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58" r:id="rId6"/>
    <p:sldId id="267" r:id="rId7"/>
    <p:sldId id="287" r:id="rId8"/>
    <p:sldId id="279" r:id="rId9"/>
    <p:sldId id="282" r:id="rId10"/>
    <p:sldId id="280" r:id="rId11"/>
    <p:sldId id="283" r:id="rId12"/>
    <p:sldId id="281" r:id="rId13"/>
    <p:sldId id="284" r:id="rId14"/>
    <p:sldId id="286" r:id="rId15"/>
    <p:sldId id="268" r:id="rId16"/>
    <p:sldId id="275" r:id="rId17"/>
    <p:sldId id="274" r:id="rId18"/>
    <p:sldId id="276" r:id="rId19"/>
    <p:sldId id="278" r:id="rId20"/>
    <p:sldId id="262" r:id="rId21"/>
    <p:sldId id="266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97A8DF7-F5C7-47A7-8462-B574B7AC76E8}">
          <p14:sldIdLst>
            <p14:sldId id="257"/>
            <p14:sldId id="258"/>
            <p14:sldId id="267"/>
            <p14:sldId id="287"/>
            <p14:sldId id="279"/>
            <p14:sldId id="282"/>
            <p14:sldId id="280"/>
            <p14:sldId id="283"/>
            <p14:sldId id="281"/>
            <p14:sldId id="284"/>
            <p14:sldId id="286"/>
            <p14:sldId id="268"/>
            <p14:sldId id="275"/>
            <p14:sldId id="274"/>
            <p14:sldId id="276"/>
            <p14:sldId id="278"/>
            <p14:sldId id="262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7A2C3-6FDF-1D89-8B4F-423077EF3E59}" v="1838" dt="2023-05-10T14:41:15.767"/>
    <p1510:client id="{C86C545B-EAF2-48F4-97EF-7E06B067FA36}" v="844" vWet="846" dt="2023-05-10T13:48:02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0269C-F007-42C6-AEB9-C3C4DDAF3A3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DCAF2-4731-4E25-BF1A-38A799BCF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7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86198-0C6D-E071-6CD6-C376B6DEC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6BC73-29B4-651A-9AD0-2BA46F55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86AC6-68B3-120B-7D5D-E32C069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96AC8-2C78-FE47-4701-B948033E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AB0EE-4063-435D-7DB3-D6ABF236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5F95A-A384-C225-2CE9-369F5E4C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16A6A-181F-3177-EE2A-02A2F21A1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FD940-534E-DB2A-4E50-1B84DB69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93DB1-E77B-FE4D-1A30-4296614A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A33BE-5537-8230-D8C7-C75AE5D5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5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BD5924-2829-9F02-E8E6-EC649C64A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F3A97-4715-C5CE-5333-E8CA372D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02CC2-7792-47B1-8E38-16BABBE2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B357B-CE0F-C5A5-AFC8-015896E8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49425-F78C-67B1-9979-903C99BC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A40EF-CC45-ABE5-2862-EBC11E33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51CCF-330E-B673-A5AB-8C16563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B1AD5-7DFB-4EA8-D3CB-D5609FB4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54179-2429-93DD-E532-C0B4F775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18961-2F64-7C88-5BED-3F0F18DD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F37EF-ED72-A4B5-F41F-3A2CFD44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C7860-E463-50E2-6E68-C7EC5375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34BA3-3994-B2CA-6055-A342CA0F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BA5C5-27C7-C78E-9D4C-35BE860C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0BA6A-2781-B2E8-93C2-6E2C01C3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6935D-549D-1216-1D07-A5142A9A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BBEC1-5BB8-07E6-F9B9-C088FF3F0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9B7B5-90CD-80B3-13FF-F09CC671C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CBD404-5C71-DD71-9B3B-B1060A94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47BEB-48ED-27B5-7347-DC5D36C8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18E2E-3916-7E87-855C-4D9E1ACF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B94F3-F168-33E7-8807-74A1C4A4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D38AC-FE90-638A-5811-AE834324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9EAB16-2F79-14F7-CC31-E148B74B5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28FB3-D7B2-3B7C-FD65-46AED3122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9E5700-36F2-1AB3-5A1E-5E994EC0F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BB459-E3DA-6298-9183-22389739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5DB47-4DCA-06D6-A7BC-31E2A4FA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2BD6CB-09CF-6169-491D-F3D20AE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B8D9A-DEC1-C3B9-63C6-34D55333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3E258-8768-D6E3-7F97-EF8FEE05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0DA5F-6C5B-BA1F-E75B-4AD7E826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8080A-0F55-6A43-7E63-10707495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23FAB-6D49-6606-C17A-BF4FFB5F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D04684-A79D-B9AE-F8AB-97E7EEB7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0CE49-F1BD-6E90-E91D-942B4570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9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B9CD9-FCB1-D2C2-42D2-AC137A4D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14980-D761-C7C3-FFFC-1EB10EE0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54C59-8C8B-24D2-F1B3-C1CAA4E27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2A941-7C9B-DA5C-F91F-009F98C1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1EE23-2AF5-48B3-661A-1555D1F3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13D19-D2BA-D814-2597-05ED52DA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1D6B-A759-8C8B-CF42-291D9BBE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7EB726-0235-CAA1-DC33-B243CAA45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65CAC5-3734-4958-C769-F0F3217F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6FD10-1750-CE5B-C393-20352654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0CE8F-E140-E1BA-7ADE-7308E854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4541D-B92C-F50B-DAD2-F1BF85C9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FCDE7D-9C22-EE13-4DC7-7B5BA798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09E53-639F-7E59-6352-594BF634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A336F-A311-94BB-E1F7-8456032AD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2193-5FBC-475C-BE3B-22291E6D6AB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E6E52-4434-0D46-1205-1F6B34AE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0099-BE85-8068-BA78-2CEB40B97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8971-006E-41D6-840D-75E88D50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6362800" y="1568800"/>
            <a:ext cx="5219600" cy="30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/>
              <a:t>KMU</a:t>
            </a:r>
            <a:br>
              <a:rPr lang="en-US"/>
            </a:br>
            <a:r>
              <a:rPr lang="ko-KR" altLang="en-US"/>
              <a:t>한정판 </a:t>
            </a:r>
            <a:r>
              <a:rPr lang="ko-KR" altLang="en-US" err="1"/>
              <a:t>굿즈</a:t>
            </a:r>
            <a:br>
              <a:rPr lang="en-US" altLang="ko-KR"/>
            </a:br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5796673" y="4022962"/>
            <a:ext cx="5992867" cy="6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ko-KR" altLang="en-US" sz="2000" b="1"/>
              <a:t>국민대 </a:t>
            </a:r>
            <a:r>
              <a:rPr lang="ko-KR" altLang="en-US" sz="2000" b="1" err="1"/>
              <a:t>굿즈를</a:t>
            </a:r>
            <a:r>
              <a:rPr lang="ko-KR" altLang="en-US" sz="2000" b="1"/>
              <a:t> 한정 판매하는 스마트 </a:t>
            </a:r>
            <a:r>
              <a:rPr lang="ko-KR" altLang="en-US" sz="2000" b="1" err="1"/>
              <a:t>컨트랙트</a:t>
            </a:r>
            <a:endParaRPr lang="en-US" altLang="ko-KR" sz="2000" b="1"/>
          </a:p>
          <a:p>
            <a:pPr algn="r">
              <a:spcBef>
                <a:spcPts val="0"/>
              </a:spcBef>
            </a:pPr>
            <a:endParaRPr lang="en-US" altLang="ko-KR" sz="1800" b="1"/>
          </a:p>
          <a:p>
            <a:pPr algn="r">
              <a:spcBef>
                <a:spcPts val="0"/>
              </a:spcBef>
            </a:pPr>
            <a:r>
              <a:rPr lang="en-US" altLang="ko-KR" sz="1400"/>
              <a:t>20203177 </a:t>
            </a:r>
            <a:r>
              <a:rPr lang="ko-KR" altLang="en-US" sz="1400" err="1"/>
              <a:t>권해담</a:t>
            </a:r>
            <a:r>
              <a:rPr lang="en-US" altLang="ko-KR" sz="1400"/>
              <a:t>, </a:t>
            </a:r>
            <a:r>
              <a:rPr lang="en-US" sz="1400"/>
              <a:t>20213360 </a:t>
            </a:r>
            <a:r>
              <a:rPr lang="ko-KR" altLang="en-US" sz="1400"/>
              <a:t>김혜은</a:t>
            </a:r>
            <a:r>
              <a:rPr lang="en-US" altLang="ko-KR" sz="1400"/>
              <a:t>, 20213062 </a:t>
            </a:r>
            <a:r>
              <a:rPr lang="ko-KR" altLang="en-US" sz="1400" err="1"/>
              <a:t>이찬우</a:t>
            </a:r>
            <a:endParaRPr sz="1400"/>
          </a:p>
        </p:txBody>
      </p:sp>
      <p:grpSp>
        <p:nvGrpSpPr>
          <p:cNvPr id="64" name="Google Shape;64;p17"/>
          <p:cNvGrpSpPr/>
          <p:nvPr/>
        </p:nvGrpSpPr>
        <p:grpSpPr>
          <a:xfrm>
            <a:off x="340382" y="723323"/>
            <a:ext cx="5839841" cy="5647883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61647" y="2210035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17602" y="2425398"/>
              <a:ext cx="212351" cy="221566"/>
            </a:xfrm>
            <a:custGeom>
              <a:avLst/>
              <a:gdLst/>
              <a:ahLst/>
              <a:cxnLst/>
              <a:rect l="l" t="t" r="r" b="b"/>
              <a:pathLst>
                <a:path w="1198" h="1250" extrusionOk="0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545934" y="2519875"/>
              <a:ext cx="221569" cy="220502"/>
            </a:xfrm>
            <a:custGeom>
              <a:avLst/>
              <a:gdLst/>
              <a:ahLst/>
              <a:cxnLst/>
              <a:rect l="l" t="t" r="r" b="b"/>
              <a:pathLst>
                <a:path w="1250" h="1244" extrusionOk="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741977" y="2662741"/>
              <a:ext cx="113089" cy="121772"/>
            </a:xfrm>
            <a:custGeom>
              <a:avLst/>
              <a:gdLst/>
              <a:ahLst/>
              <a:cxnLst/>
              <a:rect l="l" t="t" r="r" b="b"/>
              <a:pathLst>
                <a:path w="638" h="687" extrusionOk="0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9C45B2-1558-85C6-66F9-567977AA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1711573"/>
            <a:ext cx="9184256" cy="343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1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2B89F-0D22-0737-C0A0-769A0E12796E}"/>
              </a:ext>
            </a:extLst>
          </p:cNvPr>
          <p:cNvSpPr txBox="1"/>
          <p:nvPr/>
        </p:nvSpPr>
        <p:spPr>
          <a:xfrm>
            <a:off x="764862" y="554949"/>
            <a:ext cx="1059933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b="1" dirty="0" err="1">
                <a:ea typeface="맑은 고딕"/>
              </a:rPr>
              <a:t>IsEnded</a:t>
            </a:r>
            <a:r>
              <a:rPr lang="ko-KR" altLang="en-US" sz="2800" b="1" dirty="0">
                <a:ea typeface="맑은 고딕"/>
              </a:rPr>
              <a:t>()</a:t>
            </a:r>
            <a:r>
              <a:rPr lang="ko-KR" altLang="en-US" sz="2800" dirty="0">
                <a:ea typeface="맑은 고딕"/>
              </a:rPr>
              <a:t>: 계약 종료 여부를 </a:t>
            </a:r>
            <a:r>
              <a:rPr lang="ko-KR" altLang="en-US" sz="2800" dirty="0" err="1">
                <a:ea typeface="맑은 고딕"/>
              </a:rPr>
              <a:t>리턴하는</a:t>
            </a:r>
            <a:r>
              <a:rPr lang="ko-KR" altLang="en-US" sz="2800" dirty="0">
                <a:ea typeface="맑은 고딕"/>
              </a:rPr>
              <a:t> 함수. </a:t>
            </a:r>
            <a:r>
              <a:rPr lang="ko-KR" altLang="en-US" sz="2800" dirty="0" err="1">
                <a:ea typeface="맑은 고딕"/>
              </a:rPr>
              <a:t>buy</a:t>
            </a:r>
            <a:r>
              <a:rPr lang="ko-KR" altLang="en-US" sz="2800" dirty="0">
                <a:ea typeface="맑은 고딕"/>
              </a:rPr>
              <a:t>() 호출 전 계약이 종료됐으면 웹 페이지에 </a:t>
            </a:r>
            <a:r>
              <a:rPr lang="ko-KR" altLang="en-US" sz="2800" dirty="0" err="1">
                <a:ea typeface="맑은 고딕"/>
              </a:rPr>
              <a:t>alert</a:t>
            </a:r>
            <a:r>
              <a:rPr lang="ko-KR" altLang="en-US" sz="2800" dirty="0">
                <a:ea typeface="맑은 고딕"/>
              </a:rPr>
              <a:t> 창을 띄우기 위한 용도.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F2874-7FAE-2C16-2521-E7F8A937A604}"/>
              </a:ext>
            </a:extLst>
          </p:cNvPr>
          <p:cNvSpPr txBox="1"/>
          <p:nvPr/>
        </p:nvSpPr>
        <p:spPr>
          <a:xfrm>
            <a:off x="763900" y="2820720"/>
            <a:ext cx="110312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b="1" dirty="0" err="1">
                <a:ea typeface="맑은 고딕"/>
              </a:rPr>
              <a:t>kill</a:t>
            </a:r>
            <a:r>
              <a:rPr lang="ko-KR" altLang="en-US" sz="2800" b="1" dirty="0">
                <a:ea typeface="맑은 고딕"/>
              </a:rPr>
              <a:t>()</a:t>
            </a:r>
            <a:r>
              <a:rPr lang="ko-KR" altLang="en-US" sz="2800" dirty="0">
                <a:ea typeface="맑은 고딕"/>
              </a:rPr>
              <a:t>: 보안상의 문제를 대비하여 </a:t>
            </a:r>
            <a:r>
              <a:rPr lang="ko-KR" altLang="en-US" sz="2800" dirty="0" err="1">
                <a:ea typeface="맑은 고딕"/>
              </a:rPr>
              <a:t>컨트랙트를</a:t>
            </a:r>
            <a:r>
              <a:rPr lang="ko-KR" altLang="en-US" sz="2800" dirty="0">
                <a:ea typeface="맑은 고딕"/>
              </a:rPr>
              <a:t> 소멸시키기 위한 함수. 계약 주인만 호출 가능</a:t>
            </a:r>
          </a:p>
        </p:txBody>
      </p:sp>
    </p:spTree>
    <p:extLst>
      <p:ext uri="{BB962C8B-B14F-4D97-AF65-F5344CB8AC3E}">
        <p14:creationId xmlns:p14="http://schemas.microsoft.com/office/powerpoint/2010/main" val="285618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FF5739-051C-3B63-6BFD-51DD29EA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err="1"/>
              <a:t>storeopen</a:t>
            </a:r>
            <a:r>
              <a:rPr lang="en-US" altLang="ko-KR" sz="2400"/>
              <a:t>()</a:t>
            </a:r>
            <a:endParaRPr lang="ko-KR" altLang="en-US" sz="24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784C5B-67E3-32EA-5455-68F2803E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34691"/>
            <a:ext cx="6894576" cy="27061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BA912-7509-274B-B530-B946B5AE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 lnSpcReduction="10000"/>
          </a:bodyPr>
          <a:lstStyle/>
          <a:p>
            <a:r>
              <a:rPr lang="en-US" altLang="ko-KR" sz="1400"/>
              <a:t>async</a:t>
            </a:r>
            <a:r>
              <a:rPr lang="ko-KR" altLang="en-US" sz="1400"/>
              <a:t>를 통해</a:t>
            </a:r>
            <a:r>
              <a:rPr lang="en-US" altLang="ko-KR" sz="1400"/>
              <a:t>, </a:t>
            </a:r>
            <a:r>
              <a:rPr lang="ko-KR" altLang="en-US" sz="1400"/>
              <a:t>함수가 비동기적으로 실행되도록 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조건문을 사용하여 </a:t>
            </a:r>
            <a:r>
              <a:rPr lang="en-US" altLang="ko-KR" sz="1400"/>
              <a:t>Ethereum</a:t>
            </a:r>
            <a:r>
              <a:rPr lang="ko-KR" altLang="en-US" sz="1400"/>
              <a:t>을 지원하는 브라우저인지</a:t>
            </a:r>
            <a:r>
              <a:rPr lang="en-US" altLang="ko-KR" sz="1400"/>
              <a:t>, </a:t>
            </a:r>
            <a:r>
              <a:rPr lang="en-US" altLang="ko-KR" sz="1400" err="1"/>
              <a:t>dApp</a:t>
            </a:r>
            <a:r>
              <a:rPr lang="ko-KR" altLang="en-US" sz="1400"/>
              <a:t>을 지원하는 브라우저인지</a:t>
            </a:r>
            <a:r>
              <a:rPr lang="en-US" altLang="ko-KR" sz="1400"/>
              <a:t>, </a:t>
            </a:r>
            <a:r>
              <a:rPr lang="ko-KR" altLang="en-US" sz="1400"/>
              <a:t>또는 브라우저가 이를 지원하지 않는 지를 파악한다</a:t>
            </a:r>
            <a:r>
              <a:rPr lang="en-US" altLang="ko-KR" sz="1400"/>
              <a:t>. </a:t>
            </a:r>
            <a:r>
              <a:rPr lang="ko-KR" altLang="en-US" sz="1400"/>
              <a:t>브라우저가 </a:t>
            </a:r>
            <a:r>
              <a:rPr lang="ko-KR" altLang="en-US" sz="1400" err="1"/>
              <a:t>이더리움을</a:t>
            </a:r>
            <a:r>
              <a:rPr lang="ko-KR" altLang="en-US" sz="1400"/>
              <a:t> 지원하는 경우 계정 정보를 할당한다</a:t>
            </a:r>
            <a:r>
              <a:rPr lang="en-US" altLang="ko-KR" sz="1400"/>
              <a:t>.</a:t>
            </a:r>
          </a:p>
          <a:p>
            <a:r>
              <a:rPr lang="en-US" altLang="ko-KR" sz="1400" err="1"/>
              <a:t>registerEventHandlers</a:t>
            </a:r>
            <a:r>
              <a:rPr lang="en-US" altLang="ko-KR" sz="1400"/>
              <a:t> </a:t>
            </a:r>
            <a:r>
              <a:rPr lang="ko-KR" altLang="en-US" sz="1400"/>
              <a:t>함수를 실행하여 버튼이 눌리는 </a:t>
            </a:r>
            <a:r>
              <a:rPr lang="en-US" altLang="ko-KR" sz="1400"/>
              <a:t>event</a:t>
            </a:r>
            <a:r>
              <a:rPr lang="ko-KR" altLang="en-US" sz="1400"/>
              <a:t>에 대한 이벤트 핸들링을 시작한다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33124B1-7A05-E209-15A1-08D6B33FEF62}"/>
              </a:ext>
            </a:extLst>
          </p:cNvPr>
          <p:cNvSpPr txBox="1">
            <a:spLocks/>
          </p:cNvSpPr>
          <p:nvPr/>
        </p:nvSpPr>
        <p:spPr>
          <a:xfrm>
            <a:off x="0" y="-5747"/>
            <a:ext cx="12192000" cy="907485"/>
          </a:xfrm>
          <a:prstGeom prst="rect">
            <a:avLst/>
          </a:prstGeom>
          <a:solidFill>
            <a:srgbClr val="FFE0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/>
              <a:t>3.1  HTML </a:t>
            </a:r>
            <a:r>
              <a:rPr lang="ko-KR" altLang="en-US" sz="2400"/>
              <a:t>파일의 </a:t>
            </a:r>
            <a:r>
              <a:rPr lang="en-US" altLang="ko-KR" sz="2400" err="1"/>
              <a:t>javascript</a:t>
            </a:r>
            <a:r>
              <a:rPr lang="en-US" altLang="ko-KR" sz="2400"/>
              <a:t> </a:t>
            </a:r>
            <a:r>
              <a:rPr lang="ko-KR" altLang="en-US" sz="2400"/>
              <a:t>언어로 작성된 코드 설명</a:t>
            </a:r>
          </a:p>
        </p:txBody>
      </p:sp>
    </p:spTree>
    <p:extLst>
      <p:ext uri="{BB962C8B-B14F-4D97-AF65-F5344CB8AC3E}">
        <p14:creationId xmlns:p14="http://schemas.microsoft.com/office/powerpoint/2010/main" val="38879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FF5739-051C-3B63-6BFD-51DD29EA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altLang="ko-KR" sz="2400" err="1"/>
              <a:t>registerEventHandlers</a:t>
            </a:r>
            <a:r>
              <a:rPr lang="en-US" altLang="ko-KR" sz="2400"/>
              <a:t>()</a:t>
            </a:r>
            <a:endParaRPr lang="ko-KR" altLang="en-US" sz="2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7974981-1347-6E51-2D01-2839FBC2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5166510" cy="391363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BA912-7509-274B-B530-B946B5AE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Autofit/>
          </a:bodyPr>
          <a:lstStyle/>
          <a:p>
            <a:r>
              <a:rPr lang="ko-KR" altLang="en-US" sz="1200"/>
              <a:t>계약의 어드레스를 할당한다</a:t>
            </a:r>
            <a:r>
              <a:rPr lang="en-US" altLang="ko-KR" sz="1200"/>
              <a:t>.</a:t>
            </a:r>
          </a:p>
          <a:p>
            <a:r>
              <a:rPr lang="en-US" altLang="ko-KR" sz="1200" err="1">
                <a:ea typeface="맑은 고딕"/>
              </a:rPr>
              <a:t>KookminStore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스마트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컨트랙트의</a:t>
            </a:r>
            <a:r>
              <a:rPr lang="en-US" altLang="ko-KR" sz="1200">
                <a:ea typeface="맑은 고딕"/>
              </a:rPr>
              <a:t> ABI</a:t>
            </a:r>
            <a:r>
              <a:rPr lang="ko-KR" altLang="en-US" sz="1200" err="1">
                <a:ea typeface="맑은 고딕"/>
              </a:rPr>
              <a:t>를</a:t>
            </a:r>
            <a:r>
              <a:rPr lang="ko-KR" altLang="en-US" sz="1200">
                <a:ea typeface="맑은 고딕"/>
              </a:rPr>
              <a:t> 담은 </a:t>
            </a:r>
            <a:r>
              <a:rPr lang="en-US" altLang="ko-KR" sz="1200" err="1">
                <a:ea typeface="맑은 고딕"/>
              </a:rPr>
              <a:t>ksabi</a:t>
            </a:r>
            <a:r>
              <a:rPr lang="en-US" altLang="ko-KR" sz="1200">
                <a:ea typeface="맑은 고딕"/>
              </a:rPr>
              <a:t> </a:t>
            </a:r>
            <a:r>
              <a:rPr lang="ko-KR" altLang="en-US" sz="1200">
                <a:ea typeface="맑은 고딕"/>
              </a:rPr>
              <a:t>변수와 </a:t>
            </a:r>
            <a:r>
              <a:rPr lang="en-US" altLang="ko-KR" sz="1200">
                <a:ea typeface="맑은 고딕"/>
              </a:rPr>
              <a:t>address</a:t>
            </a:r>
            <a:r>
              <a:rPr lang="ko-KR" altLang="en-US" sz="1200" err="1">
                <a:ea typeface="맑은 고딕"/>
              </a:rPr>
              <a:t>를</a:t>
            </a:r>
            <a:r>
              <a:rPr lang="ko-KR" altLang="en-US" sz="1200">
                <a:ea typeface="맑은 고딕"/>
              </a:rPr>
              <a:t> </a:t>
            </a:r>
            <a:r>
              <a:rPr lang="en-US" altLang="ko-KR" sz="1200">
                <a:ea typeface="맑은 고딕"/>
              </a:rPr>
              <a:t>Contract</a:t>
            </a:r>
            <a:r>
              <a:rPr lang="ko-KR" altLang="en-US" sz="1200">
                <a:ea typeface="맑은 고딕"/>
              </a:rPr>
              <a:t>의 매개변수로 입력하여 계약 인스턴스를 가져온다</a:t>
            </a:r>
            <a:r>
              <a:rPr lang="en-US" altLang="ko-KR" sz="1200">
                <a:ea typeface="맑은 고딕"/>
              </a:rPr>
              <a:t>.</a:t>
            </a:r>
          </a:p>
          <a:p>
            <a:r>
              <a:rPr lang="ko-KR" altLang="en-US" sz="1200" err="1"/>
              <a:t>핸들링할</a:t>
            </a:r>
            <a:r>
              <a:rPr lang="ko-KR" altLang="en-US" sz="1200"/>
              <a:t> 객체는 각각의 </a:t>
            </a:r>
            <a:r>
              <a:rPr lang="ko-KR" altLang="en-US" sz="1200" err="1"/>
              <a:t>굿즈에</a:t>
            </a:r>
            <a:r>
              <a:rPr lang="ko-KR" altLang="en-US" sz="1200"/>
              <a:t> 대한 구매 버튼 </a:t>
            </a:r>
            <a:r>
              <a:rPr lang="en-US" altLang="ko-KR" sz="1200"/>
              <a:t>3</a:t>
            </a:r>
            <a:r>
              <a:rPr lang="ko-KR" altLang="en-US" sz="1200"/>
              <a:t>개</a:t>
            </a:r>
            <a:r>
              <a:rPr lang="en-US" altLang="ko-KR" sz="1200"/>
              <a:t>, </a:t>
            </a:r>
            <a:r>
              <a:rPr lang="ko-KR" altLang="en-US" sz="1200"/>
              <a:t>에러 메시지 출력 상자</a:t>
            </a:r>
            <a:r>
              <a:rPr lang="en-US" altLang="ko-KR" sz="1200"/>
              <a:t>, </a:t>
            </a:r>
            <a:r>
              <a:rPr lang="ko-KR" altLang="en-US" sz="1200"/>
              <a:t>모든 상품이 품절되었는지를 체크하는 버튼</a:t>
            </a:r>
            <a:r>
              <a:rPr lang="en-US" altLang="ko-KR" sz="1200"/>
              <a:t>, </a:t>
            </a:r>
            <a:r>
              <a:rPr lang="ko-KR" altLang="en-US" sz="1200"/>
              <a:t>계약을 소멸시키는 버튼이다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버튼 각각의 </a:t>
            </a:r>
            <a:r>
              <a:rPr lang="en-US" altLang="ko-KR" sz="1200"/>
              <a:t>Id</a:t>
            </a:r>
            <a:r>
              <a:rPr lang="ko-KR" altLang="en-US" sz="1200"/>
              <a:t>로 버튼 객체 </a:t>
            </a:r>
            <a:r>
              <a:rPr lang="en-US" altLang="ko-KR" sz="1200" err="1"/>
              <a:t>btn</a:t>
            </a:r>
            <a:r>
              <a:rPr lang="ko-KR" altLang="en-US" sz="1200"/>
              <a:t>을 선언하고</a:t>
            </a:r>
            <a:r>
              <a:rPr lang="en-US" altLang="ko-KR" sz="1200"/>
              <a:t>, </a:t>
            </a:r>
            <a:r>
              <a:rPr lang="ko-KR" altLang="en-US" sz="1200"/>
              <a:t>버튼이 클릭되었을 때 발생할 일들을 정의한 함수들을 실행하도록 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2D5B38-A65D-7524-C408-C66347319DC2}"/>
              </a:ext>
            </a:extLst>
          </p:cNvPr>
          <p:cNvSpPr txBox="1">
            <a:spLocks/>
          </p:cNvSpPr>
          <p:nvPr/>
        </p:nvSpPr>
        <p:spPr>
          <a:xfrm>
            <a:off x="0" y="-5747"/>
            <a:ext cx="12192000" cy="907485"/>
          </a:xfrm>
          <a:prstGeom prst="rect">
            <a:avLst/>
          </a:prstGeom>
          <a:solidFill>
            <a:srgbClr val="FFE0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/>
              <a:t>3.2  HTML </a:t>
            </a:r>
            <a:r>
              <a:rPr lang="ko-KR" altLang="en-US" sz="2400"/>
              <a:t>파일의 </a:t>
            </a:r>
            <a:r>
              <a:rPr lang="en-US" altLang="ko-KR" sz="2400" err="1"/>
              <a:t>javascript</a:t>
            </a:r>
            <a:r>
              <a:rPr lang="en-US" altLang="ko-KR" sz="2400"/>
              <a:t> </a:t>
            </a:r>
            <a:r>
              <a:rPr lang="ko-KR" altLang="en-US" sz="2400"/>
              <a:t>언어로 작성된 코드 설명 </a:t>
            </a:r>
            <a:r>
              <a:rPr lang="en-US" altLang="ko-KR" sz="2400"/>
              <a:t>(2)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7450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FF5739-051C-3B63-6BFD-51DD29EA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/>
              <a:t>buyProduct1Clicked(), buyProduct2Clicked(), buyProduct3Clicked()</a:t>
            </a:r>
            <a:endParaRPr lang="ko-KR" altLang="en-US" sz="2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C39D537-46CA-2DC2-CF68-E480C69D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62327"/>
            <a:ext cx="6894576" cy="305084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BA912-7509-274B-B530-B946B5AE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177717"/>
            <a:ext cx="6894576" cy="2432808"/>
          </a:xfrm>
        </p:spPr>
        <p:txBody>
          <a:bodyPr anchor="t">
            <a:normAutofit/>
          </a:bodyPr>
          <a:lstStyle/>
          <a:p>
            <a:r>
              <a:rPr lang="ko-KR" altLang="en-US" sz="1200"/>
              <a:t>각각의 상품을 구매하는 것을 정의한 함수이다</a:t>
            </a:r>
            <a:r>
              <a:rPr lang="en-US" altLang="ko-KR" sz="1200"/>
              <a:t>. </a:t>
            </a:r>
            <a:r>
              <a:rPr lang="ko-KR" altLang="en-US" sz="1200"/>
              <a:t>계약 인스턴스가 존재할 경우에 한하여 함수 내의 동작들이 실행된다</a:t>
            </a:r>
            <a:r>
              <a:rPr lang="en-US" altLang="ko-KR" sz="1200"/>
              <a:t>.</a:t>
            </a:r>
          </a:p>
          <a:p>
            <a:r>
              <a:rPr lang="en-US" altLang="ko-KR" sz="1200" err="1"/>
              <a:t>main.sol</a:t>
            </a:r>
            <a:r>
              <a:rPr lang="en-US" altLang="ko-KR" sz="1200"/>
              <a:t> </a:t>
            </a:r>
            <a:r>
              <a:rPr lang="ko-KR" altLang="en-US" sz="1200"/>
              <a:t>파일의 </a:t>
            </a:r>
            <a:r>
              <a:rPr lang="en-US" altLang="ko-KR" sz="1200" err="1"/>
              <a:t>isEnded</a:t>
            </a:r>
            <a:r>
              <a:rPr lang="en-US" altLang="ko-KR" sz="1200"/>
              <a:t> </a:t>
            </a:r>
            <a:r>
              <a:rPr lang="ko-KR" altLang="en-US" sz="1200"/>
              <a:t>함수를 </a:t>
            </a:r>
            <a:r>
              <a:rPr lang="en-US" altLang="ko-KR" sz="1200"/>
              <a:t>call</a:t>
            </a:r>
            <a:r>
              <a:rPr lang="ko-KR" altLang="en-US" sz="1200"/>
              <a:t>하여</a:t>
            </a:r>
            <a:r>
              <a:rPr lang="en-US" altLang="ko-KR" sz="1200"/>
              <a:t>, </a:t>
            </a:r>
            <a:r>
              <a:rPr lang="ko-KR" altLang="en-US" sz="1200"/>
              <a:t>스토어의 판매가 종료되었는지를 판단한다</a:t>
            </a:r>
            <a:r>
              <a:rPr lang="en-US" altLang="ko-KR" sz="1200"/>
              <a:t>. </a:t>
            </a:r>
            <a:r>
              <a:rPr lang="ko-KR" altLang="en-US" sz="1200"/>
              <a:t>스토어의 판매가 종료되었다면 </a:t>
            </a:r>
            <a:r>
              <a:rPr lang="en-US" altLang="ko-KR" sz="1200"/>
              <a:t>alert</a:t>
            </a:r>
            <a:r>
              <a:rPr lang="ko-KR" altLang="en-US" sz="1200"/>
              <a:t>창을 띄운다</a:t>
            </a:r>
            <a:r>
              <a:rPr lang="en-US" altLang="ko-KR" sz="1200"/>
              <a:t>.</a:t>
            </a:r>
          </a:p>
          <a:p>
            <a:r>
              <a:rPr lang="en-US" altLang="ko-KR" sz="1200" err="1"/>
              <a:t>main.sol</a:t>
            </a:r>
            <a:r>
              <a:rPr lang="en-US" altLang="ko-KR" sz="1200"/>
              <a:t> </a:t>
            </a:r>
            <a:r>
              <a:rPr lang="ko-KR" altLang="en-US" sz="1200"/>
              <a:t>파일의 </a:t>
            </a:r>
            <a:r>
              <a:rPr lang="en-US" altLang="ko-KR" sz="1200" err="1"/>
              <a:t>getNumStock</a:t>
            </a:r>
            <a:r>
              <a:rPr lang="en-US" altLang="ko-KR" sz="1200"/>
              <a:t> </a:t>
            </a:r>
            <a:r>
              <a:rPr lang="ko-KR" altLang="en-US" sz="1200"/>
              <a:t>함수를 </a:t>
            </a:r>
            <a:r>
              <a:rPr lang="en-US" altLang="ko-KR" sz="1200"/>
              <a:t>call</a:t>
            </a:r>
            <a:r>
              <a:rPr lang="ko-KR" altLang="en-US" sz="1200"/>
              <a:t>하여</a:t>
            </a:r>
            <a:r>
              <a:rPr lang="en-US" altLang="ko-KR" sz="1200"/>
              <a:t>, </a:t>
            </a:r>
            <a:r>
              <a:rPr lang="ko-KR" altLang="en-US" sz="1200"/>
              <a:t>해당 상품의 재고를 확인한다</a:t>
            </a:r>
            <a:r>
              <a:rPr lang="en-US" altLang="ko-KR" sz="1200"/>
              <a:t>. </a:t>
            </a:r>
            <a:r>
              <a:rPr lang="ko-KR" altLang="en-US" sz="1200"/>
              <a:t>재고가 </a:t>
            </a:r>
            <a:r>
              <a:rPr lang="en-US" altLang="ko-KR" sz="1200"/>
              <a:t>0</a:t>
            </a:r>
            <a:r>
              <a:rPr lang="ko-KR" altLang="en-US" sz="1200"/>
              <a:t>이면 상품이 품절되었다는 내용의 메시지를 </a:t>
            </a:r>
            <a:r>
              <a:rPr lang="en-US" altLang="ko-KR" sz="1200"/>
              <a:t>alert</a:t>
            </a:r>
            <a:r>
              <a:rPr lang="ko-KR" altLang="en-US" sz="1200"/>
              <a:t>창으로 띄운다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각각의 상품의 가격을 </a:t>
            </a:r>
            <a:r>
              <a:rPr lang="en-US" altLang="ko-KR" sz="1200"/>
              <a:t>3 ETH, 5 ETH, 10 ETH</a:t>
            </a:r>
            <a:r>
              <a:rPr lang="ko-KR" altLang="en-US" sz="1200"/>
              <a:t>로 설정하였으며</a:t>
            </a:r>
            <a:r>
              <a:rPr lang="en-US" altLang="ko-KR" sz="1200"/>
              <a:t>, </a:t>
            </a:r>
            <a:r>
              <a:rPr lang="ko-KR" altLang="en-US" sz="1200"/>
              <a:t>가격 정보를 </a:t>
            </a:r>
            <a:r>
              <a:rPr lang="en-US" altLang="ko-KR" sz="1200"/>
              <a:t>price </a:t>
            </a:r>
            <a:r>
              <a:rPr lang="ko-KR" altLang="en-US" sz="1200"/>
              <a:t>변수에 담고 </a:t>
            </a:r>
            <a:r>
              <a:rPr lang="en-US" altLang="ko-KR" sz="1200" err="1"/>
              <a:t>main.sol</a:t>
            </a:r>
            <a:r>
              <a:rPr lang="en-US" altLang="ko-KR" sz="1200"/>
              <a:t> </a:t>
            </a:r>
            <a:r>
              <a:rPr lang="ko-KR" altLang="en-US" sz="1200"/>
              <a:t>파일의 </a:t>
            </a:r>
            <a:r>
              <a:rPr lang="en-US" altLang="ko-KR" sz="1200"/>
              <a:t>buy </a:t>
            </a:r>
            <a:r>
              <a:rPr lang="ko-KR" altLang="en-US" sz="1200"/>
              <a:t>함수를 사용하여 구매한다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전체 과정에서 에러가 발생하면 </a:t>
            </a:r>
            <a:r>
              <a:rPr lang="en-US" altLang="ko-KR" sz="1200" err="1"/>
              <a:t>resultbox</a:t>
            </a:r>
            <a:r>
              <a:rPr lang="ko-KR" altLang="en-US" sz="1200"/>
              <a:t>와 </a:t>
            </a:r>
            <a:r>
              <a:rPr lang="en-US" altLang="ko-KR" sz="1200"/>
              <a:t>console</a:t>
            </a:r>
            <a:r>
              <a:rPr lang="ko-KR" altLang="en-US" sz="1200"/>
              <a:t>에 에러 메시지를 출력한다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A0536C-C431-40BA-311D-7AD87ABA2E89}"/>
              </a:ext>
            </a:extLst>
          </p:cNvPr>
          <p:cNvSpPr txBox="1">
            <a:spLocks/>
          </p:cNvSpPr>
          <p:nvPr/>
        </p:nvSpPr>
        <p:spPr>
          <a:xfrm>
            <a:off x="0" y="-5747"/>
            <a:ext cx="12192000" cy="907485"/>
          </a:xfrm>
          <a:prstGeom prst="rect">
            <a:avLst/>
          </a:prstGeom>
          <a:solidFill>
            <a:srgbClr val="FFE0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/>
              <a:t>3.3  HTML </a:t>
            </a:r>
            <a:r>
              <a:rPr lang="ko-KR" altLang="en-US" sz="2400"/>
              <a:t>파일의 </a:t>
            </a:r>
            <a:r>
              <a:rPr lang="en-US" altLang="ko-KR" sz="2400" err="1"/>
              <a:t>javascript</a:t>
            </a:r>
            <a:r>
              <a:rPr lang="en-US" altLang="ko-KR" sz="2400"/>
              <a:t> </a:t>
            </a:r>
            <a:r>
              <a:rPr lang="ko-KR" altLang="en-US" sz="2400"/>
              <a:t>언어로 작성된 코드 설명 </a:t>
            </a:r>
            <a:r>
              <a:rPr lang="en-US" altLang="ko-KR" sz="2400"/>
              <a:t>(3)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7951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FF5739-051C-3B63-6BFD-51DD29EA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err="1">
                <a:ea typeface="맑은 고딕"/>
              </a:rPr>
              <a:t>checkSoldout</a:t>
            </a:r>
            <a:r>
              <a:rPr lang="en-US" altLang="ko-KR" sz="2400">
                <a:ea typeface="맑은 고딕"/>
              </a:rPr>
              <a:t>()</a:t>
            </a:r>
            <a:endParaRPr lang="ko-KR" altLang="en-US" sz="2400">
              <a:ea typeface="맑은 고딕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74D397-5350-F45A-BCBF-1CB560EA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5603"/>
            <a:ext cx="6894576" cy="18442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BA912-7509-274B-B530-B946B5AE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ko-KR" altLang="en-US" sz="1200" dirty="0">
                <a:ea typeface="맑은 고딕"/>
              </a:rPr>
              <a:t>모든 상품의 품절 여부를 체크하는 함수이다</a:t>
            </a:r>
            <a:r>
              <a:rPr lang="en-US" altLang="ko-KR" sz="1200" dirty="0">
                <a:ea typeface="맑은 고딕"/>
              </a:rPr>
              <a:t>. </a:t>
            </a:r>
            <a:r>
              <a:rPr lang="ko-KR" altLang="en-US" sz="1200" dirty="0">
                <a:ea typeface="맑은 고딕"/>
              </a:rPr>
              <a:t>계약 인스턴스가 존재할 경우에 한하여 함수 내의 동작들이 실행된다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r>
              <a:rPr lang="en-US" altLang="ko-KR" sz="1200" dirty="0" err="1">
                <a:ea typeface="맑은 고딕"/>
              </a:rPr>
              <a:t>권해담_김혜은_이찬우.sol</a:t>
            </a:r>
            <a:r>
              <a:rPr lang="en-US" altLang="ko-KR" sz="1200" dirty="0">
                <a:ea typeface="맑은 고딕"/>
              </a:rPr>
              <a:t> </a:t>
            </a:r>
            <a:r>
              <a:rPr lang="ko-KR" altLang="en-US" sz="1200" dirty="0">
                <a:ea typeface="맑은 고딕"/>
              </a:rPr>
              <a:t>파일의 </a:t>
            </a:r>
            <a:r>
              <a:rPr lang="en-US" altLang="ko-KR" sz="1200" dirty="0" err="1">
                <a:ea typeface="맑은 고딕"/>
              </a:rPr>
              <a:t>checkSoldOut</a:t>
            </a:r>
            <a:r>
              <a:rPr lang="en-US" altLang="ko-KR" sz="1200" dirty="0">
                <a:ea typeface="맑은 고딕"/>
              </a:rPr>
              <a:t> </a:t>
            </a:r>
            <a:r>
              <a:rPr lang="ko-KR" altLang="en-US" sz="1200" dirty="0">
                <a:ea typeface="맑은 고딕"/>
              </a:rPr>
              <a:t>함수를 사용하여</a:t>
            </a:r>
            <a:r>
              <a:rPr lang="en-US" altLang="ko-KR" sz="1200" dirty="0">
                <a:ea typeface="맑은 고딕"/>
              </a:rPr>
              <a:t>, </a:t>
            </a:r>
            <a:r>
              <a:rPr lang="ko-KR" altLang="en-US" sz="1200" dirty="0">
                <a:ea typeface="맑은 고딕"/>
              </a:rPr>
              <a:t>모든 상품의 품절 여부를 파악한다</a:t>
            </a:r>
            <a:r>
              <a:rPr lang="en-US" altLang="ko-KR" sz="1200" dirty="0">
                <a:ea typeface="맑은 고딕"/>
              </a:rPr>
              <a:t>. </a:t>
            </a:r>
            <a:r>
              <a:rPr lang="ko-KR" altLang="en-US" sz="1200" dirty="0">
                <a:ea typeface="맑은 고딕"/>
              </a:rPr>
              <a:t>모든 상품이 품절되었다면 </a:t>
            </a:r>
            <a:r>
              <a:rPr lang="en-US" altLang="ko-KR" sz="1200" dirty="0">
                <a:ea typeface="맑은 고딕"/>
              </a:rPr>
              <a:t>alert</a:t>
            </a:r>
            <a:r>
              <a:rPr lang="ko-KR" altLang="en-US" sz="1200" dirty="0">
                <a:ea typeface="맑은 고딕"/>
              </a:rPr>
              <a:t>창을 띄운다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r>
              <a:rPr lang="ko-KR" altLang="en-US" sz="1200" dirty="0">
                <a:ea typeface="맑은 고딕"/>
              </a:rPr>
              <a:t>전체 과정에서 에러가 발생하면 </a:t>
            </a:r>
            <a:r>
              <a:rPr lang="en-US" altLang="ko-KR" sz="1200" dirty="0" err="1">
                <a:ea typeface="맑은 고딕"/>
              </a:rPr>
              <a:t>resultbox</a:t>
            </a:r>
            <a:r>
              <a:rPr lang="ko-KR" altLang="en-US" sz="1200" dirty="0">
                <a:ea typeface="맑은 고딕"/>
              </a:rPr>
              <a:t>와 </a:t>
            </a:r>
            <a:r>
              <a:rPr lang="en-US" altLang="ko-KR" sz="1200" dirty="0">
                <a:ea typeface="맑은 고딕"/>
              </a:rPr>
              <a:t>console</a:t>
            </a:r>
            <a:r>
              <a:rPr lang="ko-KR" altLang="en-US" sz="1200" dirty="0">
                <a:ea typeface="맑은 고딕"/>
              </a:rPr>
              <a:t>에 에러 메시지를 출력한다</a:t>
            </a:r>
            <a:r>
              <a:rPr lang="en-US" altLang="ko-KR" sz="1200" dirty="0">
                <a:ea typeface="맑은 고딕"/>
              </a:rPr>
              <a:t>.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37FCB8E-6AF7-7DA2-1ECA-31A968F0AEB5}"/>
              </a:ext>
            </a:extLst>
          </p:cNvPr>
          <p:cNvSpPr txBox="1">
            <a:spLocks/>
          </p:cNvSpPr>
          <p:nvPr/>
        </p:nvSpPr>
        <p:spPr>
          <a:xfrm>
            <a:off x="0" y="-5747"/>
            <a:ext cx="12192000" cy="907485"/>
          </a:xfrm>
          <a:prstGeom prst="rect">
            <a:avLst/>
          </a:prstGeom>
          <a:solidFill>
            <a:srgbClr val="FFE0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/>
              <a:t>3.4  HTML </a:t>
            </a:r>
            <a:r>
              <a:rPr lang="ko-KR" altLang="en-US" sz="2400"/>
              <a:t>파일의 </a:t>
            </a:r>
            <a:r>
              <a:rPr lang="en-US" altLang="ko-KR" sz="2400" err="1"/>
              <a:t>javascript</a:t>
            </a:r>
            <a:r>
              <a:rPr lang="en-US" altLang="ko-KR" sz="2400"/>
              <a:t> </a:t>
            </a:r>
            <a:r>
              <a:rPr lang="ko-KR" altLang="en-US" sz="2400"/>
              <a:t>언어로 작성된 코드 설명 </a:t>
            </a:r>
            <a:r>
              <a:rPr lang="en-US" altLang="ko-KR" sz="2400"/>
              <a:t>(4)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2630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FF5739-051C-3B63-6BFD-51DD29EA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err="1"/>
              <a:t>killfunc</a:t>
            </a:r>
            <a:r>
              <a:rPr lang="en-US" altLang="ko-KR" sz="2400"/>
              <a:t>()</a:t>
            </a:r>
            <a:endParaRPr lang="ko-KR" altLang="en-US" sz="24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멀티미디어 소프트웨어,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A84C0A1B-D055-6C33-D31D-8D2BDD9B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48366"/>
            <a:ext cx="6894576" cy="187877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BA912-7509-274B-B530-B946B5AE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ko-KR" altLang="en-US" sz="1200" dirty="0">
                <a:ea typeface="맑은 고딕"/>
              </a:rPr>
              <a:t>보안을 위해 계약을 소멸시키는 함수이다</a:t>
            </a:r>
            <a:r>
              <a:rPr lang="en-US" altLang="ko-KR" sz="1200" dirty="0">
                <a:ea typeface="맑은 고딕"/>
              </a:rPr>
              <a:t>. </a:t>
            </a:r>
            <a:r>
              <a:rPr lang="ko-KR" altLang="en-US" sz="1200" dirty="0">
                <a:ea typeface="맑은 고딕"/>
              </a:rPr>
              <a:t>계약 인스턴스가 존재할 경우에 한하여 함수 내의 동작들이 실행된다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r>
              <a:rPr lang="en-US" altLang="ko-KR" sz="1200" dirty="0" err="1">
                <a:ea typeface="맑은 고딕"/>
              </a:rPr>
              <a:t>권해담_김혜은_이찬우.sol</a:t>
            </a:r>
            <a:r>
              <a:rPr lang="en-US" altLang="ko-KR" sz="1200" dirty="0">
                <a:ea typeface="맑은 고딕"/>
              </a:rPr>
              <a:t> </a:t>
            </a:r>
            <a:r>
              <a:rPr lang="ko-KR" altLang="en-US" sz="1200" dirty="0">
                <a:ea typeface="맑은 고딕"/>
              </a:rPr>
              <a:t>파일의 </a:t>
            </a:r>
            <a:r>
              <a:rPr lang="en-US" altLang="ko-KR" sz="1200" dirty="0">
                <a:ea typeface="맑은 고딕"/>
              </a:rPr>
              <a:t>kill </a:t>
            </a:r>
            <a:r>
              <a:rPr lang="ko-KR" altLang="en-US" sz="1200" dirty="0">
                <a:ea typeface="맑은 고딕"/>
              </a:rPr>
              <a:t>함수를 사용하여</a:t>
            </a:r>
            <a:r>
              <a:rPr lang="en-US" altLang="ko-KR" sz="1200" dirty="0">
                <a:ea typeface="맑은 고딕"/>
              </a:rPr>
              <a:t>, </a:t>
            </a:r>
            <a:r>
              <a:rPr lang="ko-KR" altLang="en-US" sz="1200" dirty="0">
                <a:ea typeface="맑은 고딕"/>
              </a:rPr>
              <a:t>계약을 소멸시킨다</a:t>
            </a:r>
            <a:r>
              <a:rPr lang="en-US" altLang="ko-KR" sz="1200" dirty="0">
                <a:ea typeface="맑은 고딕"/>
              </a:rPr>
              <a:t>. </a:t>
            </a:r>
            <a:r>
              <a:rPr lang="ko-KR" altLang="en-US" sz="1200" dirty="0">
                <a:ea typeface="맑은 고딕"/>
              </a:rPr>
              <a:t>그리고 반환된 값을 </a:t>
            </a:r>
            <a:r>
              <a:rPr lang="en-US" altLang="ko-KR" sz="1200" dirty="0" err="1">
                <a:ea typeface="맑은 고딕"/>
              </a:rPr>
              <a:t>resultbox</a:t>
            </a:r>
            <a:r>
              <a:rPr lang="ko-KR" altLang="en-US" sz="1200" dirty="0">
                <a:ea typeface="맑은 고딕"/>
              </a:rPr>
              <a:t>에 띄운다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r>
              <a:rPr lang="ko-KR" altLang="en-US" sz="1200" dirty="0">
                <a:ea typeface="맑은 고딕"/>
              </a:rPr>
              <a:t>전체 과정에서 에러가 발생하면 </a:t>
            </a:r>
            <a:r>
              <a:rPr lang="en-US" altLang="ko-KR" sz="1200" dirty="0" err="1">
                <a:ea typeface="맑은 고딕"/>
              </a:rPr>
              <a:t>resultbox</a:t>
            </a:r>
            <a:r>
              <a:rPr lang="ko-KR" altLang="en-US" sz="1200" dirty="0">
                <a:ea typeface="맑은 고딕"/>
              </a:rPr>
              <a:t>와 </a:t>
            </a:r>
            <a:r>
              <a:rPr lang="en-US" altLang="ko-KR" sz="1200" dirty="0">
                <a:ea typeface="맑은 고딕"/>
              </a:rPr>
              <a:t>console</a:t>
            </a:r>
            <a:r>
              <a:rPr lang="ko-KR" altLang="en-US" sz="1200" dirty="0">
                <a:ea typeface="맑은 고딕"/>
              </a:rPr>
              <a:t>에 에러 메시지를 출력한다</a:t>
            </a:r>
            <a:r>
              <a:rPr lang="en-US" altLang="ko-KR" sz="1200" dirty="0">
                <a:ea typeface="맑은 고딕"/>
              </a:rPr>
              <a:t>.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373080-AF65-EDEB-C440-DD29E4ACB4F8}"/>
              </a:ext>
            </a:extLst>
          </p:cNvPr>
          <p:cNvSpPr txBox="1">
            <a:spLocks/>
          </p:cNvSpPr>
          <p:nvPr/>
        </p:nvSpPr>
        <p:spPr>
          <a:xfrm>
            <a:off x="0" y="-5747"/>
            <a:ext cx="12192000" cy="907485"/>
          </a:xfrm>
          <a:prstGeom prst="rect">
            <a:avLst/>
          </a:prstGeom>
          <a:solidFill>
            <a:srgbClr val="FFE0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/>
              <a:t>3.5  HTML </a:t>
            </a:r>
            <a:r>
              <a:rPr lang="ko-KR" altLang="en-US" sz="2400"/>
              <a:t>파일의 </a:t>
            </a:r>
            <a:r>
              <a:rPr lang="en-US" altLang="ko-KR" sz="2400" err="1"/>
              <a:t>javascript</a:t>
            </a:r>
            <a:r>
              <a:rPr lang="en-US" altLang="ko-KR" sz="2400"/>
              <a:t> </a:t>
            </a:r>
            <a:r>
              <a:rPr lang="ko-KR" altLang="en-US" sz="2400"/>
              <a:t>언어로 작성된 코드 설명 </a:t>
            </a:r>
            <a:r>
              <a:rPr lang="en-US" altLang="ko-KR" sz="2400"/>
              <a:t>(5)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5789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2818B-FC70-0497-2472-3251304C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 [buy] </a:t>
            </a:r>
            <a:r>
              <a:rPr lang="ko-KR" altLang="en-US"/>
              <a:t>버튼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A4B3F-2CE0-DFFD-DBF6-31CAF35BAEC4}"/>
              </a:ext>
            </a:extLst>
          </p:cNvPr>
          <p:cNvSpPr txBox="1"/>
          <p:nvPr/>
        </p:nvSpPr>
        <p:spPr>
          <a:xfrm>
            <a:off x="838200" y="1690688"/>
            <a:ext cx="93457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buyProduct1Clicked, buyProduct2Clicked, buyProduct3Clicked 함수를 통해 사용자는 각각 제품 1, 2, 3을 구매할 수 있다.</a:t>
            </a:r>
            <a:endParaRPr lang="en-US" altLang="ko-KR" sz="1200"/>
          </a:p>
          <a:p>
            <a:endParaRPr lang="ko-KR" altLang="en-US" sz="1200"/>
          </a:p>
          <a:p>
            <a:r>
              <a:rPr lang="en-US" altLang="ko-KR" sz="1200"/>
              <a:t>- </a:t>
            </a:r>
            <a:r>
              <a:rPr lang="ko-KR" altLang="en-US" sz="1200"/>
              <a:t>이 함수들은 먼저 </a:t>
            </a:r>
            <a:r>
              <a:rPr lang="ko-KR" altLang="en-US" sz="1200" err="1"/>
              <a:t>스마트컨트랙트의</a:t>
            </a:r>
            <a:r>
              <a:rPr lang="ko-KR" altLang="en-US" sz="1200"/>
              <a:t> </a:t>
            </a:r>
            <a:r>
              <a:rPr lang="ko-KR" altLang="en-US" sz="1200" err="1"/>
              <a:t>getNumStock</a:t>
            </a:r>
            <a:r>
              <a:rPr lang="ko-KR" altLang="en-US" sz="1200"/>
              <a:t> 함수를 호출하여 제품이 품절되지 않았는지 확인한다. </a:t>
            </a:r>
            <a:endParaRPr lang="en-US" altLang="ko-KR" sz="1200"/>
          </a:p>
          <a:p>
            <a:endParaRPr lang="ko-KR" altLang="en-US" sz="1200"/>
          </a:p>
          <a:p>
            <a:pPr marL="628650" lvl="1" indent="-171450">
              <a:buFontTx/>
              <a:buChar char="-"/>
            </a:pPr>
            <a:r>
              <a:rPr lang="ko-KR" altLang="en-US" sz="1200"/>
              <a:t>품절이 아닌 경우, 사용자 계정에서 제품 가격을 차감한 뒤 </a:t>
            </a:r>
            <a:r>
              <a:rPr lang="ko-KR" altLang="en-US" sz="1200" err="1"/>
              <a:t>스마트컨트랙트</a:t>
            </a:r>
            <a:r>
              <a:rPr lang="ko-KR" altLang="en-US" sz="1200"/>
              <a:t> 계정으로 송금하고, 상품 수량 -1로 사용자 계정의 총 구매 개수 +1로 각각 업데이트한다. 이후</a:t>
            </a:r>
            <a:r>
              <a:rPr lang="en-US" altLang="ko-KR" sz="1200"/>
              <a:t>, </a:t>
            </a:r>
            <a:r>
              <a:rPr lang="ko-KR" altLang="en-US" sz="1200"/>
              <a:t>초기화면으로 돌아간다</a:t>
            </a:r>
            <a:r>
              <a:rPr lang="en-US" altLang="ko-KR" sz="120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/>
              <a:t>품절인 경우</a:t>
            </a:r>
            <a:r>
              <a:rPr lang="en-US" altLang="ko-KR" sz="1200"/>
              <a:t>, “</a:t>
            </a:r>
            <a:r>
              <a:rPr lang="ko-KR" altLang="en-US" sz="1200"/>
              <a:t>죄송합니다</a:t>
            </a:r>
            <a:r>
              <a:rPr lang="en-US" altLang="ko-KR" sz="1200"/>
              <a:t>. &lt;</a:t>
            </a:r>
            <a:r>
              <a:rPr lang="ko-KR" altLang="en-US" sz="1200"/>
              <a:t>상품 </a:t>
            </a:r>
            <a:r>
              <a:rPr lang="en-US" altLang="ko-KR" sz="1200"/>
              <a:t>n&gt;</a:t>
            </a:r>
            <a:r>
              <a:rPr lang="ko-KR" altLang="en-US" sz="1200"/>
              <a:t>이 품절되었습니다</a:t>
            </a:r>
            <a:r>
              <a:rPr lang="en-US" altLang="ko-KR" sz="1200"/>
              <a:t>.” </a:t>
            </a:r>
            <a:r>
              <a:rPr lang="ko-KR" altLang="en-US" sz="1200"/>
              <a:t>내용이 담긴 </a:t>
            </a:r>
            <a:r>
              <a:rPr lang="ko-KR" altLang="en-US" sz="1200" err="1"/>
              <a:t>알럿창을</a:t>
            </a:r>
            <a:r>
              <a:rPr lang="ko-KR" altLang="en-US" sz="1200"/>
              <a:t> 띄운다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6DA39B-63C5-CE03-A925-E48989A2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053" y="3429000"/>
            <a:ext cx="3595894" cy="17661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5150AD-2CAC-6E9D-E326-A682C4A40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1" y="3429000"/>
            <a:ext cx="3595893" cy="17926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7F3DF8-ED84-5EC1-DDBD-51941B753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866" y="3429000"/>
            <a:ext cx="3567871" cy="179267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717690-ABA6-4306-0B49-D504B82723C5}"/>
              </a:ext>
            </a:extLst>
          </p:cNvPr>
          <p:cNvSpPr/>
          <p:nvPr/>
        </p:nvSpPr>
        <p:spPr>
          <a:xfrm>
            <a:off x="2491740" y="4960620"/>
            <a:ext cx="815340" cy="206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1E1668-5003-1292-0421-BCD1B08856A6}"/>
              </a:ext>
            </a:extLst>
          </p:cNvPr>
          <p:cNvSpPr/>
          <p:nvPr/>
        </p:nvSpPr>
        <p:spPr>
          <a:xfrm>
            <a:off x="7459979" y="4655820"/>
            <a:ext cx="433967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6FC018-0F08-48D8-A6F2-C3DD5F583811}"/>
              </a:ext>
            </a:extLst>
          </p:cNvPr>
          <p:cNvSpPr/>
          <p:nvPr/>
        </p:nvSpPr>
        <p:spPr>
          <a:xfrm>
            <a:off x="9403080" y="3509992"/>
            <a:ext cx="1295400" cy="414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0E760-4633-420A-1DC1-F77010F8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 result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68A8C-DD78-6315-6D6F-8A85B461C13D}"/>
              </a:ext>
            </a:extLst>
          </p:cNvPr>
          <p:cNvSpPr txBox="1"/>
          <p:nvPr/>
        </p:nvSpPr>
        <p:spPr>
          <a:xfrm>
            <a:off x="838199" y="1506022"/>
            <a:ext cx="7247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각 함수 실행 중에 오류가 발생한 경우</a:t>
            </a:r>
            <a:r>
              <a:rPr lang="en-US" altLang="ko-KR" sz="1200"/>
              <a:t>, </a:t>
            </a:r>
            <a:r>
              <a:rPr lang="ko-KR" altLang="en-US" sz="1200"/>
              <a:t>오류문을 </a:t>
            </a:r>
            <a:r>
              <a:rPr lang="en-US" altLang="ko-KR" sz="1200"/>
              <a:t>result</a:t>
            </a:r>
            <a:r>
              <a:rPr lang="ko-KR" altLang="en-US" sz="1200"/>
              <a:t>에 출력한다</a:t>
            </a:r>
            <a:r>
              <a:rPr lang="en-US" altLang="ko-KR" sz="1200"/>
              <a:t>.</a:t>
            </a:r>
          </a:p>
          <a:p>
            <a:pPr lvl="1"/>
            <a:r>
              <a:rPr lang="en-US" altLang="ko-KR" sz="1200"/>
              <a:t>- [buy] </a:t>
            </a:r>
            <a:r>
              <a:rPr lang="ko-KR" altLang="en-US" sz="1200"/>
              <a:t>버튼을 눌렀을 때 오류가 발생한 경우</a:t>
            </a:r>
          </a:p>
          <a:p>
            <a:pPr lvl="1"/>
            <a:r>
              <a:rPr lang="en-US" altLang="ko-KR" sz="1200"/>
              <a:t>- [check </a:t>
            </a:r>
            <a:r>
              <a:rPr lang="en-US" altLang="ko-KR" sz="1200" err="1"/>
              <a:t>soldout</a:t>
            </a:r>
            <a:r>
              <a:rPr lang="en-US" altLang="ko-KR" sz="1200"/>
              <a:t>] </a:t>
            </a:r>
            <a:r>
              <a:rPr lang="ko-KR" altLang="en-US" sz="1200"/>
              <a:t>버튼을 눌렀을 때 오류가 발생한 경우</a:t>
            </a:r>
          </a:p>
          <a:p>
            <a:pPr lvl="1"/>
            <a:r>
              <a:rPr lang="en-US" altLang="ko-KR" sz="1200"/>
              <a:t>- [kill button] </a:t>
            </a:r>
            <a:r>
              <a:rPr lang="ko-KR" altLang="en-US" sz="1200"/>
              <a:t>버튼을 눌렀을 때 오류가 발생한 경우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F0F6DCC-6C80-05F4-D5B2-891E7BA0FA59}"/>
              </a:ext>
            </a:extLst>
          </p:cNvPr>
          <p:cNvSpPr txBox="1">
            <a:spLocks/>
          </p:cNvSpPr>
          <p:nvPr/>
        </p:nvSpPr>
        <p:spPr>
          <a:xfrm>
            <a:off x="838200" y="34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4.3 [kill button] </a:t>
            </a:r>
            <a:r>
              <a:rPr lang="ko-KR" altLang="en-US"/>
              <a:t>버튼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7D2AB-11A0-76AF-CEE5-2B46A5B370FF}"/>
              </a:ext>
            </a:extLst>
          </p:cNvPr>
          <p:cNvSpPr txBox="1"/>
          <p:nvPr/>
        </p:nvSpPr>
        <p:spPr>
          <a:xfrm>
            <a:off x="838200" y="480880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- </a:t>
            </a:r>
            <a:r>
              <a:rPr lang="ko-KR" altLang="en-US" sz="1100"/>
              <a:t>스마트 계약의 킬 기능을 호출하여 계약을 파기한다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26E2F8-DF74-89A6-B271-85F43D91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831585"/>
            <a:ext cx="4991100" cy="9810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640702-B98B-532B-62C6-C7A17D817BB1}"/>
              </a:ext>
            </a:extLst>
          </p:cNvPr>
          <p:cNvSpPr/>
          <p:nvPr/>
        </p:nvSpPr>
        <p:spPr>
          <a:xfrm>
            <a:off x="8938260" y="2900714"/>
            <a:ext cx="815340" cy="206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F30CD9-A18E-F6BB-5C75-0CCE77F3327D}"/>
              </a:ext>
            </a:extLst>
          </p:cNvPr>
          <p:cNvSpPr/>
          <p:nvPr/>
        </p:nvSpPr>
        <p:spPr>
          <a:xfrm>
            <a:off x="8938260" y="3132610"/>
            <a:ext cx="815340" cy="2066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47B3D9-08C8-16EA-51B2-2DB59FF1F577}"/>
              </a:ext>
            </a:extLst>
          </p:cNvPr>
          <p:cNvCxnSpPr>
            <a:stCxn id="12" idx="1"/>
          </p:cNvCxnSpPr>
          <p:nvPr/>
        </p:nvCxnSpPr>
        <p:spPr>
          <a:xfrm flipH="1">
            <a:off x="6454140" y="3235956"/>
            <a:ext cx="2484120" cy="779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5EC8A5-2BA8-86DA-FC30-67C12E177106}"/>
              </a:ext>
            </a:extLst>
          </p:cNvPr>
          <p:cNvCxnSpPr>
            <a:cxnSpLocks/>
          </p:cNvCxnSpPr>
          <p:nvPr/>
        </p:nvCxnSpPr>
        <p:spPr>
          <a:xfrm flipH="1" flipV="1">
            <a:off x="5737861" y="1904572"/>
            <a:ext cx="3200399" cy="10985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4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C82AC-BEA2-FE13-E669-686A88A4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4.4 [check </a:t>
            </a:r>
            <a:r>
              <a:rPr lang="en-US" altLang="ko-KR" err="1"/>
              <a:t>soldout</a:t>
            </a:r>
            <a:r>
              <a:rPr lang="en-US" altLang="ko-KR"/>
              <a:t>] </a:t>
            </a:r>
            <a:r>
              <a:rPr lang="ko-KR" altLang="en-US"/>
              <a:t>버튼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0F44F-64B8-282E-C555-82096C3C945E}"/>
              </a:ext>
            </a:extLst>
          </p:cNvPr>
          <p:cNvSpPr txBox="1"/>
          <p:nvPr/>
        </p:nvSpPr>
        <p:spPr>
          <a:xfrm>
            <a:off x="838200" y="1690688"/>
            <a:ext cx="9426388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dirty="0">
                <a:ea typeface="맑은 고딕"/>
              </a:rPr>
              <a:t>- [Check </a:t>
            </a:r>
            <a:r>
              <a:rPr lang="en-US" altLang="ko-KR" sz="1200" dirty="0" err="1">
                <a:ea typeface="맑은 고딕"/>
              </a:rPr>
              <a:t>soldout</a:t>
            </a:r>
            <a:r>
              <a:rPr lang="en-US" altLang="ko-KR" sz="1200" dirty="0">
                <a:ea typeface="맑은 고딕"/>
              </a:rPr>
              <a:t>] </a:t>
            </a:r>
            <a:r>
              <a:rPr lang="ko-KR" altLang="en-US" sz="1200" dirty="0">
                <a:ea typeface="맑은 고딕"/>
              </a:rPr>
              <a:t>버튼을 누르면 </a:t>
            </a:r>
            <a:r>
              <a:rPr lang="en-US" altLang="ko-KR" sz="1200" dirty="0" err="1">
                <a:ea typeface="맑은 고딕"/>
              </a:rPr>
              <a:t>checkSoldout</a:t>
            </a:r>
            <a:r>
              <a:rPr lang="en-US" altLang="ko-KR" sz="1200" dirty="0">
                <a:ea typeface="맑은 고딕"/>
              </a:rPr>
              <a:t>() </a:t>
            </a:r>
            <a:r>
              <a:rPr lang="ko-KR" altLang="en-US" sz="1200" dirty="0">
                <a:ea typeface="맑은 고딕"/>
              </a:rPr>
              <a:t>함수를 호출한다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endParaRPr lang="en-US" altLang="ko-KR" sz="1200"/>
          </a:p>
          <a:p>
            <a:r>
              <a:rPr lang="en-US" altLang="ko-KR" sz="1200" dirty="0">
                <a:ea typeface="맑은 고딕"/>
              </a:rPr>
              <a:t>- </a:t>
            </a:r>
            <a:r>
              <a:rPr lang="ko-KR" altLang="en-US" sz="1200" dirty="0" err="1">
                <a:ea typeface="맑은 고딕"/>
              </a:rPr>
              <a:t>checkSoldout</a:t>
            </a:r>
            <a:r>
              <a:rPr lang="ko-KR" altLang="en-US" sz="1200" dirty="0">
                <a:ea typeface="맑은 고딕"/>
              </a:rPr>
              <a:t>()은 스마트 </a:t>
            </a:r>
            <a:r>
              <a:rPr lang="ko-KR" altLang="en-US" sz="1200" dirty="0" err="1">
                <a:ea typeface="맑은 고딕"/>
              </a:rPr>
              <a:t>컨트랙트의</a:t>
            </a:r>
            <a:r>
              <a:rPr lang="ko-KR" altLang="en-US" sz="1200" dirty="0">
                <a:ea typeface="맑은 고딕"/>
              </a:rPr>
              <a:t> </a:t>
            </a:r>
            <a:r>
              <a:rPr lang="ko-KR" altLang="en-US" sz="1200" dirty="0" err="1">
                <a:ea typeface="맑은 고딕"/>
              </a:rPr>
              <a:t>checkSoldout</a:t>
            </a:r>
            <a:r>
              <a:rPr lang="ko-KR" altLang="en-US" sz="1200" dirty="0">
                <a:ea typeface="맑은 고딕"/>
              </a:rPr>
              <a:t>()</a:t>
            </a:r>
            <a:r>
              <a:rPr lang="ko-KR" altLang="en-US" sz="1200" dirty="0" err="1">
                <a:ea typeface="맑은 고딕"/>
              </a:rPr>
              <a:t>를</a:t>
            </a:r>
            <a:r>
              <a:rPr lang="ko-KR" altLang="en-US" sz="1200" dirty="0">
                <a:ea typeface="맑은 고딕"/>
              </a:rPr>
              <a:t> 호출하여 모든 제품이 품절되었는지 확인한다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endParaRPr lang="en-US" altLang="ko-KR" sz="1200"/>
          </a:p>
          <a:p>
            <a:pPr marL="628650" lvl="1" indent="-171450">
              <a:buFontTx/>
              <a:buChar char="-"/>
            </a:pPr>
            <a:r>
              <a:rPr lang="ko-KR" altLang="en-US" sz="1200" dirty="0">
                <a:ea typeface="맑은 고딕"/>
              </a:rPr>
              <a:t>모든 제품이 품절된 경우, "아쉽지만 재고 소진으로 인해 상품 판매가 종료되었습니다." 내용이 담긴 </a:t>
            </a:r>
            <a:r>
              <a:rPr lang="ko-KR" altLang="en-US" sz="1200" dirty="0" err="1">
                <a:ea typeface="맑은 고딕"/>
              </a:rPr>
              <a:t>알럿창을</a:t>
            </a:r>
            <a:r>
              <a:rPr lang="ko-KR" altLang="en-US" sz="1200" dirty="0">
                <a:ea typeface="맑은 고딕"/>
              </a:rPr>
              <a:t> 띄운다.</a:t>
            </a:r>
            <a:endParaRPr lang="en-US" altLang="ko-KR" sz="1200" dirty="0">
              <a:ea typeface="맑은 고딕"/>
            </a:endParaRPr>
          </a:p>
          <a:p>
            <a:pPr lvl="1"/>
            <a:endParaRPr lang="en-US" altLang="ko-KR" sz="1200"/>
          </a:p>
          <a:p>
            <a:pPr lvl="1"/>
            <a:r>
              <a:rPr lang="en-US" altLang="ko-KR" sz="1200" dirty="0">
                <a:ea typeface="맑은 고딕"/>
              </a:rPr>
              <a:t>- </a:t>
            </a:r>
            <a:r>
              <a:rPr lang="ko-KR" altLang="en-US" sz="1200" dirty="0">
                <a:ea typeface="맑은 고딕"/>
              </a:rPr>
              <a:t>품절되지 않은 경우</a:t>
            </a:r>
            <a:r>
              <a:rPr lang="en-US" altLang="ko-KR" sz="1200" dirty="0">
                <a:ea typeface="맑은 고딕"/>
              </a:rPr>
              <a:t>, </a:t>
            </a:r>
            <a:r>
              <a:rPr lang="ko-KR" altLang="en-US" sz="1200" dirty="0">
                <a:ea typeface="맑은 고딕"/>
              </a:rPr>
              <a:t>아무 것도 뜨지 않는다</a:t>
            </a:r>
            <a:r>
              <a:rPr lang="en-US" altLang="ko-KR" sz="1200" dirty="0">
                <a:ea typeface="맑은 고딕"/>
              </a:rPr>
              <a:t>.</a:t>
            </a:r>
            <a:endParaRPr lang="ko-KR" altLang="en-US" sz="1200" dirty="0"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101066D-8EBD-2CB5-C216-1CE176EA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96" y="3531306"/>
            <a:ext cx="4755216" cy="262040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B531D8-F468-F7CA-147F-83ADABE752B4}"/>
              </a:ext>
            </a:extLst>
          </p:cNvPr>
          <p:cNvSpPr/>
          <p:nvPr/>
        </p:nvSpPr>
        <p:spPr>
          <a:xfrm>
            <a:off x="7886838" y="3703405"/>
            <a:ext cx="1613932" cy="44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B934968-23AA-1948-5C6B-125136CF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59" y="3531306"/>
            <a:ext cx="4693948" cy="26204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0E7D8A-E76E-782C-1F82-F2F3813B13C4}"/>
              </a:ext>
            </a:extLst>
          </p:cNvPr>
          <p:cNvSpPr/>
          <p:nvPr/>
        </p:nvSpPr>
        <p:spPr>
          <a:xfrm>
            <a:off x="1840707" y="5930257"/>
            <a:ext cx="602456" cy="176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5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C155CD-50D5-C3DB-E1C5-D746E0FD5267}"/>
              </a:ext>
            </a:extLst>
          </p:cNvPr>
          <p:cNvSpPr/>
          <p:nvPr/>
        </p:nvSpPr>
        <p:spPr>
          <a:xfrm>
            <a:off x="2105637" y="1208015"/>
            <a:ext cx="8254767" cy="5033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oogle Shape;1241;p28">
            <a:extLst>
              <a:ext uri="{FF2B5EF4-FFF2-40B4-BE49-F238E27FC236}">
                <a16:creationId xmlns:a16="http://schemas.microsoft.com/office/drawing/2014/main" id="{2DFA8C3B-6C04-393E-CB54-BE5B9E1CEF14}"/>
              </a:ext>
            </a:extLst>
          </p:cNvPr>
          <p:cNvGrpSpPr/>
          <p:nvPr/>
        </p:nvGrpSpPr>
        <p:grpSpPr>
          <a:xfrm>
            <a:off x="2692503" y="1736313"/>
            <a:ext cx="6149493" cy="432000"/>
            <a:chOff x="4059909" y="1593700"/>
            <a:chExt cx="4620141" cy="432000"/>
          </a:xfrm>
        </p:grpSpPr>
        <p:sp>
          <p:nvSpPr>
            <p:cNvPr id="5" name="Google Shape;1242;p28">
              <a:extLst>
                <a:ext uri="{FF2B5EF4-FFF2-40B4-BE49-F238E27FC236}">
                  <a16:creationId xmlns:a16="http://schemas.microsoft.com/office/drawing/2014/main" id="{AC083951-8DDF-2CEA-01BE-D89347766CAA}"/>
                </a:ext>
              </a:extLst>
            </p:cNvPr>
            <p:cNvSpPr/>
            <p:nvPr/>
          </p:nvSpPr>
          <p:spPr>
            <a:xfrm>
              <a:off x="4059909" y="1593700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1243;p28">
              <a:extLst>
                <a:ext uri="{FF2B5EF4-FFF2-40B4-BE49-F238E27FC236}">
                  <a16:creationId xmlns:a16="http://schemas.microsoft.com/office/drawing/2014/main" id="{967FFB13-E1E0-C4E0-BF15-52B3973C67EB}"/>
                </a:ext>
              </a:extLst>
            </p:cNvPr>
            <p:cNvSpPr txBox="1"/>
            <p:nvPr/>
          </p:nvSpPr>
          <p:spPr>
            <a:xfrm>
              <a:off x="5312109" y="1632400"/>
              <a:ext cx="3367941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>
                  <a:solidFill>
                    <a:schemeClr val="bg1"/>
                  </a:solidFill>
                </a:rPr>
                <a:t>서버 구축 환경 소개</a:t>
              </a:r>
              <a:endParaRPr sz="1200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" name="Google Shape;1245;p28">
            <a:extLst>
              <a:ext uri="{FF2B5EF4-FFF2-40B4-BE49-F238E27FC236}">
                <a16:creationId xmlns:a16="http://schemas.microsoft.com/office/drawing/2014/main" id="{91DA5FD8-EBC1-9AC7-1BD2-081C7F2D1081}"/>
              </a:ext>
            </a:extLst>
          </p:cNvPr>
          <p:cNvGrpSpPr/>
          <p:nvPr/>
        </p:nvGrpSpPr>
        <p:grpSpPr>
          <a:xfrm>
            <a:off x="2692502" y="2247633"/>
            <a:ext cx="6149493" cy="432000"/>
            <a:chOff x="4059912" y="2105035"/>
            <a:chExt cx="4620142" cy="432000"/>
          </a:xfrm>
        </p:grpSpPr>
        <p:sp>
          <p:nvSpPr>
            <p:cNvPr id="9" name="Google Shape;1246;p28">
              <a:extLst>
                <a:ext uri="{FF2B5EF4-FFF2-40B4-BE49-F238E27FC236}">
                  <a16:creationId xmlns:a16="http://schemas.microsoft.com/office/drawing/2014/main" id="{F5A41326-A96B-67DD-6FBD-EE189C099CB3}"/>
                </a:ext>
              </a:extLst>
            </p:cNvPr>
            <p:cNvSpPr/>
            <p:nvPr/>
          </p:nvSpPr>
          <p:spPr>
            <a:xfrm>
              <a:off x="4059912" y="2105035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1247;p28">
              <a:extLst>
                <a:ext uri="{FF2B5EF4-FFF2-40B4-BE49-F238E27FC236}">
                  <a16:creationId xmlns:a16="http://schemas.microsoft.com/office/drawing/2014/main" id="{5A8CCC1C-080E-BEF4-8A54-749D62AEF37F}"/>
                </a:ext>
              </a:extLst>
            </p:cNvPr>
            <p:cNvSpPr txBox="1"/>
            <p:nvPr/>
          </p:nvSpPr>
          <p:spPr>
            <a:xfrm>
              <a:off x="5312112" y="2143795"/>
              <a:ext cx="3367942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>
                  <a:solidFill>
                    <a:schemeClr val="bg1"/>
                  </a:solidFill>
                </a:rPr>
                <a:t>.</a:t>
              </a:r>
              <a:r>
                <a:rPr lang="ko-KR" altLang="en-US" sz="1200" b="1" err="1">
                  <a:solidFill>
                    <a:schemeClr val="bg1"/>
                  </a:solidFill>
                </a:rPr>
                <a:t>sol</a:t>
              </a:r>
              <a:r>
                <a:rPr lang="ko-KR" altLang="en-US" sz="1200" b="1">
                  <a:solidFill>
                    <a:schemeClr val="bg1"/>
                  </a:solidFill>
                </a:rPr>
                <a:t> 파일 코드 설명</a:t>
              </a:r>
              <a:endParaRPr sz="1200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Google Shape;1249;p28">
            <a:extLst>
              <a:ext uri="{FF2B5EF4-FFF2-40B4-BE49-F238E27FC236}">
                <a16:creationId xmlns:a16="http://schemas.microsoft.com/office/drawing/2014/main" id="{1312CDC9-14AC-55A5-8528-5E9FE2086E62}"/>
              </a:ext>
            </a:extLst>
          </p:cNvPr>
          <p:cNvGrpSpPr/>
          <p:nvPr/>
        </p:nvGrpSpPr>
        <p:grpSpPr>
          <a:xfrm>
            <a:off x="2692502" y="2758963"/>
            <a:ext cx="6149489" cy="432000"/>
            <a:chOff x="4059912" y="2616370"/>
            <a:chExt cx="4620142" cy="432000"/>
          </a:xfrm>
        </p:grpSpPr>
        <p:sp>
          <p:nvSpPr>
            <p:cNvPr id="13" name="Google Shape;1250;p28">
              <a:extLst>
                <a:ext uri="{FF2B5EF4-FFF2-40B4-BE49-F238E27FC236}">
                  <a16:creationId xmlns:a16="http://schemas.microsoft.com/office/drawing/2014/main" id="{0FFBBFC9-73E5-08A0-4169-96976C0EF7AC}"/>
                </a:ext>
              </a:extLst>
            </p:cNvPr>
            <p:cNvSpPr/>
            <p:nvPr/>
          </p:nvSpPr>
          <p:spPr>
            <a:xfrm>
              <a:off x="4059912" y="2616370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1251;p28">
              <a:extLst>
                <a:ext uri="{FF2B5EF4-FFF2-40B4-BE49-F238E27FC236}">
                  <a16:creationId xmlns:a16="http://schemas.microsoft.com/office/drawing/2014/main" id="{D6244C15-8B1F-1BF5-1029-88D30F9F5499}"/>
                </a:ext>
              </a:extLst>
            </p:cNvPr>
            <p:cNvSpPr txBox="1"/>
            <p:nvPr/>
          </p:nvSpPr>
          <p:spPr>
            <a:xfrm>
              <a:off x="5312111" y="2655115"/>
              <a:ext cx="3367943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>
                  <a:solidFill>
                    <a:schemeClr val="bg1"/>
                  </a:solidFill>
                </a:rPr>
                <a:t>HTML </a:t>
              </a:r>
              <a:r>
                <a:rPr lang="ko-KR" altLang="en-US" sz="1200" b="1">
                  <a:solidFill>
                    <a:schemeClr val="bg1"/>
                  </a:solidFill>
                </a:rPr>
                <a:t>파일의 </a:t>
              </a:r>
              <a:r>
                <a:rPr lang="ko-KR" altLang="en-US" sz="1200" b="1" err="1">
                  <a:solidFill>
                    <a:schemeClr val="bg1"/>
                  </a:solidFill>
                </a:rPr>
                <a:t>javascript</a:t>
              </a:r>
              <a:r>
                <a:rPr lang="ko-KR" altLang="en-US" sz="1200" b="1">
                  <a:solidFill>
                    <a:schemeClr val="bg1"/>
                  </a:solidFill>
                </a:rPr>
                <a:t> 언어로 작성된 코드 설명</a:t>
              </a:r>
              <a:endParaRPr sz="1200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oogle Shape;1253;p28">
            <a:extLst>
              <a:ext uri="{FF2B5EF4-FFF2-40B4-BE49-F238E27FC236}">
                <a16:creationId xmlns:a16="http://schemas.microsoft.com/office/drawing/2014/main" id="{E76F1E14-8660-60ED-53F6-6E515A884734}"/>
              </a:ext>
            </a:extLst>
          </p:cNvPr>
          <p:cNvGrpSpPr/>
          <p:nvPr/>
        </p:nvGrpSpPr>
        <p:grpSpPr>
          <a:xfrm>
            <a:off x="2692504" y="3270303"/>
            <a:ext cx="6149490" cy="432000"/>
            <a:chOff x="4059912" y="3127705"/>
            <a:chExt cx="4620142" cy="432000"/>
          </a:xfrm>
        </p:grpSpPr>
        <p:sp>
          <p:nvSpPr>
            <p:cNvPr id="17" name="Google Shape;1254;p28">
              <a:extLst>
                <a:ext uri="{FF2B5EF4-FFF2-40B4-BE49-F238E27FC236}">
                  <a16:creationId xmlns:a16="http://schemas.microsoft.com/office/drawing/2014/main" id="{032D5545-0AA3-676C-C754-1EC2A9516C5F}"/>
                </a:ext>
              </a:extLst>
            </p:cNvPr>
            <p:cNvSpPr/>
            <p:nvPr/>
          </p:nvSpPr>
          <p:spPr>
            <a:xfrm>
              <a:off x="4059912" y="3127705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" name="Google Shape;1255;p28">
              <a:extLst>
                <a:ext uri="{FF2B5EF4-FFF2-40B4-BE49-F238E27FC236}">
                  <a16:creationId xmlns:a16="http://schemas.microsoft.com/office/drawing/2014/main" id="{7649D0CC-8EB2-927C-264F-15DDA9F40120}"/>
                </a:ext>
              </a:extLst>
            </p:cNvPr>
            <p:cNvSpPr txBox="1"/>
            <p:nvPr/>
          </p:nvSpPr>
          <p:spPr>
            <a:xfrm>
              <a:off x="5312111" y="3166435"/>
              <a:ext cx="3367943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>
                  <a:solidFill>
                    <a:schemeClr val="bg1"/>
                  </a:solidFill>
                  <a:latin typeface="+mn-ea"/>
                  <a:cs typeface="Roboto"/>
                  <a:sym typeface="Roboto"/>
                </a:rPr>
                <a:t>기능 소개</a:t>
              </a:r>
              <a:endParaRPr sz="1200" b="1">
                <a:solidFill>
                  <a:schemeClr val="bg1"/>
                </a:solidFill>
                <a:latin typeface="+mn-ea"/>
                <a:cs typeface="Roboto"/>
                <a:sym typeface="Roboto"/>
              </a:endParaRPr>
            </a:p>
          </p:txBody>
        </p:sp>
      </p:grpSp>
      <p:sp>
        <p:nvSpPr>
          <p:cNvPr id="23" name="Google Shape;1260;p28">
            <a:extLst>
              <a:ext uri="{FF2B5EF4-FFF2-40B4-BE49-F238E27FC236}">
                <a16:creationId xmlns:a16="http://schemas.microsoft.com/office/drawing/2014/main" id="{2F0EAA2E-6DB1-5CEF-7DB0-98E938E76C01}"/>
              </a:ext>
            </a:extLst>
          </p:cNvPr>
          <p:cNvSpPr txBox="1"/>
          <p:nvPr/>
        </p:nvSpPr>
        <p:spPr>
          <a:xfrm>
            <a:off x="4059068" y="3781613"/>
            <a:ext cx="8028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Fira Sans Extra Condensed"/>
                <a:ea typeface="Roboto"/>
                <a:cs typeface="Roboto"/>
                <a:sym typeface="Fira Sans Extra Condensed"/>
              </a:rPr>
              <a:t>.1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oogle Shape;1261;p28">
            <a:extLst>
              <a:ext uri="{FF2B5EF4-FFF2-40B4-BE49-F238E27FC236}">
                <a16:creationId xmlns:a16="http://schemas.microsoft.com/office/drawing/2014/main" id="{33B65C7E-F97C-CBAE-D3BC-DFC580036611}"/>
              </a:ext>
            </a:extLst>
          </p:cNvPr>
          <p:cNvGrpSpPr/>
          <p:nvPr/>
        </p:nvGrpSpPr>
        <p:grpSpPr>
          <a:xfrm>
            <a:off x="4059069" y="4292963"/>
            <a:ext cx="4782925" cy="432000"/>
            <a:chOff x="5426475" y="4150350"/>
            <a:chExt cx="3253579" cy="432000"/>
          </a:xfrm>
        </p:grpSpPr>
        <p:sp>
          <p:nvSpPr>
            <p:cNvPr id="26" name="Google Shape;1263;p28">
              <a:extLst>
                <a:ext uri="{FF2B5EF4-FFF2-40B4-BE49-F238E27FC236}">
                  <a16:creationId xmlns:a16="http://schemas.microsoft.com/office/drawing/2014/main" id="{C0E2FDFE-7C94-B43B-DEEC-784F41703EA8}"/>
                </a:ext>
              </a:extLst>
            </p:cNvPr>
            <p:cNvSpPr txBox="1"/>
            <p:nvPr/>
          </p:nvSpPr>
          <p:spPr>
            <a:xfrm>
              <a:off x="6050382" y="4189050"/>
              <a:ext cx="2629672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err="1">
                  <a:solidFill>
                    <a:schemeClr val="bg1"/>
                  </a:solidFill>
                </a:rPr>
                <a:t>result</a:t>
              </a:r>
              <a:endParaRPr sz="1200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1264;p28">
              <a:extLst>
                <a:ext uri="{FF2B5EF4-FFF2-40B4-BE49-F238E27FC236}">
                  <a16:creationId xmlns:a16="http://schemas.microsoft.com/office/drawing/2014/main" id="{3F3C41B0-B81A-A576-1C63-6D26EF02FD07}"/>
                </a:ext>
              </a:extLst>
            </p:cNvPr>
            <p:cNvSpPr txBox="1"/>
            <p:nvPr/>
          </p:nvSpPr>
          <p:spPr>
            <a:xfrm>
              <a:off x="5426475" y="4150350"/>
              <a:ext cx="546101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Roboto"/>
                  <a:cs typeface="Roboto"/>
                  <a:sym typeface="Fira Sans Extra Condensed"/>
                </a:rPr>
                <a:t>.2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" name="Google Shape;1264;p28">
            <a:extLst>
              <a:ext uri="{FF2B5EF4-FFF2-40B4-BE49-F238E27FC236}">
                <a16:creationId xmlns:a16="http://schemas.microsoft.com/office/drawing/2014/main" id="{5DD3CC3A-245C-7036-65E5-09772AE424D0}"/>
              </a:ext>
            </a:extLst>
          </p:cNvPr>
          <p:cNvSpPr txBox="1"/>
          <p:nvPr/>
        </p:nvSpPr>
        <p:spPr>
          <a:xfrm>
            <a:off x="4059066" y="4823007"/>
            <a:ext cx="8028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Fira Sans Extra Condensed"/>
                <a:ea typeface="Roboto"/>
                <a:cs typeface="Roboto"/>
                <a:sym typeface="Fira Sans Extra Condensed"/>
              </a:rPr>
              <a:t>.3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264;p28">
            <a:extLst>
              <a:ext uri="{FF2B5EF4-FFF2-40B4-BE49-F238E27FC236}">
                <a16:creationId xmlns:a16="http://schemas.microsoft.com/office/drawing/2014/main" id="{609282FC-1B13-A078-E24A-7FC1C72BF645}"/>
              </a:ext>
            </a:extLst>
          </p:cNvPr>
          <p:cNvSpPr txBox="1"/>
          <p:nvPr/>
        </p:nvSpPr>
        <p:spPr>
          <a:xfrm>
            <a:off x="4059065" y="5353051"/>
            <a:ext cx="8028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Fira Sans Extra Condensed"/>
                <a:ea typeface="Roboto"/>
                <a:cs typeface="Roboto"/>
                <a:sym typeface="Fira Sans Extra Condensed"/>
              </a:rPr>
              <a:t>.4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1263;p28">
            <a:extLst>
              <a:ext uri="{FF2B5EF4-FFF2-40B4-BE49-F238E27FC236}">
                <a16:creationId xmlns:a16="http://schemas.microsoft.com/office/drawing/2014/main" id="{678BA35C-C827-B50D-2D28-562D3C027013}"/>
              </a:ext>
            </a:extLst>
          </p:cNvPr>
          <p:cNvSpPr txBox="1"/>
          <p:nvPr/>
        </p:nvSpPr>
        <p:spPr>
          <a:xfrm>
            <a:off x="4976244" y="3819717"/>
            <a:ext cx="3865750" cy="3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>
                <a:solidFill>
                  <a:schemeClr val="bg1"/>
                </a:solidFill>
              </a:rPr>
              <a:t>[buy] </a:t>
            </a:r>
            <a:r>
              <a:rPr lang="ko-KR" altLang="en-US" sz="1200" b="1">
                <a:solidFill>
                  <a:schemeClr val="bg1"/>
                </a:solidFill>
              </a:rPr>
              <a:t>버튼</a:t>
            </a:r>
            <a:endParaRPr sz="1200" b="1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263;p28">
            <a:extLst>
              <a:ext uri="{FF2B5EF4-FFF2-40B4-BE49-F238E27FC236}">
                <a16:creationId xmlns:a16="http://schemas.microsoft.com/office/drawing/2014/main" id="{B20DEB6F-91BC-08DB-B59D-F67881882C4E}"/>
              </a:ext>
            </a:extLst>
          </p:cNvPr>
          <p:cNvSpPr txBox="1"/>
          <p:nvPr/>
        </p:nvSpPr>
        <p:spPr>
          <a:xfrm>
            <a:off x="4976244" y="4864046"/>
            <a:ext cx="3865750" cy="3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>
                <a:solidFill>
                  <a:schemeClr val="bg1"/>
                </a:solidFill>
              </a:rPr>
              <a:t>[kill</a:t>
            </a:r>
            <a:r>
              <a:rPr lang="ko-KR" altLang="en-US" sz="1200" b="1">
                <a:solidFill>
                  <a:schemeClr val="bg1"/>
                </a:solidFill>
              </a:rPr>
              <a:t> </a:t>
            </a:r>
            <a:r>
              <a:rPr lang="en-US" altLang="ko-KR" sz="1200" b="1">
                <a:solidFill>
                  <a:schemeClr val="bg1"/>
                </a:solidFill>
              </a:rPr>
              <a:t>button] </a:t>
            </a:r>
            <a:r>
              <a:rPr lang="ko-KR" altLang="en-US" sz="1200" b="1">
                <a:solidFill>
                  <a:schemeClr val="bg1"/>
                </a:solidFill>
              </a:rPr>
              <a:t>버튼</a:t>
            </a:r>
            <a:endParaRPr sz="1200" b="1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1263;p28">
            <a:extLst>
              <a:ext uri="{FF2B5EF4-FFF2-40B4-BE49-F238E27FC236}">
                <a16:creationId xmlns:a16="http://schemas.microsoft.com/office/drawing/2014/main" id="{9B8353E3-24AB-6466-883B-DA9B7778C883}"/>
              </a:ext>
            </a:extLst>
          </p:cNvPr>
          <p:cNvSpPr txBox="1"/>
          <p:nvPr/>
        </p:nvSpPr>
        <p:spPr>
          <a:xfrm>
            <a:off x="4976243" y="5356908"/>
            <a:ext cx="3865749" cy="35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>
                <a:solidFill>
                  <a:schemeClr val="bg1"/>
                </a:solidFill>
              </a:rPr>
              <a:t>[check </a:t>
            </a:r>
            <a:r>
              <a:rPr lang="en-US" altLang="ko-KR" sz="1200" b="1" err="1">
                <a:solidFill>
                  <a:schemeClr val="bg1"/>
                </a:solidFill>
              </a:rPr>
              <a:t>soldout</a:t>
            </a:r>
            <a:r>
              <a:rPr lang="en-US" altLang="ko-KR" sz="1200" b="1">
                <a:solidFill>
                  <a:schemeClr val="bg1"/>
                </a:solidFill>
              </a:rPr>
              <a:t>] </a:t>
            </a:r>
            <a:r>
              <a:rPr lang="ko-KR" altLang="en-US" sz="1200" b="1">
                <a:solidFill>
                  <a:schemeClr val="bg1"/>
                </a:solidFill>
              </a:rPr>
              <a:t>버튼</a:t>
            </a:r>
            <a:endParaRPr sz="1200" b="1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B1D9DD3F-A36D-40AC-62AC-70C10BED7A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9747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/>
              <a:t>&lt; </a:t>
            </a:r>
            <a:r>
              <a:rPr lang="ko-KR" altLang="en-US"/>
              <a:t>목차 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5B8A3-27B8-2F29-4E6D-3913AF77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서버 구축 환경 소개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B24AC-CC3D-C24B-9855-60539F6EB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380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nodejs</a:t>
            </a:r>
            <a:r>
              <a:rPr lang="ko-KR" altLang="en-US" dirty="0">
                <a:ea typeface="맑은 고딕"/>
              </a:rPr>
              <a:t> ([</a:t>
            </a:r>
            <a:r>
              <a:rPr lang="ko-KR" altLang="en-US" dirty="0" err="1">
                <a:ea typeface="맑은 고딕"/>
              </a:rPr>
              <a:t>node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ethertest.js</a:t>
            </a:r>
            <a:r>
              <a:rPr lang="ko-KR" altLang="en-US" dirty="0">
                <a:ea typeface="맑은 고딕"/>
              </a:rPr>
              <a:t>] 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이용해서 서버 실행)</a:t>
            </a:r>
          </a:p>
          <a:p>
            <a:r>
              <a:rPr lang="en-US" altLang="ko-KR" dirty="0">
                <a:ea typeface="맑은 고딕"/>
              </a:rPr>
              <a:t>ethertest.js</a:t>
            </a:r>
            <a:r>
              <a:rPr lang="ko-KR" altLang="en-US" dirty="0">
                <a:ea typeface="맑은 고딕"/>
              </a:rPr>
              <a:t> 파일을 아래 코드로 변경해서 사용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228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1D3A44-3765-F655-5552-C75AAD206CFD}"/>
              </a:ext>
            </a:extLst>
          </p:cNvPr>
          <p:cNvSpPr txBox="1"/>
          <p:nvPr/>
        </p:nvSpPr>
        <p:spPr>
          <a:xfrm>
            <a:off x="1215917" y="525789"/>
            <a:ext cx="7383379" cy="60016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'use strict';</a:t>
            </a:r>
            <a:endParaRPr lang="ko-KR" altLang="en-US" sz="1200" dirty="0"/>
          </a:p>
          <a:p>
            <a:r>
              <a:rPr lang="en-US" sz="1200" dirty="0">
                <a:ea typeface="+mn-lt"/>
                <a:cs typeface="+mn-lt"/>
              </a:rPr>
              <a:t>const http = require('http');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const fs = require('fs');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const </a:t>
            </a:r>
            <a:r>
              <a:rPr lang="en-US" sz="1200" dirty="0" err="1">
                <a:ea typeface="+mn-lt"/>
                <a:cs typeface="+mn-lt"/>
              </a:rPr>
              <a:t>url</a:t>
            </a:r>
            <a:r>
              <a:rPr lang="en-US" sz="1200" dirty="0">
                <a:ea typeface="+mn-lt"/>
                <a:cs typeface="+mn-lt"/>
              </a:rPr>
              <a:t> = require('</a:t>
            </a:r>
            <a:r>
              <a:rPr lang="en-US" sz="1200" dirty="0" err="1">
                <a:ea typeface="+mn-lt"/>
                <a:cs typeface="+mn-lt"/>
              </a:rPr>
              <a:t>url</a:t>
            </a:r>
            <a:r>
              <a:rPr lang="en-US" sz="1200" dirty="0">
                <a:ea typeface="+mn-lt"/>
                <a:cs typeface="+mn-lt"/>
              </a:rPr>
              <a:t>');</a:t>
            </a:r>
            <a:endParaRPr lang="en-US" sz="1200" dirty="0"/>
          </a:p>
          <a:p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async function </a:t>
            </a:r>
            <a:r>
              <a:rPr lang="en-US" sz="1200" dirty="0" err="1">
                <a:ea typeface="+mn-lt"/>
                <a:cs typeface="+mn-lt"/>
              </a:rPr>
              <a:t>gateWayPage</a:t>
            </a:r>
            <a:r>
              <a:rPr lang="en-US" sz="1200" dirty="0">
                <a:ea typeface="+mn-lt"/>
                <a:cs typeface="+mn-lt"/>
              </a:rPr>
              <a:t>(req, res) {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 const pathname = </a:t>
            </a:r>
            <a:r>
              <a:rPr lang="en-US" sz="1200" dirty="0" err="1">
                <a:ea typeface="+mn-lt"/>
                <a:cs typeface="+mn-lt"/>
              </a:rPr>
              <a:t>url.parse</a:t>
            </a:r>
            <a:r>
              <a:rPr lang="en-US" sz="1200" dirty="0">
                <a:ea typeface="+mn-lt"/>
                <a:cs typeface="+mn-lt"/>
              </a:rPr>
              <a:t>(req.url).pathname;</a:t>
            </a:r>
            <a:endParaRPr lang="en-US" sz="1200" dirty="0"/>
          </a:p>
          <a:p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  const </a:t>
            </a:r>
            <a:r>
              <a:rPr lang="en-US" sz="1200" dirty="0" err="1">
                <a:ea typeface="+mn-lt"/>
                <a:cs typeface="+mn-lt"/>
              </a:rPr>
              <a:t>ext</a:t>
            </a:r>
            <a:r>
              <a:rPr lang="en-US" sz="1200" dirty="0">
                <a:ea typeface="+mn-lt"/>
                <a:cs typeface="+mn-lt"/>
              </a:rPr>
              <a:t> = </a:t>
            </a:r>
            <a:r>
              <a:rPr lang="en-US" sz="1200" dirty="0" err="1">
                <a:ea typeface="+mn-lt"/>
                <a:cs typeface="+mn-lt"/>
              </a:rPr>
              <a:t>pathname.split</a:t>
            </a:r>
            <a:r>
              <a:rPr lang="en-US" sz="1200" dirty="0">
                <a:ea typeface="+mn-lt"/>
                <a:cs typeface="+mn-lt"/>
              </a:rPr>
              <a:t>('.').pop();</a:t>
            </a:r>
            <a:endParaRPr lang="en-US" sz="1200" dirty="0"/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  let </a:t>
            </a:r>
            <a:r>
              <a:rPr lang="en-US" sz="1200" dirty="0" err="1">
                <a:ea typeface="+mn-lt"/>
                <a:cs typeface="+mn-lt"/>
              </a:rPr>
              <a:t>contentType</a:t>
            </a:r>
            <a:r>
              <a:rPr lang="en-US" sz="1200" dirty="0">
                <a:ea typeface="+mn-lt"/>
                <a:cs typeface="+mn-lt"/>
              </a:rPr>
              <a:t> = 'text/html';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 if (</a:t>
            </a:r>
            <a:r>
              <a:rPr lang="en-US" sz="1200" dirty="0" err="1">
                <a:ea typeface="+mn-lt"/>
                <a:cs typeface="+mn-lt"/>
              </a:rPr>
              <a:t>ext</a:t>
            </a:r>
            <a:r>
              <a:rPr lang="en-US" sz="1200" dirty="0">
                <a:ea typeface="+mn-lt"/>
                <a:cs typeface="+mn-lt"/>
              </a:rPr>
              <a:t> === '</a:t>
            </a:r>
            <a:r>
              <a:rPr lang="en-US" sz="1200" dirty="0" err="1">
                <a:ea typeface="+mn-lt"/>
                <a:cs typeface="+mn-lt"/>
              </a:rPr>
              <a:t>css</a:t>
            </a:r>
            <a:r>
              <a:rPr lang="en-US" sz="1200" dirty="0">
                <a:ea typeface="+mn-lt"/>
                <a:cs typeface="+mn-lt"/>
              </a:rPr>
              <a:t>') {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   </a:t>
            </a:r>
            <a:r>
              <a:rPr lang="en-US" sz="1200" dirty="0" err="1">
                <a:ea typeface="+mn-lt"/>
                <a:cs typeface="+mn-lt"/>
              </a:rPr>
              <a:t>contentType</a:t>
            </a:r>
            <a:r>
              <a:rPr lang="en-US" sz="1200" dirty="0">
                <a:ea typeface="+mn-lt"/>
                <a:cs typeface="+mn-lt"/>
              </a:rPr>
              <a:t> = 'text/</a:t>
            </a:r>
            <a:r>
              <a:rPr lang="en-US" sz="1200" dirty="0" err="1">
                <a:ea typeface="+mn-lt"/>
                <a:cs typeface="+mn-lt"/>
              </a:rPr>
              <a:t>css</a:t>
            </a:r>
            <a:r>
              <a:rPr lang="en-US" sz="1200" dirty="0">
                <a:ea typeface="+mn-lt"/>
                <a:cs typeface="+mn-lt"/>
              </a:rPr>
              <a:t>';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 }</a:t>
            </a:r>
            <a:endParaRPr lang="en-US" sz="1200" dirty="0"/>
          </a:p>
          <a:p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  let </a:t>
            </a:r>
            <a:r>
              <a:rPr lang="en-US" sz="1200" dirty="0" err="1">
                <a:ea typeface="+mn-lt"/>
                <a:cs typeface="+mn-lt"/>
              </a:rPr>
              <a:t>filepath</a:t>
            </a:r>
            <a:r>
              <a:rPr lang="en-US" sz="1200" dirty="0">
                <a:ea typeface="+mn-lt"/>
                <a:cs typeface="+mn-lt"/>
              </a:rPr>
              <a:t> = '.' + pathname;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 if (</a:t>
            </a:r>
            <a:r>
              <a:rPr lang="en-US" sz="1200" dirty="0" err="1">
                <a:ea typeface="+mn-lt"/>
                <a:cs typeface="+mn-lt"/>
              </a:rPr>
              <a:t>ext</a:t>
            </a:r>
            <a:r>
              <a:rPr lang="en-US" sz="1200" dirty="0">
                <a:ea typeface="+mn-lt"/>
                <a:cs typeface="+mn-lt"/>
              </a:rPr>
              <a:t> === '</a:t>
            </a:r>
            <a:r>
              <a:rPr lang="en-US" sz="1200" dirty="0" err="1">
                <a:ea typeface="+mn-lt"/>
                <a:cs typeface="+mn-lt"/>
              </a:rPr>
              <a:t>css</a:t>
            </a:r>
            <a:r>
              <a:rPr lang="en-US" sz="1200" dirty="0">
                <a:ea typeface="+mn-lt"/>
                <a:cs typeface="+mn-lt"/>
              </a:rPr>
              <a:t>') {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   </a:t>
            </a:r>
            <a:r>
              <a:rPr lang="en-US" sz="1200" dirty="0" err="1">
                <a:ea typeface="+mn-lt"/>
                <a:cs typeface="+mn-lt"/>
              </a:rPr>
              <a:t>filepath</a:t>
            </a:r>
            <a:r>
              <a:rPr lang="en-US" sz="1200" dirty="0">
                <a:ea typeface="+mn-lt"/>
                <a:cs typeface="+mn-lt"/>
              </a:rPr>
              <a:t> = './public' + pathname;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 }</a:t>
            </a:r>
            <a:endParaRPr lang="en-US" sz="1200" dirty="0"/>
          </a:p>
          <a:p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  </a:t>
            </a:r>
            <a:r>
              <a:rPr lang="en-US" sz="1200" dirty="0" err="1">
                <a:ea typeface="+mn-lt"/>
                <a:cs typeface="+mn-lt"/>
              </a:rPr>
              <a:t>fs.readFile</a:t>
            </a:r>
            <a:r>
              <a:rPr lang="en-US" sz="1200" dirty="0">
                <a:ea typeface="+mn-lt"/>
                <a:cs typeface="+mn-lt"/>
              </a:rPr>
              <a:t>(</a:t>
            </a:r>
            <a:r>
              <a:rPr lang="en-US" sz="1200" dirty="0" err="1">
                <a:ea typeface="+mn-lt"/>
                <a:cs typeface="+mn-lt"/>
              </a:rPr>
              <a:t>filepath</a:t>
            </a:r>
            <a:r>
              <a:rPr lang="en-US" sz="1200" dirty="0">
                <a:ea typeface="+mn-lt"/>
                <a:cs typeface="+mn-lt"/>
              </a:rPr>
              <a:t>, async function (err, data) {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   if (err) {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     </a:t>
            </a:r>
            <a:r>
              <a:rPr lang="en-US" sz="1200" dirty="0" err="1">
                <a:ea typeface="+mn-lt"/>
                <a:cs typeface="+mn-lt"/>
              </a:rPr>
              <a:t>res.writeHead</a:t>
            </a:r>
            <a:r>
              <a:rPr lang="en-US" sz="1200" dirty="0">
                <a:ea typeface="+mn-lt"/>
                <a:cs typeface="+mn-lt"/>
              </a:rPr>
              <a:t>(404, { 'Content-Type': 'text/html' });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     return </a:t>
            </a:r>
            <a:r>
              <a:rPr lang="en-US" sz="1200" dirty="0" err="1">
                <a:ea typeface="+mn-lt"/>
                <a:cs typeface="+mn-lt"/>
              </a:rPr>
              <a:t>res.end</a:t>
            </a:r>
            <a:r>
              <a:rPr lang="en-US" sz="1200" dirty="0">
                <a:ea typeface="+mn-lt"/>
                <a:cs typeface="+mn-lt"/>
              </a:rPr>
              <a:t>('404 Not Found');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   }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   </a:t>
            </a:r>
            <a:r>
              <a:rPr lang="en-US" sz="1200" dirty="0" err="1">
                <a:ea typeface="+mn-lt"/>
                <a:cs typeface="+mn-lt"/>
              </a:rPr>
              <a:t>res.writeHead</a:t>
            </a:r>
            <a:r>
              <a:rPr lang="en-US" sz="1200" dirty="0">
                <a:ea typeface="+mn-lt"/>
                <a:cs typeface="+mn-lt"/>
              </a:rPr>
              <a:t>(200, { 'Content-Type': </a:t>
            </a:r>
            <a:r>
              <a:rPr lang="en-US" sz="1200" dirty="0" err="1">
                <a:ea typeface="+mn-lt"/>
                <a:cs typeface="+mn-lt"/>
              </a:rPr>
              <a:t>contentType</a:t>
            </a:r>
            <a:r>
              <a:rPr lang="en-US" sz="1200" dirty="0">
                <a:ea typeface="+mn-lt"/>
                <a:cs typeface="+mn-lt"/>
              </a:rPr>
              <a:t> });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   </a:t>
            </a:r>
            <a:r>
              <a:rPr lang="en-US" sz="1200" dirty="0" err="1">
                <a:ea typeface="+mn-lt"/>
                <a:cs typeface="+mn-lt"/>
              </a:rPr>
              <a:t>res.write</a:t>
            </a:r>
            <a:r>
              <a:rPr lang="en-US" sz="1200" dirty="0">
                <a:ea typeface="+mn-lt"/>
                <a:cs typeface="+mn-lt"/>
              </a:rPr>
              <a:t>(data);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   return </a:t>
            </a:r>
            <a:r>
              <a:rPr lang="en-US" sz="1200" dirty="0" err="1">
                <a:ea typeface="+mn-lt"/>
                <a:cs typeface="+mn-lt"/>
              </a:rPr>
              <a:t>res.end</a:t>
            </a:r>
            <a:r>
              <a:rPr lang="en-US" sz="1200" dirty="0">
                <a:ea typeface="+mn-lt"/>
                <a:cs typeface="+mn-lt"/>
              </a:rPr>
              <a:t>();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  });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}</a:t>
            </a:r>
            <a:endParaRPr lang="en-US" sz="1200" dirty="0"/>
          </a:p>
          <a:p>
            <a:endParaRPr lang="en-US" sz="1200"/>
          </a:p>
          <a:p>
            <a:r>
              <a:rPr lang="en-US" sz="1200" dirty="0" err="1">
                <a:ea typeface="+mn-lt"/>
                <a:cs typeface="+mn-lt"/>
              </a:rPr>
              <a:t>http.createServer</a:t>
            </a:r>
            <a:r>
              <a:rPr lang="en-US" sz="1200" dirty="0">
                <a:ea typeface="+mn-lt"/>
                <a:cs typeface="+mn-lt"/>
              </a:rPr>
              <a:t>(</a:t>
            </a:r>
            <a:r>
              <a:rPr lang="en-US" sz="1200" dirty="0" err="1">
                <a:ea typeface="+mn-lt"/>
                <a:cs typeface="+mn-lt"/>
              </a:rPr>
              <a:t>gateWayPage</a:t>
            </a:r>
            <a:r>
              <a:rPr lang="en-US" sz="1200" dirty="0">
                <a:ea typeface="+mn-lt"/>
                <a:cs typeface="+mn-lt"/>
              </a:rPr>
              <a:t>).listen(8080);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81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A01363-B6D3-383A-D953-C1A4FDA5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3" y="412401"/>
            <a:ext cx="11018520" cy="10636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/>
              <a:t>2. </a:t>
            </a:r>
            <a:r>
              <a:rPr lang="ko-KR" altLang="en-US" sz="4000"/>
              <a:t>스마트 </a:t>
            </a:r>
            <a:r>
              <a:rPr lang="ko-KR" altLang="en-US" sz="4000" err="1"/>
              <a:t>컨트랙트</a:t>
            </a:r>
            <a:r>
              <a:rPr lang="ko-KR" altLang="en-US" sz="4000"/>
              <a:t> </a:t>
            </a:r>
            <a:r>
              <a:rPr lang="en-US" altLang="ko-KR" sz="4000"/>
              <a:t>.sol </a:t>
            </a:r>
            <a:r>
              <a:rPr lang="ko-KR" altLang="en-US" sz="4000"/>
              <a:t>파일 설명</a:t>
            </a:r>
            <a:r>
              <a:rPr lang="en-US" altLang="ko-KR" sz="4000"/>
              <a:t> 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31D67-CFE9-0408-75B3-246105D4C220}"/>
              </a:ext>
            </a:extLst>
          </p:cNvPr>
          <p:cNvSpPr txBox="1"/>
          <p:nvPr/>
        </p:nvSpPr>
        <p:spPr>
          <a:xfrm>
            <a:off x="572493" y="1911493"/>
            <a:ext cx="11476632" cy="4119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200"/>
              <a:t>contract </a:t>
            </a:r>
            <a:r>
              <a:rPr lang="en-US" altLang="ko-KR" sz="2200" b="1" err="1"/>
              <a:t>KookminStore</a:t>
            </a:r>
            <a:r>
              <a:rPr lang="en-US" altLang="ko-KR" sz="2200"/>
              <a:t>: </a:t>
            </a:r>
            <a:r>
              <a:rPr lang="ko-KR" altLang="en-US" sz="2200"/>
              <a:t>국민대학교 </a:t>
            </a:r>
            <a:r>
              <a:rPr lang="ko-KR" altLang="en-US" sz="2200" err="1"/>
              <a:t>굿즈</a:t>
            </a:r>
            <a:r>
              <a:rPr lang="ko-KR" altLang="en-US" sz="2200"/>
              <a:t> 티셔츠를 한정수량으로 판매하고</a:t>
            </a:r>
            <a:r>
              <a:rPr lang="en-US" altLang="ko-KR" sz="2200"/>
              <a:t>, </a:t>
            </a:r>
            <a:r>
              <a:rPr lang="ko-KR" altLang="en-US" sz="2200"/>
              <a:t>재고가 모두 소진되어 판매가 종료되면 계약의 주인에게 모든 수익이</a:t>
            </a:r>
            <a:r>
              <a:rPr lang="en-US" altLang="ko-KR" sz="2200"/>
              <a:t> </a:t>
            </a:r>
            <a:r>
              <a:rPr lang="ko-KR" altLang="en-US" sz="2200"/>
              <a:t>전송되는 스마트 계약</a:t>
            </a:r>
            <a:endParaRPr lang="en-US" altLang="ko-KR" sz="2200"/>
          </a:p>
          <a:p>
            <a:pPr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2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2D7CDB8-FD49-890F-2E6F-4E68CA912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" b="3150"/>
          <a:stretch/>
        </p:blipFill>
        <p:spPr>
          <a:xfrm>
            <a:off x="3073315" y="3058148"/>
            <a:ext cx="6045369" cy="31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72ED007-A1E2-B782-2AFA-B9C74440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5" y="489388"/>
            <a:ext cx="8235350" cy="60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5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2B89F-0D22-0737-C0A0-769A0E12796E}"/>
              </a:ext>
            </a:extLst>
          </p:cNvPr>
          <p:cNvSpPr txBox="1"/>
          <p:nvPr/>
        </p:nvSpPr>
        <p:spPr>
          <a:xfrm>
            <a:off x="434183" y="554949"/>
            <a:ext cx="1059933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b="1" err="1">
                <a:ea typeface="맑은 고딕"/>
              </a:rPr>
              <a:t>constructor</a:t>
            </a:r>
            <a:r>
              <a:rPr lang="ko-KR" altLang="en-US" sz="2800" b="1" dirty="0">
                <a:ea typeface="맑은 고딕"/>
              </a:rPr>
              <a:t>()</a:t>
            </a:r>
            <a:r>
              <a:rPr lang="ko-KR" altLang="en-US" sz="2800" dirty="0">
                <a:ea typeface="맑은 고딕"/>
              </a:rPr>
              <a:t>: </a:t>
            </a:r>
            <a:r>
              <a:rPr lang="ko-KR" altLang="en-US" sz="2800" err="1">
                <a:ea typeface="맑은 고딕"/>
              </a:rPr>
              <a:t>KookminStore의</a:t>
            </a:r>
            <a:r>
              <a:rPr lang="ko-KR" altLang="en-US" sz="2800" dirty="0">
                <a:ea typeface="맑은 고딕"/>
              </a:rPr>
              <a:t> 생성자. </a:t>
            </a:r>
            <a:endParaRPr lang="ko-KR" dirty="0"/>
          </a:p>
          <a:p>
            <a:pPr marL="914400" lvl="1" indent="-457200">
              <a:buFont typeface="Calibri"/>
              <a:buChar char="-"/>
            </a:pPr>
            <a:r>
              <a:rPr lang="ko-KR" altLang="en-US" sz="2800" dirty="0" err="1">
                <a:ea typeface="맑은 고딕"/>
              </a:rPr>
              <a:t>onlyOwner</a:t>
            </a:r>
            <a:r>
              <a:rPr lang="ko-KR" altLang="en-US" sz="2800" dirty="0">
                <a:ea typeface="맑은 고딕"/>
              </a:rPr>
              <a:t>() </a:t>
            </a:r>
            <a:r>
              <a:rPr lang="ko-KR" altLang="en-US" sz="2800" dirty="0" err="1">
                <a:ea typeface="맑은 고딕"/>
              </a:rPr>
              <a:t>modifier를</a:t>
            </a:r>
            <a:r>
              <a:rPr lang="ko-KR" altLang="en-US" sz="2800" dirty="0">
                <a:ea typeface="맑은 고딕"/>
              </a:rPr>
              <a:t> 위해 </a:t>
            </a:r>
            <a:r>
              <a:rPr lang="ko-KR" altLang="en-US" sz="2800" dirty="0" err="1">
                <a:ea typeface="맑은 고딕"/>
              </a:rPr>
              <a:t>owner</a:t>
            </a:r>
            <a:r>
              <a:rPr lang="ko-KR" altLang="en-US" sz="2800" dirty="0">
                <a:ea typeface="맑은 고딕"/>
              </a:rPr>
              <a:t> 변수를 생성자를 호출한 계정 즉, 계약을 배포한 계약의 주인 계정으로 지정.</a:t>
            </a:r>
          </a:p>
          <a:p>
            <a:pPr marL="914400" lvl="1" indent="-457200">
              <a:buFont typeface="Calibri"/>
              <a:buChar char="-"/>
            </a:pPr>
            <a:r>
              <a:rPr lang="ko-KR" altLang="en-US" sz="2800" dirty="0">
                <a:ea typeface="맑은 고딕"/>
              </a:rPr>
              <a:t>스토어(계약) 종료 여부를 나타내는 </a:t>
            </a:r>
            <a:r>
              <a:rPr lang="ko-KR" altLang="en-US" sz="2800" dirty="0" err="1">
                <a:ea typeface="맑은 고딕"/>
              </a:rPr>
              <a:t>ended</a:t>
            </a:r>
            <a:r>
              <a:rPr lang="ko-KR" altLang="en-US" sz="2800" dirty="0">
                <a:ea typeface="맑은 고딕"/>
              </a:rPr>
              <a:t> 변수를 </a:t>
            </a:r>
            <a:r>
              <a:rPr lang="ko-KR" altLang="en-US" sz="2800" dirty="0" err="1">
                <a:ea typeface="맑은 고딕"/>
              </a:rPr>
              <a:t>false로</a:t>
            </a:r>
            <a:r>
              <a:rPr lang="ko-KR" altLang="en-US" sz="2800" dirty="0">
                <a:ea typeface="맑은 고딕"/>
              </a:rPr>
              <a:t> 초기화.</a:t>
            </a:r>
          </a:p>
          <a:p>
            <a:pPr marL="914400" lvl="1" indent="-457200">
              <a:buFont typeface="Calibri"/>
              <a:buChar char="-"/>
            </a:pPr>
            <a:r>
              <a:rPr lang="ko-KR" altLang="en-US" sz="2800" dirty="0" err="1">
                <a:ea typeface="맑은 고딕"/>
              </a:rPr>
              <a:t>굿즈</a:t>
            </a:r>
            <a:r>
              <a:rPr lang="ko-KR" altLang="en-US" sz="2800" dirty="0">
                <a:ea typeface="맑은 고딕"/>
              </a:rPr>
              <a:t> 타입의 개수(</a:t>
            </a:r>
            <a:r>
              <a:rPr lang="ko-KR" altLang="en-US" sz="2800" dirty="0" err="1">
                <a:ea typeface="맑은 고딕"/>
              </a:rPr>
              <a:t>numTypes</a:t>
            </a:r>
            <a:r>
              <a:rPr lang="ko-KR" altLang="en-US" sz="2800" dirty="0">
                <a:ea typeface="맑은 고딕"/>
              </a:rPr>
              <a:t>)</a:t>
            </a:r>
            <a:r>
              <a:rPr lang="ko-KR" altLang="en-US" sz="2800" dirty="0" err="1">
                <a:ea typeface="맑은 고딕"/>
              </a:rPr>
              <a:t>를</a:t>
            </a:r>
            <a:r>
              <a:rPr lang="ko-KR" altLang="en-US" sz="2800" dirty="0">
                <a:ea typeface="맑은 고딕"/>
              </a:rPr>
              <a:t> 3으로 초기화.</a:t>
            </a:r>
          </a:p>
          <a:p>
            <a:pPr marL="914400" lvl="1" indent="-457200">
              <a:buFont typeface="Calibri"/>
              <a:buChar char="-"/>
            </a:pPr>
            <a:r>
              <a:rPr lang="ko-KR" altLang="en-US" sz="2800" dirty="0" err="1">
                <a:ea typeface="맑은 고딕"/>
              </a:rPr>
              <a:t>굿즈의</a:t>
            </a:r>
            <a:r>
              <a:rPr lang="ko-KR" altLang="en-US" sz="2800" dirty="0">
                <a:ea typeface="맑은 고딕"/>
              </a:rPr>
              <a:t> 타입 별 남은 수량을 저장하는 매핑 </a:t>
            </a:r>
            <a:r>
              <a:rPr lang="ko-KR" altLang="en-US" sz="2800" dirty="0" err="1">
                <a:ea typeface="맑은 고딕"/>
              </a:rPr>
              <a:t>goods를</a:t>
            </a:r>
            <a:r>
              <a:rPr lang="ko-KR" altLang="en-US" sz="2800" dirty="0">
                <a:ea typeface="맑은 고딕"/>
              </a:rPr>
              <a:t> 초기화. (타입 1, 2, 3 각각 3개, 2개, 1개로 지정)</a:t>
            </a:r>
          </a:p>
          <a:p>
            <a:pPr marL="914400" lvl="1" indent="-457200">
              <a:buFont typeface="Arial"/>
              <a:buChar char="•"/>
            </a:pPr>
            <a:endParaRPr lang="ko-KR" altLang="en-US" sz="280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F2874-7FAE-2C16-2521-E7F8A937A604}"/>
              </a:ext>
            </a:extLst>
          </p:cNvPr>
          <p:cNvSpPr txBox="1"/>
          <p:nvPr/>
        </p:nvSpPr>
        <p:spPr>
          <a:xfrm>
            <a:off x="548240" y="4186569"/>
            <a:ext cx="1103127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b="1" dirty="0" err="1">
                <a:ea typeface="맑은 고딕"/>
              </a:rPr>
              <a:t>buy</a:t>
            </a:r>
            <a:r>
              <a:rPr lang="ko-KR" altLang="en-US" sz="2800" b="1" dirty="0">
                <a:ea typeface="맑은 고딕"/>
              </a:rPr>
              <a:t>()</a:t>
            </a:r>
            <a:r>
              <a:rPr lang="ko-KR" altLang="en-US" sz="2800" dirty="0">
                <a:ea typeface="맑은 고딕"/>
              </a:rPr>
              <a:t>: 원하는 타입의 </a:t>
            </a:r>
            <a:r>
              <a:rPr lang="ko-KR" altLang="en-US" sz="2800" dirty="0" err="1">
                <a:ea typeface="맑은 고딕"/>
              </a:rPr>
              <a:t>굿즈</a:t>
            </a:r>
            <a:r>
              <a:rPr lang="ko-KR" altLang="en-US" sz="2800" dirty="0">
                <a:ea typeface="맑은 고딕"/>
              </a:rPr>
              <a:t> 1개를 구매하는 함수.</a:t>
            </a:r>
          </a:p>
          <a:p>
            <a:pPr marL="914400" lvl="1" indent="-457200">
              <a:buFont typeface="Calibri"/>
              <a:buChar char="-"/>
            </a:pPr>
            <a:r>
              <a:rPr lang="ko-KR" altLang="en-US" sz="2800" dirty="0">
                <a:ea typeface="맑은 고딕"/>
              </a:rPr>
              <a:t>스토어가 종료됐거나 해당 상품이 품절인 경우, 예외 발생하여 중단.</a:t>
            </a:r>
          </a:p>
          <a:p>
            <a:pPr marL="914400" lvl="1" indent="-457200">
              <a:buFont typeface="Calibri"/>
              <a:buChar char="-"/>
            </a:pPr>
            <a:r>
              <a:rPr lang="ko-KR" altLang="en-US" sz="2800" dirty="0">
                <a:ea typeface="맑은 고딕"/>
              </a:rPr>
              <a:t>그렇지 않은 경우 해당 상품의 수량을 1 감소.</a:t>
            </a:r>
          </a:p>
        </p:txBody>
      </p:sp>
    </p:spTree>
    <p:extLst>
      <p:ext uri="{BB962C8B-B14F-4D97-AF65-F5344CB8AC3E}">
        <p14:creationId xmlns:p14="http://schemas.microsoft.com/office/powerpoint/2010/main" val="338547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54D84E5-0B03-9360-BFF0-0BA1F116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17" y="232880"/>
            <a:ext cx="7717765" cy="63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4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2B89F-0D22-0737-C0A0-769A0E12796E}"/>
              </a:ext>
            </a:extLst>
          </p:cNvPr>
          <p:cNvSpPr txBox="1"/>
          <p:nvPr/>
        </p:nvSpPr>
        <p:spPr>
          <a:xfrm>
            <a:off x="764862" y="554949"/>
            <a:ext cx="1059933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b="1" dirty="0" err="1">
                <a:ea typeface="맑은 고딕"/>
              </a:rPr>
              <a:t>getNumStock</a:t>
            </a:r>
            <a:r>
              <a:rPr lang="ko-KR" altLang="en-US" sz="2800" b="1" dirty="0">
                <a:ea typeface="맑은 고딕"/>
              </a:rPr>
              <a:t>()</a:t>
            </a:r>
            <a:r>
              <a:rPr lang="ko-KR" altLang="en-US" sz="2800" dirty="0">
                <a:ea typeface="맑은 고딕"/>
              </a:rPr>
              <a:t>: 특정 타입의 남은 수량을 확인하는 함수. </a:t>
            </a:r>
            <a:r>
              <a:rPr lang="ko-KR" altLang="en-US" sz="2800" dirty="0" err="1">
                <a:ea typeface="맑은 고딕"/>
              </a:rPr>
              <a:t>buy</a:t>
            </a:r>
            <a:r>
              <a:rPr lang="ko-KR" altLang="en-US" sz="2800" dirty="0">
                <a:ea typeface="맑은 고딕"/>
              </a:rPr>
              <a:t>() 호출하기 전 해당 타입 </a:t>
            </a:r>
            <a:r>
              <a:rPr lang="ko-KR" altLang="en-US" sz="2800" dirty="0" err="1">
                <a:ea typeface="맑은 고딕"/>
              </a:rPr>
              <a:t>굿즈의</a:t>
            </a:r>
            <a:r>
              <a:rPr lang="ko-KR" altLang="en-US" sz="2800" dirty="0">
                <a:ea typeface="맑은 고딕"/>
              </a:rPr>
              <a:t> 재고가 0이면 웹 페이지에 품절이라는 </a:t>
            </a:r>
            <a:r>
              <a:rPr lang="ko-KR" altLang="en-US" sz="2800" dirty="0" err="1">
                <a:ea typeface="맑은 고딕"/>
              </a:rPr>
              <a:t>alert</a:t>
            </a:r>
            <a:r>
              <a:rPr lang="ko-KR" altLang="en-US" sz="2800" dirty="0">
                <a:ea typeface="맑은 고딕"/>
              </a:rPr>
              <a:t> 창을 띄우기 위한 용도.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F2874-7FAE-2C16-2521-E7F8A937A604}"/>
              </a:ext>
            </a:extLst>
          </p:cNvPr>
          <p:cNvSpPr txBox="1"/>
          <p:nvPr/>
        </p:nvSpPr>
        <p:spPr>
          <a:xfrm>
            <a:off x="763900" y="2820720"/>
            <a:ext cx="1103127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800" b="1" dirty="0" err="1">
                <a:ea typeface="맑은 고딕"/>
              </a:rPr>
              <a:t>checkSoldout</a:t>
            </a:r>
            <a:r>
              <a:rPr lang="ko-KR" altLang="en-US" sz="2800" b="1" dirty="0">
                <a:ea typeface="맑은 고딕"/>
              </a:rPr>
              <a:t>()</a:t>
            </a:r>
            <a:r>
              <a:rPr lang="ko-KR" altLang="en-US" sz="2800" dirty="0">
                <a:ea typeface="맑은 고딕"/>
              </a:rPr>
              <a:t>: 계약의 주인이 모든 </a:t>
            </a:r>
            <a:r>
              <a:rPr lang="ko-KR" altLang="en-US" sz="2800" dirty="0" err="1">
                <a:ea typeface="맑은 고딕"/>
              </a:rPr>
              <a:t>굿즈의</a:t>
            </a:r>
            <a:r>
              <a:rPr lang="ko-KR" altLang="en-US" sz="2800" dirty="0">
                <a:ea typeface="맑은 고딕"/>
              </a:rPr>
              <a:t> 재고가 없으면 계약을 </a:t>
            </a:r>
            <a:r>
              <a:rPr lang="ko-KR" altLang="en-US" sz="2800" dirty="0" err="1">
                <a:ea typeface="맑은 고딕"/>
              </a:rPr>
              <a:t>종료시키는</a:t>
            </a:r>
            <a:r>
              <a:rPr lang="ko-KR" altLang="en-US" sz="2800" dirty="0">
                <a:ea typeface="맑은 고딕"/>
              </a:rPr>
              <a:t> 함수. </a:t>
            </a:r>
          </a:p>
          <a:p>
            <a:pPr marL="914400" lvl="1" indent="-457200">
              <a:buFont typeface="Calibri"/>
              <a:buChar char="-"/>
            </a:pPr>
            <a:r>
              <a:rPr lang="ko-KR" altLang="en-US" sz="2800" dirty="0">
                <a:ea typeface="맑은 고딕"/>
              </a:rPr>
              <a:t>이미 종료 처리(</a:t>
            </a:r>
            <a:r>
              <a:rPr lang="ko-KR" altLang="en-US" sz="2800" dirty="0" err="1">
                <a:ea typeface="맑은 고딕"/>
              </a:rPr>
              <a:t>ended</a:t>
            </a:r>
            <a:r>
              <a:rPr lang="ko-KR" altLang="en-US" sz="2800" dirty="0">
                <a:ea typeface="맑은 고딕"/>
              </a:rPr>
              <a:t>)됐거나, 재고가 있으면 에러 발생하여 중단.</a:t>
            </a:r>
          </a:p>
          <a:p>
            <a:pPr marL="914400" lvl="1" indent="-457200">
              <a:buFont typeface="Calibri"/>
              <a:buChar char="-"/>
            </a:pPr>
            <a:r>
              <a:rPr lang="ko-KR" altLang="en-US" sz="2800" dirty="0">
                <a:ea typeface="맑은 고딕"/>
              </a:rPr>
              <a:t>그렇지 않으면, 계약 계정의 잔액을 계약 주인 계정에게 모두 송금.</a:t>
            </a:r>
          </a:p>
          <a:p>
            <a:pPr marL="914400" lvl="1" indent="-457200">
              <a:buFont typeface="Calibri"/>
              <a:buChar char="-"/>
            </a:pPr>
            <a:r>
              <a:rPr lang="ko-KR" altLang="en-US" sz="2800" dirty="0">
                <a:ea typeface="맑은 고딕"/>
              </a:rPr>
              <a:t>사용자들은 더 이상 </a:t>
            </a:r>
            <a:r>
              <a:rPr lang="ko-KR" altLang="en-US" sz="2800" dirty="0" err="1">
                <a:ea typeface="맑은 고딕"/>
              </a:rPr>
              <a:t>buy</a:t>
            </a:r>
            <a:r>
              <a:rPr lang="ko-KR" altLang="en-US" sz="2800" dirty="0">
                <a:ea typeface="맑은 고딕"/>
              </a:rPr>
              <a:t>() 불가</a:t>
            </a:r>
          </a:p>
        </p:txBody>
      </p:sp>
    </p:spTree>
    <p:extLst>
      <p:ext uri="{BB962C8B-B14F-4D97-AF65-F5344CB8AC3E}">
        <p14:creationId xmlns:p14="http://schemas.microsoft.com/office/powerpoint/2010/main" val="61757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DFA9B4625F845ADA95D98FC6FE779" ma:contentTypeVersion="13" ma:contentTypeDescription="새 문서를 만듭니다." ma:contentTypeScope="" ma:versionID="45746e60e538cd8c1026fb3d249f5c88">
  <xsd:schema xmlns:xsd="http://www.w3.org/2001/XMLSchema" xmlns:xs="http://www.w3.org/2001/XMLSchema" xmlns:p="http://schemas.microsoft.com/office/2006/metadata/properties" xmlns:ns3="4ddbfe1d-1e4b-4bc5-8698-d9850286401c" xmlns:ns4="d8237907-ecfc-4238-aa29-f4aea3a83ed3" targetNamespace="http://schemas.microsoft.com/office/2006/metadata/properties" ma:root="true" ma:fieldsID="8bb5d2b7f8d4e228b2258eb604a22c35" ns3:_="" ns4:_="">
    <xsd:import namespace="4ddbfe1d-1e4b-4bc5-8698-d9850286401c"/>
    <xsd:import namespace="d8237907-ecfc-4238-aa29-f4aea3a83e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bfe1d-1e4b-4bc5-8698-d98502864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37907-ecfc-4238-aa29-f4aea3a83ed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dbfe1d-1e4b-4bc5-8698-d9850286401c" xsi:nil="true"/>
  </documentManagement>
</p:properties>
</file>

<file path=customXml/itemProps1.xml><?xml version="1.0" encoding="utf-8"?>
<ds:datastoreItem xmlns:ds="http://schemas.openxmlformats.org/officeDocument/2006/customXml" ds:itemID="{091F8C3E-C53F-474D-A560-E28A4EE31D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323580-85B8-439F-80BC-F2BFCDEE991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ddbfe1d-1e4b-4bc5-8698-d9850286401c"/>
    <ds:schemaRef ds:uri="d8237907-ecfc-4238-aa29-f4aea3a83ed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2D030-5A8D-4078-8159-192C74B5F3EF}">
  <ds:schemaRefs>
    <ds:schemaRef ds:uri="http://schemas.microsoft.com/office/2006/metadata/properties"/>
    <ds:schemaRef ds:uri="http://www.w3.org/2000/xmlns/"/>
    <ds:schemaRef ds:uri="4ddbfe1d-1e4b-4bc5-8698-d9850286401c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19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KMU 한정판 굿즈 </vt:lpstr>
      <vt:lpstr>PowerPoint 프레젠테이션</vt:lpstr>
      <vt:lpstr>1. 서버 구축 환경 소개</vt:lpstr>
      <vt:lpstr>PowerPoint 프레젠테이션</vt:lpstr>
      <vt:lpstr>2. 스마트 컨트랙트 .sol 파일 설명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storeopen()</vt:lpstr>
      <vt:lpstr>registerEventHandlers()</vt:lpstr>
      <vt:lpstr>buyProduct1Clicked(), buyProduct2Clicked(), buyProduct3Clicked()</vt:lpstr>
      <vt:lpstr>checkSoldout()</vt:lpstr>
      <vt:lpstr>killfunc()</vt:lpstr>
      <vt:lpstr>4.1 [buy] 버튼</vt:lpstr>
      <vt:lpstr>4.2 result</vt:lpstr>
      <vt:lpstr>4.4 [check soldout] 버튼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KMU 한정판 굿즈 </dc:title>
  <dc:creator>김혜은(학부생-소프트웨어전공)</dc:creator>
  <cp:revision>30</cp:revision>
  <dcterms:created xsi:type="dcterms:W3CDTF">2023-05-10T11:58:22Z</dcterms:created>
  <dcterms:modified xsi:type="dcterms:W3CDTF">2023-05-10T14:42:08Z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0x010100661DFA9B4625F845ADA95D98FC6FE779</vt:lpwstr>
  </property>
</Properties>
</file>