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6.gif" ContentType="image/gif"/>
  <Override PartName="/ppt/media/image5.gif" ContentType="image/gif"/>
  <Override PartName="/ppt/media/image22.png" ContentType="image/png"/>
  <Override PartName="/ppt/media/image1.png" ContentType="image/png"/>
  <Override PartName="/ppt/media/image3.jpeg" ContentType="image/jpeg"/>
  <Override PartName="/ppt/media/image21.jpeg" ContentType="image/jpeg"/>
  <Override PartName="/ppt/media/image10.jpeg" ContentType="image/jpeg"/>
  <Override PartName="/ppt/media/image14.png" ContentType="image/png"/>
  <Override PartName="/ppt/media/image13.jpeg" ContentType="image/jpeg"/>
  <Override PartName="/ppt/media/image7.gif" ContentType="image/gif"/>
  <Override PartName="/ppt/media/image11.jpeg" ContentType="image/jpeg"/>
  <Override PartName="/ppt/media/image20.jpeg" ContentType="image/jpeg"/>
  <Override PartName="/ppt/media/image4.jpeg" ContentType="image/jpeg"/>
  <Override PartName="/ppt/media/image28.jpeg" ContentType="image/jpeg"/>
  <Override PartName="/ppt/media/image12.png" ContentType="image/png"/>
  <Override PartName="/ppt/media/image15.jpeg" ContentType="image/jpeg"/>
  <Override PartName="/ppt/media/image16.jpeg" ContentType="image/jpeg"/>
  <Override PartName="/ppt/media/image2.jpeg" ContentType="image/jpeg"/>
  <Override PartName="/ppt/media/image17.jpeg" ContentType="image/jpeg"/>
  <Override PartName="/ppt/media/image18.png" ContentType="image/png"/>
  <Override PartName="/ppt/media/image19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Convolutional neural networks in fifteen slides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914400" y="3597840"/>
            <a:ext cx="10323720" cy="27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solution:- convolutional layers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connecting all the neurons from the previous layer , only connect some fixed region of neurons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thing is justified by Hubel-wiesel and their brave cats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3270600" y="3217680"/>
            <a:ext cx="3857400" cy="25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Convolutional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model called by “Lenet” introduced by yannlecun.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model if trained correctly achieves an unprecedented accuracy of 99.x% on MNIST database(a huge database of handwritten numbers).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Shape 110" descr=""/>
          <p:cNvPicPr/>
          <p:nvPr/>
        </p:nvPicPr>
        <p:blipFill>
          <a:blip r:embed="rId1"/>
          <a:stretch/>
        </p:blipFill>
        <p:spPr>
          <a:xfrm>
            <a:off x="803520" y="4521240"/>
            <a:ext cx="5676120" cy="1562400"/>
          </a:xfrm>
          <a:prstGeom prst="rect">
            <a:avLst/>
          </a:prstGeom>
          <a:ln>
            <a:noFill/>
          </a:ln>
        </p:spPr>
      </p:pic>
      <p:pic>
        <p:nvPicPr>
          <p:cNvPr id="149" name="Picture 7" descr=""/>
          <p:cNvPicPr/>
          <p:nvPr/>
        </p:nvPicPr>
        <p:blipFill>
          <a:blip r:embed="rId2"/>
          <a:stretch/>
        </p:blipFill>
        <p:spPr>
          <a:xfrm>
            <a:off x="6965280" y="4392000"/>
            <a:ext cx="2466360" cy="18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places where you encounter convolutional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293" descr=""/>
          <p:cNvPicPr/>
          <p:nvPr/>
        </p:nvPicPr>
        <p:blipFill>
          <a:blip r:embed="rId1"/>
          <a:stretch/>
        </p:blipFill>
        <p:spPr>
          <a:xfrm>
            <a:off x="649800" y="1690560"/>
            <a:ext cx="2660040" cy="2440800"/>
          </a:xfrm>
          <a:prstGeom prst="rect">
            <a:avLst/>
          </a:prstGeom>
          <a:ln>
            <a:noFill/>
          </a:ln>
        </p:spPr>
      </p:pic>
      <p:pic>
        <p:nvPicPr>
          <p:cNvPr id="152" name="Picture 6" descr=""/>
          <p:cNvPicPr/>
          <p:nvPr/>
        </p:nvPicPr>
        <p:blipFill>
          <a:blip r:embed="rId2"/>
          <a:stretch/>
        </p:blipFill>
        <p:spPr>
          <a:xfrm>
            <a:off x="3310200" y="1690560"/>
            <a:ext cx="4193640" cy="2348280"/>
          </a:xfrm>
          <a:prstGeom prst="rect">
            <a:avLst/>
          </a:prstGeom>
          <a:ln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3"/>
          <a:stretch/>
        </p:blipFill>
        <p:spPr>
          <a:xfrm>
            <a:off x="689400" y="4232160"/>
            <a:ext cx="5241240" cy="2043360"/>
          </a:xfrm>
          <a:prstGeom prst="rect">
            <a:avLst/>
          </a:prstGeom>
          <a:ln>
            <a:noFill/>
          </a:ln>
        </p:spPr>
      </p:pic>
      <p:pic>
        <p:nvPicPr>
          <p:cNvPr id="154" name="Picture 10" descr=""/>
          <p:cNvPicPr/>
          <p:nvPr/>
        </p:nvPicPr>
        <p:blipFill>
          <a:blip r:embed="rId4"/>
          <a:stretch/>
        </p:blipFill>
        <p:spPr>
          <a:xfrm>
            <a:off x="7504920" y="1685520"/>
            <a:ext cx="4203000" cy="2353320"/>
          </a:xfrm>
          <a:prstGeom prst="rect">
            <a:avLst/>
          </a:prstGeom>
          <a:ln>
            <a:noFill/>
          </a:ln>
        </p:spPr>
      </p:pic>
      <p:pic>
        <p:nvPicPr>
          <p:cNvPr id="155" name="Picture 12" descr=""/>
          <p:cNvPicPr/>
          <p:nvPr/>
        </p:nvPicPr>
        <p:blipFill>
          <a:blip r:embed="rId5"/>
          <a:stretch/>
        </p:blipFill>
        <p:spPr>
          <a:xfrm>
            <a:off x="6019200" y="4039560"/>
            <a:ext cx="5688360" cy="22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Implementing convolutional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Trust me you cant!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OpenSource libraries if you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Almost every “big” company has 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1092960" y="3384000"/>
            <a:ext cx="1765440" cy="1235520"/>
          </a:xfrm>
          <a:prstGeom prst="rect">
            <a:avLst/>
          </a:prstGeom>
          <a:ln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2"/>
          <a:stretch/>
        </p:blipFill>
        <p:spPr>
          <a:xfrm>
            <a:off x="3816000" y="3384000"/>
            <a:ext cx="3300120" cy="1854000"/>
          </a:xfrm>
          <a:prstGeom prst="rect">
            <a:avLst/>
          </a:prstGeom>
          <a:ln>
            <a:noFill/>
          </a:ln>
        </p:spPr>
      </p:pic>
      <p:pic>
        <p:nvPicPr>
          <p:cNvPr id="160" name="Picture 8" descr=""/>
          <p:cNvPicPr/>
          <p:nvPr/>
        </p:nvPicPr>
        <p:blipFill>
          <a:blip r:embed="rId3"/>
          <a:stretch/>
        </p:blipFill>
        <p:spPr>
          <a:xfrm>
            <a:off x="1152000" y="4719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61" name="Picture 10" descr=""/>
          <p:cNvPicPr/>
          <p:nvPr/>
        </p:nvPicPr>
        <p:blipFill>
          <a:blip r:embed="rId4"/>
          <a:stretch/>
        </p:blipFill>
        <p:spPr>
          <a:xfrm>
            <a:off x="8424000" y="3528000"/>
            <a:ext cx="3380760" cy="1351800"/>
          </a:xfrm>
          <a:prstGeom prst="rect">
            <a:avLst/>
          </a:prstGeom>
          <a:ln>
            <a:noFill/>
          </a:ln>
        </p:spPr>
      </p:pic>
      <p:pic>
        <p:nvPicPr>
          <p:cNvPr id="162" name="Picture 12" descr=""/>
          <p:cNvPicPr/>
          <p:nvPr/>
        </p:nvPicPr>
        <p:blipFill>
          <a:blip r:embed="rId5"/>
          <a:stretch/>
        </p:blipFill>
        <p:spPr>
          <a:xfrm>
            <a:off x="3710160" y="5328000"/>
            <a:ext cx="4771440" cy="9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 expected….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Content Placeholder 3" descr=""/>
          <p:cNvPicPr/>
          <p:nvPr/>
        </p:nvPicPr>
        <p:blipFill>
          <a:blip r:embed="rId1"/>
          <a:stretch/>
        </p:blipFill>
        <p:spPr>
          <a:xfrm>
            <a:off x="838080" y="1274400"/>
            <a:ext cx="6246720" cy="1332720"/>
          </a:xfrm>
          <a:prstGeom prst="rect">
            <a:avLst/>
          </a:prstGeom>
          <a:ln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5400000" y="2437200"/>
            <a:ext cx="6589800" cy="1018440"/>
          </a:xfrm>
          <a:prstGeom prst="rect">
            <a:avLst/>
          </a:prstGeom>
          <a:ln>
            <a:noFill/>
          </a:ln>
        </p:spPr>
      </p:pic>
      <p:pic>
        <p:nvPicPr>
          <p:cNvPr id="166" name="Picture 5" descr=""/>
          <p:cNvPicPr/>
          <p:nvPr/>
        </p:nvPicPr>
        <p:blipFill>
          <a:blip r:embed="rId3"/>
          <a:stretch/>
        </p:blipFill>
        <p:spPr>
          <a:xfrm>
            <a:off x="838080" y="3524760"/>
            <a:ext cx="6361200" cy="1408680"/>
          </a:xfrm>
          <a:prstGeom prst="rect">
            <a:avLst/>
          </a:prstGeom>
          <a:ln>
            <a:noFill/>
          </a:ln>
        </p:spPr>
      </p:pic>
      <p:pic>
        <p:nvPicPr>
          <p:cNvPr id="167" name="Picture 6" descr=""/>
          <p:cNvPicPr/>
          <p:nvPr/>
        </p:nvPicPr>
        <p:blipFill>
          <a:blip r:embed="rId4"/>
          <a:stretch/>
        </p:blipFill>
        <p:spPr>
          <a:xfrm>
            <a:off x="5832000" y="5149080"/>
            <a:ext cx="6332760" cy="9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 the next session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 depth explanation of various convolutional neural network models.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Hands on  demonstration of dense image captioning/how prisma filters work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2882160" y="3705840"/>
            <a:ext cx="5879160" cy="29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Cs231n course 2016 version (16 lectures  ,3 assignments) by Andrej karpathy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karpathy.github.io/  Andrej karpathy’s blog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Two Experiments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Huxley-Hodgkin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Hubel-wiesel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1192320" y="2330640"/>
            <a:ext cx="3448440" cy="3670200"/>
          </a:xfrm>
          <a:prstGeom prst="rect">
            <a:avLst/>
          </a:prstGeom>
          <a:ln>
            <a:noFill/>
          </a:ln>
        </p:spPr>
      </p:pic>
      <p:pic>
        <p:nvPicPr>
          <p:cNvPr id="122" name="Picture 7" descr=""/>
          <p:cNvPicPr/>
          <p:nvPr/>
        </p:nvPicPr>
        <p:blipFill>
          <a:blip r:embed="rId2"/>
          <a:stretch/>
        </p:blipFill>
        <p:spPr>
          <a:xfrm>
            <a:off x="6477120" y="2451600"/>
            <a:ext cx="4571280" cy="34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Hodgkin and Huxley experiment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Human brain is made of 100 billion neurons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neuron simply computes a function based on a small amount of potential applied to 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neuron simply computes some kind of majority voting function based on the potentials given to it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2918160" y="4108680"/>
            <a:ext cx="5172120" cy="25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Modelling neurons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McCulloch-Pitts Model of Neuron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Mathematically it computes a step function over the sum of potentials of the input to neurons and their weights.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1186200" y="3816000"/>
            <a:ext cx="2182680" cy="1162440"/>
          </a:xfrm>
          <a:prstGeom prst="rect">
            <a:avLst/>
          </a:prstGeom>
          <a:ln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2"/>
          <a:stretch/>
        </p:blipFill>
        <p:spPr>
          <a:xfrm>
            <a:off x="3565080" y="3333960"/>
            <a:ext cx="4876200" cy="2180520"/>
          </a:xfrm>
          <a:prstGeom prst="rect">
            <a:avLst/>
          </a:prstGeom>
          <a:ln>
            <a:noFill/>
          </a:ln>
        </p:spPr>
      </p:pic>
      <p:pic>
        <p:nvPicPr>
          <p:cNvPr id="130" name="Picture 8" descr=""/>
          <p:cNvPicPr/>
          <p:nvPr/>
        </p:nvPicPr>
        <p:blipFill>
          <a:blip r:embed="rId3"/>
          <a:stretch/>
        </p:blipFill>
        <p:spPr>
          <a:xfrm>
            <a:off x="8482320" y="3724200"/>
            <a:ext cx="3066480" cy="19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Feedworward neural networks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array of large number of mcullagh-pitts neurons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functions that have a similar function are named as “layers”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510200" y="3312000"/>
            <a:ext cx="7274160" cy="317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Training neural networks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only algorithm for this is the most sought “Back propagation algorithm”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 it simply it is a way of adjusting the “weights” of individual neurons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Shape 358" descr=""/>
          <p:cNvPicPr/>
          <p:nvPr/>
        </p:nvPicPr>
        <p:blipFill>
          <a:blip r:embed="rId1"/>
          <a:stretch/>
        </p:blipFill>
        <p:spPr>
          <a:xfrm>
            <a:off x="1111320" y="3744000"/>
            <a:ext cx="9559800" cy="28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Update rules..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Loss” is the amount of discrepancy between the output we require from the neural network to the value we got.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compute the “Partial derivative ” of loss with respect to the weight and call this “Gradient”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weight of the neuron is updated by subtracting the the value of gradient from the actual value of weight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 propagation in equations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tretch/>
        </p:blipFill>
        <p:spPr>
          <a:xfrm>
            <a:off x="2222280" y="1825560"/>
            <a:ext cx="774720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with these type of neural 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 and lots of parameters “weight values” to be changed during training.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want to construct a neural network model something like this:-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Considering Atleast ~1000^2 weights for each layer and 20 layers implies 20*1000*1000 weights to change for each iteration , if you want to train on a dataset of ~10000 images it with “your” computer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would take forever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LibreOffice/5.3.1.2$Linux_X86_64 LibreOffice_project/30m0$Build-2</Application>
  <Words>450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2017-07-13T05:18:15Z</dcterms:created>
  <dc:creator>Eswar</dc:creator>
  <dc:description/>
  <dc:language>en-IN</dc:language>
  <cp:lastModifiedBy/>
  <dcterms:modified xsi:type="dcterms:W3CDTF">2017-07-13T13:43:26Z</dcterms:modified>
  <cp:revision>12</cp:revision>
  <dc:subject/>
  <dc:title>Convolutional neural networks in fifteen slides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