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8" r:id="rId3"/>
    <p:sldId id="295" r:id="rId4"/>
    <p:sldId id="262" r:id="rId5"/>
    <p:sldId id="261" r:id="rId6"/>
    <p:sldId id="265" r:id="rId7"/>
    <p:sldId id="277" r:id="rId8"/>
    <p:sldId id="298" r:id="rId9"/>
    <p:sldId id="260" r:id="rId10"/>
    <p:sldId id="263" r:id="rId11"/>
    <p:sldId id="299" r:id="rId12"/>
    <p:sldId id="304" r:id="rId13"/>
    <p:sldId id="305" r:id="rId14"/>
    <p:sldId id="306" r:id="rId15"/>
    <p:sldId id="307" r:id="rId16"/>
    <p:sldId id="264" r:id="rId17"/>
    <p:sldId id="308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4" r:id="rId31"/>
    <p:sldId id="325" r:id="rId32"/>
    <p:sldId id="278" r:id="rId33"/>
  </p:sldIdLst>
  <p:sldSz cx="9144000" cy="5143500" type="screen16x9"/>
  <p:notesSz cx="6858000" cy="9144000"/>
  <p:embeddedFontLst>
    <p:embeddedFont>
      <p:font typeface="Nixie One" panose="02020500000000000000" charset="0"/>
      <p:regular r:id="rId35"/>
    </p:embeddedFont>
    <p:embeddedFont>
      <p:font typeface="Varela Round" panose="02020500000000000000" charset="-79"/>
      <p:regular r:id="rId36"/>
    </p:embeddedFont>
    <p:embeddedFont>
      <p:font typeface="源樣黑體 TTF Light" panose="020B0300000000000000" pitchFamily="34" charset="-120"/>
      <p:regular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2A20BD-2505-46DF-82F6-A791D1CCFF51}">
  <a:tblStyle styleId="{242A20BD-2505-46DF-82F6-A791D1CCF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B38DEC-D873-43F8-8245-15F6AB0837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379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334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110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961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talk about </a:t>
            </a:r>
            <a:r>
              <a:rPr lang="en-US" dirty="0" err="1" smtClean="0"/>
              <a:t>boolean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3493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109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386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4405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210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064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Maybe break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6607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827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8267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507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8239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264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125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009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2287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2603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https://selflearningsuccess.com/pythonstring/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77388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explain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showing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colab</a:t>
            </a:r>
            <a:r>
              <a:rPr lang="en-US" baseline="0" dirty="0" smtClean="0"/>
              <a:t> and maybe let them try about </a:t>
            </a:r>
            <a:r>
              <a:rPr lang="en-US" baseline="0" dirty="0" err="1" smtClean="0"/>
              <a:t>pygame</a:t>
            </a:r>
            <a:r>
              <a:rPr lang="en-US" baseline="0" dirty="0" smtClean="0"/>
              <a:t> demo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https://janakiev.com/blog/keras-iris/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794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asking students</a:t>
            </a:r>
            <a:r>
              <a:rPr lang="en-US" baseline="0" dirty="0" smtClean="0"/>
              <a:t> about their thoughts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10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QdadbzJ_OA5nHQqA_uR3NDkuvKGGJesx#scrollTo=hbLq9cZ-5zV_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Python</a:t>
            </a:r>
            <a:br>
              <a:rPr lang="en-US" altLang="zh-TW" dirty="0" smtClean="0"/>
            </a:b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程式語言學習營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773775" y="3151625"/>
            <a:ext cx="5596500" cy="784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altLang="zh-TW" dirty="0">
              <a:solidFill>
                <a:schemeClr val="tx2"/>
              </a:solidFill>
              <a:latin typeface="Varela Round" panose="02020500000000000000" charset="-79"/>
              <a:cs typeface="Varela Round" panose="02020500000000000000" charset="-79"/>
            </a:endParaRPr>
          </a:p>
          <a:p>
            <a:pPr algn="ctr"/>
            <a:r>
              <a:rPr lang="en-US" altLang="zh-TW" dirty="0" err="1" smtClean="0">
                <a:solidFill>
                  <a:schemeClr val="tx2"/>
                </a:solidFill>
                <a:latin typeface="Varela Round" panose="02020500000000000000" charset="-79"/>
                <a:cs typeface="Varela Round" panose="02020500000000000000" charset="-79"/>
              </a:rPr>
              <a:t>Pai</a:t>
            </a:r>
            <a:r>
              <a:rPr lang="en-US" altLang="zh-TW" dirty="0" smtClean="0">
                <a:solidFill>
                  <a:schemeClr val="tx2"/>
                </a:solidFill>
                <a:latin typeface="Varela Round" panose="02020500000000000000" charset="-79"/>
                <a:cs typeface="Varela Round" panose="02020500000000000000" charset="-79"/>
              </a:rPr>
              <a:t>-Chun Liu</a:t>
            </a:r>
            <a:endParaRPr lang="zh-TW" altLang="en-US" dirty="0">
              <a:solidFill>
                <a:schemeClr val="tx2"/>
              </a:solidFill>
              <a:latin typeface="Varela Round" panose="02020500000000000000" charset="-79"/>
              <a:cs typeface="Varela Round" panose="02020500000000000000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name = "Tim"</a:t>
            </a:r>
          </a:p>
          <a:p>
            <a:pPr marL="0" lvl="0" indent="0">
              <a:buNone/>
            </a:pPr>
            <a:r>
              <a:rPr lang="en-US" dirty="0"/>
              <a:t>Height = 184.5</a:t>
            </a:r>
          </a:p>
          <a:p>
            <a:pPr marL="0" lvl="0" indent="0">
              <a:buNone/>
            </a:pPr>
            <a:r>
              <a:rPr lang="en-US" dirty="0"/>
              <a:t>weight = 80</a:t>
            </a:r>
          </a:p>
          <a:p>
            <a:pPr marL="0" lvl="0" indent="0">
              <a:buNone/>
            </a:pPr>
            <a:r>
              <a:rPr lang="en-US" dirty="0"/>
              <a:t>cool123 = "</a:t>
            </a:r>
            <a:r>
              <a:rPr lang="en-US" dirty="0" smtClean="0"/>
              <a:t>cool321“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smtClean="0"/>
              <a:t>#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變數的建立可以有很多方式</a:t>
            </a:r>
            <a:endParaRPr lang="en-US" altLang="zh-TW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lvl="0" indent="0">
              <a:buNone/>
            </a:pPr>
            <a:r>
              <a:rPr lang="en-US" altLang="zh-TW" dirty="0" smtClean="0"/>
              <a:t>#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只要注意不要以數字開頭，也不要使用到常用字</a:t>
            </a:r>
            <a:endParaRPr lang="en-US" altLang="zh-TW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lvl="0" indent="0">
              <a:buNone/>
            </a:pPr>
            <a:r>
              <a:rPr lang="en-US" altLang="zh-TW" dirty="0"/>
              <a:t>#</a:t>
            </a:r>
            <a:r>
              <a:rPr lang="zh-TW" altLang="en-US" dirty="0"/>
              <a:t> </a:t>
            </a: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每個</a:t>
            </a: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變數都是特別的，不要重複命名喔</a:t>
            </a:r>
            <a:r>
              <a:rPr lang="en-US" altLang="zh-TW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!</a:t>
            </a:r>
          </a:p>
          <a:p>
            <a:pPr marL="0" lvl="0" indent="0">
              <a:buNone/>
            </a:pPr>
            <a:r>
              <a:rPr lang="en-US" altLang="zh-TW" dirty="0" smtClean="0"/>
              <a:t>#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自己</a:t>
            </a: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試試看建立一個變數吧</a:t>
            </a:r>
            <a:r>
              <a:rPr lang="en-US" altLang="zh-TW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!</a:t>
            </a:r>
          </a:p>
          <a:p>
            <a:pPr marL="0" lvl="0" indent="0">
              <a:buNone/>
            </a:pP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02_varible.ipynb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print()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可以印出括號內的東西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82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print(name)</a:t>
            </a:r>
          </a:p>
          <a:p>
            <a:pPr marL="0" lvl="0" indent="0">
              <a:buNone/>
            </a:pPr>
            <a:r>
              <a:rPr lang="en-US" dirty="0"/>
              <a:t>print(Height)</a:t>
            </a:r>
          </a:p>
          <a:p>
            <a:pPr marL="0" lvl="0" indent="0">
              <a:buNone/>
            </a:pPr>
            <a:r>
              <a:rPr lang="en-US" dirty="0"/>
              <a:t>print(weight)</a:t>
            </a:r>
          </a:p>
          <a:p>
            <a:pPr marL="0" lvl="0" indent="0">
              <a:buNone/>
            </a:pPr>
            <a:r>
              <a:rPr lang="en-US" dirty="0"/>
              <a:t>print(cool123)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# </a:t>
            </a: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也試著印出你剛剛建立的變數</a:t>
            </a: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02_varible.ipynb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5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print("My name is", name,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". </a:t>
            </a:r>
            <a:r>
              <a:rPr lang="en-US" dirty="0"/>
              <a:t>My nick name is", cool123)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# </a:t>
            </a: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也可以用逗號隔開一連串的變數</a:t>
            </a: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02_varible.ipynb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708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ea typeface="源樣黑體 TTF Light" panose="020B0300000000000000" pitchFamily="34" charset="-120"/>
              </a:rPr>
              <a:t>數值</a:t>
            </a:r>
            <a:endParaRPr lang="en-US" altLang="zh-TW" dirty="0" smtClean="0"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任何跟數字有關的都是這個類型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73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600" b="1" dirty="0" smtClean="0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True, False</a:t>
            </a:r>
            <a:endParaRPr sz="9600" b="1" dirty="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7" name="Google Shape;31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ea typeface="源樣黑體 TTF Light" panose="020B0300000000000000" pitchFamily="34" charset="-120"/>
              </a:rPr>
              <a:t>沒想到吧，這些也是數值的一種</a:t>
            </a:r>
            <a:endParaRPr dirty="0">
              <a:ea typeface="源樣黑體 TTF Light" panose="020B0300000000000000" pitchFamily="34" charset="-120"/>
            </a:endParaRPr>
          </a:p>
        </p:txBody>
      </p:sp>
      <p:sp>
        <p:nvSpPr>
          <p:cNvPr id="318" name="Google Shape;318;p2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21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理解你的變數類型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b="1" dirty="0" smtClean="0"/>
              <a:t>Integer</a:t>
            </a:r>
            <a:endParaRPr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整數，簡稱為 </a:t>
            </a:r>
            <a:r>
              <a:rPr lang="en-US" altLang="zh-TW" dirty="0" err="1" smtClean="0">
                <a:latin typeface="Varela Round" panose="02020500000000000000" charset="-79"/>
                <a:ea typeface="源樣黑體 TTF Light" panose="020B0300000000000000" pitchFamily="34" charset="-120"/>
                <a:cs typeface="Varela Round" panose="02020500000000000000" charset="-79"/>
              </a:rPr>
              <a:t>int</a:t>
            </a:r>
            <a:endParaRPr lang="en-US" altLang="zh-TW" dirty="0" smtClean="0">
              <a:latin typeface="Varela Round" panose="02020500000000000000" charset="-79"/>
              <a:ea typeface="源樣黑體 TTF Light" panose="020B0300000000000000" pitchFamily="34" charset="-120"/>
              <a:cs typeface="Varela Round" panose="02020500000000000000" charset="-79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Varela Round" panose="02020500000000000000" charset="-79"/>
              <a:ea typeface="源樣黑體 TTF Light" panose="020B0300000000000000" pitchFamily="34" charset="-120"/>
              <a:cs typeface="Varela Round" panose="02020500000000000000" charset="-79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latin typeface="Varela Round" panose="02020500000000000000" charset="-79"/>
                <a:ea typeface="源樣黑體 TTF Light" panose="020B0300000000000000" pitchFamily="34" charset="-120"/>
                <a:cs typeface="Varela Round" panose="02020500000000000000" charset="-79"/>
              </a:rPr>
              <a:t>0, 1, -1, 259, -784</a:t>
            </a:r>
            <a:endParaRPr dirty="0">
              <a:latin typeface="Varela Round" panose="02020500000000000000" charset="-79"/>
              <a:ea typeface="源樣黑體 TTF Light" panose="020B0300000000000000" pitchFamily="34" charset="-120"/>
              <a:cs typeface="Varela Round" panose="02020500000000000000" charset="-79"/>
            </a:endParaRPr>
          </a:p>
        </p:txBody>
      </p:sp>
      <p:sp>
        <p:nvSpPr>
          <p:cNvPr id="265" name="Google Shape;265;p21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Floating-Point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浮點</a:t>
            </a: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數，也是小數，簡稱為 </a:t>
            </a:r>
            <a:r>
              <a:rPr lang="en-US" altLang="zh-TW" dirty="0" smtClean="0"/>
              <a:t>float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0.1, 1.2, -2.3, 187.9, -55.6</a:t>
            </a:r>
            <a:endParaRPr dirty="0"/>
          </a:p>
        </p:txBody>
      </p:sp>
      <p:sp>
        <p:nvSpPr>
          <p:cNvPr id="266" name="Google Shape;266;p21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Boolean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+mn-ea"/>
                <a:ea typeface="+mn-ea"/>
              </a:rPr>
              <a:t>決定正確與否，簡稱</a:t>
            </a:r>
            <a:r>
              <a:rPr lang="zh-TW" altLang="en-US" dirty="0">
                <a:latin typeface="+mn-ea"/>
                <a:ea typeface="+mn-ea"/>
              </a:rPr>
              <a:t>為 </a:t>
            </a:r>
            <a:r>
              <a:rPr lang="en-US" altLang="zh-TW" dirty="0"/>
              <a:t>bool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True, False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/>
              <a:t>★ </a:t>
            </a:r>
            <a:r>
              <a:rPr lang="zh-TW" altLang="en-US" dirty="0" smtClean="0">
                <a:latin typeface="+mn-ea"/>
                <a:ea typeface="+mn-ea"/>
              </a:rPr>
              <a:t>注意大小寫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type()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可以看出括號內的變數類型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140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dirty="0" err="1">
                <a:latin typeface="+mn-lt"/>
                <a:ea typeface="源樣黑體 TTF Light" panose="020B0300000000000000" pitchFamily="34" charset="-120"/>
              </a:rPr>
              <a:t>number_integer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 = 1 # 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這是一個整數</a:t>
            </a:r>
          </a:p>
          <a:p>
            <a:pPr marL="0" lvl="0" indent="0">
              <a:buNone/>
            </a:pPr>
            <a:r>
              <a:rPr lang="en-US" altLang="zh-TW" dirty="0" err="1">
                <a:latin typeface="+mn-lt"/>
                <a:ea typeface="源樣黑體 TTF Light" panose="020B0300000000000000" pitchFamily="34" charset="-120"/>
              </a:rPr>
              <a:t>number_floating_point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 = 2.3 # 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這是一個浮點數</a:t>
            </a:r>
          </a:p>
          <a:p>
            <a:pPr marL="0" lvl="0" indent="0">
              <a:buNone/>
            </a:pPr>
            <a:r>
              <a:rPr lang="en-US" altLang="zh-TW" dirty="0" err="1">
                <a:latin typeface="+mn-lt"/>
                <a:ea typeface="源樣黑體 TTF Light" panose="020B0300000000000000" pitchFamily="34" charset="-120"/>
              </a:rPr>
              <a:t>number_boolean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 = True # 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這是一個布林數</a:t>
            </a:r>
            <a:endParaRPr lang="en-US" altLang="zh-TW" dirty="0" smtClean="0">
              <a:latin typeface="+mn-lt"/>
              <a:ea typeface="源樣黑體 TTF Light" panose="020B0300000000000000" pitchFamily="34" charset="-120"/>
            </a:endParaRPr>
          </a:p>
          <a:p>
            <a:pPr marL="0" lvl="0" indent="0">
              <a:buNone/>
            </a:pPr>
            <a:endParaRPr lang="en-US" altLang="zh-TW" dirty="0">
              <a:latin typeface="+mn-lt"/>
              <a:ea typeface="源樣黑體 TTF Light" panose="020B0300000000000000" pitchFamily="34" charset="-120"/>
            </a:endParaRPr>
          </a:p>
          <a:p>
            <a:pPr marL="0" lvl="0" indent="0">
              <a:buNone/>
            </a:pPr>
            <a:r>
              <a:rPr lang="en-US" altLang="zh-TW" dirty="0" smtClean="0">
                <a:latin typeface="+mn-lt"/>
                <a:ea typeface="源樣黑體 TTF Light" panose="020B0300000000000000" pitchFamily="34" charset="-120"/>
              </a:rPr>
              <a:t>type(</a:t>
            </a:r>
            <a:r>
              <a:rPr lang="en-US" altLang="zh-TW" dirty="0" err="1" smtClean="0">
                <a:latin typeface="+mn-lt"/>
                <a:ea typeface="源樣黑體 TTF Light" panose="020B0300000000000000" pitchFamily="34" charset="-120"/>
              </a:rPr>
              <a:t>number_integer</a:t>
            </a:r>
            <a:r>
              <a:rPr lang="en-US" altLang="zh-TW" dirty="0" smtClean="0">
                <a:latin typeface="+mn-lt"/>
                <a:ea typeface="源樣黑體 TTF Light" panose="020B0300000000000000" pitchFamily="34" charset="-120"/>
              </a:rPr>
              <a:t>)</a:t>
            </a:r>
            <a:endParaRPr lang="en-US" altLang="zh-TW" dirty="0">
              <a:latin typeface="+mn-lt"/>
              <a:ea typeface="源樣黑體 TTF Light" panose="020B0300000000000000" pitchFamily="34" charset="-120"/>
            </a:endParaRPr>
          </a:p>
          <a:p>
            <a:pPr marL="0" lvl="0" indent="0">
              <a:buNone/>
            </a:pPr>
            <a:r>
              <a:rPr lang="en-US" altLang="zh-TW" dirty="0" smtClean="0">
                <a:latin typeface="+mn-lt"/>
                <a:ea typeface="源樣黑體 TTF Light" panose="020B0300000000000000" pitchFamily="34" charset="-120"/>
              </a:rPr>
              <a:t>type(</a:t>
            </a:r>
            <a:r>
              <a:rPr lang="en-US" altLang="zh-TW" dirty="0" err="1" smtClean="0">
                <a:latin typeface="+mn-lt"/>
                <a:ea typeface="源樣黑體 TTF Light" panose="020B0300000000000000" pitchFamily="34" charset="-120"/>
              </a:rPr>
              <a:t>number_floating_point</a:t>
            </a:r>
            <a:r>
              <a:rPr lang="en-US" altLang="zh-TW" dirty="0" smtClean="0">
                <a:latin typeface="+mn-lt"/>
                <a:ea typeface="源樣黑體 TTF Light" panose="020B0300000000000000" pitchFamily="34" charset="-120"/>
              </a:rPr>
              <a:t>)</a:t>
            </a:r>
            <a:endParaRPr lang="en-US" altLang="zh-TW" dirty="0">
              <a:latin typeface="+mn-lt"/>
              <a:ea typeface="源樣黑體 TTF Light" panose="020B0300000000000000" pitchFamily="34" charset="-120"/>
            </a:endParaRPr>
          </a:p>
          <a:p>
            <a:pPr marL="0" lvl="0" indent="0">
              <a:buNone/>
            </a:pPr>
            <a:r>
              <a:rPr lang="en-US" altLang="zh-TW" dirty="0" smtClean="0">
                <a:latin typeface="+mn-lt"/>
                <a:ea typeface="源樣黑體 TTF Light" panose="020B0300000000000000" pitchFamily="34" charset="-120"/>
              </a:rPr>
              <a:t>type(</a:t>
            </a:r>
            <a:r>
              <a:rPr lang="en-US" altLang="zh-TW" dirty="0" err="1" smtClean="0">
                <a:latin typeface="+mn-lt"/>
                <a:ea typeface="源樣黑體 TTF Light" panose="020B0300000000000000" pitchFamily="34" charset="-120"/>
              </a:rPr>
              <a:t>number_boolean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)</a:t>
            </a:r>
            <a:endParaRPr lang="zh-TW" altLang="en-US" dirty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02_varible.ipynb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40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print(1+2)</a:t>
            </a: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print(3-4)</a:t>
            </a: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print(5*6)</a:t>
            </a: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print(7/8)</a:t>
            </a:r>
          </a:p>
          <a:p>
            <a:pPr marL="0" lvl="0" indent="0">
              <a:buNone/>
            </a:pPr>
            <a:endParaRPr lang="en-US" altLang="zh-TW" dirty="0">
              <a:latin typeface="+mn-lt"/>
              <a:ea typeface="源樣黑體 TTF Light" panose="020B0300000000000000" pitchFamily="34" charset="-120"/>
            </a:endParaRP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# </a:t>
            </a: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可以對所有數值進行四則運算喔</a:t>
            </a: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02_varible.ipynb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345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210" name="Google Shape;210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3600" b="1" dirty="0">
                <a:solidFill>
                  <a:srgbClr val="00ACC3"/>
                </a:solidFill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我</a:t>
            </a:r>
            <a:r>
              <a:rPr lang="zh-TW" altLang="en-US" sz="3600" b="1" dirty="0" smtClean="0">
                <a:solidFill>
                  <a:srgbClr val="00ACC3"/>
                </a:solidFill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是阿垮</a:t>
            </a:r>
            <a:endParaRPr sz="3600" b="1" dirty="0">
              <a:solidFill>
                <a:srgbClr val="00ACC3"/>
              </a:solidFill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11" name="Google Shape;211;p15"/>
          <p:cNvSpPr txBox="1">
            <a:spLocks noGrp="1"/>
          </p:cNvSpPr>
          <p:nvPr>
            <p:ph type="body" idx="4294967295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zh-TW" altLang="en-US" sz="14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曾任 國立</a:t>
            </a:r>
            <a:r>
              <a:rPr lang="zh-TW" altLang="en-US" sz="1400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中央大學</a:t>
            </a:r>
            <a:r>
              <a:rPr lang="zh-TW" altLang="en-US" sz="14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小恐龍、飛皮鳥兒童程式教育營 講師</a:t>
            </a:r>
            <a:endParaRPr lang="en-US" altLang="zh-TW" sz="1400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lvl="0" indent="0" algn="ctr">
              <a:buNone/>
            </a:pPr>
            <a:r>
              <a:rPr lang="zh-TW" altLang="en-US" sz="14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三年經驗 </a:t>
            </a:r>
            <a:r>
              <a:rPr lang="en-US" altLang="zh-TW" sz="1400" dirty="0" err="1" smtClean="0"/>
              <a:t>TutorJr</a:t>
            </a:r>
            <a:r>
              <a:rPr lang="zh-TW" altLang="en-US" sz="1400" dirty="0" smtClean="0"/>
              <a:t> </a:t>
            </a:r>
            <a:r>
              <a:rPr lang="zh-TW" altLang="en-US" sz="14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學生程式教育講師</a:t>
            </a:r>
            <a:endParaRPr sz="14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pic>
        <p:nvPicPr>
          <p:cNvPr id="212" name="Google Shape;212;p15"/>
          <p:cNvPicPr preferRelativeResize="0"/>
          <p:nvPr/>
        </p:nvPicPr>
        <p:blipFill rotWithShape="1">
          <a:blip r:embed="rId3">
            <a:alphaModFix/>
          </a:blip>
          <a:srcRect l="30551" t="3201" r="30548" b="38377"/>
          <a:stretch/>
        </p:blipFill>
        <p:spPr>
          <a:xfrm>
            <a:off x="3876675" y="1876425"/>
            <a:ext cx="1390500" cy="1390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8" t="1037" r="13032" b="44219"/>
          <a:stretch/>
        </p:blipFill>
        <p:spPr>
          <a:xfrm>
            <a:off x="3812324" y="1828742"/>
            <a:ext cx="1519201" cy="151977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input()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可以從鍵盤輸入文字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68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input("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試著輸入文字吧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")</a:t>
            </a: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name = input("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試著輸入名字吧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")</a:t>
            </a: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print(name)</a:t>
            </a:r>
            <a:endParaRPr lang="zh-TW" altLang="en-US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02_varible.ipynb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7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9600" b="1" dirty="0" smtClean="0">
                <a:solidFill>
                  <a:srgbClr val="A1BECC"/>
                </a:solidFill>
                <a:latin typeface="+mj-ea"/>
                <a:ea typeface="+mj-ea"/>
                <a:cs typeface="Varela Round"/>
                <a:sym typeface="Varela Round"/>
              </a:rPr>
              <a:t>小練習時間</a:t>
            </a:r>
            <a:endParaRPr sz="9600" b="1" dirty="0">
              <a:solidFill>
                <a:srgbClr val="A1BECC"/>
              </a:solidFill>
              <a:latin typeface="+mj-ea"/>
              <a:ea typeface="+mj-ea"/>
              <a:cs typeface="Varela Round"/>
              <a:sym typeface="Varela Round"/>
            </a:endParaRPr>
          </a:p>
        </p:txBody>
      </p:sp>
      <p:sp>
        <p:nvSpPr>
          <p:cNvPr id="317" name="Google Shape;31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試著建立一個可以進行四則運算問答的小機器人吧</a:t>
            </a:r>
            <a:r>
              <a:rPr lang="en-US" altLang="zh-TW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!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318" name="Google Shape;318;p2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121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int()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可以將括號內的變數變成整數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29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dirty="0" err="1">
                <a:latin typeface="+mn-lt"/>
                <a:ea typeface="源樣黑體 TTF Light" panose="020B0300000000000000" pitchFamily="34" charset="-120"/>
              </a:rPr>
              <a:t>num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 = </a:t>
            </a:r>
            <a:r>
              <a:rPr lang="en-US" altLang="zh-TW" dirty="0" err="1">
                <a:latin typeface="+mn-lt"/>
                <a:ea typeface="源樣黑體 TTF Light" panose="020B0300000000000000" pitchFamily="34" charset="-120"/>
              </a:rPr>
              <a:t>int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(input())</a:t>
            </a: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print(</a:t>
            </a:r>
            <a:r>
              <a:rPr lang="en-US" altLang="zh-TW" dirty="0" err="1">
                <a:latin typeface="+mn-lt"/>
                <a:ea typeface="源樣黑體 TTF Light" panose="020B0300000000000000" pitchFamily="34" charset="-120"/>
              </a:rPr>
              <a:t>num</a:t>
            </a:r>
            <a:r>
              <a:rPr lang="en-US" altLang="zh-TW" dirty="0" smtClean="0">
                <a:latin typeface="+mn-lt"/>
                <a:ea typeface="源樣黑體 TTF Light" panose="020B0300000000000000" pitchFamily="34" charset="-120"/>
              </a:rPr>
              <a:t>)</a:t>
            </a:r>
          </a:p>
          <a:p>
            <a:pPr marL="0" lvl="0" indent="0">
              <a:buNone/>
            </a:pPr>
            <a:endParaRPr lang="en-US" altLang="zh-TW" dirty="0">
              <a:latin typeface="+mn-lt"/>
              <a:ea typeface="源樣黑體 TTF Light" panose="020B0300000000000000" pitchFamily="34" charset="-120"/>
            </a:endParaRPr>
          </a:p>
          <a:p>
            <a:pPr marL="0" lvl="0" indent="0">
              <a:buNone/>
            </a:pPr>
            <a:r>
              <a:rPr lang="en-US" altLang="zh-TW" dirty="0" smtClean="0">
                <a:latin typeface="+mn-lt"/>
                <a:ea typeface="源樣黑體 TTF Light" panose="020B0300000000000000" pitchFamily="34" charset="-120"/>
              </a:rPr>
              <a:t>#</a:t>
            </a:r>
            <a:r>
              <a:rPr lang="zh-TW" altLang="en-US" dirty="0" smtClean="0">
                <a:latin typeface="+mn-lt"/>
                <a:ea typeface="源樣黑體 TTF Light" panose="020B0300000000000000" pitchFamily="34" charset="-120"/>
              </a:rPr>
              <a:t> 可以用來將輸入的文字變成整數喔</a:t>
            </a:r>
            <a:endParaRPr lang="en-US" altLang="zh-TW" dirty="0" smtClean="0">
              <a:latin typeface="+mn-lt"/>
              <a:ea typeface="源樣黑體 TTF Light" panose="020B0300000000000000" pitchFamily="34" charset="-120"/>
            </a:endParaRPr>
          </a:p>
          <a:p>
            <a:pPr marL="0" lvl="0" indent="0">
              <a:buNone/>
            </a:pPr>
            <a:r>
              <a:rPr lang="en-US" altLang="zh-TW" dirty="0" smtClean="0">
                <a:latin typeface="+mn-lt"/>
                <a:ea typeface="源樣黑體 TTF Light" panose="020B0300000000000000" pitchFamily="34" charset="-120"/>
              </a:rPr>
              <a:t>#</a:t>
            </a:r>
            <a:r>
              <a:rPr lang="zh-TW" altLang="en-US" dirty="0" smtClean="0">
                <a:latin typeface="+mn-lt"/>
                <a:ea typeface="源樣黑體 TTF Light" panose="020B0300000000000000" pitchFamily="34" charset="-120"/>
              </a:rPr>
              <a:t> 也可以利用其他的縮寫找到轉成其他數值的方式</a:t>
            </a:r>
            <a:endParaRPr lang="zh-TW" altLang="en-US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02_varible.ipynb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36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字串</a:t>
            </a:r>
            <a:endParaRPr lang="en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任何跟文字有關的都是這個類型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46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name = "Tim"</a:t>
            </a:r>
          </a:p>
          <a:p>
            <a:pPr marL="0" lvl="0" indent="0">
              <a:buNone/>
            </a:pPr>
            <a:r>
              <a:rPr lang="en-US" altLang="zh-TW" dirty="0" err="1">
                <a:latin typeface="+mn-lt"/>
                <a:ea typeface="源樣黑體 TTF Light" panose="020B0300000000000000" pitchFamily="34" charset="-120"/>
              </a:rPr>
              <a:t>string_number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 = "123"</a:t>
            </a: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print(name)</a:t>
            </a: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print(</a:t>
            </a:r>
            <a:r>
              <a:rPr lang="en-US" altLang="zh-TW" dirty="0" err="1">
                <a:latin typeface="+mn-lt"/>
                <a:ea typeface="源樣黑體 TTF Light" panose="020B0300000000000000" pitchFamily="34" charset="-120"/>
              </a:rPr>
              <a:t>string_number</a:t>
            </a:r>
            <a:r>
              <a:rPr lang="en-US" altLang="zh-TW" dirty="0" smtClean="0">
                <a:latin typeface="+mn-lt"/>
                <a:ea typeface="源樣黑體 TTF Light" panose="020B0300000000000000" pitchFamily="34" charset="-120"/>
              </a:rPr>
              <a:t>)</a:t>
            </a:r>
          </a:p>
          <a:p>
            <a:pPr marL="0" lvl="0" indent="0">
              <a:buNone/>
            </a:pPr>
            <a:endParaRPr lang="en-US" altLang="zh-TW" dirty="0">
              <a:latin typeface="+mn-lt"/>
              <a:ea typeface="源樣黑體 TTF Light" panose="020B0300000000000000" pitchFamily="34" charset="-120"/>
            </a:endParaRPr>
          </a:p>
          <a:p>
            <a:pPr marL="0" lvl="0" indent="0">
              <a:buNone/>
            </a:pPr>
            <a:r>
              <a:rPr lang="en-US" altLang="zh-TW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# </a:t>
            </a: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用雙引號包住的大多數東西都會被當作字串喔</a:t>
            </a: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02_varible.ipynb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58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例外</a:t>
            </a:r>
            <a:endParaRPr sz="32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sz="1800" dirty="0" smtClean="0">
                <a:latin typeface="+mn-lt"/>
                <a:ea typeface="源樣黑體 TTF Light" panose="020B0300000000000000" pitchFamily="34" charset="-120"/>
              </a:rPr>
              <a:t>Backslash \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zh-TW" altLang="en-US" sz="1800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後面接上特定字</a:t>
            </a:r>
            <a:r>
              <a:rPr lang="zh-TW" altLang="en-US" sz="18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符會有特別的功能</a:t>
            </a:r>
            <a:endParaRPr lang="en-US" altLang="zh-TW" sz="1800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-US" sz="18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altLang="zh-TW" sz="1800" dirty="0" smtClean="0">
                <a:latin typeface="Varela Round" panose="02020500000000000000" charset="-79"/>
                <a:ea typeface="源樣黑體 TTF Light" panose="020B0300000000000000" pitchFamily="34" charset="-120"/>
                <a:cs typeface="Varela Round" panose="02020500000000000000" charset="-79"/>
              </a:rPr>
              <a:t>ex. \n</a:t>
            </a:r>
            <a:r>
              <a:rPr lang="zh-TW" altLang="en-US" sz="18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 為換行</a:t>
            </a:r>
            <a:endParaRPr sz="1800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518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name = input("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請問你的名字是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?\n")</a:t>
            </a: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print("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哈囉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", name, "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，很高興認識你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")</a:t>
            </a:r>
          </a:p>
          <a:p>
            <a:pPr marL="0" lvl="0" indent="0">
              <a:buNone/>
            </a:pPr>
            <a:endParaRPr lang="en-US" altLang="zh-TW" dirty="0">
              <a:latin typeface="+mn-lt"/>
              <a:ea typeface="源樣黑體 TTF Light" panose="020B0300000000000000" pitchFamily="34" charset="-120"/>
            </a:endParaRP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# 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經典的問答應用</a:t>
            </a:r>
            <a:endParaRPr lang="zh-TW" altLang="en-US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02_varible.ipynb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00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字串的處理</a:t>
            </a:r>
            <a:endParaRPr sz="32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sz="1800" dirty="0" err="1" smtClean="0"/>
              <a:t>len</a:t>
            </a:r>
            <a:r>
              <a:rPr lang="en-US" sz="1800" dirty="0" smtClean="0"/>
              <a:t>()</a:t>
            </a:r>
          </a:p>
          <a:p>
            <a:pPr lvl="1">
              <a:spcBef>
                <a:spcPts val="600"/>
              </a:spcBef>
              <a:buChar char="◎"/>
            </a:pPr>
            <a:r>
              <a:rPr lang="zh-TW" altLang="en-US" sz="1800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可以</a:t>
            </a:r>
            <a:r>
              <a:rPr lang="zh-TW" altLang="en-US" sz="18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知道字串的長度</a:t>
            </a:r>
            <a:endParaRPr lang="en-US" altLang="zh-TW" sz="1800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lvl="1">
              <a:spcBef>
                <a:spcPts val="600"/>
              </a:spcBef>
              <a:buChar char="◎"/>
            </a:pPr>
            <a:endParaRPr lang="en-US" sz="18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lvl="0"/>
            <a:r>
              <a:rPr lang="en-US" altLang="zh-TW" sz="1800" dirty="0" smtClean="0"/>
              <a:t>in</a:t>
            </a:r>
            <a:endParaRPr lang="en-US" altLang="zh-TW" sz="1800" dirty="0"/>
          </a:p>
          <a:p>
            <a:pPr lvl="1">
              <a:spcBef>
                <a:spcPts val="600"/>
              </a:spcBef>
              <a:buChar char="◎"/>
            </a:pPr>
            <a:r>
              <a:rPr lang="zh-TW" altLang="en-US" sz="18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可以搜尋關鍵字</a:t>
            </a:r>
            <a:endParaRPr lang="en-US" altLang="zh-TW" sz="1800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lvl="1">
              <a:spcBef>
                <a:spcPts val="600"/>
              </a:spcBef>
              <a:buChar char="◎"/>
            </a:pPr>
            <a:endParaRPr lang="en-US" sz="18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lvl="0"/>
            <a:r>
              <a:rPr lang="en-US" altLang="zh-TW" sz="1800" dirty="0" smtClean="0"/>
              <a:t>upper()</a:t>
            </a:r>
            <a:endParaRPr lang="en-US" altLang="zh-TW" sz="1800" dirty="0"/>
          </a:p>
          <a:p>
            <a:pPr lvl="1">
              <a:spcBef>
                <a:spcPts val="600"/>
              </a:spcBef>
              <a:buChar char="◎"/>
            </a:pPr>
            <a:r>
              <a:rPr lang="zh-TW" altLang="en-US" sz="18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可以變更成大寫</a:t>
            </a:r>
            <a:endParaRPr lang="en-US" altLang="zh-TW" sz="18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76200" indent="0">
              <a:buNone/>
            </a:pPr>
            <a:endParaRPr lang="en-US" sz="1800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85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認識</a:t>
            </a:r>
            <a:r>
              <a:rPr lang="en-US" altLang="zh-TW" dirty="0" smtClean="0"/>
              <a:t>Python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</a:t>
            </a:r>
            <a:r>
              <a:rPr lang="en" dirty="0" smtClean="0"/>
              <a:t>simple introduction</a:t>
            </a:r>
            <a:endParaRPr dirty="0"/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1</a:t>
            </a:r>
            <a:endParaRPr sz="9600" b="1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44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dirty="0" err="1">
                <a:latin typeface="+mn-lt"/>
                <a:ea typeface="源樣黑體 TTF Light" panose="020B0300000000000000" pitchFamily="34" charset="-120"/>
              </a:rPr>
              <a:t>str_intro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 = "Hello, I'm Mary. </a:t>
            </a:r>
            <a:endParaRPr lang="en-US" altLang="zh-TW" dirty="0" smtClean="0">
              <a:latin typeface="+mn-lt"/>
              <a:ea typeface="源樣黑體 TTF Light" panose="020B0300000000000000" pitchFamily="34" charset="-120"/>
            </a:endParaRP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	</a:t>
            </a:r>
            <a:r>
              <a:rPr lang="en-US" altLang="zh-TW" dirty="0" smtClean="0">
                <a:latin typeface="+mn-lt"/>
                <a:ea typeface="源樣黑體 TTF Light" panose="020B0300000000000000" pitchFamily="34" charset="-120"/>
              </a:rPr>
              <a:t>It's 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a beautiful day</a:t>
            </a:r>
            <a:r>
              <a:rPr lang="en-US" altLang="zh-TW" dirty="0" smtClean="0">
                <a:latin typeface="+mn-lt"/>
                <a:ea typeface="源樣黑體 TTF Light" panose="020B0300000000000000" pitchFamily="34" charset="-120"/>
              </a:rPr>
              <a:t>.“</a:t>
            </a:r>
          </a:p>
          <a:p>
            <a:pPr marL="0" lvl="0" indent="0">
              <a:buNone/>
            </a:pPr>
            <a:endParaRPr lang="en-US" altLang="zh-TW" dirty="0">
              <a:latin typeface="+mn-lt"/>
              <a:ea typeface="源樣黑體 TTF Light" panose="020B0300000000000000" pitchFamily="34" charset="-120"/>
            </a:endParaRPr>
          </a:p>
          <a:p>
            <a:pPr marL="0" lvl="0" indent="0">
              <a:buNone/>
            </a:pPr>
            <a:r>
              <a:rPr lang="en-US" altLang="zh-TW" dirty="0" err="1">
                <a:latin typeface="+mn-lt"/>
                <a:ea typeface="源樣黑體 TTF Light" panose="020B0300000000000000" pitchFamily="34" charset="-120"/>
              </a:rPr>
              <a:t>str_search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 = "</a:t>
            </a:r>
            <a:r>
              <a:rPr lang="en-US" altLang="zh-TW" dirty="0" err="1">
                <a:latin typeface="+mn-lt"/>
                <a:ea typeface="源樣黑體 TTF Light" panose="020B0300000000000000" pitchFamily="34" charset="-120"/>
              </a:rPr>
              <a:t>ifu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"</a:t>
            </a:r>
          </a:p>
          <a:p>
            <a:pPr marL="0" lvl="0" indent="0">
              <a:buNone/>
            </a:pPr>
            <a:endParaRPr lang="en-US" altLang="zh-TW" dirty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02_varible.ipynb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98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dirty="0">
                <a:ea typeface="源樣黑體 TTF Light" panose="020B0300000000000000" pitchFamily="34" charset="-120"/>
              </a:rPr>
              <a:t>print(</a:t>
            </a:r>
            <a:r>
              <a:rPr lang="en-US" altLang="zh-TW" dirty="0" err="1">
                <a:ea typeface="源樣黑體 TTF Light" panose="020B0300000000000000" pitchFamily="34" charset="-120"/>
              </a:rPr>
              <a:t>len</a:t>
            </a:r>
            <a:r>
              <a:rPr lang="en-US" altLang="zh-TW" dirty="0">
                <a:ea typeface="源樣黑體 TTF Light" panose="020B0300000000000000" pitchFamily="34" charset="-120"/>
              </a:rPr>
              <a:t>(</a:t>
            </a:r>
            <a:r>
              <a:rPr lang="en-US" altLang="zh-TW" dirty="0" err="1">
                <a:ea typeface="源樣黑體 TTF Light" panose="020B0300000000000000" pitchFamily="34" charset="-120"/>
              </a:rPr>
              <a:t>str_intro</a:t>
            </a:r>
            <a:r>
              <a:rPr lang="en-US" altLang="zh-TW" dirty="0">
                <a:ea typeface="源樣黑體 TTF Light" panose="020B0300000000000000" pitchFamily="34" charset="-120"/>
              </a:rPr>
              <a:t>))</a:t>
            </a:r>
          </a:p>
          <a:p>
            <a:pPr marL="0" lvl="0" indent="0">
              <a:buNone/>
            </a:pPr>
            <a:r>
              <a:rPr lang="en-US" altLang="zh-TW" dirty="0">
                <a:ea typeface="源樣黑體 TTF Light" panose="020B0300000000000000" pitchFamily="34" charset="-120"/>
              </a:rPr>
              <a:t># </a:t>
            </a:r>
            <a:r>
              <a:rPr lang="zh-TW" altLang="en-US" dirty="0">
                <a:ea typeface="源樣黑體 TTF Light" panose="020B0300000000000000" pitchFamily="34" charset="-120"/>
              </a:rPr>
              <a:t>顯示字串長度</a:t>
            </a:r>
          </a:p>
          <a:p>
            <a:pPr marL="0" lvl="0" indent="0">
              <a:buNone/>
            </a:pPr>
            <a:endParaRPr lang="zh-TW" altLang="en-US" dirty="0">
              <a:ea typeface="源樣黑體 TTF Light" panose="020B0300000000000000" pitchFamily="34" charset="-120"/>
            </a:endParaRPr>
          </a:p>
          <a:p>
            <a:pPr marL="0" lvl="0" indent="0">
              <a:buNone/>
            </a:pPr>
            <a:r>
              <a:rPr lang="en-US" altLang="zh-TW" dirty="0">
                <a:ea typeface="源樣黑體 TTF Light" panose="020B0300000000000000" pitchFamily="34" charset="-120"/>
              </a:rPr>
              <a:t>print(</a:t>
            </a:r>
            <a:r>
              <a:rPr lang="en-US" altLang="zh-TW" dirty="0" err="1">
                <a:ea typeface="源樣黑體 TTF Light" panose="020B0300000000000000" pitchFamily="34" charset="-120"/>
              </a:rPr>
              <a:t>str_search</a:t>
            </a:r>
            <a:r>
              <a:rPr lang="en-US" altLang="zh-TW" dirty="0">
                <a:ea typeface="源樣黑體 TTF Light" panose="020B0300000000000000" pitchFamily="34" charset="-120"/>
              </a:rPr>
              <a:t> in </a:t>
            </a:r>
            <a:r>
              <a:rPr lang="en-US" altLang="zh-TW" dirty="0" err="1">
                <a:ea typeface="源樣黑體 TTF Light" panose="020B0300000000000000" pitchFamily="34" charset="-120"/>
              </a:rPr>
              <a:t>str_intro</a:t>
            </a:r>
            <a:r>
              <a:rPr lang="en-US" altLang="zh-TW" dirty="0">
                <a:ea typeface="源樣黑體 TTF Light" panose="020B0300000000000000" pitchFamily="34" charset="-120"/>
              </a:rPr>
              <a:t>)</a:t>
            </a:r>
          </a:p>
          <a:p>
            <a:pPr marL="0" lvl="0" indent="0">
              <a:buNone/>
            </a:pPr>
            <a:r>
              <a:rPr lang="en-US" altLang="zh-TW" dirty="0">
                <a:ea typeface="源樣黑體 TTF Light" panose="020B0300000000000000" pitchFamily="34" charset="-120"/>
              </a:rPr>
              <a:t># </a:t>
            </a:r>
            <a:r>
              <a:rPr lang="zh-TW" altLang="en-US" dirty="0">
                <a:ea typeface="源樣黑體 TTF Light" panose="020B0300000000000000" pitchFamily="34" charset="-120"/>
              </a:rPr>
              <a:t>搜尋</a:t>
            </a:r>
            <a:r>
              <a:rPr lang="zh-TW" altLang="en-US" dirty="0" smtClean="0">
                <a:ea typeface="源樣黑體 TTF Light" panose="020B0300000000000000" pitchFamily="34" charset="-120"/>
              </a:rPr>
              <a:t>字串</a:t>
            </a:r>
            <a:r>
              <a:rPr lang="zh-TW" altLang="en-US" dirty="0">
                <a:ea typeface="源樣黑體 TTF Light" panose="020B0300000000000000" pitchFamily="34" charset="-120"/>
              </a:rPr>
              <a:t>有沒有出現</a:t>
            </a:r>
            <a:r>
              <a:rPr lang="zh-TW" altLang="en-US" dirty="0" smtClean="0">
                <a:ea typeface="源樣黑體 TTF Light" panose="020B0300000000000000" pitchFamily="34" charset="-120"/>
              </a:rPr>
              <a:t>在其他字串中</a:t>
            </a:r>
            <a:endParaRPr lang="zh-TW" altLang="en-US" dirty="0">
              <a:ea typeface="源樣黑體 TTF Light" panose="020B0300000000000000" pitchFamily="34" charset="-120"/>
            </a:endParaRPr>
          </a:p>
          <a:p>
            <a:pPr marL="0" lvl="0" indent="0">
              <a:buNone/>
            </a:pPr>
            <a:endParaRPr lang="zh-TW" altLang="en-US" dirty="0">
              <a:ea typeface="源樣黑體 TTF Light" panose="020B0300000000000000" pitchFamily="34" charset="-120"/>
            </a:endParaRPr>
          </a:p>
          <a:p>
            <a:pPr marL="0" lvl="0" indent="0">
              <a:buNone/>
            </a:pPr>
            <a:r>
              <a:rPr lang="en-US" altLang="zh-TW" dirty="0">
                <a:ea typeface="源樣黑體 TTF Light" panose="020B0300000000000000" pitchFamily="34" charset="-120"/>
              </a:rPr>
              <a:t>print(</a:t>
            </a:r>
            <a:r>
              <a:rPr lang="en-US" altLang="zh-TW" dirty="0" err="1">
                <a:ea typeface="源樣黑體 TTF Light" panose="020B0300000000000000" pitchFamily="34" charset="-120"/>
              </a:rPr>
              <a:t>str_intro.upper</a:t>
            </a:r>
            <a:r>
              <a:rPr lang="en-US" altLang="zh-TW" dirty="0">
                <a:ea typeface="源樣黑體 TTF Light" panose="020B0300000000000000" pitchFamily="34" charset="-120"/>
              </a:rPr>
              <a:t>())</a:t>
            </a:r>
          </a:p>
          <a:p>
            <a:pPr marL="0" lvl="0" indent="0">
              <a:buNone/>
            </a:pPr>
            <a:r>
              <a:rPr lang="en-US" altLang="zh-TW" dirty="0">
                <a:ea typeface="源樣黑體 TTF Light" panose="020B0300000000000000" pitchFamily="34" charset="-120"/>
              </a:rPr>
              <a:t># </a:t>
            </a:r>
            <a:r>
              <a:rPr lang="zh-TW" altLang="en-US" dirty="0">
                <a:ea typeface="源樣黑體 TTF Light" panose="020B0300000000000000" pitchFamily="34" charset="-120"/>
              </a:rPr>
              <a:t>全部轉大寫</a:t>
            </a:r>
            <a:endParaRPr lang="zh-TW" altLang="en-US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02_varible.ipynb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253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423" name="Google Shape;423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ACC3"/>
                </a:solidFill>
              </a:rPr>
              <a:t>Any questions?</a:t>
            </a:r>
            <a:endParaRPr sz="3600" b="1">
              <a:solidFill>
                <a:srgbClr val="00ACC3"/>
              </a:solidFill>
            </a:endParaRPr>
          </a:p>
        </p:txBody>
      </p:sp>
      <p:sp>
        <p:nvSpPr>
          <p:cNvPr id="424" name="Google Shape;424;p35"/>
          <p:cNvSpPr txBox="1">
            <a:spLocks noGrp="1"/>
          </p:cNvSpPr>
          <p:nvPr>
            <p:ph type="body" idx="4294967295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25" name="Google Shape;425;p35"/>
          <p:cNvSpPr/>
          <p:nvPr/>
        </p:nvSpPr>
        <p:spPr>
          <a:xfrm>
            <a:off x="4073931" y="2091663"/>
            <a:ext cx="996143" cy="99614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25" y="1297819"/>
            <a:ext cx="2521901" cy="2521901"/>
          </a:xfrm>
          <a:prstGeom prst="rect">
            <a:avLst/>
          </a:prstGeom>
        </p:spPr>
      </p:pic>
      <p:sp>
        <p:nvSpPr>
          <p:cNvPr id="239" name="Google Shape;239;p19"/>
          <p:cNvSpPr txBox="1">
            <a:spLocks noGrp="1"/>
          </p:cNvSpPr>
          <p:nvPr>
            <p:ph type="ctrTitle" idx="4294967295"/>
          </p:nvPr>
        </p:nvSpPr>
        <p:spPr>
          <a:xfrm>
            <a:off x="1304925" y="135550"/>
            <a:ext cx="6534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Python</a:t>
            </a:r>
            <a:endParaRPr sz="6000"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4294967295"/>
          </p:nvPr>
        </p:nvSpPr>
        <p:spPr>
          <a:xfrm>
            <a:off x="1304925" y="3868755"/>
            <a:ext cx="6534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solidFill>
                  <a:srgbClr val="A1BECC"/>
                </a:solidFill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一種簡潔、流利的程式語言</a:t>
            </a:r>
            <a:endParaRPr dirty="0">
              <a:solidFill>
                <a:srgbClr val="A1BECC"/>
              </a:solidFill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42" name="Google Shape;242;p19"/>
          <p:cNvSpPr/>
          <p:nvPr/>
        </p:nvSpPr>
        <p:spPr>
          <a:xfrm>
            <a:off x="3209925" y="1209675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962275" y="1543050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5295900" y="2897050"/>
            <a:ext cx="971700" cy="971700"/>
          </a:xfrm>
          <a:prstGeom prst="donut">
            <a:avLst>
              <a:gd name="adj" fmla="val 12811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smtClean="0"/>
              <a:t>Python </a:t>
            </a:r>
            <a:r>
              <a:rPr lang="zh-TW" altLang="en-US" sz="32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特色</a:t>
            </a:r>
            <a:endParaRPr sz="32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-US" altLang="zh-TW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直譯式語言 </a:t>
            </a:r>
            <a:r>
              <a:rPr lang="en-US" altLang="zh-TW" dirty="0" smtClean="0"/>
              <a:t>(Readable)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-US" altLang="zh-TW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擴充性高</a:t>
            </a:r>
            <a:r>
              <a:rPr lang="zh-TW" altLang="en-US" dirty="0" smtClean="0"/>
              <a:t> </a:t>
            </a:r>
            <a:r>
              <a:rPr lang="en-US" altLang="zh-TW" dirty="0" smtClean="0"/>
              <a:t>(import)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-US" altLang="zh-TW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語法</a:t>
            </a: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簡潔 </a:t>
            </a:r>
            <a:r>
              <a:rPr lang="en-US" altLang="zh-TW" dirty="0" smtClean="0"/>
              <a:t>(Syntax)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>
            <a:spLocks noGrp="1"/>
          </p:cNvSpPr>
          <p:nvPr>
            <p:ph type="title"/>
          </p:nvPr>
        </p:nvSpPr>
        <p:spPr>
          <a:xfrm>
            <a:off x="4572000" y="13662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應用領域</a:t>
            </a:r>
            <a:endParaRPr sz="32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73" name="Google Shape;273;p22"/>
          <p:cNvSpPr txBox="1">
            <a:spLocks noGrp="1"/>
          </p:cNvSpPr>
          <p:nvPr>
            <p:ph type="body" idx="1"/>
          </p:nvPr>
        </p:nvSpPr>
        <p:spPr>
          <a:xfrm>
            <a:off x="4572000" y="1982951"/>
            <a:ext cx="3639600" cy="2648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zh-TW" altLang="en-US" sz="2400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大</a:t>
            </a:r>
            <a:r>
              <a:rPr lang="zh-TW" altLang="en-US" sz="24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數據</a:t>
            </a:r>
            <a:endParaRPr lang="en-US" altLang="zh-TW" sz="2400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342900" indent="-342900"/>
            <a:r>
              <a:rPr lang="zh-TW" altLang="en-US" sz="24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  <a:hlinkClick r:id="rId3"/>
              </a:rPr>
              <a:t>機器學習</a:t>
            </a:r>
            <a:endParaRPr lang="en-US" altLang="zh-TW" sz="2400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342900" indent="-342900"/>
            <a:r>
              <a:rPr lang="zh-TW" altLang="en-US" sz="24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網路爬蟲</a:t>
            </a:r>
            <a:endParaRPr lang="en-US" altLang="zh-TW" sz="2400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342900" indent="-342900"/>
            <a:r>
              <a:rPr lang="zh-TW" altLang="en-US" sz="2400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遊戲創作</a:t>
            </a:r>
            <a:endParaRPr lang="en-US" altLang="zh-TW" sz="2400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342900" indent="-342900"/>
            <a:r>
              <a:rPr lang="zh-TW" altLang="en-US" sz="2400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數學</a:t>
            </a:r>
            <a:r>
              <a:rPr lang="zh-TW" altLang="en-US" sz="24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運算與製圖</a:t>
            </a:r>
            <a:endParaRPr lang="en-US" altLang="zh-TW" sz="2400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342900" indent="-342900"/>
            <a:endParaRPr lang="en-US" sz="24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75" name="Google Shape;275;p22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36" y="971906"/>
            <a:ext cx="1808710" cy="3160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>
            <a:spLocks noGrp="1"/>
          </p:cNvSpPr>
          <p:nvPr>
            <p:ph type="body" idx="4294967295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1800" dirty="0" err="1" smtClean="0">
                <a:latin typeface="Nixie One"/>
                <a:ea typeface="Nixie One"/>
                <a:cs typeface="Nixie One"/>
                <a:sym typeface="Nixie One"/>
              </a:rPr>
              <a:t>Jupyter</a:t>
            </a:r>
            <a:r>
              <a:rPr lang="en-US" altLang="zh-TW" sz="1800" dirty="0" smtClean="0">
                <a:latin typeface="Nixie One"/>
                <a:ea typeface="Nixie One"/>
                <a:cs typeface="Nixie One"/>
                <a:sym typeface="Nixie One"/>
              </a:rPr>
              <a:t> Notebook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TW" sz="1800" dirty="0" smtClean="0"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4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現在讓我們來認識這個工具</a:t>
            </a:r>
            <a:endParaRPr sz="14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411" name="Google Shape;411;p3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412" name="Google Shape;412;p34"/>
          <p:cNvGrpSpPr/>
          <p:nvPr/>
        </p:nvGrpSpPr>
        <p:grpSpPr>
          <a:xfrm>
            <a:off x="1932415" y="713502"/>
            <a:ext cx="5279280" cy="3093067"/>
            <a:chOff x="1177450" y="241631"/>
            <a:chExt cx="6173152" cy="3616776"/>
          </a:xfrm>
        </p:grpSpPr>
        <p:sp>
          <p:nvSpPr>
            <p:cNvPr id="413" name="Google Shape;413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8070" r="8343"/>
          <a:stretch/>
        </p:blipFill>
        <p:spPr>
          <a:xfrm>
            <a:off x="2836191" y="932968"/>
            <a:ext cx="3642101" cy="2450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認識變數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</a:t>
            </a:r>
            <a:r>
              <a:rPr lang="en" dirty="0" smtClean="0"/>
              <a:t>talk about varible</a:t>
            </a:r>
            <a:endParaRPr dirty="0"/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771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變數是一種容器</a:t>
            </a:r>
            <a:endParaRPr lang="en-US" altLang="zh-TW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TW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可以裝</a:t>
            </a: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下許多東西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program">
      <a:majorFont>
        <a:latin typeface="Nixie One"/>
        <a:ea typeface="源樣黑體 TTF Light"/>
        <a:cs typeface=""/>
      </a:majorFont>
      <a:minorFont>
        <a:latin typeface="Varela Round"/>
        <a:ea typeface="源樣黑體 TTF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639</Words>
  <Application>Microsoft Office PowerPoint</Application>
  <PresentationFormat>如螢幕大小 (16:9)</PresentationFormat>
  <Paragraphs>198</Paragraphs>
  <Slides>32</Slides>
  <Notes>32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8" baseType="lpstr">
      <vt:lpstr>Nixie One</vt:lpstr>
      <vt:lpstr>Varela Round</vt:lpstr>
      <vt:lpstr>Arial</vt:lpstr>
      <vt:lpstr>源樣黑體 TTF Light</vt:lpstr>
      <vt:lpstr>Calibri</vt:lpstr>
      <vt:lpstr>Puck template</vt:lpstr>
      <vt:lpstr>Python 程式語言學習營</vt:lpstr>
      <vt:lpstr>Hello!</vt:lpstr>
      <vt:lpstr>認識Python</vt:lpstr>
      <vt:lpstr>Python</vt:lpstr>
      <vt:lpstr>Python 特色</vt:lpstr>
      <vt:lpstr>應用領域</vt:lpstr>
      <vt:lpstr>PowerPoint 簡報</vt:lpstr>
      <vt:lpstr>認識變數</vt:lpstr>
      <vt:lpstr>PowerPoint 簡報</vt:lpstr>
      <vt:lpstr>02_varible.ipynb</vt:lpstr>
      <vt:lpstr>PowerPoint 簡報</vt:lpstr>
      <vt:lpstr>02_varible.ipynb</vt:lpstr>
      <vt:lpstr>02_varible.ipynb</vt:lpstr>
      <vt:lpstr>PowerPoint 簡報</vt:lpstr>
      <vt:lpstr>True, False</vt:lpstr>
      <vt:lpstr>理解你的變數類型</vt:lpstr>
      <vt:lpstr>PowerPoint 簡報</vt:lpstr>
      <vt:lpstr>02_varible.ipynb</vt:lpstr>
      <vt:lpstr>02_varible.ipynb</vt:lpstr>
      <vt:lpstr>PowerPoint 簡報</vt:lpstr>
      <vt:lpstr>02_varible.ipynb</vt:lpstr>
      <vt:lpstr>小練習時間</vt:lpstr>
      <vt:lpstr>PowerPoint 簡報</vt:lpstr>
      <vt:lpstr>02_varible.ipynb</vt:lpstr>
      <vt:lpstr>PowerPoint 簡報</vt:lpstr>
      <vt:lpstr>02_varible.ipynb</vt:lpstr>
      <vt:lpstr>例外</vt:lpstr>
      <vt:lpstr>02_varible.ipynb</vt:lpstr>
      <vt:lpstr>字串的處理</vt:lpstr>
      <vt:lpstr>02_varible.ipynb</vt:lpstr>
      <vt:lpstr>02_varible.ipynb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程式語言學習營</dc:title>
  <dc:creator>劉百鈞</dc:creator>
  <cp:lastModifiedBy>百鈞 劉</cp:lastModifiedBy>
  <cp:revision>36</cp:revision>
  <dcterms:modified xsi:type="dcterms:W3CDTF">2022-07-07T09:35:45Z</dcterms:modified>
</cp:coreProperties>
</file>