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61" r:id="rId3"/>
    <p:sldId id="257" r:id="rId4"/>
    <p:sldId id="258" r:id="rId5"/>
    <p:sldId id="272" r:id="rId6"/>
    <p:sldId id="259" r:id="rId7"/>
    <p:sldId id="262" r:id="rId8"/>
    <p:sldId id="263" r:id="rId9"/>
    <p:sldId id="273" r:id="rId10"/>
    <p:sldId id="265" r:id="rId11"/>
    <p:sldId id="264" r:id="rId12"/>
    <p:sldId id="274" r:id="rId13"/>
    <p:sldId id="266" r:id="rId14"/>
    <p:sldId id="268" r:id="rId15"/>
    <p:sldId id="269" r:id="rId16"/>
    <p:sldId id="270" r:id="rId17"/>
    <p:sldId id="277" r:id="rId18"/>
    <p:sldId id="275" r:id="rId19"/>
    <p:sldId id="276" r:id="rId20"/>
    <p:sldId id="279" r:id="rId21"/>
    <p:sldId id="278" r:id="rId22"/>
    <p:sldId id="281" r:id="rId23"/>
    <p:sldId id="280" r:id="rId24"/>
    <p:sldId id="271" r:id="rId25"/>
  </p:sldIdLst>
  <p:sldSz cx="9144000" cy="5143500" type="screen16x9"/>
  <p:notesSz cx="6858000" cy="9144000"/>
  <p:embeddedFontLst>
    <p:embeddedFont>
      <p:font typeface="Nixie One" panose="02020500000000000000" charset="0"/>
      <p:regular r:id="rId27"/>
    </p:embeddedFont>
    <p:embeddedFont>
      <p:font typeface="Varela Round" panose="02020500000000000000" charset="-79"/>
      <p:regular r:id="rId28"/>
    </p:embeddedFont>
    <p:embeddedFont>
      <p:font typeface="源樣黑體 TTF Light" panose="020B0300000000000000" pitchFamily="34" charset="-12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A20BD-2505-46DF-82F6-A791D1CCFF51}">
  <a:tblStyle styleId="{242A20BD-2505-46DF-82F6-A791D1CCF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38DEC-D873-43F8-8245-15F6AB0837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596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411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434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for example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5927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411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910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191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316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498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297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357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703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902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5215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Maybe break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9151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86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7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36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563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693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84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92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027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678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701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1 column + imag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63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606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8306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10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Python</a:t>
            </a:r>
            <a:br>
              <a:rPr lang="en-US" altLang="zh-TW" dirty="0" smtClean="0"/>
            </a:b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程式語言學習營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773775" y="3151625"/>
            <a:ext cx="5596500" cy="78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altLang="zh-TW" dirty="0">
              <a:solidFill>
                <a:schemeClr val="tx2"/>
              </a:solidFill>
              <a:latin typeface="Varela Round" panose="02020500000000000000" charset="-79"/>
              <a:cs typeface="Varela Round" panose="02020500000000000000" charset="-79"/>
            </a:endParaRPr>
          </a:p>
          <a:p>
            <a:pPr algn="ctr"/>
            <a:r>
              <a:rPr lang="en-US" altLang="zh-TW" dirty="0" err="1" smtClean="0">
                <a:solidFill>
                  <a:schemeClr val="tx2"/>
                </a:solidFill>
                <a:latin typeface="Varela Round" panose="02020500000000000000" charset="-79"/>
                <a:cs typeface="Varela Round" panose="02020500000000000000" charset="-79"/>
              </a:rPr>
              <a:t>Pai</a:t>
            </a:r>
            <a:r>
              <a:rPr lang="en-US" altLang="zh-TW" dirty="0" smtClean="0">
                <a:solidFill>
                  <a:schemeClr val="tx2"/>
                </a:solidFill>
                <a:latin typeface="Varela Round" panose="02020500000000000000" charset="-79"/>
                <a:cs typeface="Varela Round" panose="02020500000000000000" charset="-79"/>
              </a:rPr>
              <a:t>-Chun Liu</a:t>
            </a:r>
            <a:endParaRPr lang="zh-TW" altLang="en-US" dirty="0">
              <a:solidFill>
                <a:schemeClr val="tx2"/>
              </a:solidFill>
              <a:latin typeface="Varela Round" panose="02020500000000000000" charset="-79"/>
              <a:cs typeface="Varela Round" panose="02020500000000000000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常見的關係運算子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altLang="zh-TW" sz="1800" dirty="0" smtClean="0"/>
              <a:t>&gt;		</a:t>
            </a:r>
            <a:r>
              <a:rPr lang="zh-TW" altLang="en-US" sz="1800" dirty="0" smtClean="0">
                <a:latin typeface="+mn-ea"/>
                <a:ea typeface="+mn-ea"/>
              </a:rPr>
              <a:t>大於</a:t>
            </a:r>
            <a:endParaRPr lang="en-US" altLang="zh-TW" sz="1800" dirty="0">
              <a:latin typeface="+mn-ea"/>
              <a:ea typeface="+mn-e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altLang="zh-TW" sz="1800" dirty="0" smtClean="0"/>
              <a:t>&gt;=		</a:t>
            </a:r>
            <a:r>
              <a:rPr lang="zh-TW" altLang="en-US" sz="1800" dirty="0" smtClean="0">
                <a:latin typeface="+mn-ea"/>
                <a:ea typeface="+mn-ea"/>
              </a:rPr>
              <a:t>大於等於</a:t>
            </a:r>
            <a:endParaRPr lang="en-US" altLang="zh-TW" sz="1800" dirty="0" smtClean="0">
              <a:latin typeface="+mn-ea"/>
              <a:ea typeface="+mn-e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altLang="zh-TW" sz="1800" dirty="0" smtClean="0"/>
              <a:t>&lt;		</a:t>
            </a:r>
            <a:r>
              <a:rPr lang="zh-TW" altLang="en-US" sz="1800" dirty="0" smtClean="0">
                <a:latin typeface="+mn-ea"/>
                <a:ea typeface="+mn-ea"/>
              </a:rPr>
              <a:t>小於</a:t>
            </a:r>
            <a:endParaRPr lang="en-US" altLang="zh-TW" sz="1800" dirty="0" smtClean="0">
              <a:latin typeface="+mn-ea"/>
              <a:ea typeface="+mn-e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altLang="zh-TW" sz="1800" dirty="0" smtClean="0"/>
              <a:t>&lt;=		</a:t>
            </a:r>
            <a:r>
              <a:rPr lang="zh-TW" altLang="en-US" sz="1800" dirty="0" smtClean="0">
                <a:latin typeface="+mn-ea"/>
                <a:ea typeface="+mn-ea"/>
              </a:rPr>
              <a:t>小於等於</a:t>
            </a:r>
            <a:endParaRPr lang="en-US" altLang="zh-TW" sz="1800" dirty="0" smtClean="0">
              <a:latin typeface="+mn-ea"/>
              <a:ea typeface="+mn-e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altLang="zh-TW" sz="1800" dirty="0" smtClean="0"/>
              <a:t>==		</a:t>
            </a:r>
            <a:r>
              <a:rPr lang="zh-TW" altLang="en-US" sz="1800" dirty="0" smtClean="0">
                <a:latin typeface="+mn-ea"/>
                <a:ea typeface="+mn-ea"/>
              </a:rPr>
              <a:t>等於</a:t>
            </a:r>
            <a:endParaRPr lang="en-US" altLang="zh-TW" sz="1800" dirty="0" smtClean="0">
              <a:latin typeface="+mn-ea"/>
              <a:ea typeface="+mn-e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altLang="zh-TW" sz="1800" dirty="0" smtClean="0"/>
              <a:t>!=		</a:t>
            </a:r>
            <a:r>
              <a:rPr lang="zh-TW" altLang="en-US" sz="1800" dirty="0" smtClean="0">
                <a:latin typeface="+mn-ea"/>
                <a:ea typeface="+mn-ea"/>
              </a:rPr>
              <a:t>不等於</a:t>
            </a:r>
            <a:endParaRPr lang="en-US" altLang="zh-TW" sz="1800" dirty="0" smtClean="0">
              <a:latin typeface="+mn-ea"/>
              <a:ea typeface="+mn-e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altLang="zh-TW" sz="1800" dirty="0" smtClean="0"/>
              <a:t>=		</a:t>
            </a:r>
            <a:r>
              <a:rPr lang="zh-TW" altLang="en-US" sz="1800" dirty="0" smtClean="0">
                <a:latin typeface="+mn-ea"/>
                <a:ea typeface="+mn-ea"/>
              </a:rPr>
              <a:t>等於</a:t>
            </a:r>
            <a:r>
              <a:rPr lang="en-US" altLang="zh-TW" sz="1800" dirty="0" smtClean="0">
                <a:latin typeface="+mn-ea"/>
                <a:ea typeface="+mn-ea"/>
              </a:rPr>
              <a:t>?</a:t>
            </a:r>
          </a:p>
          <a:p>
            <a:pPr lvl="1">
              <a:spcBef>
                <a:spcPts val="600"/>
              </a:spcBef>
              <a:buChar char="◎"/>
            </a:pPr>
            <a:endParaRPr sz="18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乘號 1"/>
          <p:cNvSpPr/>
          <p:nvPr/>
        </p:nvSpPr>
        <p:spPr>
          <a:xfrm>
            <a:off x="1821365" y="3642732"/>
            <a:ext cx="5032917" cy="579863"/>
          </a:xfrm>
          <a:prstGeom prst="mathMultiply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66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print(1 &gt; 2)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print(5 &lt;= 6-1)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print(7 == 3+3)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print(16 != 2**3)</a:t>
            </a:r>
          </a:p>
          <a:p>
            <a:pPr marL="0" lvl="0" indent="0">
              <a:buNone/>
            </a:pPr>
            <a:endParaRPr lang="en-US" altLang="zh-TW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# 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比較大小與相等，大家可以想想看答案喔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02_condition.ipynb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043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邏輯運算子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用來探索邏輯正確性的運算子</a:t>
            </a:r>
            <a:endParaRPr lang="en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775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常見的邏輯運算子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altLang="zh-TW" sz="1800" dirty="0" smtClean="0"/>
              <a:t>and 	</a:t>
            </a:r>
            <a:r>
              <a:rPr lang="zh-TW" altLang="en-US" sz="1800" dirty="0" smtClean="0">
                <a:latin typeface="+mj-ea"/>
                <a:ea typeface="+mj-ea"/>
              </a:rPr>
              <a:t>且</a:t>
            </a:r>
            <a:endParaRPr lang="en-US" altLang="zh-TW" sz="1800" dirty="0" smtClean="0">
              <a:latin typeface="+mj-ea"/>
              <a:ea typeface="+mj-e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altLang="zh-TW" sz="1800" dirty="0" smtClean="0">
                <a:latin typeface="+mn-lt"/>
                <a:ea typeface="+mn-ea"/>
              </a:rPr>
              <a:t>or</a:t>
            </a:r>
            <a:r>
              <a:rPr lang="en-US" altLang="zh-TW" sz="1800" dirty="0" smtClean="0">
                <a:latin typeface="+mn-ea"/>
                <a:ea typeface="+mn-ea"/>
              </a:rPr>
              <a:t>		</a:t>
            </a:r>
            <a:r>
              <a:rPr lang="zh-TW" altLang="en-US" sz="1800" dirty="0" smtClean="0">
                <a:latin typeface="+mn-ea"/>
                <a:ea typeface="+mn-ea"/>
              </a:rPr>
              <a:t>或</a:t>
            </a:r>
            <a:endParaRPr lang="en-US" altLang="zh-TW" sz="1800" dirty="0" smtClean="0">
              <a:latin typeface="+mn-ea"/>
              <a:ea typeface="+mn-e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altLang="zh-TW" sz="1800" dirty="0" smtClean="0">
                <a:latin typeface="+mn-lt"/>
                <a:ea typeface="+mn-ea"/>
              </a:rPr>
              <a:t>not</a:t>
            </a:r>
            <a:r>
              <a:rPr lang="en-US" altLang="zh-TW" sz="1800" dirty="0" smtClean="0">
                <a:latin typeface="+mn-ea"/>
                <a:ea typeface="+mn-ea"/>
              </a:rPr>
              <a:t>		</a:t>
            </a:r>
            <a:r>
              <a:rPr lang="zh-TW" altLang="en-US" sz="1800" dirty="0" smtClean="0">
                <a:latin typeface="+mn-ea"/>
                <a:ea typeface="+mn-ea"/>
              </a:rPr>
              <a:t>不成立</a:t>
            </a:r>
            <a:endParaRPr lang="en-US" altLang="zh-TW" sz="1800" dirty="0" smtClean="0">
              <a:latin typeface="+mn-ea"/>
              <a:ea typeface="+mn-e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US" altLang="zh-TW" sz="1800" dirty="0">
              <a:latin typeface="+mn-ea"/>
              <a:ea typeface="+mn-e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sz="1800" dirty="0" smtClean="0">
                <a:latin typeface="+mn-ea"/>
                <a:ea typeface="+mn-ea"/>
              </a:rPr>
              <a:t>兩者皆須為真 → 且</a:t>
            </a:r>
            <a:endParaRPr lang="en-US" altLang="zh-TW" sz="1800" dirty="0" smtClean="0">
              <a:latin typeface="+mn-ea"/>
              <a:ea typeface="+mn-e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sz="1800" dirty="0">
                <a:latin typeface="+mn-ea"/>
                <a:ea typeface="+mn-ea"/>
              </a:rPr>
              <a:t>兩者有</a:t>
            </a:r>
            <a:r>
              <a:rPr lang="zh-TW" altLang="en-US" sz="1800" dirty="0" smtClean="0">
                <a:latin typeface="+mn-ea"/>
                <a:ea typeface="+mn-ea"/>
              </a:rPr>
              <a:t>一真</a:t>
            </a:r>
            <a:r>
              <a:rPr lang="en-US" altLang="zh-TW" sz="1800" dirty="0" smtClean="0">
                <a:latin typeface="+mn-ea"/>
                <a:ea typeface="+mn-ea"/>
              </a:rPr>
              <a:t>	</a:t>
            </a:r>
            <a:r>
              <a:rPr lang="zh-TW" altLang="en-US" sz="1800" dirty="0" smtClean="0">
                <a:latin typeface="+mn-ea"/>
                <a:ea typeface="+mn-ea"/>
              </a:rPr>
              <a:t> → 或</a:t>
            </a:r>
            <a:endParaRPr lang="en-US" altLang="zh-TW" sz="1800" dirty="0">
              <a:ea typeface="+mn-e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sz="1800" dirty="0" smtClean="0">
                <a:latin typeface="+mn-ea"/>
                <a:ea typeface="+mn-ea"/>
              </a:rPr>
              <a:t>讓後者相反</a:t>
            </a:r>
            <a:r>
              <a:rPr lang="en-US" altLang="zh-TW" sz="1800" dirty="0" smtClean="0">
                <a:latin typeface="+mn-ea"/>
                <a:ea typeface="+mn-ea"/>
              </a:rPr>
              <a:t>	</a:t>
            </a:r>
            <a:r>
              <a:rPr lang="zh-TW" altLang="en-US" sz="1800" dirty="0" smtClean="0">
                <a:latin typeface="+mn-ea"/>
                <a:ea typeface="+mn-ea"/>
              </a:rPr>
              <a:t> → 不成立</a:t>
            </a:r>
            <a:endParaRPr lang="en-US" altLang="zh-TW" sz="1800" dirty="0" smtClean="0">
              <a:latin typeface="+mn-ea"/>
              <a:ea typeface="+mn-ea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94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/>
              <a:t>print(True and True)</a:t>
            </a:r>
          </a:p>
          <a:p>
            <a:pPr marL="114300" indent="0">
              <a:buNone/>
            </a:pPr>
            <a:r>
              <a:rPr lang="en-US" altLang="zh-TW" dirty="0"/>
              <a:t>print(True and False)</a:t>
            </a:r>
          </a:p>
          <a:p>
            <a:pPr marL="114300" indent="0">
              <a:buNone/>
            </a:pPr>
            <a:r>
              <a:rPr lang="en-US" altLang="zh-TW" dirty="0"/>
              <a:t>print(False or False)</a:t>
            </a:r>
          </a:p>
          <a:p>
            <a:pPr marL="114300" indent="0">
              <a:buNone/>
            </a:pPr>
            <a:r>
              <a:rPr lang="en-US" altLang="zh-TW" dirty="0"/>
              <a:t>print(True or False)</a:t>
            </a:r>
          </a:p>
          <a:p>
            <a:pPr marL="114300" indent="0">
              <a:buNone/>
            </a:pPr>
            <a:r>
              <a:rPr lang="en-US" altLang="zh-TW" dirty="0"/>
              <a:t>print(not True)</a:t>
            </a:r>
          </a:p>
          <a:p>
            <a:pPr marL="114300" indent="0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各種狀況的模擬，大家也可以自己多試試看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02_condition.ipynb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3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# 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我們讓輸入的體重需要在一定範圍內才是健康的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# 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首先輸入身高吧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height = </a:t>
            </a:r>
            <a:r>
              <a:rPr lang="en-US" altLang="zh-TW" dirty="0" err="1">
                <a:latin typeface="+mn-lt"/>
                <a:ea typeface="源樣黑體 TTF Light" panose="020B0300000000000000" pitchFamily="34" charset="-120"/>
              </a:rPr>
              <a:t>int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(input("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請輸入身高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"))</a:t>
            </a:r>
          </a:p>
          <a:p>
            <a:pPr marL="0" lvl="0" indent="0">
              <a:buNone/>
            </a:pPr>
            <a:endParaRPr lang="en-US" altLang="zh-TW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# 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然後先以 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BMI 16 ~ 23 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之間去計算出健康的體重範圍</a:t>
            </a:r>
          </a:p>
          <a:p>
            <a:pPr marL="0" lvl="0" indent="0">
              <a:buNone/>
            </a:pPr>
            <a:r>
              <a:rPr lang="en-US" altLang="zh-TW" dirty="0" err="1">
                <a:latin typeface="+mn-lt"/>
                <a:ea typeface="源樣黑體 TTF Light" panose="020B0300000000000000" pitchFamily="34" charset="-120"/>
              </a:rPr>
              <a:t>min_weight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 = (height / 100) ** 2 * 16</a:t>
            </a:r>
          </a:p>
          <a:p>
            <a:pPr marL="0" lvl="0" indent="0">
              <a:buNone/>
            </a:pPr>
            <a:r>
              <a:rPr lang="en-US" altLang="zh-TW" dirty="0" err="1">
                <a:latin typeface="+mn-lt"/>
                <a:ea typeface="源樣黑體 TTF Light" panose="020B0300000000000000" pitchFamily="34" charset="-120"/>
              </a:rPr>
              <a:t>max_weight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 = (height / 100) ** 2 * 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23</a:t>
            </a:r>
            <a:endParaRPr lang="en-US" altLang="zh-TW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02_condition.ipynb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019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>
                <a:ea typeface="源樣黑體 TTF Light" panose="020B0300000000000000" pitchFamily="34" charset="-120"/>
              </a:rPr>
              <a:t># </a:t>
            </a:r>
            <a:r>
              <a:rPr lang="zh-TW" altLang="en-US" dirty="0">
                <a:ea typeface="源樣黑體 TTF Light" panose="020B0300000000000000" pitchFamily="34" charset="-120"/>
              </a:rPr>
              <a:t>最後輸入你的體重</a:t>
            </a:r>
          </a:p>
          <a:p>
            <a:pPr marL="0" lvl="0" indent="0">
              <a:buNone/>
            </a:pPr>
            <a:r>
              <a:rPr lang="en-US" altLang="zh-TW" dirty="0">
                <a:ea typeface="源樣黑體 TTF Light" panose="020B0300000000000000" pitchFamily="34" charset="-120"/>
              </a:rPr>
              <a:t>weight = </a:t>
            </a:r>
            <a:r>
              <a:rPr lang="en-US" altLang="zh-TW" dirty="0" err="1">
                <a:ea typeface="源樣黑體 TTF Light" panose="020B0300000000000000" pitchFamily="34" charset="-120"/>
              </a:rPr>
              <a:t>int</a:t>
            </a:r>
            <a:r>
              <a:rPr lang="en-US" altLang="zh-TW" dirty="0">
                <a:ea typeface="源樣黑體 TTF Light" panose="020B0300000000000000" pitchFamily="34" charset="-120"/>
              </a:rPr>
              <a:t>(input("</a:t>
            </a:r>
            <a:r>
              <a:rPr lang="zh-TW" altLang="en-US" dirty="0">
                <a:ea typeface="源樣黑體 TTF Light" panose="020B0300000000000000" pitchFamily="34" charset="-120"/>
              </a:rPr>
              <a:t>請輸入體重</a:t>
            </a:r>
            <a:r>
              <a:rPr lang="en-US" altLang="zh-TW" dirty="0">
                <a:ea typeface="源樣黑體 TTF Light" panose="020B0300000000000000" pitchFamily="34" charset="-120"/>
              </a:rPr>
              <a:t>"))</a:t>
            </a:r>
          </a:p>
          <a:p>
            <a:pPr marL="0" lvl="0" indent="0">
              <a:buNone/>
            </a:pPr>
            <a:r>
              <a:rPr lang="en-US" altLang="zh-TW" dirty="0">
                <a:ea typeface="源樣黑體 TTF Light" panose="020B0300000000000000" pitchFamily="34" charset="-120"/>
              </a:rPr>
              <a:t>print("</a:t>
            </a:r>
            <a:r>
              <a:rPr lang="zh-TW" altLang="en-US" dirty="0">
                <a:ea typeface="源樣黑體 TTF Light" panose="020B0300000000000000" pitchFamily="34" charset="-120"/>
              </a:rPr>
              <a:t>你是不是太胖了呢</a:t>
            </a:r>
            <a:r>
              <a:rPr lang="en-US" altLang="zh-TW" dirty="0" smtClean="0">
                <a:ea typeface="源樣黑體 TTF Light" panose="020B0300000000000000" pitchFamily="34" charset="-120"/>
              </a:rPr>
              <a:t>?“</a:t>
            </a:r>
          </a:p>
          <a:p>
            <a:pPr marL="0" lvl="0" indent="0">
              <a:buNone/>
            </a:pPr>
            <a:r>
              <a:rPr lang="en-US" altLang="zh-TW" dirty="0">
                <a:ea typeface="源樣黑體 TTF Light" panose="020B0300000000000000" pitchFamily="34" charset="-120"/>
              </a:rPr>
              <a:t>	</a:t>
            </a:r>
            <a:r>
              <a:rPr lang="en-US" altLang="zh-TW" dirty="0" smtClean="0">
                <a:ea typeface="源樣黑體 TTF Light" panose="020B0300000000000000" pitchFamily="34" charset="-120"/>
              </a:rPr>
              <a:t>, </a:t>
            </a:r>
            <a:r>
              <a:rPr lang="en-US" altLang="zh-TW" dirty="0">
                <a:ea typeface="源樣黑體 TTF Light" panose="020B0300000000000000" pitchFamily="34" charset="-120"/>
              </a:rPr>
              <a:t>weight &gt;= </a:t>
            </a:r>
            <a:r>
              <a:rPr lang="en-US" altLang="zh-TW" dirty="0" err="1">
                <a:ea typeface="源樣黑體 TTF Light" panose="020B0300000000000000" pitchFamily="34" charset="-120"/>
              </a:rPr>
              <a:t>max_weight</a:t>
            </a:r>
            <a:r>
              <a:rPr lang="en-US" altLang="zh-TW" dirty="0">
                <a:ea typeface="源樣黑體 TTF Light" panose="020B0300000000000000" pitchFamily="34" charset="-120"/>
              </a:rPr>
              <a:t>)</a:t>
            </a:r>
          </a:p>
          <a:p>
            <a:pPr marL="0" lvl="0" indent="0">
              <a:buNone/>
            </a:pPr>
            <a:r>
              <a:rPr lang="en-US" altLang="zh-TW" dirty="0">
                <a:ea typeface="源樣黑體 TTF Light" panose="020B0300000000000000" pitchFamily="34" charset="-120"/>
              </a:rPr>
              <a:t>print("</a:t>
            </a:r>
            <a:r>
              <a:rPr lang="zh-TW" altLang="en-US" dirty="0">
                <a:ea typeface="源樣黑體 TTF Light" panose="020B0300000000000000" pitchFamily="34" charset="-120"/>
              </a:rPr>
              <a:t>還是太瘦了呢</a:t>
            </a:r>
            <a:r>
              <a:rPr lang="en-US" altLang="zh-TW" dirty="0">
                <a:ea typeface="源樣黑體 TTF Light" panose="020B0300000000000000" pitchFamily="34" charset="-120"/>
              </a:rPr>
              <a:t>?", weight &lt;= </a:t>
            </a:r>
            <a:r>
              <a:rPr lang="en-US" altLang="zh-TW" dirty="0" err="1">
                <a:ea typeface="源樣黑體 TTF Light" panose="020B0300000000000000" pitchFamily="34" charset="-120"/>
              </a:rPr>
              <a:t>min_weight</a:t>
            </a:r>
            <a:r>
              <a:rPr lang="en-US" altLang="zh-TW" dirty="0">
                <a:ea typeface="源樣黑體 TTF Light" panose="020B0300000000000000" pitchFamily="34" charset="-120"/>
              </a:rPr>
              <a:t>)</a:t>
            </a:r>
          </a:p>
          <a:p>
            <a:pPr marL="0" lvl="0" indent="0">
              <a:buNone/>
            </a:pPr>
            <a:r>
              <a:rPr lang="en-US" altLang="zh-TW" dirty="0">
                <a:ea typeface="源樣黑體 TTF Light" panose="020B0300000000000000" pitchFamily="34" charset="-120"/>
              </a:rPr>
              <a:t>print("</a:t>
            </a:r>
            <a:r>
              <a:rPr lang="zh-TW" altLang="en-US" dirty="0">
                <a:ea typeface="源樣黑體 TTF Light" panose="020B0300000000000000" pitchFamily="34" charset="-120"/>
              </a:rPr>
              <a:t>你是不是超級健康呢</a:t>
            </a:r>
            <a:r>
              <a:rPr lang="en-US" altLang="zh-TW" dirty="0" smtClean="0">
                <a:ea typeface="源樣黑體 TTF Light" panose="020B0300000000000000" pitchFamily="34" charset="-120"/>
              </a:rPr>
              <a:t>?</a:t>
            </a:r>
          </a:p>
          <a:p>
            <a:pPr marL="0" lvl="0" indent="0">
              <a:buNone/>
            </a:pPr>
            <a:r>
              <a:rPr lang="en-US" altLang="zh-TW" dirty="0">
                <a:ea typeface="源樣黑體 TTF Light" panose="020B0300000000000000" pitchFamily="34" charset="-120"/>
              </a:rPr>
              <a:t>	</a:t>
            </a:r>
            <a:r>
              <a:rPr lang="en-US" altLang="zh-TW" dirty="0" smtClean="0">
                <a:ea typeface="源樣黑體 TTF Light" panose="020B0300000000000000" pitchFamily="34" charset="-120"/>
              </a:rPr>
              <a:t>, </a:t>
            </a:r>
            <a:r>
              <a:rPr lang="en-US" altLang="zh-TW" dirty="0">
                <a:ea typeface="源樣黑體 TTF Light" panose="020B0300000000000000" pitchFamily="34" charset="-120"/>
              </a:rPr>
              <a:t>weight &lt; </a:t>
            </a:r>
            <a:r>
              <a:rPr lang="en-US" altLang="zh-TW" dirty="0" err="1" smtClean="0">
                <a:ea typeface="源樣黑體 TTF Light" panose="020B0300000000000000" pitchFamily="34" charset="-120"/>
              </a:rPr>
              <a:t>max_weight</a:t>
            </a:r>
            <a:r>
              <a:rPr lang="en-US" altLang="zh-TW" dirty="0">
                <a:ea typeface="源樣黑體 TTF Light" panose="020B0300000000000000" pitchFamily="34" charset="-120"/>
              </a:rPr>
              <a:t> </a:t>
            </a:r>
            <a:r>
              <a:rPr lang="en-US" altLang="zh-TW" dirty="0" smtClean="0">
                <a:ea typeface="源樣黑體 TTF Light" panose="020B0300000000000000" pitchFamily="34" charset="-120"/>
              </a:rPr>
              <a:t>and </a:t>
            </a:r>
          </a:p>
          <a:p>
            <a:pPr marL="0" lvl="0" indent="0">
              <a:buNone/>
            </a:pPr>
            <a:r>
              <a:rPr lang="en-US" altLang="zh-TW" dirty="0">
                <a:ea typeface="源樣黑體 TTF Light" panose="020B0300000000000000" pitchFamily="34" charset="-120"/>
              </a:rPr>
              <a:t>	</a:t>
            </a:r>
            <a:r>
              <a:rPr lang="en-US" altLang="zh-TW" dirty="0" smtClean="0">
                <a:ea typeface="源樣黑體 TTF Light" panose="020B0300000000000000" pitchFamily="34" charset="-120"/>
              </a:rPr>
              <a:t>weight </a:t>
            </a:r>
            <a:r>
              <a:rPr lang="en-US" altLang="zh-TW" dirty="0">
                <a:ea typeface="源樣黑體 TTF Light" panose="020B0300000000000000" pitchFamily="34" charset="-120"/>
              </a:rPr>
              <a:t>&gt; </a:t>
            </a:r>
            <a:r>
              <a:rPr lang="en-US" altLang="zh-TW" dirty="0" err="1">
                <a:ea typeface="源樣黑體 TTF Light" panose="020B0300000000000000" pitchFamily="34" charset="-120"/>
              </a:rPr>
              <a:t>min_weight</a:t>
            </a:r>
            <a:r>
              <a:rPr lang="en-US" altLang="zh-TW" dirty="0">
                <a:ea typeface="源樣黑體 TTF Light" panose="020B0300000000000000" pitchFamily="34" charset="-120"/>
              </a:rPr>
              <a:t>)</a:t>
            </a:r>
            <a:endParaRPr lang="zh-TW" altLang="en-US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02_condition.ipynb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74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理解你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的運算子類型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5" y="1575623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b="1" dirty="0" smtClean="0">
                <a:latin typeface="+mn-ea"/>
                <a:ea typeface="+mn-ea"/>
              </a:rPr>
              <a:t>運算</a:t>
            </a:r>
            <a:endParaRPr lang="en-US" altLang="zh-TW" b="1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+mn-ea"/>
                <a:ea typeface="+mn-ea"/>
              </a:rPr>
              <a:t>用來計算使用</a:t>
            </a:r>
            <a:endParaRPr lang="en-US" altLang="zh-TW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+mn-ea"/>
              <a:ea typeface="+mn-ea"/>
              <a:cs typeface="Varela Round" panose="02020500000000000000" charset="-79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+mn-ea"/>
                <a:ea typeface="+mn-ea"/>
                <a:cs typeface="Varela Round" panose="02020500000000000000" charset="-79"/>
              </a:rPr>
              <a:t>+</a:t>
            </a:r>
            <a:r>
              <a:rPr lang="zh-TW" altLang="en-US" dirty="0" smtClean="0">
                <a:latin typeface="+mn-ea"/>
                <a:ea typeface="+mn-ea"/>
                <a:cs typeface="Varela Round" panose="02020500000000000000" charset="-79"/>
              </a:rPr>
              <a:t> </a:t>
            </a:r>
            <a:endParaRPr lang="en-US" altLang="zh-TW" dirty="0" smtClean="0">
              <a:latin typeface="+mn-ea"/>
              <a:ea typeface="+mn-ea"/>
              <a:cs typeface="Varela Round" panose="02020500000000000000" charset="-79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+mn-ea"/>
                <a:ea typeface="+mn-ea"/>
                <a:cs typeface="Varela Round" panose="02020500000000000000" charset="-79"/>
              </a:rPr>
              <a:t>-</a:t>
            </a:r>
            <a:r>
              <a:rPr lang="zh-TW" altLang="en-US" dirty="0" smtClean="0">
                <a:latin typeface="+mn-ea"/>
                <a:ea typeface="+mn-ea"/>
                <a:cs typeface="Varela Round" panose="02020500000000000000" charset="-79"/>
              </a:rPr>
              <a:t> </a:t>
            </a:r>
            <a:endParaRPr lang="en-US" altLang="zh-TW" dirty="0" smtClean="0">
              <a:latin typeface="+mn-ea"/>
              <a:ea typeface="+mn-ea"/>
              <a:cs typeface="Varela Round" panose="02020500000000000000" charset="-79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+mn-ea"/>
                <a:ea typeface="+mn-ea"/>
                <a:cs typeface="Varela Round" panose="02020500000000000000" charset="-79"/>
              </a:rPr>
              <a:t>* </a:t>
            </a:r>
            <a:endParaRPr lang="en-US" altLang="zh-TW" dirty="0" smtClean="0">
              <a:latin typeface="+mn-ea"/>
              <a:ea typeface="+mn-ea"/>
              <a:cs typeface="Varela Round" panose="02020500000000000000" charset="-79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+mn-ea"/>
                <a:ea typeface="+mn-ea"/>
                <a:cs typeface="Varela Round" panose="02020500000000000000" charset="-79"/>
              </a:rPr>
              <a:t>/</a:t>
            </a:r>
            <a:r>
              <a:rPr lang="zh-TW" altLang="en-US" dirty="0" smtClean="0">
                <a:latin typeface="+mn-ea"/>
                <a:ea typeface="+mn-ea"/>
                <a:cs typeface="Varela Round" panose="02020500000000000000" charset="-79"/>
              </a:rPr>
              <a:t> </a:t>
            </a:r>
            <a:endParaRPr lang="en-US" altLang="zh-TW" dirty="0" smtClean="0">
              <a:latin typeface="+mn-ea"/>
              <a:ea typeface="+mn-ea"/>
              <a:cs typeface="Varela Round" panose="02020500000000000000" charset="-79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+mn-ea"/>
                <a:ea typeface="+mn-ea"/>
                <a:cs typeface="Varela Round" panose="02020500000000000000" charset="-79"/>
              </a:rPr>
              <a:t>** </a:t>
            </a:r>
            <a:endParaRPr lang="en-US" altLang="zh-TW" dirty="0" smtClean="0">
              <a:latin typeface="+mn-ea"/>
              <a:ea typeface="+mn-ea"/>
              <a:cs typeface="Varela Round" panose="02020500000000000000" charset="-79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dirty="0" smtClean="0">
                <a:latin typeface="+mn-ea"/>
                <a:ea typeface="+mn-ea"/>
                <a:cs typeface="Varela Round" panose="02020500000000000000" charset="-79"/>
              </a:rPr>
              <a:t>%</a:t>
            </a:r>
            <a:endParaRPr dirty="0">
              <a:latin typeface="+mn-ea"/>
              <a:ea typeface="+mn-ea"/>
              <a:cs typeface="Varela Round" panose="02020500000000000000" charset="-79"/>
            </a:endParaRPr>
          </a:p>
        </p:txBody>
      </p:sp>
      <p:sp>
        <p:nvSpPr>
          <p:cNvPr id="265" name="Google Shape;265;p21"/>
          <p:cNvSpPr txBox="1">
            <a:spLocks noGrp="1"/>
          </p:cNvSpPr>
          <p:nvPr>
            <p:ph type="body" idx="2"/>
          </p:nvPr>
        </p:nvSpPr>
        <p:spPr>
          <a:xfrm>
            <a:off x="4723373" y="1571775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zh-TW" altLang="en-US" b="1" dirty="0" smtClean="0">
                <a:latin typeface="+mn-ea"/>
                <a:ea typeface="+mn-ea"/>
              </a:rPr>
              <a:t>關係</a:t>
            </a:r>
            <a:endParaRPr lang="en-US" altLang="zh-TW" b="1" dirty="0" smtClean="0">
              <a:latin typeface="+mn-ea"/>
              <a:ea typeface="+mn-ea"/>
            </a:endParaRPr>
          </a:p>
          <a:p>
            <a:pPr marL="0" lvl="0" indent="0">
              <a:buNone/>
            </a:pPr>
            <a:endParaRPr lang="zh-TW" altLang="en-US" b="1" dirty="0">
              <a:latin typeface="+mn-ea"/>
              <a:ea typeface="+mn-ea"/>
            </a:endParaRPr>
          </a:p>
          <a:p>
            <a:pPr marL="0" lvl="0" indent="0">
              <a:buNone/>
            </a:pPr>
            <a:r>
              <a:rPr lang="zh-TW" altLang="en-US" dirty="0" smtClean="0">
                <a:latin typeface="+mn-ea"/>
                <a:ea typeface="+mn-ea"/>
              </a:rPr>
              <a:t>判斷對應關係</a:t>
            </a:r>
            <a:endParaRPr lang="en-US" altLang="zh-TW" dirty="0" smtClean="0">
              <a:latin typeface="+mn-ea"/>
              <a:ea typeface="+mn-ea"/>
            </a:endParaRPr>
          </a:p>
          <a:p>
            <a:pPr marL="0" lvl="0" indent="0">
              <a:buNone/>
            </a:pPr>
            <a:endParaRPr lang="en-US" altLang="zh-TW" dirty="0" smtClean="0">
              <a:latin typeface="+mn-ea"/>
              <a:ea typeface="+mn-ea"/>
              <a:cs typeface="Varela Round" panose="02020500000000000000" charset="-79"/>
            </a:endParaRPr>
          </a:p>
          <a:p>
            <a:pPr marL="0" lvl="0" indent="0">
              <a:buNone/>
            </a:pPr>
            <a:r>
              <a:rPr lang="en-US" altLang="zh-TW" dirty="0" smtClean="0">
                <a:latin typeface="+mn-ea"/>
                <a:ea typeface="+mn-ea"/>
                <a:cs typeface="Varela Round" panose="02020500000000000000" charset="-79"/>
              </a:rPr>
              <a:t>&gt;</a:t>
            </a:r>
          </a:p>
          <a:p>
            <a:pPr marL="0" lvl="0" indent="0">
              <a:buNone/>
            </a:pPr>
            <a:r>
              <a:rPr lang="en-US" altLang="zh-TW" dirty="0" smtClean="0">
                <a:latin typeface="+mn-ea"/>
                <a:ea typeface="+mn-ea"/>
                <a:cs typeface="Varela Round" panose="02020500000000000000" charset="-79"/>
              </a:rPr>
              <a:t>&gt;=</a:t>
            </a:r>
          </a:p>
          <a:p>
            <a:pPr marL="0" lvl="0" indent="0">
              <a:buNone/>
            </a:pPr>
            <a:r>
              <a:rPr lang="en-US" altLang="zh-TW" dirty="0" smtClean="0">
                <a:latin typeface="+mn-ea"/>
                <a:ea typeface="+mn-ea"/>
                <a:cs typeface="Varela Round" panose="02020500000000000000" charset="-79"/>
              </a:rPr>
              <a:t>&lt;</a:t>
            </a:r>
          </a:p>
          <a:p>
            <a:pPr marL="0" lvl="0" indent="0">
              <a:buNone/>
            </a:pPr>
            <a:r>
              <a:rPr lang="en-US" altLang="zh-TW" dirty="0" smtClean="0">
                <a:latin typeface="+mn-ea"/>
                <a:ea typeface="+mn-ea"/>
                <a:cs typeface="Varela Round" panose="02020500000000000000" charset="-79"/>
              </a:rPr>
              <a:t>&lt;=</a:t>
            </a:r>
          </a:p>
          <a:p>
            <a:pPr marL="0" lvl="0" indent="0">
              <a:buNone/>
            </a:pPr>
            <a:r>
              <a:rPr lang="en-US" altLang="zh-TW" dirty="0" smtClean="0">
                <a:latin typeface="+mn-ea"/>
                <a:ea typeface="+mn-ea"/>
                <a:cs typeface="Varela Round" panose="02020500000000000000" charset="-79"/>
              </a:rPr>
              <a:t>==</a:t>
            </a:r>
          </a:p>
          <a:p>
            <a:pPr marL="0" lvl="0" indent="0">
              <a:buNone/>
            </a:pPr>
            <a:r>
              <a:rPr lang="en-US" altLang="zh-TW" dirty="0" smtClean="0">
                <a:latin typeface="+mn-ea"/>
                <a:ea typeface="+mn-ea"/>
                <a:cs typeface="Varela Round" panose="02020500000000000000" charset="-79"/>
              </a:rPr>
              <a:t>!=</a:t>
            </a:r>
            <a:endParaRPr lang="zh-TW" altLang="en-US" dirty="0">
              <a:latin typeface="+mn-ea"/>
              <a:ea typeface="+mn-ea"/>
              <a:cs typeface="Varela Round" panose="02020500000000000000" charset="-79"/>
            </a:endParaRPr>
          </a:p>
        </p:txBody>
      </p:sp>
      <p:sp>
        <p:nvSpPr>
          <p:cNvPr id="266" name="Google Shape;266;p21"/>
          <p:cNvSpPr txBox="1">
            <a:spLocks noGrp="1"/>
          </p:cNvSpPr>
          <p:nvPr>
            <p:ph type="body" idx="3"/>
          </p:nvPr>
        </p:nvSpPr>
        <p:spPr>
          <a:xfrm>
            <a:off x="6510871" y="1575623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zh-TW" altLang="en-US" b="1" dirty="0" smtClean="0">
                <a:latin typeface="+mn-ea"/>
                <a:ea typeface="+mn-ea"/>
              </a:rPr>
              <a:t>邏輯</a:t>
            </a:r>
            <a:endParaRPr lang="en-US" altLang="zh-TW" b="1" dirty="0" smtClean="0">
              <a:latin typeface="+mn-ea"/>
              <a:ea typeface="+mn-ea"/>
            </a:endParaRPr>
          </a:p>
          <a:p>
            <a:pPr marL="0" lvl="0" indent="0">
              <a:buNone/>
            </a:pPr>
            <a:endParaRPr lang="zh-TW" altLang="en-US" b="1" dirty="0">
              <a:latin typeface="+mn-ea"/>
              <a:ea typeface="+mn-ea"/>
            </a:endParaRPr>
          </a:p>
          <a:p>
            <a:pPr marL="0" lvl="0" indent="0">
              <a:buNone/>
            </a:pPr>
            <a:r>
              <a:rPr lang="zh-TW" altLang="en-US" dirty="0" smtClean="0">
                <a:latin typeface="+mn-ea"/>
                <a:ea typeface="+mn-ea"/>
              </a:rPr>
              <a:t>製造邏輯狀況</a:t>
            </a:r>
            <a:endParaRPr lang="zh-TW" altLang="en-US" dirty="0">
              <a:latin typeface="+mn-ea"/>
              <a:ea typeface="+mn-ea"/>
            </a:endParaRPr>
          </a:p>
          <a:p>
            <a:pPr marL="0" lvl="0" indent="0">
              <a:buNone/>
            </a:pPr>
            <a:endParaRPr lang="zh-TW" altLang="en-US" dirty="0">
              <a:latin typeface="+mn-ea"/>
              <a:ea typeface="+mn-ea"/>
              <a:cs typeface="Varela Round" panose="02020500000000000000" charset="-79"/>
            </a:endParaRPr>
          </a:p>
          <a:p>
            <a:pPr marL="0" lvl="0" indent="0">
              <a:buNone/>
            </a:pPr>
            <a:r>
              <a:rPr lang="en-US" altLang="zh-TW" dirty="0" smtClean="0">
                <a:latin typeface="+mn-ea"/>
                <a:ea typeface="+mn-ea"/>
                <a:cs typeface="Varela Round" panose="02020500000000000000" charset="-79"/>
              </a:rPr>
              <a:t>and</a:t>
            </a:r>
          </a:p>
          <a:p>
            <a:pPr marL="0" lvl="0" indent="0">
              <a:buNone/>
            </a:pPr>
            <a:r>
              <a:rPr lang="en-US" altLang="zh-TW" dirty="0" smtClean="0">
                <a:latin typeface="+mn-ea"/>
                <a:ea typeface="+mn-ea"/>
                <a:cs typeface="Varela Round" panose="02020500000000000000" charset="-79"/>
              </a:rPr>
              <a:t>or</a:t>
            </a:r>
          </a:p>
          <a:p>
            <a:pPr marL="0" lvl="0" indent="0">
              <a:buNone/>
            </a:pPr>
            <a:r>
              <a:rPr lang="en-US" altLang="zh-TW" dirty="0" smtClean="0">
                <a:latin typeface="+mn-ea"/>
                <a:ea typeface="+mn-ea"/>
                <a:cs typeface="Varela Round" panose="02020500000000000000" charset="-79"/>
              </a:rPr>
              <a:t>not</a:t>
            </a:r>
            <a:endParaRPr lang="zh-TW" altLang="en-US" dirty="0">
              <a:latin typeface="+mn-ea"/>
              <a:ea typeface="+mn-ea"/>
              <a:cs typeface="Varela Round" panose="02020500000000000000" charset="-79"/>
            </a:endParaRP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93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 idx="4294967295"/>
          </p:nvPr>
        </p:nvSpPr>
        <p:spPr>
          <a:xfrm>
            <a:off x="723900" y="1940312"/>
            <a:ext cx="7696200" cy="1330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 smtClean="0">
                <a:solidFill>
                  <a:srgbClr val="617A86"/>
                </a:solidFill>
                <a:latin typeface="+mn-ea"/>
                <a:ea typeface="+mn-ea"/>
              </a:rPr>
              <a:t>這樣的呈現方式很奇怪對吧</a:t>
            </a:r>
            <a:r>
              <a:rPr lang="en-US" altLang="zh-TW" sz="2400" dirty="0" smtClean="0">
                <a:solidFill>
                  <a:srgbClr val="617A86"/>
                </a:solidFill>
                <a:latin typeface="+mn-ea"/>
                <a:ea typeface="+mn-ea"/>
              </a:rPr>
              <a:t>?</a:t>
            </a:r>
            <a:br>
              <a:rPr lang="en-US" altLang="zh-TW" sz="2400" dirty="0" smtClean="0">
                <a:solidFill>
                  <a:srgbClr val="617A86"/>
                </a:solidFill>
                <a:latin typeface="+mn-ea"/>
                <a:ea typeface="+mn-ea"/>
              </a:rPr>
            </a:br>
            <a:r>
              <a:rPr lang="en-US" altLang="zh-TW" sz="2400" dirty="0" smtClean="0">
                <a:solidFill>
                  <a:srgbClr val="617A86"/>
                </a:solidFill>
                <a:latin typeface="+mn-ea"/>
                <a:ea typeface="+mn-ea"/>
              </a:rPr>
              <a:t/>
            </a:r>
            <a:br>
              <a:rPr lang="en-US" altLang="zh-TW" sz="2400" dirty="0" smtClean="0">
                <a:solidFill>
                  <a:srgbClr val="617A86"/>
                </a:solidFill>
                <a:latin typeface="+mn-ea"/>
                <a:ea typeface="+mn-ea"/>
              </a:rPr>
            </a:br>
            <a:r>
              <a:rPr lang="zh-TW" altLang="en-US" sz="2400" dirty="0">
                <a:latin typeface="+mn-ea"/>
                <a:ea typeface="+mn-ea"/>
              </a:rPr>
              <a:t>所以我們有更好的辦法</a:t>
            </a:r>
            <a:endParaRPr sz="2400" dirty="0">
              <a:solidFill>
                <a:srgbClr val="617A86"/>
              </a:solidFill>
              <a:latin typeface="+mn-ea"/>
              <a:ea typeface="+mn-ea"/>
            </a:endParaRPr>
          </a:p>
        </p:txBody>
      </p:sp>
      <p:sp>
        <p:nvSpPr>
          <p:cNvPr id="281" name="Google Shape;281;p2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9140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控制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元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用來判斷條件是否正確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並執行相對應結果的</a:t>
            </a:r>
            <a:endParaRPr lang="en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659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認識條件式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Talk about condition.</a:t>
            </a:r>
            <a:endParaRPr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3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105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縮排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在 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Python</a:t>
            </a:r>
            <a:r>
              <a:rPr lang="en-US" altLang="zh-TW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 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中決定程式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執行次序的重要功能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17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number = </a:t>
            </a:r>
            <a:r>
              <a:rPr lang="en-US" altLang="zh-TW" dirty="0" err="1">
                <a:latin typeface="+mn-lt"/>
                <a:ea typeface="源樣黑體 TTF Light" panose="020B0300000000000000" pitchFamily="34" charset="-120"/>
              </a:rPr>
              <a:t>int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(input("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請輸入一個數字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"))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if number &gt; 0: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    print("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這是一個正數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")</a:t>
            </a:r>
          </a:p>
          <a:p>
            <a:pPr marL="0" lvl="0" indent="0">
              <a:buNone/>
            </a:pPr>
            <a:r>
              <a:rPr lang="en-US" altLang="zh-TW" dirty="0" err="1">
                <a:latin typeface="+mn-lt"/>
                <a:ea typeface="源樣黑體 TTF Light" panose="020B0300000000000000" pitchFamily="34" charset="-120"/>
              </a:rPr>
              <a:t>elif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 number &lt; 0: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    print("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這是一個負數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")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else: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    print("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這是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0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")</a:t>
            </a:r>
            <a:endParaRPr lang="en-US" altLang="zh-TW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02_condition.ipynb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97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>
                <a:ea typeface="源樣黑體 TTF Light" panose="020B0300000000000000" pitchFamily="34" charset="-120"/>
              </a:rPr>
              <a:t># </a:t>
            </a:r>
            <a:r>
              <a:rPr lang="zh-TW" altLang="en-US" dirty="0">
                <a:ea typeface="源樣黑體 TTF Light" panose="020B0300000000000000" pitchFamily="34" charset="-120"/>
              </a:rPr>
              <a:t>第一個條件用 </a:t>
            </a:r>
            <a:r>
              <a:rPr lang="en-US" altLang="zh-TW" dirty="0">
                <a:ea typeface="源樣黑體 TTF Light" panose="020B0300000000000000" pitchFamily="34" charset="-120"/>
              </a:rPr>
              <a:t>if</a:t>
            </a:r>
            <a:r>
              <a:rPr lang="zh-TW" altLang="en-US" dirty="0">
                <a:ea typeface="源樣黑體 TTF Light" panose="020B0300000000000000" pitchFamily="34" charset="-120"/>
              </a:rPr>
              <a:t>，成立時執行縮排的程式</a:t>
            </a:r>
          </a:p>
          <a:p>
            <a:pPr marL="0" lvl="0" indent="0">
              <a:buNone/>
            </a:pPr>
            <a:r>
              <a:rPr lang="en-US" altLang="zh-TW" dirty="0">
                <a:ea typeface="源樣黑體 TTF Light" panose="020B0300000000000000" pitchFamily="34" charset="-120"/>
              </a:rPr>
              <a:t># </a:t>
            </a:r>
            <a:r>
              <a:rPr lang="zh-TW" altLang="en-US" dirty="0">
                <a:ea typeface="源樣黑體 TTF Light" panose="020B0300000000000000" pitchFamily="34" charset="-120"/>
              </a:rPr>
              <a:t>別忘了條件後加上冒號、換行並縮排</a:t>
            </a:r>
          </a:p>
          <a:p>
            <a:pPr marL="0" lvl="0" indent="0">
              <a:buNone/>
            </a:pPr>
            <a:endParaRPr lang="zh-TW" altLang="en-US" dirty="0"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>
                <a:ea typeface="源樣黑體 TTF Light" panose="020B0300000000000000" pitchFamily="34" charset="-120"/>
              </a:rPr>
              <a:t># </a:t>
            </a:r>
            <a:r>
              <a:rPr lang="zh-TW" altLang="en-US" dirty="0">
                <a:ea typeface="源樣黑體 TTF Light" panose="020B0300000000000000" pitchFamily="34" charset="-120"/>
              </a:rPr>
              <a:t>第二個和以後的條件用 </a:t>
            </a:r>
            <a:r>
              <a:rPr lang="en-US" altLang="zh-TW" dirty="0" err="1">
                <a:ea typeface="源樣黑體 TTF Light" panose="020B0300000000000000" pitchFamily="34" charset="-120"/>
              </a:rPr>
              <a:t>elif</a:t>
            </a:r>
            <a:endParaRPr lang="en-US" altLang="zh-TW" dirty="0"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>
                <a:ea typeface="源樣黑體 TTF Light" panose="020B0300000000000000" pitchFamily="34" charset="-120"/>
              </a:rPr>
              <a:t># </a:t>
            </a:r>
            <a:r>
              <a:rPr lang="zh-TW" altLang="en-US" dirty="0">
                <a:ea typeface="源樣黑體 TTF Light" panose="020B0300000000000000" pitchFamily="34" charset="-120"/>
              </a:rPr>
              <a:t>最後一個選擇用 </a:t>
            </a:r>
            <a:r>
              <a:rPr lang="en-US" altLang="zh-TW" dirty="0">
                <a:ea typeface="源樣黑體 TTF Light" panose="020B0300000000000000" pitchFamily="34" charset="-120"/>
              </a:rPr>
              <a:t>else</a:t>
            </a:r>
            <a:endParaRPr lang="en-US" altLang="zh-TW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02_condition.ipynb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82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600" b="1" dirty="0" smtClean="0">
                <a:solidFill>
                  <a:srgbClr val="A1BECC"/>
                </a:solidFill>
                <a:latin typeface="+mj-ea"/>
                <a:ea typeface="+mj-ea"/>
                <a:cs typeface="Varela Round"/>
                <a:sym typeface="Varela Round"/>
              </a:rPr>
              <a:t>小練習時間</a:t>
            </a:r>
            <a:endParaRPr sz="9600" b="1" dirty="0">
              <a:solidFill>
                <a:srgbClr val="A1BECC"/>
              </a:solidFill>
              <a:latin typeface="+mj-ea"/>
              <a:ea typeface="+mj-ea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試著將 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BMI</a:t>
            </a: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 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測量程式用 </a:t>
            </a:r>
            <a:r>
              <a:rPr lang="en-US" altLang="zh-TW" dirty="0" smtClean="0">
                <a:latin typeface="+mn-lt"/>
                <a:ea typeface="+mn-ea"/>
              </a:rPr>
              <a:t>if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 條件式完成吧！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64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23" name="Google Shape;423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424" name="Google Shape;424;p35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25" name="Google Shape;425;p35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21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運算式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由一個運算元和多個運算子組成</a:t>
            </a:r>
            <a:endParaRPr lang="en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226;p17"/>
          <p:cNvSpPr txBox="1">
            <a:spLocks/>
          </p:cNvSpPr>
          <p:nvPr/>
        </p:nvSpPr>
        <p:spPr>
          <a:xfrm>
            <a:off x="1880850" y="1920300"/>
            <a:ext cx="5382300" cy="2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>
              <a:buFont typeface="Varela Round"/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運算式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indent="0">
              <a:buFont typeface="Varela Round"/>
              <a:buNone/>
            </a:pPr>
            <a:endParaRPr lang="en-US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indent="0">
              <a:buFont typeface="Varela Round"/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由 一個符號 跟 多個變數 組成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81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x = 1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y = 2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sum = x + y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print("x + y =", sum)</a:t>
            </a:r>
          </a:p>
          <a:p>
            <a:pPr marL="0" lvl="0" indent="0">
              <a:buNone/>
            </a:pPr>
            <a:endParaRPr lang="en-US" altLang="zh-TW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# 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設定好 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x 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與 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y 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印出總和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# x 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和 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y </a:t>
            </a: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就是算術運算元，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+ 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則</a:t>
            </a: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是算術運算子</a:t>
            </a:r>
            <a:endParaRPr lang="zh-TW" altLang="en-US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</a:t>
            </a:r>
            <a:r>
              <a:rPr lang="en-US" altLang="zh-TW" dirty="0" smtClean="0"/>
              <a:t>3</a:t>
            </a:r>
            <a:r>
              <a:rPr lang="en-US" dirty="0" smtClean="0"/>
              <a:t>_condition.ipynb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84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算術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運算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子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用來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進行數學運算相關的運算子</a:t>
            </a:r>
            <a:endParaRPr lang="en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35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常見的算術運算子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altLang="zh-TW" sz="1800" dirty="0" smtClean="0"/>
              <a:t>+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	#</a:t>
            </a:r>
            <a:r>
              <a:rPr lang="zh-TW" altLang="en-US" sz="1800" dirty="0" smtClean="0"/>
              <a:t> </a:t>
            </a:r>
            <a:r>
              <a:rPr lang="zh-TW" altLang="en-US" sz="1800" dirty="0" smtClean="0">
                <a:latin typeface="+mn-ea"/>
                <a:ea typeface="+mn-ea"/>
              </a:rPr>
              <a:t>加</a:t>
            </a:r>
            <a:endParaRPr lang="en-US" altLang="zh-TW" sz="1800" dirty="0" smtClean="0">
              <a:latin typeface="+mn-ea"/>
              <a:ea typeface="+mn-e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altLang="zh-TW" sz="1800" dirty="0" smtClean="0"/>
              <a:t>-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	#</a:t>
            </a:r>
            <a:r>
              <a:rPr lang="zh-TW" altLang="en-US" sz="1800" dirty="0" smtClean="0"/>
              <a:t> </a:t>
            </a:r>
            <a:r>
              <a:rPr lang="zh-TW" altLang="en-US" sz="1800" dirty="0" smtClean="0">
                <a:latin typeface="+mn-ea"/>
                <a:ea typeface="+mn-ea"/>
              </a:rPr>
              <a:t>減</a:t>
            </a:r>
            <a:endParaRPr lang="en-US" altLang="zh-TW" sz="1800" dirty="0" smtClean="0">
              <a:latin typeface="+mn-ea"/>
              <a:ea typeface="+mn-e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sz="1800" dirty="0" smtClean="0"/>
              <a:t>* </a:t>
            </a:r>
            <a:r>
              <a:rPr lang="en-US" altLang="zh-TW" sz="1800" dirty="0" smtClean="0"/>
              <a:t>	#</a:t>
            </a:r>
            <a:r>
              <a:rPr lang="zh-TW" altLang="en-US" sz="1800" dirty="0" smtClean="0"/>
              <a:t> </a:t>
            </a:r>
            <a:r>
              <a:rPr lang="zh-TW" altLang="en-US" sz="1800" dirty="0" smtClean="0">
                <a:latin typeface="+mn-ea"/>
                <a:ea typeface="+mn-ea"/>
              </a:rPr>
              <a:t>乘</a:t>
            </a:r>
            <a:endParaRPr lang="en-US" altLang="zh-TW" sz="1800" dirty="0" smtClean="0">
              <a:latin typeface="+mn-ea"/>
              <a:ea typeface="+mn-e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altLang="zh-TW" sz="1800" dirty="0" smtClean="0"/>
              <a:t>/	#</a:t>
            </a:r>
            <a:r>
              <a:rPr lang="zh-TW" altLang="en-US" sz="1800" dirty="0" smtClean="0"/>
              <a:t> </a:t>
            </a:r>
            <a:r>
              <a:rPr lang="zh-TW" altLang="en-US" sz="1800" dirty="0" smtClean="0">
                <a:latin typeface="+mn-ea"/>
                <a:ea typeface="+mn-ea"/>
              </a:rPr>
              <a:t>除</a:t>
            </a:r>
            <a:r>
              <a:rPr lang="zh-TW" altLang="en-US" sz="1800" dirty="0" smtClean="0"/>
              <a:t> </a:t>
            </a:r>
            <a:endParaRPr lang="en-US" altLang="zh-TW" sz="1800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sz="1800" dirty="0" smtClean="0"/>
              <a:t>** </a:t>
            </a:r>
            <a:r>
              <a:rPr lang="en-US" altLang="zh-TW" sz="1800" dirty="0" smtClean="0"/>
              <a:t>	#</a:t>
            </a:r>
            <a:r>
              <a:rPr lang="zh-TW" altLang="en-US" sz="1800" dirty="0" smtClean="0"/>
              <a:t> </a:t>
            </a:r>
            <a:r>
              <a:rPr lang="zh-TW" altLang="en-US" sz="1800" dirty="0" smtClean="0">
                <a:latin typeface="+mn-ea"/>
                <a:ea typeface="+mn-ea"/>
              </a:rPr>
              <a:t>指數</a:t>
            </a:r>
            <a:endParaRPr lang="en-US" altLang="zh-TW" sz="1800" dirty="0" smtClean="0">
              <a:latin typeface="+mn-ea"/>
              <a:ea typeface="+mn-e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altLang="zh-TW" sz="1800" dirty="0" smtClean="0"/>
              <a:t>%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	#</a:t>
            </a:r>
            <a:r>
              <a:rPr lang="zh-TW" altLang="en-US" sz="1800" dirty="0" smtClean="0"/>
              <a:t> </a:t>
            </a:r>
            <a:r>
              <a:rPr lang="zh-TW" altLang="en-US" sz="1800" dirty="0" smtClean="0">
                <a:latin typeface="+mn-ea"/>
                <a:ea typeface="+mn-ea"/>
              </a:rPr>
              <a:t>取餘數</a:t>
            </a:r>
            <a:endParaRPr lang="en-US" altLang="zh-TW" sz="1800" dirty="0" smtClean="0">
              <a:latin typeface="+mn-ea"/>
              <a:ea typeface="+mn-ea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sz="18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0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47" y="904300"/>
            <a:ext cx="3256157" cy="3323057"/>
          </a:xfrm>
          <a:prstGeom prst="ellipse">
            <a:avLst/>
          </a:prstGeom>
        </p:spPr>
      </p:pic>
      <p:sp>
        <p:nvSpPr>
          <p:cNvPr id="272" name="Google Shape;272;p22"/>
          <p:cNvSpPr txBox="1">
            <a:spLocks noGrp="1"/>
          </p:cNvSpPr>
          <p:nvPr>
            <p:ph type="title"/>
          </p:nvPr>
        </p:nvSpPr>
        <p:spPr>
          <a:xfrm>
            <a:off x="4572000" y="13662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+mn-ea"/>
                <a:ea typeface="+mn-ea"/>
              </a:rPr>
              <a:t>也可以利用括號進行四則運算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0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print("(1+2)*(3-4) =", (1+2) * (3-4))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print("12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除以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5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的餘數是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", 12 % 5)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print("7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的九次方是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", 7 ** 9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)</a:t>
            </a:r>
          </a:p>
          <a:p>
            <a:pPr marL="0" lvl="0" indent="0">
              <a:buNone/>
            </a:pPr>
            <a:endParaRPr lang="en-US" altLang="zh-TW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(“</a:t>
            </a: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這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是兩</a:t>
            </a: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個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”</a:t>
            </a: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 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+</a:t>
            </a: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 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"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被連接起來的字串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")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(“</a:t>
            </a: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這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是一個要重複三次的字串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\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n”</a:t>
            </a: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 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*</a:t>
            </a: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 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3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)</a:t>
            </a:r>
            <a:endParaRPr lang="zh-TW" altLang="en-US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02_condition.ipynb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09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關係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運算子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用來檢查兩個運算元關係的運算子</a:t>
            </a:r>
            <a:endParaRPr lang="en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923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uiExpand="1" build="p"/>
    </p:bld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program">
      <a:majorFont>
        <a:latin typeface="Nixie One"/>
        <a:ea typeface="源樣黑體 TTF Light"/>
        <a:cs typeface=""/>
      </a:majorFont>
      <a:minorFont>
        <a:latin typeface="Varela Round"/>
        <a:ea typeface="源樣黑體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542</Words>
  <Application>Microsoft Office PowerPoint</Application>
  <PresentationFormat>如螢幕大小 (16:9)</PresentationFormat>
  <Paragraphs>171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Nixie One</vt:lpstr>
      <vt:lpstr>Varela Round</vt:lpstr>
      <vt:lpstr>Arial</vt:lpstr>
      <vt:lpstr>源樣黑體 TTF Light</vt:lpstr>
      <vt:lpstr>Puck template</vt:lpstr>
      <vt:lpstr>Python 程式語言學習營</vt:lpstr>
      <vt:lpstr>認識條件式</vt:lpstr>
      <vt:lpstr>PowerPoint 簡報</vt:lpstr>
      <vt:lpstr>03_condition.ipynb</vt:lpstr>
      <vt:lpstr>PowerPoint 簡報</vt:lpstr>
      <vt:lpstr>常見的算術運算子</vt:lpstr>
      <vt:lpstr>也可以利用括號進行四則運算</vt:lpstr>
      <vt:lpstr>02_condition.ipynb</vt:lpstr>
      <vt:lpstr>PowerPoint 簡報</vt:lpstr>
      <vt:lpstr>常見的關係運算子</vt:lpstr>
      <vt:lpstr>02_condition.ipynb</vt:lpstr>
      <vt:lpstr>PowerPoint 簡報</vt:lpstr>
      <vt:lpstr>常見的邏輯運算子</vt:lpstr>
      <vt:lpstr>02_condition.ipynb</vt:lpstr>
      <vt:lpstr>02_condition.ipynb</vt:lpstr>
      <vt:lpstr>02_condition.ipynb</vt:lpstr>
      <vt:lpstr>理解你的運算子類型</vt:lpstr>
      <vt:lpstr>這樣的呈現方式很奇怪對吧?  所以我們有更好的辦法</vt:lpstr>
      <vt:lpstr>PowerPoint 簡報</vt:lpstr>
      <vt:lpstr>PowerPoint 簡報</vt:lpstr>
      <vt:lpstr>02_condition.ipynb</vt:lpstr>
      <vt:lpstr>02_condition.ipynb</vt:lpstr>
      <vt:lpstr>小練習時間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程式語言學習營</dc:title>
  <dc:creator>劉百鈞</dc:creator>
  <cp:lastModifiedBy>百鈞 劉</cp:lastModifiedBy>
  <cp:revision>44</cp:revision>
  <dcterms:modified xsi:type="dcterms:W3CDTF">2022-07-07T03:39:57Z</dcterms:modified>
</cp:coreProperties>
</file>