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95" r:id="rId3"/>
    <p:sldId id="322" r:id="rId4"/>
    <p:sldId id="344" r:id="rId5"/>
    <p:sldId id="324" r:id="rId6"/>
    <p:sldId id="323" r:id="rId7"/>
    <p:sldId id="329" r:id="rId8"/>
    <p:sldId id="330" r:id="rId9"/>
    <p:sldId id="331" r:id="rId10"/>
    <p:sldId id="335" r:id="rId11"/>
    <p:sldId id="334" r:id="rId12"/>
    <p:sldId id="332" r:id="rId13"/>
    <p:sldId id="343" r:id="rId14"/>
    <p:sldId id="338" r:id="rId15"/>
    <p:sldId id="336" r:id="rId16"/>
    <p:sldId id="339" r:id="rId17"/>
    <p:sldId id="340" r:id="rId18"/>
    <p:sldId id="341" r:id="rId19"/>
    <p:sldId id="320" r:id="rId20"/>
    <p:sldId id="260" r:id="rId21"/>
    <p:sldId id="263" r:id="rId22"/>
    <p:sldId id="328" r:id="rId23"/>
    <p:sldId id="278" r:id="rId24"/>
  </p:sldIdLst>
  <p:sldSz cx="9144000" cy="5143500" type="screen16x9"/>
  <p:notesSz cx="6858000" cy="9144000"/>
  <p:embeddedFontLst>
    <p:embeddedFont>
      <p:font typeface="Nixie One" panose="02020500000000000000" charset="0"/>
      <p:regular r:id="rId26"/>
    </p:embeddedFont>
    <p:embeddedFont>
      <p:font typeface="Varela Round" panose="02020500000000000000" charset="-79"/>
      <p:regular r:id="rId27"/>
    </p:embeddedFont>
    <p:embeddedFont>
      <p:font typeface="源樣黑體 TTF Light" panose="020B0300000000000000" pitchFamily="34" charset="-12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2A20BD-2505-46DF-82F6-A791D1CCFF51}">
  <a:tblStyle styleId="{242A20BD-2505-46DF-82F6-A791D1CCF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B38DEC-D873-43F8-8245-15F6AB0837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236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746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983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479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把派從烤箱裡拿出來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18988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652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943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083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109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2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228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Talking</a:t>
            </a:r>
            <a:r>
              <a:rPr lang="en-US" altLang="zh-TW" baseline="0" dirty="0" smtClean="0"/>
              <a:t> about random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Maybe break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1884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635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12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063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Maybe break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4170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728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579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92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8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zh-tw/3/library/random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Python</a:t>
            </a:r>
            <a:br>
              <a:rPr lang="en-US" altLang="zh-TW" dirty="0" smtClean="0"/>
            </a:b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程式語言學習營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773775" y="3151625"/>
            <a:ext cx="5596500" cy="78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altLang="zh-TW" dirty="0">
              <a:solidFill>
                <a:schemeClr val="tx2"/>
              </a:solidFill>
              <a:latin typeface="Varela Round" panose="02020500000000000000" charset="-79"/>
              <a:cs typeface="Varela Round" panose="02020500000000000000" charset="-79"/>
            </a:endParaRPr>
          </a:p>
          <a:p>
            <a:pPr algn="ctr"/>
            <a:r>
              <a:rPr lang="en-US" altLang="zh-TW" dirty="0" err="1" smtClean="0">
                <a:solidFill>
                  <a:schemeClr val="tx2"/>
                </a:solidFill>
                <a:latin typeface="Varela Round" panose="02020500000000000000" charset="-79"/>
                <a:cs typeface="Varela Round" panose="02020500000000000000" charset="-79"/>
              </a:rPr>
              <a:t>Pai</a:t>
            </a:r>
            <a:r>
              <a:rPr lang="en-US" altLang="zh-TW" dirty="0" smtClean="0">
                <a:solidFill>
                  <a:schemeClr val="tx2"/>
                </a:solidFill>
                <a:latin typeface="Varela Round" panose="02020500000000000000" charset="-79"/>
                <a:cs typeface="Varela Round" panose="02020500000000000000" charset="-79"/>
              </a:rPr>
              <a:t>-Chun Liu</a:t>
            </a:r>
            <a:endParaRPr lang="zh-TW" altLang="en-US" dirty="0">
              <a:solidFill>
                <a:schemeClr val="tx2"/>
              </a:solidFill>
              <a:latin typeface="Varela Round" panose="02020500000000000000" charset="-79"/>
              <a:cs typeface="Varela Round" panose="02020500000000000000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3200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函式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一個函式會由下列元素組成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函式名稱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參數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程式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就像是機器！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885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3200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函式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6" name="Google Shape;984;p48"/>
          <p:cNvGrpSpPr/>
          <p:nvPr/>
        </p:nvGrpSpPr>
        <p:grpSpPr>
          <a:xfrm>
            <a:off x="2664742" y="2484167"/>
            <a:ext cx="1061788" cy="1233666"/>
            <a:chOff x="3972400" y="4996350"/>
            <a:chExt cx="381000" cy="442675"/>
          </a:xfrm>
          <a:solidFill>
            <a:schemeClr val="accent6"/>
          </a:solidFill>
        </p:grpSpPr>
        <p:sp>
          <p:nvSpPr>
            <p:cNvPr id="7" name="Google Shape;985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86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884;p48"/>
          <p:cNvGrpSpPr/>
          <p:nvPr/>
        </p:nvGrpSpPr>
        <p:grpSpPr>
          <a:xfrm>
            <a:off x="4513229" y="2484167"/>
            <a:ext cx="1667480" cy="1233666"/>
            <a:chOff x="5255200" y="3006475"/>
            <a:chExt cx="511700" cy="3785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0" name="Google Shape;885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86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972;p48"/>
          <p:cNvGrpSpPr/>
          <p:nvPr/>
        </p:nvGrpSpPr>
        <p:grpSpPr>
          <a:xfrm>
            <a:off x="6964577" y="2484167"/>
            <a:ext cx="1500902" cy="1233666"/>
            <a:chOff x="3238475" y="5012225"/>
            <a:chExt cx="500700" cy="41155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3" name="Google Shape;973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74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75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76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77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3798353" y="2872205"/>
            <a:ext cx="64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+mn-ea"/>
                <a:ea typeface="+mn-ea"/>
              </a:rPr>
              <a:t>→</a:t>
            </a:r>
            <a:endParaRPr lang="zh-TW" altLang="en-US" sz="3600" b="1" dirty="0">
              <a:latin typeface="+mn-ea"/>
              <a:ea typeface="+mn-ea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249700" y="2872206"/>
            <a:ext cx="64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+mn-ea"/>
                <a:ea typeface="+mn-ea"/>
              </a:rPr>
              <a:t>→</a:t>
            </a:r>
            <a:endParaRPr lang="zh-TW" altLang="en-US" sz="3600" b="1" dirty="0">
              <a:latin typeface="+mn-ea"/>
              <a:ea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795526" y="413657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+mn-ea"/>
                <a:ea typeface="+mn-ea"/>
              </a:rPr>
              <a:t>參數</a:t>
            </a:r>
            <a:endParaRPr lang="en-US" altLang="zh-TW" sz="2400" dirty="0" smtClean="0">
              <a:latin typeface="+mn-ea"/>
              <a:ea typeface="+mn-ea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966775" y="41365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+mn-ea"/>
                <a:ea typeface="+mn-ea"/>
              </a:rPr>
              <a:t>函式</a:t>
            </a:r>
            <a:endParaRPr lang="en-US" altLang="zh-TW" sz="2400" dirty="0" smtClean="0">
              <a:latin typeface="+mn-ea"/>
              <a:ea typeface="+mn-ea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138025" y="413657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+mn-ea"/>
                <a:ea typeface="+mn-ea"/>
              </a:rPr>
              <a:t>程式結果</a:t>
            </a:r>
            <a:endParaRPr lang="en-US" altLang="zh-TW" sz="2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78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zh-TW" dirty="0" err="1"/>
              <a:t>def</a:t>
            </a:r>
            <a:r>
              <a:rPr lang="en-US" altLang="zh-TW" dirty="0"/>
              <a:t> hello():</a:t>
            </a:r>
          </a:p>
          <a:p>
            <a:pPr marL="0" indent="0">
              <a:buNone/>
            </a:pPr>
            <a:r>
              <a:rPr lang="en-US" altLang="zh-TW" dirty="0" smtClean="0"/>
              <a:t>	print</a:t>
            </a:r>
            <a:r>
              <a:rPr lang="en-US" altLang="zh-TW" dirty="0"/>
              <a:t>("Hello world</a:t>
            </a:r>
            <a:r>
              <a:rPr lang="en-US" altLang="zh-TW" dirty="0" smtClean="0"/>
              <a:t>!")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#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+mn-ea"/>
                <a:ea typeface="+mn-ea"/>
              </a:rPr>
              <a:t>縮排很重要喔</a:t>
            </a:r>
            <a:r>
              <a:rPr lang="en-US" altLang="zh-TW" dirty="0" smtClean="0"/>
              <a:t>!</a:t>
            </a:r>
            <a:endParaRPr lang="zh-TW" altLang="en-US" dirty="0">
              <a:latin typeface="+mn-ea"/>
            </a:endParaRPr>
          </a:p>
          <a:p>
            <a:pPr marL="0" indent="0">
              <a:buNone/>
            </a:pP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test04.py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09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zh-TW" dirty="0"/>
              <a:t># </a:t>
            </a:r>
            <a:r>
              <a:rPr lang="zh-TW" altLang="en-US" dirty="0">
                <a:latin typeface="+mn-ea"/>
                <a:ea typeface="+mn-ea"/>
              </a:rPr>
              <a:t>自己嘗試加入幾個功能到函式中吧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smtClean="0"/>
              <a:t>test04 </a:t>
            </a:r>
            <a:r>
              <a:rPr lang="en-US" altLang="zh-TW" dirty="0"/>
              <a:t>import </a:t>
            </a:r>
            <a:r>
              <a:rPr lang="en-US" altLang="zh-TW" dirty="0" err="1"/>
              <a:t>tryit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tryit</a:t>
            </a:r>
            <a:r>
              <a:rPr lang="en-US" altLang="zh-TW" dirty="0"/>
              <a:t>()</a:t>
            </a:r>
            <a:endParaRPr lang="en-US" altLang="zh-TW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04_import.ipynb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74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TW" altLang="en-US" sz="3200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建立一個小小商店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可以購買商品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  <a:p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最後獲得總共購買的商品數量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  <a:p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r>
              <a:rPr lang="en-US" altLang="zh-TW" sz="1800" dirty="0" smtClean="0">
                <a:latin typeface="+mn-lt"/>
                <a:ea typeface="源樣黑體 TTF Light" panose="020B0300000000000000" pitchFamily="34" charset="-120"/>
              </a:rPr>
              <a:t>return</a:t>
            </a: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 可以用來回傳函式執行的一部分結果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42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TW" dirty="0" err="1" smtClean="0"/>
              <a:t>def</a:t>
            </a:r>
            <a:r>
              <a:rPr lang="en-US" altLang="zh-TW" dirty="0" smtClean="0"/>
              <a:t> store(a, b, c):</a:t>
            </a:r>
          </a:p>
          <a:p>
            <a:pPr marL="11430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</a:t>
            </a:r>
            <a:r>
              <a:rPr lang="en-US" altLang="zh-TW" dirty="0" smtClean="0"/>
              <a:t># </a:t>
            </a:r>
            <a:r>
              <a:rPr lang="zh-TW" altLang="en-US" dirty="0">
                <a:latin typeface="+mn-ea"/>
                <a:ea typeface="+mn-ea"/>
              </a:rPr>
              <a:t>小小商店</a:t>
            </a:r>
            <a:endParaRPr lang="en-US" altLang="zh-TW" dirty="0">
              <a:latin typeface="+mn-ea"/>
              <a:ea typeface="+mn-ea"/>
            </a:endParaRPr>
          </a:p>
          <a:p>
            <a:pPr marL="114300" indent="0">
              <a:buNone/>
            </a:pPr>
            <a:r>
              <a:rPr lang="en-US" altLang="zh-TW" dirty="0"/>
              <a:t>    apple = </a:t>
            </a:r>
            <a:r>
              <a:rPr lang="en-US" altLang="zh-TW" dirty="0" err="1"/>
              <a:t>int</a:t>
            </a:r>
            <a:r>
              <a:rPr lang="en-US" altLang="zh-TW" dirty="0"/>
              <a:t>(a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>    banana =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(b)</a:t>
            </a:r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>    cabbage =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(c)</a:t>
            </a:r>
            <a:endParaRPr lang="en-US" altLang="zh-TW" dirty="0"/>
          </a:p>
          <a:p>
            <a:pPr marL="114300" indent="0">
              <a:buNone/>
            </a:pPr>
            <a:r>
              <a:rPr lang="en-US" altLang="zh-TW" dirty="0"/>
              <a:t>    # </a:t>
            </a:r>
            <a:r>
              <a:rPr lang="zh-TW" altLang="en-US" dirty="0">
                <a:latin typeface="+mn-ea"/>
                <a:ea typeface="+mn-ea"/>
              </a:rPr>
              <a:t>設定好產品數量</a:t>
            </a:r>
          </a:p>
          <a:p>
            <a:pPr marL="114300" indent="0"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>    </a:t>
            </a:r>
            <a:r>
              <a:rPr lang="en-US" altLang="zh-TW" dirty="0"/>
              <a:t>print("</a:t>
            </a:r>
            <a:r>
              <a:rPr lang="zh-TW" altLang="en-US" dirty="0">
                <a:latin typeface="+mn-ea"/>
                <a:ea typeface="+mn-ea"/>
              </a:rPr>
              <a:t>歡迎來到 </a:t>
            </a:r>
            <a:r>
              <a:rPr lang="en-US" altLang="zh-TW" dirty="0"/>
              <a:t>Tim</a:t>
            </a:r>
            <a:r>
              <a:rPr lang="en-US" altLang="zh-TW" dirty="0">
                <a:latin typeface="+mn-ea"/>
                <a:ea typeface="+mn-ea"/>
              </a:rPr>
              <a:t> </a:t>
            </a:r>
            <a:r>
              <a:rPr lang="zh-TW" altLang="en-US" dirty="0">
                <a:latin typeface="+mn-ea"/>
                <a:ea typeface="+mn-ea"/>
              </a:rPr>
              <a:t>的小小商店</a:t>
            </a:r>
            <a:r>
              <a:rPr lang="en-US" altLang="zh-TW" dirty="0"/>
              <a:t>")</a:t>
            </a: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test04.py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754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TW" dirty="0" err="1"/>
              <a:t>buy_apple</a:t>
            </a:r>
            <a:r>
              <a:rPr lang="en-US" altLang="zh-TW" dirty="0"/>
              <a:t> = </a:t>
            </a:r>
            <a:r>
              <a:rPr lang="en-US" altLang="zh-TW" dirty="0" err="1"/>
              <a:t>int</a:t>
            </a:r>
            <a:r>
              <a:rPr lang="en-US" altLang="zh-TW" dirty="0"/>
              <a:t>(input("</a:t>
            </a:r>
            <a:r>
              <a:rPr lang="zh-TW" altLang="en-US" dirty="0"/>
              <a:t>你</a:t>
            </a:r>
            <a:r>
              <a:rPr lang="zh-TW" altLang="en-US" dirty="0">
                <a:latin typeface="+mn-ea"/>
                <a:ea typeface="+mn-ea"/>
              </a:rPr>
              <a:t>需要多少蘋果呢</a:t>
            </a:r>
            <a:r>
              <a:rPr lang="en-US" altLang="zh-TW" dirty="0"/>
              <a:t>?\n"))</a:t>
            </a:r>
          </a:p>
          <a:p>
            <a:pPr marL="114300" indent="0">
              <a:buNone/>
            </a:pPr>
            <a:r>
              <a:rPr lang="en-US" altLang="zh-TW" dirty="0" smtClean="0"/>
              <a:t>if </a:t>
            </a:r>
            <a:r>
              <a:rPr lang="en-US" altLang="zh-TW" dirty="0" err="1" smtClean="0"/>
              <a:t>buy_apple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apple</a:t>
            </a:r>
            <a:r>
              <a:rPr lang="en-US" altLang="zh-TW" dirty="0"/>
              <a:t>:</a:t>
            </a:r>
          </a:p>
          <a:p>
            <a:pPr marL="114300" indent="0">
              <a:buNone/>
            </a:pPr>
            <a:r>
              <a:rPr lang="en-US" altLang="zh-TW" dirty="0" smtClean="0"/>
              <a:t>	print</a:t>
            </a:r>
            <a:r>
              <a:rPr lang="en-US" altLang="zh-TW" dirty="0"/>
              <a:t>("</a:t>
            </a:r>
            <a:r>
              <a:rPr lang="zh-TW" altLang="en-US" dirty="0">
                <a:latin typeface="+mn-ea"/>
                <a:ea typeface="+mn-ea"/>
              </a:rPr>
              <a:t>我沒有那麼多蘋果欸</a:t>
            </a:r>
            <a:r>
              <a:rPr lang="zh-TW" altLang="en-US" dirty="0" smtClean="0">
                <a:latin typeface="+mn-ea"/>
                <a:ea typeface="+mn-ea"/>
              </a:rPr>
              <a:t>，</a:t>
            </a:r>
            <a:endParaRPr lang="en-US" altLang="zh-TW" dirty="0" smtClean="0">
              <a:latin typeface="+mn-ea"/>
              <a:ea typeface="+mn-ea"/>
            </a:endParaRPr>
          </a:p>
          <a:p>
            <a:pPr marL="114300" indent="0">
              <a:buNone/>
            </a:pPr>
            <a:r>
              <a:rPr lang="en-US" altLang="zh-TW" dirty="0">
                <a:latin typeface="+mn-ea"/>
                <a:ea typeface="+mn-ea"/>
              </a:rPr>
              <a:t>	</a:t>
            </a:r>
            <a:r>
              <a:rPr lang="en-US" altLang="zh-TW" dirty="0" smtClean="0">
                <a:latin typeface="+mn-ea"/>
                <a:ea typeface="+mn-ea"/>
              </a:rPr>
              <a:t>	</a:t>
            </a:r>
            <a:r>
              <a:rPr lang="zh-TW" altLang="en-US" dirty="0" smtClean="0">
                <a:latin typeface="+mn-ea"/>
                <a:ea typeface="+mn-ea"/>
              </a:rPr>
              <a:t>來</a:t>
            </a:r>
            <a:r>
              <a:rPr lang="zh-TW" altLang="en-US" dirty="0">
                <a:latin typeface="+mn-ea"/>
                <a:ea typeface="+mn-ea"/>
              </a:rPr>
              <a:t>看看別的商品吧</a:t>
            </a:r>
            <a:r>
              <a:rPr lang="en-US" altLang="zh-TW" dirty="0"/>
              <a:t>")</a:t>
            </a:r>
          </a:p>
          <a:p>
            <a:pPr marL="114300" indent="0">
              <a:buNone/>
            </a:pPr>
            <a:r>
              <a:rPr lang="en-US" altLang="zh-TW" dirty="0" smtClean="0"/>
              <a:t>else:</a:t>
            </a:r>
          </a:p>
          <a:p>
            <a:pPr marL="11430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apple </a:t>
            </a:r>
            <a:r>
              <a:rPr lang="en-US" altLang="zh-TW" dirty="0"/>
              <a:t>= apple - </a:t>
            </a:r>
            <a:r>
              <a:rPr lang="en-US" altLang="zh-TW" dirty="0" err="1"/>
              <a:t>buy_apple</a:t>
            </a:r>
            <a:endParaRPr lang="en-US" altLang="zh-TW" dirty="0"/>
          </a:p>
          <a:p>
            <a:pPr marL="114300" indent="0">
              <a:buNone/>
            </a:pPr>
            <a:r>
              <a:rPr lang="en-US" altLang="zh-TW" dirty="0" smtClean="0"/>
              <a:t>	print</a:t>
            </a:r>
            <a:r>
              <a:rPr lang="en-US" altLang="zh-TW" dirty="0"/>
              <a:t>("</a:t>
            </a:r>
            <a:r>
              <a:rPr lang="zh-TW" altLang="en-US" dirty="0">
                <a:latin typeface="+mn-ea"/>
                <a:ea typeface="+mn-ea"/>
              </a:rPr>
              <a:t>你買了</a:t>
            </a:r>
            <a:r>
              <a:rPr lang="en-US" altLang="zh-TW" dirty="0"/>
              <a:t>", </a:t>
            </a:r>
            <a:r>
              <a:rPr lang="en-US" altLang="zh-TW" dirty="0" err="1"/>
              <a:t>buy_apple</a:t>
            </a:r>
            <a:r>
              <a:rPr lang="en-US" altLang="zh-TW" dirty="0"/>
              <a:t>, "</a:t>
            </a:r>
            <a:r>
              <a:rPr lang="zh-TW" altLang="en-US" dirty="0">
                <a:latin typeface="+mn-ea"/>
                <a:ea typeface="+mn-ea"/>
              </a:rPr>
              <a:t>顆蘋果</a:t>
            </a:r>
            <a:r>
              <a:rPr lang="zh-TW" altLang="en-US" dirty="0" smtClean="0">
                <a:latin typeface="+mn-ea"/>
                <a:ea typeface="+mn-ea"/>
              </a:rPr>
              <a:t>，</a:t>
            </a:r>
            <a:endParaRPr lang="en-US" altLang="zh-TW" dirty="0" smtClean="0">
              <a:latin typeface="+mn-ea"/>
              <a:ea typeface="+mn-ea"/>
            </a:endParaRPr>
          </a:p>
          <a:p>
            <a:pPr marL="114300" indent="0">
              <a:buNone/>
            </a:pPr>
            <a:r>
              <a:rPr lang="en-US" altLang="zh-TW" dirty="0">
                <a:latin typeface="+mn-ea"/>
                <a:ea typeface="+mn-ea"/>
              </a:rPr>
              <a:t>	</a:t>
            </a:r>
            <a:r>
              <a:rPr lang="en-US" altLang="zh-TW" dirty="0" smtClean="0">
                <a:latin typeface="+mn-ea"/>
                <a:ea typeface="+mn-ea"/>
              </a:rPr>
              <a:t>	</a:t>
            </a:r>
            <a:r>
              <a:rPr lang="zh-TW" altLang="en-US" dirty="0" smtClean="0">
                <a:latin typeface="+mn-ea"/>
                <a:ea typeface="+mn-ea"/>
              </a:rPr>
              <a:t>還</a:t>
            </a:r>
            <a:r>
              <a:rPr lang="zh-TW" altLang="en-US" dirty="0">
                <a:latin typeface="+mn-ea"/>
                <a:ea typeface="+mn-ea"/>
              </a:rPr>
              <a:t>剩下</a:t>
            </a:r>
            <a:r>
              <a:rPr lang="en-US" altLang="zh-TW" dirty="0"/>
              <a:t>", apple, "</a:t>
            </a:r>
            <a:r>
              <a:rPr lang="zh-TW" altLang="en-US" dirty="0">
                <a:latin typeface="+mn-ea"/>
                <a:ea typeface="+mn-ea"/>
              </a:rPr>
              <a:t>顆</a:t>
            </a:r>
            <a:r>
              <a:rPr lang="en-US" altLang="zh-TW" dirty="0"/>
              <a:t>")</a:t>
            </a: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test04.py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75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zh-TW" dirty="0"/>
              <a:t>buy = </a:t>
            </a:r>
            <a:r>
              <a:rPr lang="en-US" altLang="zh-TW" dirty="0" err="1"/>
              <a:t>buy_apple</a:t>
            </a:r>
            <a:r>
              <a:rPr lang="en-US" altLang="zh-TW" dirty="0"/>
              <a:t> + </a:t>
            </a:r>
            <a:r>
              <a:rPr lang="en-US" altLang="zh-TW" dirty="0" err="1"/>
              <a:t>buy_banana</a:t>
            </a:r>
            <a:r>
              <a:rPr lang="en-US" altLang="zh-TW" dirty="0"/>
              <a:t> + 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buy_cabbage</a:t>
            </a:r>
            <a:endParaRPr lang="en-US" altLang="zh-TW" dirty="0"/>
          </a:p>
          <a:p>
            <a:pPr marL="114300" indent="0">
              <a:buNone/>
            </a:pPr>
            <a:endParaRPr lang="en-US" altLang="zh-TW" dirty="0"/>
          </a:p>
          <a:p>
            <a:pPr marL="114300" indent="0">
              <a:buNone/>
            </a:pPr>
            <a:r>
              <a:rPr lang="en-US" altLang="zh-TW" dirty="0" smtClean="0"/>
              <a:t>return </a:t>
            </a:r>
            <a:r>
              <a:rPr lang="en-US" altLang="zh-TW" dirty="0"/>
              <a:t>buy  # </a:t>
            </a:r>
            <a:r>
              <a:rPr lang="zh-TW" altLang="en-US" dirty="0">
                <a:latin typeface="+mn-ea"/>
                <a:ea typeface="+mn-ea"/>
              </a:rPr>
              <a:t>合計並回傳總共買了多少東西</a:t>
            </a: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dirty="0" smtClean="0"/>
              <a:t>test04.py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50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zh-TW" dirty="0"/>
              <a:t># </a:t>
            </a:r>
            <a:r>
              <a:rPr lang="zh-TW" altLang="en-US" dirty="0">
                <a:latin typeface="+mn-ea"/>
                <a:ea typeface="+mn-ea"/>
              </a:rPr>
              <a:t>呼叫剛剛介紹的小小商店函式並顯示結果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smtClean="0"/>
              <a:t>test04 </a:t>
            </a:r>
            <a:r>
              <a:rPr lang="en-US" altLang="zh-TW" dirty="0"/>
              <a:t>import store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print("</a:t>
            </a:r>
            <a:r>
              <a:rPr lang="zh-TW" altLang="en-US" dirty="0">
                <a:latin typeface="+mn-ea"/>
                <a:ea typeface="+mn-ea"/>
              </a:rPr>
              <a:t>總共買了</a:t>
            </a:r>
            <a:r>
              <a:rPr lang="en-US" altLang="zh-TW" dirty="0"/>
              <a:t>", store(), "</a:t>
            </a:r>
            <a:r>
              <a:rPr lang="zh-TW" altLang="en-US" dirty="0">
                <a:latin typeface="+mn-ea"/>
                <a:ea typeface="+mn-ea"/>
              </a:rPr>
              <a:t>樣東西</a:t>
            </a:r>
            <a:r>
              <a:rPr lang="en-US" altLang="zh-TW" dirty="0"/>
              <a:t>")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04_import.ipynb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664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隨機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真正的隨機</a:t>
            </a: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pPr lvl="1">
              <a:spcBef>
                <a:spcPts val="600"/>
              </a:spcBef>
              <a:buChar char="◎"/>
            </a:pP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完全無法預測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  <a:p>
            <a:pPr lvl="1">
              <a:spcBef>
                <a:spcPts val="600"/>
              </a:spcBef>
              <a:buChar char="◎"/>
            </a:pP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  <a:p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假隨機</a:t>
            </a: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pPr lvl="1">
              <a:spcBef>
                <a:spcPts val="600"/>
              </a:spcBef>
              <a:buFont typeface="Varela Round"/>
              <a:buChar char="◎"/>
            </a:pP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利用種子乘算產生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  <a:p>
            <a:pPr lvl="1">
              <a:spcBef>
                <a:spcPts val="600"/>
              </a:spcBef>
              <a:buFont typeface="Varela Round"/>
              <a:buChar char="◎"/>
            </a:pPr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只要取得相關資料可以計算出一樣</a:t>
            </a: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的結果</a:t>
            </a:r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51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神通廣大的套件與模組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import *</a:t>
            </a:r>
            <a:endParaRPr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6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4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44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latin typeface="+mn-lt"/>
                <a:ea typeface="源樣黑體 TTF Light" panose="020B0300000000000000" pitchFamily="34" charset="-120"/>
              </a:rPr>
              <a:t>import</a:t>
            </a:r>
            <a:r>
              <a:rPr lang="zh-TW" altLang="en-US" dirty="0" smtClean="0">
                <a:latin typeface="+mn-lt"/>
                <a:ea typeface="源樣黑體 TTF Light" panose="020B0300000000000000" pitchFamily="34" charset="-120"/>
              </a:rPr>
              <a:t> </a:t>
            </a: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random</a:t>
            </a:r>
            <a:endParaRPr lang="en-US" dirty="0" smtClean="0">
              <a:latin typeface="+mn-lt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  <a:hlinkClick r:id="rId3"/>
              </a:rPr>
              <a:t>https://docs.python.org/zh-tw/3/library/random.html</a:t>
            </a:r>
            <a:endParaRPr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from random import random, </a:t>
            </a:r>
            <a:r>
              <a:rPr lang="en-US" dirty="0" err="1"/>
              <a:t>randint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# 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直接匯入隨機函式，方便等等做使用</a:t>
            </a:r>
          </a:p>
          <a:p>
            <a:pPr marL="0" lvl="0" indent="0">
              <a:buNone/>
            </a:pPr>
            <a:endParaRPr lang="zh-TW" altLang="en-US" dirty="0"/>
          </a:p>
          <a:p>
            <a:pPr marL="0" lvl="0" indent="0">
              <a:buNone/>
            </a:pPr>
            <a:r>
              <a:rPr lang="en-US" dirty="0"/>
              <a:t>print(random())</a:t>
            </a:r>
          </a:p>
          <a:p>
            <a:pPr marL="0" lvl="0" indent="0">
              <a:buNone/>
            </a:pPr>
            <a:r>
              <a:rPr lang="en-US" dirty="0"/>
              <a:t># 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隨機產生 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0.0 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到 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1.0 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之間的小數</a:t>
            </a:r>
          </a:p>
          <a:p>
            <a:pPr marL="0" lvl="0" indent="0">
              <a:buNone/>
            </a:pPr>
            <a:endParaRPr lang="zh-TW" altLang="en-US" dirty="0"/>
          </a:p>
          <a:p>
            <a:pPr marL="0" lvl="0" indent="0">
              <a:buNone/>
            </a:pPr>
            <a:r>
              <a:rPr lang="en-US" dirty="0"/>
              <a:t>print(</a:t>
            </a:r>
            <a:r>
              <a:rPr lang="en-US" dirty="0" err="1"/>
              <a:t>randint</a:t>
            </a:r>
            <a:r>
              <a:rPr lang="en-US" dirty="0"/>
              <a:t>(1, 100))</a:t>
            </a:r>
          </a:p>
          <a:p>
            <a:pPr marL="0" lvl="0" indent="0">
              <a:buNone/>
            </a:pPr>
            <a:r>
              <a:rPr lang="en-US" dirty="0"/>
              <a:t># 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隨機產生 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1 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到 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100 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之間的整數，也可以自己試試看修改範圍</a:t>
            </a:r>
            <a:endParaRPr dirty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04_import.ipynb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9600" b="1" dirty="0" smtClean="0">
                <a:solidFill>
                  <a:srgbClr val="A1BECC"/>
                </a:solidFill>
                <a:latin typeface="+mj-ea"/>
                <a:ea typeface="+mj-ea"/>
                <a:cs typeface="Varela Round"/>
                <a:sym typeface="Varela Round"/>
              </a:rPr>
              <a:t>小練習時間</a:t>
            </a:r>
            <a:endParaRPr sz="9600" b="1" dirty="0">
              <a:solidFill>
                <a:srgbClr val="A1BECC"/>
              </a:solidFill>
              <a:latin typeface="+mj-ea"/>
              <a:ea typeface="+mj-ea"/>
              <a:cs typeface="Varela Round"/>
              <a:sym typeface="Varela Round"/>
            </a:endParaRPr>
          </a:p>
        </p:txBody>
      </p:sp>
      <p:sp>
        <p:nvSpPr>
          <p:cNvPr id="317" name="Google Shape;31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試著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自己</a:t>
            </a: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修改前面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的</a:t>
            </a: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商店</a:t>
            </a:r>
            <a:endParaRPr lang="en-US" altLang="zh-TW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 algn="ctr"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製作一個隨機產生</a:t>
            </a: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蔬果數量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的程式吧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318" name="Google Shape;318;p2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30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23" name="Google Shape;423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ACC3"/>
                </a:solidFill>
              </a:rPr>
              <a:t>Any questions?</a:t>
            </a:r>
            <a:endParaRPr sz="3600" b="1">
              <a:solidFill>
                <a:srgbClr val="00ACC3"/>
              </a:solidFill>
            </a:endParaRPr>
          </a:p>
        </p:txBody>
      </p:sp>
      <p:sp>
        <p:nvSpPr>
          <p:cNvPr id="424" name="Google Shape;424;p35"/>
          <p:cNvSpPr txBox="1">
            <a:spLocks noGrp="1"/>
          </p:cNvSpPr>
          <p:nvPr>
            <p:ph type="body" idx="4294967295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25" name="Google Shape;425;p35"/>
          <p:cNvSpPr/>
          <p:nvPr/>
        </p:nvSpPr>
        <p:spPr>
          <a:xfrm>
            <a:off x="4073931" y="2091663"/>
            <a:ext cx="996143" cy="99614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import time</a:t>
            </a:r>
          </a:p>
          <a:p>
            <a:pPr marL="0" lvl="0" indent="0">
              <a:buNone/>
            </a:pPr>
            <a:r>
              <a:rPr lang="en-US" dirty="0"/>
              <a:t># </a:t>
            </a:r>
            <a:r>
              <a:rPr lang="zh-TW" altLang="en-US" dirty="0">
                <a:latin typeface="+mn-ea"/>
                <a:ea typeface="+mn-ea"/>
              </a:rPr>
              <a:t>匯入時間函式庫</a:t>
            </a:r>
          </a:p>
          <a:p>
            <a:pPr marL="0" lvl="0" indent="0">
              <a:buNone/>
            </a:pPr>
            <a:endParaRPr lang="zh-TW" altLang="en-US" dirty="0"/>
          </a:p>
          <a:p>
            <a:pPr marL="0" lvl="0" indent="0">
              <a:buNone/>
            </a:pPr>
            <a:r>
              <a:rPr lang="en-US" dirty="0" err="1"/>
              <a:t>current_time</a:t>
            </a:r>
            <a:r>
              <a:rPr lang="en-US" dirty="0"/>
              <a:t> = </a:t>
            </a:r>
            <a:r>
              <a:rPr lang="en-US" dirty="0" err="1"/>
              <a:t>time.ctime</a:t>
            </a:r>
            <a:r>
              <a:rPr lang="en-US" dirty="0"/>
              <a:t>(</a:t>
            </a:r>
            <a:r>
              <a:rPr lang="en-US" dirty="0" err="1"/>
              <a:t>time.time</a:t>
            </a:r>
            <a:r>
              <a:rPr lang="en-US" dirty="0"/>
              <a:t>())</a:t>
            </a:r>
          </a:p>
          <a:p>
            <a:pPr marL="0" lvl="0" indent="0">
              <a:buNone/>
            </a:pPr>
            <a:r>
              <a:rPr lang="en-US" dirty="0"/>
              <a:t># </a:t>
            </a:r>
            <a:r>
              <a:rPr lang="zh-TW" altLang="en-US" dirty="0">
                <a:latin typeface="+mn-ea"/>
                <a:ea typeface="+mn-ea"/>
              </a:rPr>
              <a:t>呼叫出時間函式庫的時間程式執行</a:t>
            </a:r>
          </a:p>
          <a:p>
            <a:pPr marL="0" lvl="0" indent="0">
              <a:buNone/>
            </a:pPr>
            <a:r>
              <a:rPr lang="en-US" altLang="zh-TW" dirty="0"/>
              <a:t># </a:t>
            </a:r>
            <a:r>
              <a:rPr lang="zh-TW" altLang="en-US" dirty="0">
                <a:latin typeface="+mn-ea"/>
                <a:ea typeface="+mn-ea"/>
              </a:rPr>
              <a:t>並將現在的時間賦予變數 </a:t>
            </a:r>
            <a:r>
              <a:rPr lang="en-US" dirty="0" err="1"/>
              <a:t>current_time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print(</a:t>
            </a:r>
            <a:r>
              <a:rPr lang="en-US" dirty="0" err="1"/>
              <a:t>current_time</a:t>
            </a:r>
            <a:r>
              <a:rPr lang="en-US" dirty="0"/>
              <a:t>)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04_import.ipynb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569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err="1"/>
              <a:t>localtime</a:t>
            </a:r>
            <a:r>
              <a:rPr lang="en-US" dirty="0"/>
              <a:t> = </a:t>
            </a:r>
            <a:r>
              <a:rPr lang="en-US" dirty="0" err="1"/>
              <a:t>time.localtime</a:t>
            </a:r>
            <a:r>
              <a:rPr lang="en-US" dirty="0"/>
              <a:t>()</a:t>
            </a:r>
          </a:p>
          <a:p>
            <a:pPr marL="0" lvl="0" indent="0">
              <a:buNone/>
            </a:pPr>
            <a:r>
              <a:rPr lang="en-US" dirty="0" err="1"/>
              <a:t>time_string</a:t>
            </a:r>
            <a:r>
              <a:rPr lang="en-US" dirty="0"/>
              <a:t> = </a:t>
            </a:r>
            <a:r>
              <a:rPr lang="en-US" dirty="0" err="1"/>
              <a:t>time.strftime</a:t>
            </a:r>
            <a:r>
              <a:rPr lang="en-US" dirty="0"/>
              <a:t>("%Y/%m/%</a:t>
            </a:r>
            <a:r>
              <a:rPr lang="en-US" dirty="0" smtClean="0"/>
              <a:t>d</a:t>
            </a:r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%H:%M:%S", </a:t>
            </a:r>
            <a:r>
              <a:rPr lang="en-US" dirty="0" err="1"/>
              <a:t>localtime</a:t>
            </a:r>
            <a:r>
              <a:rPr lang="en-US" dirty="0"/>
              <a:t>)</a:t>
            </a:r>
          </a:p>
          <a:p>
            <a:pPr marL="0" lvl="0" indent="0">
              <a:buNone/>
            </a:pPr>
            <a:r>
              <a:rPr lang="en-US" dirty="0"/>
              <a:t># </a:t>
            </a:r>
            <a:r>
              <a:rPr lang="zh-TW" altLang="en-US" dirty="0">
                <a:latin typeface="+mn-ea"/>
                <a:ea typeface="+mn-ea"/>
              </a:rPr>
              <a:t>可以利用特別的格式進行排版</a:t>
            </a:r>
          </a:p>
          <a:p>
            <a:pPr marL="0" lvl="0" indent="0">
              <a:buNone/>
            </a:pPr>
            <a:endParaRPr lang="zh-TW" altLang="en-US" dirty="0"/>
          </a:p>
          <a:p>
            <a:pPr marL="0" lvl="0" indent="0">
              <a:buNone/>
            </a:pPr>
            <a:r>
              <a:rPr lang="en-US" dirty="0"/>
              <a:t>print(</a:t>
            </a:r>
            <a:r>
              <a:rPr lang="en-US" dirty="0" err="1"/>
              <a:t>time_string</a:t>
            </a:r>
            <a:r>
              <a:rPr lang="en-US" dirty="0"/>
              <a:t>)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04_import.ipynb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11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/>
              <a:t># </a:t>
            </a:r>
            <a:r>
              <a:rPr lang="zh-TW" altLang="en-US" dirty="0">
                <a:latin typeface="+mn-ea"/>
                <a:ea typeface="+mn-ea"/>
              </a:rPr>
              <a:t>也可以多等等，印出十秒後的時間</a:t>
            </a:r>
            <a:r>
              <a:rPr lang="en-US" altLang="zh-TW" dirty="0">
                <a:latin typeface="+mn-ea"/>
                <a:ea typeface="+mn-ea"/>
              </a:rPr>
              <a:t>!</a:t>
            </a:r>
            <a:r>
              <a:rPr lang="en-US" altLang="zh-TW" dirty="0"/>
              <a:t> </a:t>
            </a:r>
          </a:p>
          <a:p>
            <a:pPr marL="0" lvl="0" indent="0">
              <a:buNone/>
            </a:pPr>
            <a:endParaRPr lang="en-US" altLang="zh-TW" dirty="0"/>
          </a:p>
          <a:p>
            <a:pPr marL="0" lvl="0" indent="0">
              <a:buNone/>
            </a:pPr>
            <a:r>
              <a:rPr lang="en-US" dirty="0" err="1"/>
              <a:t>time.sleep</a:t>
            </a:r>
            <a:r>
              <a:rPr lang="en-US" dirty="0"/>
              <a:t>(10)</a:t>
            </a:r>
          </a:p>
          <a:p>
            <a:pPr marL="0" lvl="0" indent="0">
              <a:buNone/>
            </a:pPr>
            <a:r>
              <a:rPr lang="en-US" dirty="0"/>
              <a:t># </a:t>
            </a:r>
            <a:r>
              <a:rPr lang="zh-TW" altLang="en-US" dirty="0">
                <a:latin typeface="+mn-ea"/>
                <a:ea typeface="+mn-ea"/>
              </a:rPr>
              <a:t>暫停程式十秒鐘</a:t>
            </a:r>
            <a:r>
              <a:rPr lang="en-US" altLang="zh-TW" dirty="0">
                <a:latin typeface="+mn-ea"/>
                <a:ea typeface="+mn-ea"/>
              </a:rPr>
              <a:t>!</a:t>
            </a:r>
          </a:p>
          <a:p>
            <a:pPr marL="0" lvl="0" indent="0">
              <a:buNone/>
            </a:pPr>
            <a:endParaRPr lang="en-US" altLang="zh-TW" dirty="0"/>
          </a:p>
          <a:p>
            <a:pPr marL="0" lvl="0" indent="0">
              <a:buNone/>
            </a:pPr>
            <a:r>
              <a:rPr lang="en-US" dirty="0" err="1"/>
              <a:t>localtime</a:t>
            </a:r>
            <a:r>
              <a:rPr lang="en-US" dirty="0"/>
              <a:t> = </a:t>
            </a:r>
            <a:r>
              <a:rPr lang="en-US" dirty="0" err="1"/>
              <a:t>time.localtime</a:t>
            </a:r>
            <a:r>
              <a:rPr lang="en-US" dirty="0"/>
              <a:t>()</a:t>
            </a:r>
          </a:p>
          <a:p>
            <a:pPr marL="0" lvl="0" indent="0">
              <a:buNone/>
            </a:pPr>
            <a:r>
              <a:rPr lang="en-US" dirty="0" err="1"/>
              <a:t>time_string</a:t>
            </a:r>
            <a:r>
              <a:rPr lang="en-US" dirty="0"/>
              <a:t> = </a:t>
            </a:r>
            <a:r>
              <a:rPr lang="en-US" dirty="0" err="1"/>
              <a:t>time.strftime</a:t>
            </a:r>
            <a:r>
              <a:rPr lang="en-US" dirty="0" smtClean="0"/>
              <a:t>(“%</a:t>
            </a:r>
            <a:r>
              <a:rPr lang="en-US" dirty="0"/>
              <a:t>Y/%m/%d </a:t>
            </a:r>
            <a:r>
              <a:rPr lang="en-US" dirty="0" smtClean="0"/>
              <a:t>	</a:t>
            </a:r>
            <a:r>
              <a:rPr lang="zh-TW" altLang="en-US" dirty="0" smtClean="0"/>
              <a:t> </a:t>
            </a:r>
            <a:r>
              <a:rPr lang="en-US" altLang="zh-TW" dirty="0" smtClean="0"/>
              <a:t>	</a:t>
            </a:r>
            <a:r>
              <a:rPr lang="zh-TW" altLang="en-US" dirty="0" smtClean="0"/>
              <a:t> </a:t>
            </a:r>
            <a:r>
              <a:rPr lang="en-US" dirty="0" smtClean="0"/>
              <a:t>%</a:t>
            </a:r>
            <a:r>
              <a:rPr lang="en-US" dirty="0"/>
              <a:t>H:%M:%S", </a:t>
            </a:r>
            <a:r>
              <a:rPr lang="en-US" dirty="0" err="1"/>
              <a:t>localtime</a:t>
            </a:r>
            <a:r>
              <a:rPr lang="en-US" dirty="0"/>
              <a:t>)</a:t>
            </a:r>
          </a:p>
          <a:p>
            <a:pPr marL="0" lvl="0" indent="0">
              <a:buNone/>
            </a:pPr>
            <a:r>
              <a:rPr lang="en-US" dirty="0"/>
              <a:t>print(</a:t>
            </a:r>
            <a:r>
              <a:rPr lang="en-US" dirty="0" err="1"/>
              <a:t>time_string</a:t>
            </a:r>
            <a:r>
              <a:rPr lang="en-US" dirty="0"/>
              <a:t>)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04_import.ipynb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03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9600" b="1" dirty="0" smtClean="0">
                <a:solidFill>
                  <a:srgbClr val="A1BECC"/>
                </a:solidFill>
                <a:latin typeface="+mj-ea"/>
                <a:ea typeface="+mj-ea"/>
                <a:cs typeface="Varela Round"/>
                <a:sym typeface="Varela Round"/>
              </a:rPr>
              <a:t>小練習時間</a:t>
            </a:r>
            <a:endParaRPr sz="9600" b="1" dirty="0">
              <a:solidFill>
                <a:srgbClr val="A1BECC"/>
              </a:solidFill>
              <a:latin typeface="+mj-ea"/>
              <a:ea typeface="+mj-ea"/>
              <a:cs typeface="Varela Round"/>
              <a:sym typeface="Varela Round"/>
            </a:endParaRPr>
          </a:p>
        </p:txBody>
      </p:sp>
      <p:sp>
        <p:nvSpPr>
          <p:cNvPr id="317" name="Google Shape;31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試著自己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配合</a:t>
            </a: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範例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，</a:t>
            </a: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完成一個簡單的時間問答吧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318" name="Google Shape;318;p2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48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函式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function: soul of programming</a:t>
            </a:r>
            <a:endParaRPr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600" b="1" dirty="0" smtClean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5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150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函式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自己</a:t>
            </a:r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撰寫</a:t>
            </a: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程式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  <a:p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r>
              <a:rPr lang="zh-TW" altLang="en-US" sz="1800" dirty="0">
                <a:latin typeface="+mn-lt"/>
                <a:ea typeface="源樣黑體 TTF Light" panose="020B0300000000000000" pitchFamily="34" charset="-120"/>
              </a:rPr>
              <a:t>可以利用其他函</a:t>
            </a:r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式或直接利用已經知道的程式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  <a:p>
            <a:endParaRPr lang="en-US" altLang="zh-TW" sz="1800" dirty="0">
              <a:latin typeface="+mn-lt"/>
              <a:ea typeface="源樣黑體 TTF Light" panose="020B0300000000000000" pitchFamily="34" charset="-120"/>
            </a:endParaRPr>
          </a:p>
          <a:p>
            <a:r>
              <a:rPr lang="zh-TW" altLang="en-US" sz="1800" dirty="0" smtClean="0">
                <a:latin typeface="+mn-lt"/>
                <a:ea typeface="源樣黑體 TTF Light" panose="020B0300000000000000" pitchFamily="34" charset="-120"/>
              </a:rPr>
              <a:t>簡單、方便、有效率</a:t>
            </a:r>
            <a:endParaRPr lang="en-US" altLang="zh-TW" sz="1800" dirty="0" smtClean="0">
              <a:latin typeface="+mn-lt"/>
              <a:ea typeface="源樣黑體 TTF Light" panose="020B0300000000000000" pitchFamily="34" charset="-120"/>
            </a:endParaRPr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9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zh-TW" dirty="0"/>
              <a:t># </a:t>
            </a:r>
            <a:r>
              <a:rPr lang="zh-TW" altLang="en-US" dirty="0">
                <a:latin typeface="+mn-ea"/>
                <a:ea typeface="+mn-ea"/>
              </a:rPr>
              <a:t>自己完成的程式也可以匯入程式做使用</a:t>
            </a:r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zh-TW" altLang="en-US" dirty="0">
                <a:latin typeface="+mn-ea"/>
                <a:ea typeface="+mn-ea"/>
              </a:rPr>
              <a:t>也可以從其他的程式匯入特定的程式</a:t>
            </a:r>
          </a:p>
          <a:p>
            <a:pPr marL="0" lvl="0" indent="0">
              <a:buNone/>
            </a:pPr>
            <a:endParaRPr lang="en-US" altLang="zh-TW" dirty="0"/>
          </a:p>
          <a:p>
            <a:pPr marL="0" lvl="0" indent="0">
              <a:buNone/>
            </a:pPr>
            <a:r>
              <a:rPr lang="en-US" altLang="zh-TW" dirty="0"/>
              <a:t>from </a:t>
            </a:r>
            <a:r>
              <a:rPr lang="en-US" altLang="zh-TW" dirty="0" smtClean="0"/>
              <a:t>test04 </a:t>
            </a:r>
            <a:r>
              <a:rPr lang="en-US" altLang="zh-TW" dirty="0"/>
              <a:t>import hello</a:t>
            </a:r>
          </a:p>
          <a:p>
            <a:pPr marL="0" lvl="0" indent="0">
              <a:buNone/>
            </a:pPr>
            <a:endParaRPr lang="en-US" altLang="zh-TW" dirty="0"/>
          </a:p>
          <a:p>
            <a:pPr marL="0" lvl="0" indent="0">
              <a:buNone/>
            </a:pPr>
            <a:r>
              <a:rPr lang="en-US" altLang="zh-TW" dirty="0"/>
              <a:t>hello()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04_import.ipynb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68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program">
      <a:majorFont>
        <a:latin typeface="Nixie One"/>
        <a:ea typeface="源樣黑體 TTF Light"/>
        <a:cs typeface=""/>
      </a:majorFont>
      <a:minorFont>
        <a:latin typeface="Varela Round"/>
        <a:ea typeface="源樣黑體 TTF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453</Words>
  <Application>Microsoft Office PowerPoint</Application>
  <PresentationFormat>如螢幕大小 (16:9)</PresentationFormat>
  <Paragraphs>156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Nixie One</vt:lpstr>
      <vt:lpstr>Varela Round</vt:lpstr>
      <vt:lpstr>Arial</vt:lpstr>
      <vt:lpstr>源樣黑體 TTF Light</vt:lpstr>
      <vt:lpstr>Puck template</vt:lpstr>
      <vt:lpstr>Python 程式語言學習營</vt:lpstr>
      <vt:lpstr>神通廣大的套件與模組</vt:lpstr>
      <vt:lpstr>04_import.ipynb</vt:lpstr>
      <vt:lpstr>04_import.ipynb</vt:lpstr>
      <vt:lpstr>04_import.ipynb</vt:lpstr>
      <vt:lpstr>小練習時間</vt:lpstr>
      <vt:lpstr>函式</vt:lpstr>
      <vt:lpstr>函式</vt:lpstr>
      <vt:lpstr>04_import.ipynb</vt:lpstr>
      <vt:lpstr>函式</vt:lpstr>
      <vt:lpstr>函式</vt:lpstr>
      <vt:lpstr>test04.py</vt:lpstr>
      <vt:lpstr>04_import.ipynb</vt:lpstr>
      <vt:lpstr>建立一個小小商店</vt:lpstr>
      <vt:lpstr>test04.py</vt:lpstr>
      <vt:lpstr>test04.py</vt:lpstr>
      <vt:lpstr>test04.py</vt:lpstr>
      <vt:lpstr>04_import.ipynb</vt:lpstr>
      <vt:lpstr>隨機</vt:lpstr>
      <vt:lpstr>PowerPoint 簡報</vt:lpstr>
      <vt:lpstr>04_import.ipynb</vt:lpstr>
      <vt:lpstr>小練習時間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程式語言學習營</dc:title>
  <dc:creator>劉百鈞</dc:creator>
  <cp:lastModifiedBy>百鈞 劉</cp:lastModifiedBy>
  <cp:revision>58</cp:revision>
  <dcterms:modified xsi:type="dcterms:W3CDTF">2022-07-07T03:36:22Z</dcterms:modified>
</cp:coreProperties>
</file>