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330" r:id="rId3"/>
    <p:sldId id="367" r:id="rId4"/>
    <p:sldId id="345" r:id="rId5"/>
    <p:sldId id="368" r:id="rId6"/>
    <p:sldId id="322" r:id="rId7"/>
    <p:sldId id="369" r:id="rId8"/>
    <p:sldId id="370" r:id="rId9"/>
    <p:sldId id="323" r:id="rId10"/>
    <p:sldId id="295" r:id="rId11"/>
    <p:sldId id="373" r:id="rId12"/>
    <p:sldId id="348" r:id="rId13"/>
    <p:sldId id="375" r:id="rId14"/>
    <p:sldId id="371" r:id="rId15"/>
    <p:sldId id="376" r:id="rId16"/>
    <p:sldId id="377" r:id="rId17"/>
    <p:sldId id="378" r:id="rId18"/>
    <p:sldId id="374" r:id="rId19"/>
    <p:sldId id="372" r:id="rId20"/>
    <p:sldId id="278" r:id="rId21"/>
  </p:sldIdLst>
  <p:sldSz cx="9144000" cy="5143500" type="screen16x9"/>
  <p:notesSz cx="6858000" cy="9144000"/>
  <p:embeddedFontLst>
    <p:embeddedFont>
      <p:font typeface="源樣黑體 TTF Light" panose="020B0300000000000000" pitchFamily="34" charset="-120"/>
      <p:regular r:id="rId23"/>
    </p:embeddedFont>
    <p:embeddedFont>
      <p:font typeface="Nixie One" panose="02020500000000000000" charset="0"/>
      <p:regular r:id="rId24"/>
    </p:embeddedFont>
    <p:embeddedFont>
      <p:font typeface="Varela Round" panose="02020500000000000000" charset="-79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>
        <p:scale>
          <a:sx n="75" d="100"/>
          <a:sy n="75" d="100"/>
        </p:scale>
        <p:origin x="1829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228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asking students</a:t>
            </a:r>
            <a:r>
              <a:rPr lang="en-US" baseline="0" dirty="0" smtClean="0"/>
              <a:t> about their thoughts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66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9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624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020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131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584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86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216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57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579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asking students</a:t>
            </a:r>
            <a:r>
              <a:rPr lang="en-US" baseline="0" dirty="0" smtClean="0"/>
              <a:t> about their thoughts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75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37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596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635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6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874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417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5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8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程式語言學習營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773775" y="3151625"/>
            <a:ext cx="5596500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altLang="zh-TW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  <a:p>
            <a:pPr algn="ctr"/>
            <a:r>
              <a:rPr lang="en-US" altLang="zh-TW" dirty="0" err="1" smtClean="0">
                <a:solidFill>
                  <a:schemeClr val="tx2"/>
                </a:solidFill>
                <a:latin typeface="Varela Round" panose="02020500000000000000" charset="-79"/>
                <a:cs typeface="Varela Round" panose="02020500000000000000" charset="-79"/>
              </a:rPr>
              <a:t>Pai</a:t>
            </a:r>
            <a:r>
              <a:rPr lang="en-US" altLang="zh-TW" dirty="0" smtClean="0">
                <a:solidFill>
                  <a:schemeClr val="tx2"/>
                </a:solidFill>
                <a:latin typeface="Varela Round" panose="02020500000000000000" charset="-79"/>
                <a:cs typeface="Varela Round" panose="02020500000000000000" charset="-79"/>
              </a:rPr>
              <a:t>-Chun Liu</a:t>
            </a:r>
            <a:endParaRPr lang="zh-TW" altLang="en-US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字典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dict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8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4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字典</a:t>
            </a:r>
            <a:endParaRPr lang="en-US" altLang="zh-TW" dirty="0" smtClean="0">
              <a:latin typeface="+mn-lt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將資料建立標籤後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整理</a:t>
            </a:r>
            <a:endParaRPr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48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字典</a:t>
            </a:r>
            <a:r>
              <a:rPr lang="en-US" altLang="zh-TW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	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由許多 </a:t>
            </a: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key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 和 </a:t>
            </a: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value 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組成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key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 不可輕易變動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value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 可隨意改變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一個 </a:t>
            </a: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key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 對應一個 </a:t>
            </a: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value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20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/>
              <a:t>student = {}</a:t>
            </a:r>
          </a:p>
          <a:p>
            <a:pPr marL="114300" indent="0">
              <a:buNone/>
            </a:pPr>
            <a:r>
              <a:rPr lang="en-US" altLang="zh-TW" dirty="0"/>
              <a:t>student = {'name': '</a:t>
            </a:r>
            <a:r>
              <a:rPr lang="en-US" altLang="zh-TW" dirty="0" err="1"/>
              <a:t>Kally</a:t>
            </a:r>
            <a:r>
              <a:rPr lang="en-US" altLang="zh-TW" dirty="0"/>
              <a:t>',</a:t>
            </a:r>
          </a:p>
          <a:p>
            <a:pPr marL="114300" indent="0">
              <a:buNone/>
            </a:pPr>
            <a:r>
              <a:rPr lang="en-US" altLang="zh-TW" dirty="0"/>
              <a:t>            'ages': 14,</a:t>
            </a:r>
          </a:p>
          <a:p>
            <a:pPr marL="114300" indent="0">
              <a:buNone/>
            </a:pPr>
            <a:r>
              <a:rPr lang="en-US" altLang="zh-TW" dirty="0"/>
              <a:t>            'favorite': 'Soccer',</a:t>
            </a:r>
          </a:p>
          <a:p>
            <a:pPr marL="114300" indent="0">
              <a:buNone/>
            </a:pPr>
            <a:r>
              <a:rPr lang="en-US" altLang="zh-TW" dirty="0"/>
              <a:t>            'unlike': 'math'}</a:t>
            </a:r>
          </a:p>
          <a:p>
            <a:pPr marL="11430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print(student['favorite'])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08_dict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/>
              <a:t>student['</a:t>
            </a:r>
            <a:r>
              <a:rPr lang="en-US" altLang="zh-TW" dirty="0" err="1"/>
              <a:t>hp</a:t>
            </a:r>
            <a:r>
              <a:rPr lang="en-US" altLang="zh-TW" dirty="0"/>
              <a:t>'] = 100</a:t>
            </a:r>
          </a:p>
          <a:p>
            <a:pPr marL="114300" indent="0">
              <a:buNone/>
            </a:pPr>
            <a:r>
              <a:rPr lang="en-US" altLang="zh-TW" dirty="0"/>
              <a:t>print(student)</a:t>
            </a:r>
          </a:p>
          <a:p>
            <a:pPr marL="11430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del student['</a:t>
            </a:r>
            <a:r>
              <a:rPr lang="en-US" altLang="zh-TW" dirty="0" err="1"/>
              <a:t>hp</a:t>
            </a:r>
            <a:r>
              <a:rPr lang="en-US" altLang="zh-TW" dirty="0"/>
              <a:t>']</a:t>
            </a:r>
          </a:p>
          <a:p>
            <a:pPr marL="114300" indent="0">
              <a:buNone/>
            </a:pPr>
            <a:r>
              <a:rPr lang="en-US" altLang="zh-TW" dirty="0"/>
              <a:t>print(student)</a:t>
            </a:r>
          </a:p>
          <a:p>
            <a:pPr marL="11430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刪除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r>
              <a:rPr lang="zh-TW" altLang="en-US" dirty="0">
                <a:latin typeface="+mn-ea"/>
                <a:ea typeface="+mn-ea"/>
              </a:rPr>
              <a:t>，也可以用 </a:t>
            </a:r>
            <a:r>
              <a:rPr lang="en-US" altLang="zh-TW" dirty="0"/>
              <a:t>pop</a:t>
            </a:r>
            <a:r>
              <a:rPr lang="zh-TW" altLang="en-US" dirty="0">
                <a:latin typeface="+mn-ea"/>
                <a:ea typeface="+mn-ea"/>
              </a:rPr>
              <a:t>，讓</a:t>
            </a:r>
            <a:r>
              <a:rPr lang="zh-TW" altLang="en-US" dirty="0"/>
              <a:t> </a:t>
            </a:r>
            <a:r>
              <a:rPr lang="en-US" altLang="zh-TW" dirty="0"/>
              <a:t>value </a:t>
            </a:r>
            <a:r>
              <a:rPr lang="zh-TW" altLang="en-US" dirty="0">
                <a:latin typeface="+mn-ea"/>
                <a:ea typeface="+mn-ea"/>
              </a:rPr>
              <a:t>能被保存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08_dict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11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 err="1"/>
              <a:t>stu_extend</a:t>
            </a:r>
            <a:r>
              <a:rPr lang="en-US" altLang="zh-TW" dirty="0"/>
              <a:t> = {}</a:t>
            </a:r>
          </a:p>
          <a:p>
            <a:pPr marL="114300" indent="0">
              <a:buNone/>
            </a:pPr>
            <a:r>
              <a:rPr lang="en-US" altLang="zh-TW" dirty="0" err="1"/>
              <a:t>stu_extend</a:t>
            </a:r>
            <a:r>
              <a:rPr lang="en-US" altLang="zh-TW" dirty="0"/>
              <a:t> = {'height': 165,</a:t>
            </a:r>
          </a:p>
          <a:p>
            <a:pPr marL="114300" indent="0">
              <a:buNone/>
            </a:pPr>
            <a:r>
              <a:rPr lang="en-US" altLang="zh-TW" dirty="0"/>
              <a:t>                'weight': 50,</a:t>
            </a:r>
          </a:p>
          <a:p>
            <a:pPr marL="114300" indent="0">
              <a:buNone/>
            </a:pPr>
            <a:r>
              <a:rPr lang="en-US" altLang="zh-TW" dirty="0"/>
              <a:t>                'class': 'A'}</a:t>
            </a:r>
          </a:p>
          <a:p>
            <a:pPr marL="114300" indent="0">
              <a:buNone/>
            </a:pPr>
            <a:r>
              <a:rPr lang="en-US" altLang="zh-TW" dirty="0" err="1"/>
              <a:t>student.update</a:t>
            </a:r>
            <a:r>
              <a:rPr lang="en-US" altLang="zh-TW" dirty="0"/>
              <a:t>(</a:t>
            </a:r>
            <a:r>
              <a:rPr lang="en-US" altLang="zh-TW" dirty="0" err="1"/>
              <a:t>stu_extend</a:t>
            </a:r>
            <a:r>
              <a:rPr lang="en-US" altLang="zh-TW" dirty="0"/>
              <a:t>)</a:t>
            </a:r>
          </a:p>
          <a:p>
            <a:pPr marL="114300" indent="0">
              <a:buNone/>
            </a:pPr>
            <a:r>
              <a:rPr lang="en-US" altLang="zh-TW" dirty="0"/>
              <a:t>print(student</a:t>
            </a:r>
            <a:r>
              <a:rPr lang="en-US" altLang="zh-TW" dirty="0" smtClean="0"/>
              <a:t>)</a:t>
            </a:r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+mn-ea"/>
                <a:ea typeface="+mn-ea"/>
              </a:rPr>
              <a:t>可以將一個字典更新到另一個字典</a:t>
            </a:r>
            <a:endParaRPr lang="en-US" altLang="zh-TW" dirty="0">
              <a:latin typeface="+mn-ea"/>
              <a:ea typeface="+mn-ea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08_dict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01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/>
              <a:t>for </a:t>
            </a:r>
            <a:r>
              <a:rPr lang="en-US" altLang="zh-TW" dirty="0" err="1"/>
              <a:t>key,value</a:t>
            </a:r>
            <a:r>
              <a:rPr lang="en-US" altLang="zh-TW" dirty="0"/>
              <a:t> in </a:t>
            </a:r>
            <a:r>
              <a:rPr lang="en-US" altLang="zh-TW" dirty="0" err="1"/>
              <a:t>student.items</a:t>
            </a:r>
            <a:r>
              <a:rPr lang="en-US" altLang="zh-TW" dirty="0"/>
              <a:t>():</a:t>
            </a:r>
          </a:p>
          <a:p>
            <a:pPr marL="114300" indent="0">
              <a:buNone/>
            </a:pPr>
            <a:r>
              <a:rPr lang="en-US" altLang="zh-TW" dirty="0"/>
              <a:t>    print(key, value)</a:t>
            </a:r>
          </a:p>
          <a:p>
            <a:pPr marL="11430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將所有</a:t>
            </a:r>
            <a:r>
              <a:rPr lang="zh-TW" altLang="en-US" dirty="0" smtClean="0">
                <a:latin typeface="+mn-ea"/>
                <a:ea typeface="+mn-ea"/>
              </a:rPr>
              <a:t>物品</a:t>
            </a:r>
            <a:r>
              <a:rPr lang="zh-TW" altLang="en-US" dirty="0">
                <a:latin typeface="+mn-ea"/>
                <a:ea typeface="+mn-ea"/>
              </a:rPr>
              <a:t>依序</a:t>
            </a:r>
            <a:r>
              <a:rPr lang="zh-TW" altLang="en-US" dirty="0" smtClean="0">
                <a:latin typeface="+mn-ea"/>
                <a:ea typeface="+mn-ea"/>
              </a:rPr>
              <a:t>列出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08_dict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16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 smtClean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試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著給予串列內所有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字典一個隨機生日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吧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99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字典機器人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功能介紹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可以儲存姓名、年齡、身高、體重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可以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查詢其中一種 </a:t>
            </a: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key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 的資料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可以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新增新的字典資料</a:t>
            </a: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 </a:t>
            </a: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73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 smtClean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大練習時間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試著利用學到的東西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，製作符合需求的字典機器人吧</a:t>
            </a:r>
            <a:r>
              <a:rPr lang="en-US" altLang="zh-TW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!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8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先來複習</a:t>
            </a:r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串</a:t>
            </a: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列吧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把變數集合起來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append, insert, extend</a:t>
            </a: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remove, pop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5" name="Google Shape;425;p35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氣泡排序法</a:t>
            </a:r>
            <a:endParaRPr lang="en-US" altLang="zh-TW" dirty="0" smtClean="0">
              <a:latin typeface="+mn-lt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將資料一一整理</a:t>
            </a:r>
            <a:endParaRPr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6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橢圓 3"/>
          <p:cNvSpPr/>
          <p:nvPr/>
        </p:nvSpPr>
        <p:spPr>
          <a:xfrm>
            <a:off x="2052320" y="2214880"/>
            <a:ext cx="1188720" cy="1188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8" name="橢圓 7"/>
          <p:cNvSpPr/>
          <p:nvPr/>
        </p:nvSpPr>
        <p:spPr>
          <a:xfrm>
            <a:off x="3525520" y="2214880"/>
            <a:ext cx="1188720" cy="1188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9" name="橢圓 8"/>
          <p:cNvSpPr/>
          <p:nvPr/>
        </p:nvSpPr>
        <p:spPr>
          <a:xfrm>
            <a:off x="4998720" y="2214880"/>
            <a:ext cx="1188720" cy="1188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en-US" altLang="zh-TW" sz="3200" dirty="0"/>
          </a:p>
        </p:txBody>
      </p:sp>
      <p:sp>
        <p:nvSpPr>
          <p:cNvPr id="10" name="橢圓 9"/>
          <p:cNvSpPr/>
          <p:nvPr/>
        </p:nvSpPr>
        <p:spPr>
          <a:xfrm>
            <a:off x="6471920" y="2214880"/>
            <a:ext cx="1188720" cy="1188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5</a:t>
            </a:r>
            <a:endParaRPr lang="zh-TW" altLang="en-US" sz="3200" dirty="0"/>
          </a:p>
        </p:txBody>
      </p:sp>
      <p:sp>
        <p:nvSpPr>
          <p:cNvPr id="11" name="橢圓 10"/>
          <p:cNvSpPr/>
          <p:nvPr/>
        </p:nvSpPr>
        <p:spPr>
          <a:xfrm>
            <a:off x="7916705" y="2214880"/>
            <a:ext cx="1188720" cy="1188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01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4568E-6 L -0.04305 0.16234 C -0.05208 0.2 -0.06562 0.22037 -0.07969 0.22037 C -0.09583 0.22037 -0.10868 0.2 -0.11771 0.16234 L -0.16059 2.34568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8" y="11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34568E-6 L 0.0434 -0.13118 C 0.05243 -0.15926 0.06597 -0.17655 0.08003 -0.17655 C 0.09618 -0.17655 0.10903 -0.15926 0.11806 -0.13118 L 0.16111 2.34568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-8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2.34568E-6 L 0.04218 0.17315 C 0.05104 0.21265 0.06441 0.23426 0.0783 0.23426 C 0.09409 0.23426 0.10677 0.21265 0.11562 0.17315 L 0.15816 2.34568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1169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2.34568E-6 L -0.04219 -0.14229 C -0.05122 -0.17439 -0.06441 -0.19229 -0.0783 -0.19229 C -0.0941 -0.19229 -0.10677 -0.17439 -0.1158 -0.14229 L -0.15816 2.34568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34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16 2.34568E-6 L -0.20174 0.17716 C -0.21094 0.21666 -0.22465 0.24012 -0.23889 0.24012 C -0.25504 0.24012 -0.26806 0.21666 -0.27726 0.17716 L -0.32066 2.34568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1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34568E-6 L 0.04323 -0.1355 C 0.05226 -0.16513 0.06597 -0.18241 0.08003 -0.18241 C 0.09618 -0.18241 0.1092 -0.16513 0.11823 -0.1355 L 0.16163 2.34568E-6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-9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氣泡排序法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每一次</a:t>
            </a: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: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 交換大小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每一輪</a:t>
            </a: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: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 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從頭開始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79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 smtClean="0">
                <a:latin typeface="+mn-lt"/>
                <a:ea typeface="+mn-ea"/>
              </a:rPr>
              <a:t>for j in range( </a:t>
            </a:r>
            <a:r>
              <a:rPr lang="en-US" altLang="zh-TW" dirty="0" err="1" smtClean="0">
                <a:latin typeface="+mn-lt"/>
                <a:ea typeface="+mn-ea"/>
              </a:rPr>
              <a:t>len</a:t>
            </a:r>
            <a:r>
              <a:rPr lang="en-US" altLang="zh-TW" dirty="0" smtClean="0">
                <a:latin typeface="+mn-lt"/>
                <a:ea typeface="+mn-ea"/>
              </a:rPr>
              <a:t>(data)-1 ):</a:t>
            </a:r>
          </a:p>
          <a:p>
            <a:pPr marL="114300" indent="0">
              <a:buNone/>
            </a:pPr>
            <a:r>
              <a:rPr lang="en-US" altLang="zh-TW" dirty="0" smtClean="0">
                <a:latin typeface="+mn-lt"/>
                <a:ea typeface="+mn-ea"/>
              </a:rPr>
              <a:t># </a:t>
            </a:r>
            <a:r>
              <a:rPr lang="zh-TW" altLang="en-US" dirty="0" smtClean="0">
                <a:latin typeface="+mn-lt"/>
                <a:ea typeface="+mn-ea"/>
              </a:rPr>
              <a:t>只要排到倒數第二個，最後一個不用交換</a:t>
            </a:r>
            <a:endParaRPr lang="en-US" altLang="zh-TW" dirty="0" smtClean="0">
              <a:latin typeface="+mn-lt"/>
              <a:ea typeface="+mn-ea"/>
            </a:endParaRP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</a:rPr>
              <a:t>	</a:t>
            </a:r>
            <a:r>
              <a:rPr lang="en-US" altLang="zh-TW" dirty="0" smtClean="0">
                <a:latin typeface="+mn-lt"/>
                <a:ea typeface="+mn-ea"/>
              </a:rPr>
              <a:t>if data[j] &gt; data[j+1]: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</a:rPr>
              <a:t>	</a:t>
            </a:r>
            <a:r>
              <a:rPr lang="en-US" altLang="zh-TW" dirty="0" smtClean="0">
                <a:latin typeface="+mn-lt"/>
                <a:ea typeface="+mn-ea"/>
              </a:rPr>
              <a:t># </a:t>
            </a:r>
            <a:r>
              <a:rPr lang="zh-TW" altLang="en-US" dirty="0" smtClean="0">
                <a:latin typeface="+mn-lt"/>
                <a:ea typeface="+mn-ea"/>
              </a:rPr>
              <a:t>如果本項比後面大就交換</a:t>
            </a:r>
            <a:endParaRPr lang="en-US" altLang="zh-TW" dirty="0" smtClean="0">
              <a:latin typeface="+mn-lt"/>
              <a:ea typeface="+mn-ea"/>
            </a:endParaRP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</a:rPr>
              <a:t>	</a:t>
            </a:r>
            <a:r>
              <a:rPr lang="en-US" altLang="zh-TW" dirty="0" smtClean="0">
                <a:latin typeface="+mn-lt"/>
                <a:ea typeface="+mn-ea"/>
              </a:rPr>
              <a:t>	temp = data[j]</a:t>
            </a:r>
            <a:r>
              <a:rPr lang="zh-TW" altLang="en-US" dirty="0" smtClean="0">
                <a:latin typeface="+mn-lt"/>
                <a:ea typeface="+mn-ea"/>
              </a:rPr>
              <a:t> </a:t>
            </a:r>
            <a:endParaRPr lang="en-US" altLang="zh-TW" dirty="0">
              <a:latin typeface="+mn-lt"/>
              <a:ea typeface="+mn-ea"/>
            </a:endParaRPr>
          </a:p>
          <a:p>
            <a:pPr marL="114300" indent="0">
              <a:buNone/>
            </a:pPr>
            <a:r>
              <a:rPr lang="en-US" altLang="zh-TW" dirty="0" smtClean="0">
                <a:latin typeface="+mn-lt"/>
                <a:ea typeface="+mn-ea"/>
              </a:rPr>
              <a:t>		data[j] = data[j+1]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</a:rPr>
              <a:t>	</a:t>
            </a:r>
            <a:r>
              <a:rPr lang="en-US" altLang="zh-TW" dirty="0" smtClean="0">
                <a:latin typeface="+mn-lt"/>
                <a:ea typeface="+mn-ea"/>
              </a:rPr>
              <a:t>	data[j+1] = temp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</a:rPr>
              <a:t>	</a:t>
            </a:r>
            <a:r>
              <a:rPr lang="en-US" altLang="zh-TW" dirty="0" smtClean="0">
                <a:latin typeface="+mn-lt"/>
                <a:ea typeface="+mn-ea"/>
              </a:rPr>
              <a:t># </a:t>
            </a:r>
            <a:r>
              <a:rPr lang="en-US" altLang="zh-TW" dirty="0" err="1" smtClean="0">
                <a:latin typeface="+mn-lt"/>
                <a:ea typeface="+mn-ea"/>
              </a:rPr>
              <a:t>len</a:t>
            </a:r>
            <a:r>
              <a:rPr lang="en-US" altLang="zh-TW" dirty="0" smtClean="0">
                <a:latin typeface="+mn-lt"/>
                <a:ea typeface="+mn-ea"/>
              </a:rPr>
              <a:t>(data) </a:t>
            </a:r>
            <a:r>
              <a:rPr lang="zh-TW" altLang="en-US" dirty="0" smtClean="0">
                <a:latin typeface="+mn-lt"/>
                <a:ea typeface="+mn-ea"/>
              </a:rPr>
              <a:t>要減少，最後一個數字</a:t>
            </a:r>
            <a:endParaRPr lang="en-US" altLang="zh-TW" dirty="0">
              <a:latin typeface="+mn-lt"/>
              <a:ea typeface="+mn-ea"/>
            </a:endParaRPr>
          </a:p>
          <a:p>
            <a:pPr marL="114300" indent="0">
              <a:buNone/>
            </a:pPr>
            <a:r>
              <a:rPr lang="en-US" altLang="zh-TW" dirty="0" smtClean="0">
                <a:latin typeface="+mn-lt"/>
                <a:ea typeface="+mn-ea"/>
              </a:rPr>
              <a:t>	#</a:t>
            </a:r>
            <a:r>
              <a:rPr lang="zh-TW" altLang="en-US" dirty="0" smtClean="0">
                <a:latin typeface="+mn-lt"/>
                <a:ea typeface="+mn-ea"/>
              </a:rPr>
              <a:t> 已經排序好了不用再排序</a:t>
            </a:r>
            <a:endParaRPr lang="en-US" altLang="zh-TW" dirty="0" smtClean="0">
              <a:latin typeface="+mn-lt"/>
              <a:ea typeface="+mn-ea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56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 smtClean="0">
                <a:latin typeface="+mn-lt"/>
                <a:ea typeface="+mn-ea"/>
              </a:rPr>
              <a:t>for </a:t>
            </a:r>
            <a:r>
              <a:rPr lang="en-US" altLang="zh-TW" dirty="0" err="1" smtClean="0">
                <a:latin typeface="+mn-lt"/>
                <a:ea typeface="+mn-ea"/>
              </a:rPr>
              <a:t>i</a:t>
            </a:r>
            <a:r>
              <a:rPr lang="en-US" altLang="zh-TW" dirty="0">
                <a:latin typeface="+mn-lt"/>
                <a:ea typeface="+mn-ea"/>
              </a:rPr>
              <a:t> </a:t>
            </a:r>
            <a:r>
              <a:rPr lang="en-US" altLang="zh-TW" dirty="0" smtClean="0">
                <a:latin typeface="+mn-lt"/>
                <a:ea typeface="+mn-ea"/>
              </a:rPr>
              <a:t>in range( </a:t>
            </a:r>
            <a:r>
              <a:rPr lang="en-US" altLang="zh-TW" dirty="0" err="1" smtClean="0">
                <a:latin typeface="+mn-lt"/>
                <a:ea typeface="+mn-ea"/>
              </a:rPr>
              <a:t>len</a:t>
            </a:r>
            <a:r>
              <a:rPr lang="en-US" altLang="zh-TW" dirty="0" smtClean="0">
                <a:latin typeface="+mn-lt"/>
                <a:ea typeface="+mn-ea"/>
              </a:rPr>
              <a:t>(data) ):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</a:rPr>
              <a:t>	</a:t>
            </a:r>
            <a:r>
              <a:rPr lang="en-US" altLang="zh-TW" dirty="0" smtClean="0">
                <a:latin typeface="+mn-lt"/>
                <a:ea typeface="+mn-ea"/>
              </a:rPr>
              <a:t>for j in range( </a:t>
            </a:r>
            <a:r>
              <a:rPr lang="en-US" altLang="zh-TW" dirty="0" err="1" smtClean="0">
                <a:latin typeface="+mn-lt"/>
                <a:ea typeface="+mn-ea"/>
              </a:rPr>
              <a:t>len</a:t>
            </a:r>
            <a:r>
              <a:rPr lang="en-US" altLang="zh-TW" dirty="0" smtClean="0">
                <a:latin typeface="+mn-lt"/>
                <a:ea typeface="+mn-ea"/>
              </a:rPr>
              <a:t>(data)-1 ):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</a:rPr>
              <a:t>	</a:t>
            </a:r>
            <a:r>
              <a:rPr lang="en-US" altLang="zh-TW" dirty="0" smtClean="0">
                <a:latin typeface="+mn-lt"/>
                <a:ea typeface="+mn-ea"/>
              </a:rPr>
              <a:t>	…</a:t>
            </a:r>
          </a:p>
          <a:p>
            <a:pPr marL="114300" indent="0">
              <a:buNone/>
            </a:pPr>
            <a:endParaRPr lang="en-US" altLang="zh-TW" dirty="0" smtClean="0">
              <a:latin typeface="+mn-lt"/>
              <a:ea typeface="+mn-ea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23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altLang="zh-TW" dirty="0" smtClean="0">
              <a:latin typeface="+mn-lt"/>
              <a:ea typeface="+mn-ea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072_bubblesort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6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 smtClean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r>
              <a:rPr lang="zh-TW" altLang="en-US" dirty="0">
                <a:latin typeface="+mn-ea"/>
                <a:ea typeface="+mn-ea"/>
              </a:rPr>
              <a:t>嘗試看看製作一個 </a:t>
            </a:r>
            <a:r>
              <a:rPr lang="en-US" altLang="zh-TW" dirty="0">
                <a:latin typeface="+mn-ea"/>
                <a:ea typeface="+mn-ea"/>
              </a:rPr>
              <a:t>50 </a:t>
            </a:r>
            <a:r>
              <a:rPr lang="zh-TW" altLang="en-US" dirty="0">
                <a:latin typeface="+mn-ea"/>
                <a:ea typeface="+mn-ea"/>
              </a:rPr>
              <a:t>筆隨機資料的排序吧</a:t>
            </a: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48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program">
      <a:majorFont>
        <a:latin typeface="Nixie One"/>
        <a:ea typeface="源樣黑體 TTF Light"/>
        <a:cs typeface=""/>
      </a:majorFont>
      <a:minorFont>
        <a:latin typeface="Varela Round"/>
        <a:ea typeface="源樣黑體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258</Words>
  <Application>Microsoft Office PowerPoint</Application>
  <PresentationFormat>如螢幕大小 (16:9)</PresentationFormat>
  <Paragraphs>112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源樣黑體 TTF Light</vt:lpstr>
      <vt:lpstr>Nixie One</vt:lpstr>
      <vt:lpstr>Varela Round</vt:lpstr>
      <vt:lpstr>Puck template</vt:lpstr>
      <vt:lpstr>Python 程式語言學習營</vt:lpstr>
      <vt:lpstr>先來複習串列吧</vt:lpstr>
      <vt:lpstr>PowerPoint 簡報</vt:lpstr>
      <vt:lpstr>PowerPoint 簡報</vt:lpstr>
      <vt:lpstr>氣泡排序法</vt:lpstr>
      <vt:lpstr>PowerPoint 簡報</vt:lpstr>
      <vt:lpstr>PowerPoint 簡報</vt:lpstr>
      <vt:lpstr>072_bubblesort.ipynb</vt:lpstr>
      <vt:lpstr>小練習時間</vt:lpstr>
      <vt:lpstr>字典</vt:lpstr>
      <vt:lpstr>PowerPoint 簡報</vt:lpstr>
      <vt:lpstr>字典 </vt:lpstr>
      <vt:lpstr>08_dict.ipynb</vt:lpstr>
      <vt:lpstr>08_dict.ipynb</vt:lpstr>
      <vt:lpstr>08_dict.ipynb</vt:lpstr>
      <vt:lpstr>08_dict.ipynb</vt:lpstr>
      <vt:lpstr>小練習時間</vt:lpstr>
      <vt:lpstr>字典機器人</vt:lpstr>
      <vt:lpstr>大練習時間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程式語言學習營</dc:title>
  <dc:creator>劉百鈞</dc:creator>
  <cp:lastModifiedBy>百鈞 劉</cp:lastModifiedBy>
  <cp:revision>95</cp:revision>
  <dcterms:modified xsi:type="dcterms:W3CDTF">2022-07-11T09:21:27Z</dcterms:modified>
</cp:coreProperties>
</file>