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8" r:id="rId3"/>
    <p:sldId id="295" r:id="rId4"/>
    <p:sldId id="262" r:id="rId5"/>
    <p:sldId id="261" r:id="rId6"/>
    <p:sldId id="265" r:id="rId7"/>
    <p:sldId id="277" r:id="rId8"/>
    <p:sldId id="298" r:id="rId9"/>
    <p:sldId id="260" r:id="rId10"/>
    <p:sldId id="263" r:id="rId11"/>
    <p:sldId id="299" r:id="rId12"/>
    <p:sldId id="304" r:id="rId13"/>
    <p:sldId id="305" r:id="rId14"/>
    <p:sldId id="306" r:id="rId15"/>
    <p:sldId id="307" r:id="rId16"/>
    <p:sldId id="264" r:id="rId17"/>
    <p:sldId id="308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09" r:id="rId31"/>
    <p:sldId id="303" r:id="rId32"/>
    <p:sldId id="296" r:id="rId33"/>
    <p:sldId id="300" r:id="rId34"/>
    <p:sldId id="259" r:id="rId35"/>
    <p:sldId id="310" r:id="rId36"/>
    <p:sldId id="302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8" r:id="rId49"/>
    <p:sldId id="257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</p:sldIdLst>
  <p:sldSz cx="9144000" cy="5143500" type="screen16x9"/>
  <p:notesSz cx="6858000" cy="9144000"/>
  <p:embeddedFontLst>
    <p:embeddedFont>
      <p:font typeface="Montserrat" panose="02020500000000000000" charset="0"/>
      <p:regular r:id="rId68"/>
      <p:bold r:id="rId69"/>
      <p:italic r:id="rId70"/>
      <p:boldItalic r:id="rId71"/>
    </p:embeddedFont>
    <p:embeddedFont>
      <p:font typeface="Varela Round" panose="02020500000000000000" charset="-79"/>
      <p:regular r:id="rId72"/>
    </p:embeddedFont>
    <p:embeddedFont>
      <p:font typeface="源樣黑體 TTF Light" panose="020B0300000000000000" pitchFamily="34" charset="-120"/>
      <p:regular r:id="rId73"/>
    </p:embeddedFon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Nixie One" panose="02020500000000000000" charset="0"/>
      <p:regular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A20BD-2505-46DF-82F6-A791D1CCFF51}">
  <a:tblStyle styleId="{242A20BD-2505-46DF-82F6-A791D1CCFF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B38DEC-D873-43F8-8245-15F6AB0837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37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33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110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96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talk about </a:t>
            </a:r>
            <a:r>
              <a:rPr lang="en-US" dirty="0" err="1" smtClean="0"/>
              <a:t>boolean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49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0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386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40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21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064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Maybe break 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607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827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826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507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823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6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2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313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228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68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287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7040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863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747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469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explain</a:t>
            </a:r>
            <a:endParaRPr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c5cf338a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c5cf338a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dc5cf338a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dc5cf338a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5cf338a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5cf338a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c5cf338a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c5cf338a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c5cf338a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c5cf338a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dc5cf338a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dc5cf338a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c5cf338a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c5cf338a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c5cf338a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c5cf338a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showing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colab</a:t>
            </a:r>
            <a:r>
              <a:rPr lang="en-US" baseline="0" dirty="0" smtClean="0"/>
              <a:t> and maybe let them try about </a:t>
            </a:r>
            <a:r>
              <a:rPr lang="en-US" baseline="0" dirty="0" err="1" smtClean="0"/>
              <a:t>pygame</a:t>
            </a:r>
            <a:r>
              <a:rPr lang="en-US" baseline="0" dirty="0" smtClean="0"/>
              <a:t> demo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https://janakiev.com/blog/keras-iris/</a:t>
            </a: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dc5cf338a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dc5cf338a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c5cf338a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c5cf338a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77c9bb8524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77c9bb8524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279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asking students</a:t>
            </a:r>
            <a:r>
              <a:rPr lang="en-US" baseline="0" dirty="0" smtClean="0"/>
              <a:t> about their thoughts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varela-round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QdadbzJ_OA5nHQqA_uR3NDkuvKGGJesx#scrollTo=hbLq9cZ-5zV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Python</a:t>
            </a:r>
            <a:br>
              <a:rPr lang="en-US" altLang="zh-TW" dirty="0" smtClean="0"/>
            </a:b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程式語言學習營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773775" y="3151625"/>
            <a:ext cx="5596500" cy="7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altLang="zh-TW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  <a:p>
            <a:pPr algn="ctr"/>
            <a:r>
              <a:rPr lang="en-US" altLang="zh-TW" dirty="0" err="1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Pai</a:t>
            </a:r>
            <a:r>
              <a:rPr lang="en-US" altLang="zh-TW" dirty="0" smtClean="0">
                <a:solidFill>
                  <a:schemeClr val="tx2"/>
                </a:solidFill>
                <a:latin typeface="Varela Round" panose="02020500000000000000" charset="-79"/>
                <a:cs typeface="Varela Round" panose="02020500000000000000" charset="-79"/>
              </a:rPr>
              <a:t>-Chun Liu</a:t>
            </a:r>
            <a:endParaRPr lang="zh-TW" altLang="en-US" dirty="0">
              <a:solidFill>
                <a:schemeClr val="tx2"/>
              </a:solidFill>
              <a:latin typeface="Varela Round" panose="02020500000000000000" charset="-79"/>
              <a:cs typeface="Varela Round" panose="02020500000000000000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name = "Tim"</a:t>
            </a:r>
          </a:p>
          <a:p>
            <a:pPr marL="0" lvl="0" indent="0">
              <a:buNone/>
            </a:pPr>
            <a:r>
              <a:rPr lang="en-US" dirty="0"/>
              <a:t>Height = 184.5</a:t>
            </a:r>
          </a:p>
          <a:p>
            <a:pPr marL="0" lvl="0" indent="0">
              <a:buNone/>
            </a:pPr>
            <a:r>
              <a:rPr lang="en-US" dirty="0"/>
              <a:t>weight = 80</a:t>
            </a:r>
          </a:p>
          <a:p>
            <a:pPr marL="0" lvl="0" indent="0">
              <a:buNone/>
            </a:pPr>
            <a:r>
              <a:rPr lang="en-US" dirty="0"/>
              <a:t>cool123 = "</a:t>
            </a:r>
            <a:r>
              <a:rPr lang="en-US" dirty="0" smtClean="0"/>
              <a:t>cool321“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變數的建立可以有很多方式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只要注意不要以數字開頭，也不要使用到常用字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每個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變數都是特別的，不要重複命名喔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</a:p>
          <a:p>
            <a:pPr marL="0" lvl="0" indent="0">
              <a:buNone/>
            </a:pPr>
            <a:r>
              <a:rPr lang="en-US" altLang="zh-TW" dirty="0" smtClean="0"/>
              <a:t>#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自己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試試看建立一個變數吧</a:t>
            </a: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</a:p>
          <a:p>
            <a:pPr marL="0" lvl="0" indent="0">
              <a:buNone/>
            </a:pP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print()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可以印出括號內的東西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82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print(name)</a:t>
            </a:r>
          </a:p>
          <a:p>
            <a:pPr marL="0" lvl="0" indent="0">
              <a:buNone/>
            </a:pPr>
            <a:r>
              <a:rPr lang="en-US" dirty="0"/>
              <a:t>print(Height)</a:t>
            </a:r>
          </a:p>
          <a:p>
            <a:pPr marL="0" lvl="0" indent="0">
              <a:buNone/>
            </a:pPr>
            <a:r>
              <a:rPr lang="en-US" dirty="0"/>
              <a:t>print(weight)</a:t>
            </a:r>
          </a:p>
          <a:p>
            <a:pPr marL="0" lvl="0" indent="0">
              <a:buNone/>
            </a:pPr>
            <a:r>
              <a:rPr lang="en-US" dirty="0"/>
              <a:t>print(cool123)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也試著印出你剛剛建立的變數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print("My name is", name,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smtClean="0"/>
              <a:t>". </a:t>
            </a:r>
            <a:r>
              <a:rPr lang="en-US" dirty="0"/>
              <a:t>My nick name is", cool123)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也可以用逗號隔開一連串的變數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708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ea typeface="源樣黑體 TTF Light" panose="020B0300000000000000" pitchFamily="34" charset="-120"/>
              </a:rPr>
              <a:t>數值</a:t>
            </a:r>
            <a:endParaRPr lang="en-US" altLang="zh-TW" dirty="0" smtClean="0"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任何跟數字有關的都是這個類型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7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9600" b="1" dirty="0" smtClean="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True, False</a:t>
            </a:r>
            <a:endParaRPr sz="9600" b="1" dirty="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ea typeface="源樣黑體 TTF Light" panose="020B0300000000000000" pitchFamily="34" charset="-120"/>
              </a:rPr>
              <a:t>沒想到吧，這些也是數值的一種</a:t>
            </a:r>
            <a:endParaRPr dirty="0"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21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理解你的變數類型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b="1" dirty="0" smtClean="0"/>
              <a:t>Integer</a:t>
            </a:r>
            <a:endParaRPr b="1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整數，簡稱為 </a:t>
            </a:r>
            <a:r>
              <a:rPr lang="en-US" altLang="zh-TW" dirty="0" err="1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int</a:t>
            </a:r>
            <a:endParaRPr lang="en-US" altLang="zh-TW" dirty="0" smtClean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0, 1, -1, 259, -784</a:t>
            </a:r>
            <a:endParaRPr dirty="0">
              <a:latin typeface="Varela Round" panose="02020500000000000000" charset="-79"/>
              <a:ea typeface="源樣黑體 TTF Light" panose="020B0300000000000000" pitchFamily="34" charset="-120"/>
              <a:cs typeface="Varela Round" panose="02020500000000000000" charset="-79"/>
            </a:endParaRPr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Floating-Point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浮點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數，也是小數，簡稱為 </a:t>
            </a:r>
            <a:r>
              <a:rPr lang="en-US" altLang="zh-TW" dirty="0" smtClean="0"/>
              <a:t>float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0.1, 1.2, -2.3, 187.9, -55.6</a:t>
            </a:r>
            <a:endParaRPr dirty="0"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Boolean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+mn-ea"/>
                <a:ea typeface="+mn-ea"/>
              </a:rPr>
              <a:t>決定正確與否，簡稱</a:t>
            </a:r>
            <a:r>
              <a:rPr lang="zh-TW" altLang="en-US" dirty="0">
                <a:latin typeface="+mn-ea"/>
                <a:ea typeface="+mn-ea"/>
              </a:rPr>
              <a:t>為 </a:t>
            </a:r>
            <a:r>
              <a:rPr lang="en-US" altLang="zh-TW" dirty="0"/>
              <a:t>bool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/>
              <a:t>True, False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/>
              <a:t>★ </a:t>
            </a:r>
            <a:r>
              <a:rPr lang="zh-TW" altLang="en-US" dirty="0" smtClean="0">
                <a:latin typeface="+mn-ea"/>
                <a:ea typeface="+mn-ea"/>
              </a:rPr>
              <a:t>注意大小寫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type()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可以看出括號內的變數類型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140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4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print(1+2)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print(3-4)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print(5*6)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print(7/8)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可以對所有數值進行四則運算喔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4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3600" b="1" dirty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我</a:t>
            </a:r>
            <a:r>
              <a:rPr lang="zh-TW" altLang="en-US" sz="3600" b="1" dirty="0" smtClean="0">
                <a:solidFill>
                  <a:srgbClr val="00ACC3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是阿垮</a:t>
            </a:r>
            <a:endParaRPr sz="3600" b="1" dirty="0">
              <a:solidFill>
                <a:srgbClr val="00ACC3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曾任 國立</a:t>
            </a:r>
            <a:r>
              <a:rPr lang="zh-TW" altLang="en-US" sz="1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中央大學</a:t>
            </a: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小恐龍、飛皮鳥兒童程式教育營 講師</a:t>
            </a:r>
            <a:endParaRPr lang="en-US" altLang="zh-TW" sz="1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三年經驗 </a:t>
            </a:r>
            <a:r>
              <a:rPr lang="en-US" altLang="zh-TW" sz="1400" dirty="0" err="1" smtClean="0"/>
              <a:t>TutorJr</a:t>
            </a:r>
            <a:r>
              <a:rPr lang="zh-TW" altLang="en-US" sz="1400" dirty="0" smtClean="0"/>
              <a:t> </a:t>
            </a: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學生程式教育講師</a:t>
            </a:r>
            <a:endParaRPr sz="1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30551" t="3201" r="30548" b="38377"/>
          <a:stretch/>
        </p:blipFill>
        <p:spPr>
          <a:xfrm>
            <a:off x="3876675" y="1876425"/>
            <a:ext cx="1390500" cy="1390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input()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可以從鍵盤輸入文字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8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試著輸入文字吧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試著輸入名字吧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print(name)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 smtClean="0">
                <a:solidFill>
                  <a:srgbClr val="A1BECC"/>
                </a:solidFill>
                <a:latin typeface="+mj-ea"/>
                <a:ea typeface="+mj-ea"/>
                <a:cs typeface="Varela Round"/>
                <a:sym typeface="Varela Round"/>
              </a:rPr>
              <a:t>小練習時間</a:t>
            </a:r>
            <a:endParaRPr sz="9600" b="1" dirty="0">
              <a:solidFill>
                <a:srgbClr val="A1BECC"/>
              </a:solidFill>
              <a:latin typeface="+mj-ea"/>
              <a:ea typeface="+mj-ea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試著建立一個可以進行四則運算問答的小機器人吧</a:t>
            </a:r>
            <a:r>
              <a:rPr lang="en-US" altLang="zh-TW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!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21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int()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可以將括號內的變數變成整數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2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int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(input())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num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#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可以用來將輸入的文字變成整數喔</a:t>
            </a:r>
            <a:endParaRPr lang="en-US" altLang="zh-TW" dirty="0" smtClean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#</a:t>
            </a:r>
            <a:r>
              <a:rPr lang="zh-TW" altLang="en-US" dirty="0" smtClean="0">
                <a:latin typeface="+mn-lt"/>
                <a:ea typeface="源樣黑體 TTF Light" panose="020B0300000000000000" pitchFamily="34" charset="-120"/>
              </a:rPr>
              <a:t> 也可以利用其他的縮寫找到轉成其他數值的方式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3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字串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任何跟文字有關的都是這個類型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"Tim"</a:t>
            </a:r>
          </a:p>
          <a:p>
            <a:pPr marL="0" lvl="0" indent="0">
              <a:buNone/>
            </a:pP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string_number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 = "123"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print(name)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</a:t>
            </a:r>
            <a:r>
              <a:rPr lang="en-US" altLang="zh-TW" dirty="0" err="1">
                <a:latin typeface="+mn-lt"/>
                <a:ea typeface="源樣黑體 TTF Light" panose="020B0300000000000000" pitchFamily="34" charset="-120"/>
              </a:rPr>
              <a:t>string_number</a:t>
            </a:r>
            <a:r>
              <a:rPr lang="en-US" altLang="zh-TW" dirty="0" smtClean="0">
                <a:latin typeface="+mn-lt"/>
                <a:ea typeface="源樣黑體 TTF Light" panose="020B0300000000000000" pitchFamily="34" charset="-120"/>
              </a:rPr>
              <a:t>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用雙引號包住的大多數東西都會被當作字串喔</a:t>
            </a: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8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例外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sz="1800" dirty="0" smtClean="0">
                <a:latin typeface="+mn-lt"/>
                <a:ea typeface="源樣黑體 TTF Light" panose="020B0300000000000000" pitchFamily="34" charset="-120"/>
              </a:rPr>
              <a:t>Backslash \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sz="18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後面接上特定字</a:t>
            </a: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符會有特別的功能</a:t>
            </a:r>
            <a:endParaRPr lang="en-US" altLang="zh-TW" sz="18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sz="18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altLang="zh-TW" sz="1800" dirty="0" smtClean="0">
                <a:latin typeface="Varela Round" panose="02020500000000000000" charset="-79"/>
                <a:ea typeface="源樣黑體 TTF Light" panose="020B0300000000000000" pitchFamily="34" charset="-120"/>
                <a:cs typeface="Varela Round" panose="02020500000000000000" charset="-79"/>
              </a:rPr>
              <a:t>ex. \n</a:t>
            </a:r>
            <a:r>
              <a:rPr lang="zh-TW" altLang="en-US" sz="18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 為換行</a:t>
            </a:r>
            <a:endParaRPr sz="1800"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275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name = input("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請問你的名字是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?\n")</a:t>
            </a: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print("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哈囉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", name, "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，很高興認識你</a:t>
            </a: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")</a:t>
            </a:r>
          </a:p>
          <a:p>
            <a:pPr marL="0" lvl="0" indent="0">
              <a:buNone/>
            </a:pPr>
            <a:endParaRPr lang="en-US" altLang="zh-TW" dirty="0">
              <a:latin typeface="+mn-lt"/>
              <a:ea typeface="源樣黑體 TTF Light" panose="020B0300000000000000" pitchFamily="34" charset="-120"/>
            </a:endParaRPr>
          </a:p>
          <a:p>
            <a:pPr marL="0" lvl="0" indent="0">
              <a:buNone/>
            </a:pPr>
            <a:r>
              <a:rPr lang="en-US" altLang="zh-TW" dirty="0">
                <a:latin typeface="+mn-lt"/>
                <a:ea typeface="源樣黑體 TTF Light" panose="020B0300000000000000" pitchFamily="34" charset="-120"/>
              </a:rPr>
              <a:t># </a:t>
            </a:r>
            <a:r>
              <a:rPr lang="zh-TW" altLang="en-US" dirty="0">
                <a:latin typeface="+mn-lt"/>
                <a:ea typeface="源樣黑體 TTF Light" panose="020B0300000000000000" pitchFamily="34" charset="-120"/>
              </a:rPr>
              <a:t>經典的問答應用</a:t>
            </a:r>
            <a:endParaRPr lang="zh-TW" alt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01_varible.ipynb</a:t>
            </a:r>
            <a:endParaRPr dirty="0"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03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由一個運算元和多個運算子組成</a:t>
            </a:r>
            <a:endParaRPr lang="en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" name="Google Shape;226;p17"/>
          <p:cNvSpPr txBox="1">
            <a:spLocks/>
          </p:cNvSpPr>
          <p:nvPr/>
        </p:nvSpPr>
        <p:spPr>
          <a:xfrm>
            <a:off x="1880850" y="1920300"/>
            <a:ext cx="53823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運算式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indent="0">
              <a:buFont typeface="Varela Round"/>
              <a:buNone/>
            </a:pPr>
            <a:endParaRPr lang="en-US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indent="0">
              <a:buFont typeface="Varela Round"/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由 一個符號 跟 多個變數 組成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42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</a:t>
            </a:r>
            <a:r>
              <a:rPr lang="en-US" altLang="zh-TW" dirty="0" smtClean="0"/>
              <a:t>Python</a:t>
            </a:r>
            <a:endParaRPr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simple introduction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4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00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Python 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特色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直譯式語言 </a:t>
            </a:r>
            <a:r>
              <a:rPr lang="en-US" altLang="zh-TW" dirty="0" smtClean="0"/>
              <a:t>(Readable)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擴充性高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(import)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語法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簡潔 </a:t>
            </a:r>
            <a:r>
              <a:rPr lang="en-US" altLang="zh-TW" dirty="0" smtClean="0"/>
              <a:t>(Syntax)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480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13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</a:t>
            </a:r>
            <a:r>
              <a:rPr lang="en-US" altLang="zh-TW" dirty="0" smtClean="0"/>
              <a:t>Python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987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7" name="Google Shape;417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2521868" y="884027"/>
            <a:ext cx="4103400" cy="2606563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03405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Want big impact?</a:t>
            </a:r>
            <a:endParaRPr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Use big image.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6" name="Google Shape;296;p25"/>
          <p:cNvGraphicFramePr/>
          <p:nvPr/>
        </p:nvGraphicFramePr>
        <p:xfrm>
          <a:off x="3024200" y="1678781"/>
          <a:ext cx="5167300" cy="27423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5" y="1297819"/>
            <a:ext cx="2521901" cy="2521901"/>
          </a:xfrm>
          <a:prstGeom prst="rect">
            <a:avLst/>
          </a:prstGeom>
        </p:spPr>
      </p:pic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Python</a:t>
            </a:r>
            <a:endParaRPr sz="6000"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rgbClr val="A1BECC"/>
                </a:solidFill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一種簡潔、流利的程式語言</a:t>
            </a:r>
            <a:endParaRPr dirty="0">
              <a:solidFill>
                <a:srgbClr val="A1BECC"/>
              </a:solidFill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6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25" name="Google Shape;325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6" name="Google Shape;326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27" name="Google Shape;327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8" name="Google Shape;328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4" name="Google Shape;334;p29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5" name="Google Shape;335;p29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7" name="Google Shape;337;p29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8" name="Google Shape;338;p29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0" name="Google Shape;340;p29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1" name="Google Shape;341;p29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2" name="Google Shape;342;p29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5" name="Google Shape;345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1" name="Google Shape;351;p30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2" name="Google Shape;352;p30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3" name="Google Shape;353;p30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55" name="Google Shape;355;p30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7" name="Google Shape;357;p3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cxnSp>
        <p:nvCxnSpPr>
          <p:cNvPr id="364" name="Google Shape;364;p31"/>
          <p:cNvCxnSpPr/>
          <p:nvPr/>
        </p:nvCxnSpPr>
        <p:spPr>
          <a:xfrm>
            <a:off x="1698900" y="998499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31"/>
          <p:cNvCxnSpPr/>
          <p:nvPr/>
        </p:nvCxnSpPr>
        <p:spPr>
          <a:xfrm>
            <a:off x="1698900" y="1707981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31"/>
          <p:cNvCxnSpPr/>
          <p:nvPr/>
        </p:nvCxnSpPr>
        <p:spPr>
          <a:xfrm>
            <a:off x="1698900" y="2417463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1"/>
          <p:cNvCxnSpPr/>
          <p:nvPr/>
        </p:nvCxnSpPr>
        <p:spPr>
          <a:xfrm>
            <a:off x="1698900" y="312694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1"/>
          <p:cNvCxnSpPr/>
          <p:nvPr/>
        </p:nvCxnSpPr>
        <p:spPr>
          <a:xfrm>
            <a:off x="1698900" y="3858326"/>
            <a:ext cx="5746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31"/>
          <p:cNvSpPr txBox="1"/>
          <p:nvPr/>
        </p:nvSpPr>
        <p:spPr>
          <a:xfrm>
            <a:off x="16989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2343667" y="2304736"/>
            <a:ext cx="1854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2593108" y="1910673"/>
            <a:ext cx="1854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842549" y="2417463"/>
            <a:ext cx="1854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1"/>
          <p:cNvSpPr/>
          <p:nvPr/>
        </p:nvSpPr>
        <p:spPr>
          <a:xfrm>
            <a:off x="3735168" y="2618526"/>
            <a:ext cx="1854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3984609" y="2020143"/>
            <a:ext cx="1854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4234050" y="1152823"/>
            <a:ext cx="1854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126668" y="2063918"/>
            <a:ext cx="1854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376109" y="998375"/>
            <a:ext cx="1854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>
            <a:off x="5625550" y="2246361"/>
            <a:ext cx="1854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>
            <a:off x="6518169" y="2676900"/>
            <a:ext cx="1854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>
            <a:off x="6767609" y="1217418"/>
            <a:ext cx="1854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>
            <a:off x="7017050" y="1531208"/>
            <a:ext cx="1854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Mobile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87" name="Google Shape;387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751151" y="437824"/>
            <a:ext cx="1641689" cy="3405188"/>
            <a:chOff x="2547150" y="238125"/>
            <a:chExt cx="2525675" cy="5238750"/>
          </a:xfrm>
        </p:grpSpPr>
        <p:sp>
          <p:nvSpPr>
            <p:cNvPr id="389" name="Google Shape;389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787069" y="734108"/>
            <a:ext cx="1568899" cy="28130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400" name="Google Shape;400;p33"/>
          <p:cNvGrpSpPr/>
          <p:nvPr/>
        </p:nvGrpSpPr>
        <p:grpSpPr>
          <a:xfrm>
            <a:off x="3436338" y="374185"/>
            <a:ext cx="2271967" cy="3505771"/>
            <a:chOff x="2112475" y="238125"/>
            <a:chExt cx="3395050" cy="5238750"/>
          </a:xfrm>
        </p:grpSpPr>
        <p:sp>
          <p:nvSpPr>
            <p:cNvPr id="401" name="Google Shape;401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5" name="Google Shape;4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316" y="684441"/>
            <a:ext cx="2156682" cy="287559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24" name="Google Shape;424;p35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25" name="Google Shape;425;p35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Instructions for use</a:t>
            </a:r>
            <a:endParaRPr sz="3000"/>
          </a:p>
        </p:txBody>
      </p:sp>
      <p:sp>
        <p:nvSpPr>
          <p:cNvPr id="201" name="Google Shape;201;p14"/>
          <p:cNvSpPr txBox="1"/>
          <p:nvPr/>
        </p:nvSpPr>
        <p:spPr>
          <a:xfrm>
            <a:off x="2953325" y="1730550"/>
            <a:ext cx="23823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GOOGLE SLIDES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"Use as Google Slides Theme".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will get a copy of this document on your Google Drive and will be able to edit, add or delete slides.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You have to be signed in to your Google account.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657958" y="1730550"/>
            <a:ext cx="24864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E8004C"/>
                </a:solidFill>
                <a:latin typeface="Varela Round"/>
                <a:ea typeface="Varela Round"/>
                <a:cs typeface="Varela Round"/>
                <a:sym typeface="Varela Round"/>
              </a:rPr>
              <a:t>EDIT IN POWERPOINT®</a:t>
            </a:r>
            <a:endParaRPr sz="1000">
              <a:solidFill>
                <a:srgbClr val="E8004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Click on the button under the presentation preview that says "Download as PowerPoint template". You will get a .pptx file that you can edit in PowerPoint.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Remember to download and install the fonts used in this presentation (you’ll find the links to the font files needed in the </a:t>
            </a:r>
            <a:r>
              <a:rPr lang="en" sz="10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3" action="ppaction://hlinksldjump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Presentation design slide</a:t>
            </a:r>
            <a:r>
              <a:rPr lang="en" sz="10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)</a:t>
            </a:r>
            <a:endParaRPr sz="10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2953325" y="4134525"/>
            <a:ext cx="5190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More info on how to use this template at </a:t>
            </a:r>
            <a:r>
              <a:rPr lang="en" sz="800" b="1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800"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This template is free to use under </a:t>
            </a:r>
            <a:r>
              <a:rPr lang="en" sz="800" u="sng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8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. You can keep the Credits slide or mention SlidesCarnival and other resources used in a slide footer.</a:t>
            </a: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800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smtClean="0"/>
              <a:t>Python </a:t>
            </a:r>
            <a:r>
              <a:rPr lang="zh-TW" altLang="en-US" sz="32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特色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直譯式語言 </a:t>
            </a:r>
            <a:r>
              <a:rPr lang="en-US" altLang="zh-TW" dirty="0" smtClean="0"/>
              <a:t>(Readable)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擴充性高</a:t>
            </a:r>
            <a:r>
              <a:rPr lang="zh-TW" altLang="en-US" dirty="0" smtClean="0"/>
              <a:t> </a:t>
            </a:r>
            <a:r>
              <a:rPr lang="en-US" altLang="zh-TW" dirty="0" smtClean="0"/>
              <a:t>(import)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lang="en-US" altLang="zh-TW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語法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簡潔 </a:t>
            </a:r>
            <a:r>
              <a:rPr lang="en-US" altLang="zh-TW" dirty="0" smtClean="0"/>
              <a:t>(Syntax)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3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40" name="Google Shape;440;p37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47" name="Google Shape;447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48" name="Google Shape;448;p38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773520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512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6415040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5754956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5094872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4434788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3774704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3114619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2454535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1794451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1134367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474283" y="22987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0" y="22987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68" name="Google Shape;468;p39"/>
          <p:cNvCxnSpPr/>
          <p:nvPr/>
        </p:nvCxnSpPr>
        <p:spPr>
          <a:xfrm rot="10800000">
            <a:off x="76892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9" name="Google Shape;469;p39"/>
          <p:cNvSpPr txBox="1"/>
          <p:nvPr/>
        </p:nvSpPr>
        <p:spPr>
          <a:xfrm>
            <a:off x="72790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0" name="Google Shape;470;p39"/>
          <p:cNvCxnSpPr/>
          <p:nvPr/>
        </p:nvCxnSpPr>
        <p:spPr>
          <a:xfrm rot="10800000">
            <a:off x="209015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1" name="Google Shape;471;p39"/>
          <p:cNvSpPr txBox="1"/>
          <p:nvPr/>
        </p:nvSpPr>
        <p:spPr>
          <a:xfrm>
            <a:off x="2050642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2" name="Google Shape;472;p39"/>
          <p:cNvCxnSpPr/>
          <p:nvPr/>
        </p:nvCxnSpPr>
        <p:spPr>
          <a:xfrm rot="10800000">
            <a:off x="341139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3" name="Google Shape;473;p39"/>
          <p:cNvSpPr txBox="1"/>
          <p:nvPr/>
        </p:nvSpPr>
        <p:spPr>
          <a:xfrm>
            <a:off x="3373384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4" name="Google Shape;474;p39"/>
          <p:cNvCxnSpPr/>
          <p:nvPr/>
        </p:nvCxnSpPr>
        <p:spPr>
          <a:xfrm rot="10800000">
            <a:off x="473262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5" name="Google Shape;475;p39"/>
          <p:cNvSpPr txBox="1"/>
          <p:nvPr/>
        </p:nvSpPr>
        <p:spPr>
          <a:xfrm>
            <a:off x="4696126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6" name="Google Shape;476;p39"/>
          <p:cNvCxnSpPr/>
          <p:nvPr/>
        </p:nvCxnSpPr>
        <p:spPr>
          <a:xfrm rot="10800000">
            <a:off x="6053863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7" name="Google Shape;477;p39"/>
          <p:cNvSpPr txBox="1"/>
          <p:nvPr/>
        </p:nvSpPr>
        <p:spPr>
          <a:xfrm>
            <a:off x="6018868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78" name="Google Shape;478;p39"/>
          <p:cNvCxnSpPr/>
          <p:nvPr/>
        </p:nvCxnSpPr>
        <p:spPr>
          <a:xfrm rot="10800000">
            <a:off x="7375098" y="1824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9" name="Google Shape;479;p39"/>
          <p:cNvSpPr txBox="1"/>
          <p:nvPr/>
        </p:nvSpPr>
        <p:spPr>
          <a:xfrm>
            <a:off x="7341610" y="12700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0" name="Google Shape;480;p39"/>
          <p:cNvCxnSpPr/>
          <p:nvPr/>
        </p:nvCxnSpPr>
        <p:spPr>
          <a:xfrm rot="10800000">
            <a:off x="143968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1" name="Google Shape;481;p39"/>
          <p:cNvSpPr txBox="1"/>
          <p:nvPr/>
        </p:nvSpPr>
        <p:spPr>
          <a:xfrm>
            <a:off x="1369548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2" name="Google Shape;482;p39"/>
          <p:cNvCxnSpPr/>
          <p:nvPr/>
        </p:nvCxnSpPr>
        <p:spPr>
          <a:xfrm rot="10800000">
            <a:off x="276092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3" name="Google Shape;483;p39"/>
          <p:cNvSpPr txBox="1"/>
          <p:nvPr/>
        </p:nvSpPr>
        <p:spPr>
          <a:xfrm>
            <a:off x="2699944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4" name="Google Shape;484;p39"/>
          <p:cNvCxnSpPr/>
          <p:nvPr/>
        </p:nvCxnSpPr>
        <p:spPr>
          <a:xfrm rot="10800000">
            <a:off x="408215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5" name="Google Shape;485;p39"/>
          <p:cNvSpPr txBox="1"/>
          <p:nvPr/>
        </p:nvSpPr>
        <p:spPr>
          <a:xfrm>
            <a:off x="4030339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6" name="Google Shape;486;p39"/>
          <p:cNvCxnSpPr/>
          <p:nvPr/>
        </p:nvCxnSpPr>
        <p:spPr>
          <a:xfrm rot="10800000">
            <a:off x="540339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7" name="Google Shape;487;p39"/>
          <p:cNvSpPr txBox="1"/>
          <p:nvPr/>
        </p:nvSpPr>
        <p:spPr>
          <a:xfrm>
            <a:off x="5360735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8" name="Google Shape;488;p39"/>
          <p:cNvCxnSpPr/>
          <p:nvPr/>
        </p:nvCxnSpPr>
        <p:spPr>
          <a:xfrm rot="10800000">
            <a:off x="6724627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9" name="Google Shape;489;p39"/>
          <p:cNvSpPr txBox="1"/>
          <p:nvPr/>
        </p:nvSpPr>
        <p:spPr>
          <a:xfrm>
            <a:off x="6691131" y="31909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0" name="Google Shape;490;p39"/>
          <p:cNvCxnSpPr/>
          <p:nvPr/>
        </p:nvCxnSpPr>
        <p:spPr>
          <a:xfrm rot="10800000">
            <a:off x="8045862" y="2667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8008073" y="31909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0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40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500" name="Google Shape;500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2" name="Google Shape;502;p40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503" name="Google Shape;503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506" name="Google Shape;506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509" name="Google Shape;509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0" name="Google Shape;510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512" name="Google Shape;512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515" name="Google Shape;515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17" name="Google Shape;517;p40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8" name="Google Shape;518;p40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2" name="Google Shape;522;p40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23" name="Google Shape;523;p40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aphicFrame>
        <p:nvGraphicFramePr>
          <p:cNvPr id="529" name="Google Shape;529;p41"/>
          <p:cNvGraphicFramePr/>
          <p:nvPr/>
        </p:nvGraphicFramePr>
        <p:xfrm>
          <a:off x="798025" y="1006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{242A20BD-2505-46DF-82F6-A791D1CCFF51}</a:tableStyleId>
              </a:tblPr>
              <a:tblGrid>
                <a:gridCol w="129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0" name="Google Shape;530;p41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96800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42"/>
          <p:cNvSpPr/>
          <p:nvPr/>
        </p:nvSpPr>
        <p:spPr>
          <a:xfrm>
            <a:off x="4650661" y="109687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1096800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42"/>
          <p:cNvSpPr/>
          <p:nvPr/>
        </p:nvSpPr>
        <p:spPr>
          <a:xfrm>
            <a:off x="4650661" y="2523595"/>
            <a:ext cx="3412800" cy="12855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42"/>
          <p:cNvSpPr/>
          <p:nvPr/>
        </p:nvSpPr>
        <p:spPr>
          <a:xfrm>
            <a:off x="3529851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3671190" y="1401114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2"/>
          <p:cNvSpPr/>
          <p:nvPr/>
        </p:nvSpPr>
        <p:spPr>
          <a:xfrm rot="10800000">
            <a:off x="3671190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-5400000">
            <a:off x="3529851" y="1543557"/>
            <a:ext cx="1961100" cy="1961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981335" y="1810176"/>
            <a:ext cx="291633" cy="37129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S</a:t>
            </a:r>
          </a:p>
        </p:txBody>
      </p:sp>
      <p:sp>
        <p:nvSpPr>
          <p:cNvPr id="545" name="Google Shape;545;p42"/>
          <p:cNvSpPr/>
          <p:nvPr/>
        </p:nvSpPr>
        <p:spPr>
          <a:xfrm>
            <a:off x="4805337" y="1816439"/>
            <a:ext cx="470521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W</a:t>
            </a:r>
          </a:p>
        </p:txBody>
      </p:sp>
      <p:sp>
        <p:nvSpPr>
          <p:cNvPr id="546" name="Google Shape;546;p42"/>
          <p:cNvSpPr/>
          <p:nvPr/>
        </p:nvSpPr>
        <p:spPr>
          <a:xfrm>
            <a:off x="3953274" y="2707809"/>
            <a:ext cx="347755" cy="37079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O</a:t>
            </a:r>
          </a:p>
        </p:txBody>
      </p:sp>
      <p:sp>
        <p:nvSpPr>
          <p:cNvPr id="547" name="Google Shape;547;p42"/>
          <p:cNvSpPr/>
          <p:nvPr/>
        </p:nvSpPr>
        <p:spPr>
          <a:xfrm>
            <a:off x="4898038" y="2714072"/>
            <a:ext cx="285119" cy="3587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T</a:t>
            </a:r>
          </a:p>
        </p:txBody>
      </p:sp>
      <p:sp>
        <p:nvSpPr>
          <p:cNvPr id="548" name="Google Shape;548;p42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54" name="Google Shape;554;p4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212806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3"/>
          <p:cNvSpPr txBox="1"/>
          <p:nvPr/>
        </p:nvSpPr>
        <p:spPr>
          <a:xfrm>
            <a:off x="212806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375735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5386645" y="512250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9" name="Google Shape;559;p43"/>
          <p:cNvSpPr txBox="1"/>
          <p:nvPr/>
        </p:nvSpPr>
        <p:spPr>
          <a:xfrm>
            <a:off x="5386645" y="2019386"/>
            <a:ext cx="1629300" cy="150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0" name="Google Shape;560;p43"/>
          <p:cNvSpPr txBox="1"/>
          <p:nvPr/>
        </p:nvSpPr>
        <p:spPr>
          <a:xfrm>
            <a:off x="701593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498775" y="512250"/>
            <a:ext cx="1629300" cy="301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800" b="1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498775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3" name="Google Shape;563;p43"/>
          <p:cNvSpPr txBox="1"/>
          <p:nvPr/>
        </p:nvSpPr>
        <p:spPr>
          <a:xfrm>
            <a:off x="4572000" y="3526522"/>
            <a:ext cx="4073100" cy="1167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900"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4" name="Google Shape;564;p43"/>
          <p:cNvSpPr/>
          <p:nvPr/>
        </p:nvSpPr>
        <p:spPr>
          <a:xfrm>
            <a:off x="4295941" y="3598545"/>
            <a:ext cx="204046" cy="2028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5" name="Google Shape;565;p43"/>
          <p:cNvSpPr/>
          <p:nvPr/>
        </p:nvSpPr>
        <p:spPr>
          <a:xfrm>
            <a:off x="6740343" y="584341"/>
            <a:ext cx="203437" cy="18262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6" name="Google Shape;566;p43"/>
          <p:cNvSpPr/>
          <p:nvPr/>
        </p:nvSpPr>
        <p:spPr>
          <a:xfrm>
            <a:off x="1860217" y="584259"/>
            <a:ext cx="195717" cy="19570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67" name="Google Shape;567;p43"/>
          <p:cNvSpPr/>
          <p:nvPr/>
        </p:nvSpPr>
        <p:spPr>
          <a:xfrm>
            <a:off x="8387008" y="584339"/>
            <a:ext cx="186194" cy="19630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68" name="Google Shape;568;p43"/>
          <p:cNvGrpSpPr/>
          <p:nvPr/>
        </p:nvGrpSpPr>
        <p:grpSpPr>
          <a:xfrm>
            <a:off x="8342919" y="3598348"/>
            <a:ext cx="220681" cy="161802"/>
            <a:chOff x="4610450" y="3703750"/>
            <a:chExt cx="453050" cy="332175"/>
          </a:xfrm>
        </p:grpSpPr>
        <p:sp>
          <p:nvSpPr>
            <p:cNvPr id="569" name="Google Shape;569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87270" y="584274"/>
            <a:ext cx="198079" cy="198091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572" name="Google Shape;572;p43"/>
          <p:cNvGrpSpPr/>
          <p:nvPr/>
        </p:nvGrpSpPr>
        <p:grpSpPr>
          <a:xfrm>
            <a:off x="5136738" y="584231"/>
            <a:ext cx="177865" cy="226635"/>
            <a:chOff x="1958100" y="4985350"/>
            <a:chExt cx="365150" cy="465275"/>
          </a:xfrm>
        </p:grpSpPr>
        <p:sp>
          <p:nvSpPr>
            <p:cNvPr id="573" name="Google Shape;573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409913" y="2091194"/>
            <a:ext cx="267686" cy="243294"/>
            <a:chOff x="4562200" y="4968250"/>
            <a:chExt cx="549550" cy="499475"/>
          </a:xfrm>
        </p:grpSpPr>
        <p:sp>
          <p:nvSpPr>
            <p:cNvPr id="577" name="Google Shape;577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6668278" y="2092620"/>
            <a:ext cx="262924" cy="252208"/>
            <a:chOff x="5241175" y="4959100"/>
            <a:chExt cx="539775" cy="517775"/>
          </a:xfrm>
        </p:grpSpPr>
        <p:sp>
          <p:nvSpPr>
            <p:cNvPr id="583" name="Google Shape;583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grpSp>
        <p:nvGrpSpPr>
          <p:cNvPr id="594" name="Google Shape;594;p44"/>
          <p:cNvGrpSpPr/>
          <p:nvPr/>
        </p:nvGrpSpPr>
        <p:grpSpPr>
          <a:xfrm>
            <a:off x="1184810" y="1161969"/>
            <a:ext cx="3288539" cy="2956460"/>
            <a:chOff x="3778727" y="4460423"/>
            <a:chExt cx="720160" cy="647438"/>
          </a:xfrm>
        </p:grpSpPr>
        <p:sp>
          <p:nvSpPr>
            <p:cNvPr id="595" name="Google Shape;595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02" name="Google Shape;602;p44"/>
          <p:cNvCxnSpPr/>
          <p:nvPr/>
        </p:nvCxnSpPr>
        <p:spPr>
          <a:xfrm>
            <a:off x="4400254" y="1651350"/>
            <a:ext cx="963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3" name="Google Shape;603;p44"/>
          <p:cNvSpPr txBox="1"/>
          <p:nvPr/>
        </p:nvSpPr>
        <p:spPr>
          <a:xfrm>
            <a:off x="5419647" y="1494544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4" name="Google Shape;604;p44"/>
          <p:cNvCxnSpPr/>
          <p:nvPr/>
        </p:nvCxnSpPr>
        <p:spPr>
          <a:xfrm>
            <a:off x="4258373" y="2090303"/>
            <a:ext cx="110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5" name="Google Shape;605;p44"/>
          <p:cNvSpPr txBox="1"/>
          <p:nvPr/>
        </p:nvSpPr>
        <p:spPr>
          <a:xfrm>
            <a:off x="5419647" y="1933488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6" name="Google Shape;606;p44"/>
          <p:cNvCxnSpPr/>
          <p:nvPr/>
        </p:nvCxnSpPr>
        <p:spPr>
          <a:xfrm>
            <a:off x="4056750" y="2529256"/>
            <a:ext cx="13068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7" name="Google Shape;607;p44"/>
          <p:cNvSpPr txBox="1"/>
          <p:nvPr/>
        </p:nvSpPr>
        <p:spPr>
          <a:xfrm>
            <a:off x="5419647" y="2372431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08" name="Google Shape;608;p44"/>
          <p:cNvCxnSpPr/>
          <p:nvPr/>
        </p:nvCxnSpPr>
        <p:spPr>
          <a:xfrm>
            <a:off x="3884998" y="2968186"/>
            <a:ext cx="147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9" name="Google Shape;609;p44"/>
          <p:cNvSpPr txBox="1"/>
          <p:nvPr/>
        </p:nvSpPr>
        <p:spPr>
          <a:xfrm>
            <a:off x="5419647" y="2811375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0" name="Google Shape;610;p44"/>
          <p:cNvCxnSpPr/>
          <p:nvPr/>
        </p:nvCxnSpPr>
        <p:spPr>
          <a:xfrm>
            <a:off x="3698299" y="3407139"/>
            <a:ext cx="1665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1" name="Google Shape;611;p44"/>
          <p:cNvSpPr txBox="1"/>
          <p:nvPr/>
        </p:nvSpPr>
        <p:spPr>
          <a:xfrm>
            <a:off x="5419647" y="3250319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12" name="Google Shape;612;p44"/>
          <p:cNvCxnSpPr/>
          <p:nvPr/>
        </p:nvCxnSpPr>
        <p:spPr>
          <a:xfrm>
            <a:off x="3504150" y="3846069"/>
            <a:ext cx="185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13" name="Google Shape;613;p44"/>
          <p:cNvSpPr txBox="1"/>
          <p:nvPr/>
        </p:nvSpPr>
        <p:spPr>
          <a:xfrm>
            <a:off x="5419647" y="3689262"/>
            <a:ext cx="25398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14" name="Google Shape;614;p44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86032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284005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4" name="Google Shape;624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5" name="Google Shape;625;p45"/>
          <p:cNvSpPr txBox="1"/>
          <p:nvPr/>
        </p:nvSpPr>
        <p:spPr>
          <a:xfrm>
            <a:off x="4819775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26" name="Google Shape;626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3027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7" name="Google Shape;627;p45"/>
          <p:cNvSpPr txBox="1"/>
          <p:nvPr/>
        </p:nvSpPr>
        <p:spPr>
          <a:xfrm>
            <a:off x="6799500" y="29218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r>
              <a:rPr lang="en">
                <a:latin typeface="Varela Round"/>
                <a:ea typeface="Varela Round"/>
                <a:cs typeface="Varela Round"/>
                <a:sym typeface="Varela Round"/>
              </a:rPr>
              <a:t/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28" name="Google Shape;628;p45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應用領域</a:t>
            </a:r>
            <a:endParaRPr sz="32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264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大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數據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  <a:hlinkClick r:id="rId3"/>
              </a:rPr>
              <a:t>機器學習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網路爬蟲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遊戲創作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r>
              <a:rPr lang="zh-TW" altLang="en-US" sz="2400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數學</a:t>
            </a:r>
            <a:r>
              <a:rPr lang="zh-TW" altLang="en-US" sz="2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運算與製圖</a:t>
            </a:r>
            <a:endParaRPr lang="en-US" altLang="zh-TW" sz="2400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342900" indent="-342900"/>
            <a:endParaRPr lang="en-US" sz="2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36" y="971906"/>
            <a:ext cx="1808710" cy="3160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34" name="Google Shape;634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36" name="Google Shape;636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2" name="Google Shape;682;p4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683" name="Google Shape;683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84" name="Google Shape;684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6" name="Google Shape;706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7" name="Google Shape;707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8" name="Google Shape;708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0" name="Google Shape;710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1" name="Google Shape;711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4" name="Google Shape;714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5" name="Google Shape;715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6" name="Google Shape;716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aphicFrame>
        <p:nvGraphicFramePr>
          <p:cNvPr id="724" name="Google Shape;724;p47"/>
          <p:cNvGraphicFramePr/>
          <p:nvPr/>
        </p:nvGraphicFramePr>
        <p:xfrm>
          <a:off x="855300" y="1093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{EBB38DEC-D873-43F8-8245-15F6AB083779}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5" name="Google Shape;725;p47"/>
          <p:cNvSpPr txBox="1">
            <a:spLocks noGrp="1"/>
          </p:cNvSpPr>
          <p:nvPr>
            <p:ph type="title" idx="4294967295"/>
          </p:nvPr>
        </p:nvSpPr>
        <p:spPr>
          <a:xfrm>
            <a:off x="1934250" y="916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31" name="Google Shape;731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7" name="Google Shape;737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38" name="Google Shape;738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41" name="Google Shape;741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46" name="Google Shape;746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50" name="Google Shape;750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5" name="Google Shape;755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56" name="Google Shape;756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77" name="Google Shape;777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80" name="Google Shape;780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84" name="Google Shape;784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88" name="Google Shape;788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2" name="Google Shape;792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6" name="Google Shape;796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97" name="Google Shape;797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00" name="Google Shape;80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03" name="Google Shape;803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06" name="Google Shape;806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09" name="Google Shape;809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14" name="Google Shape;814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17" name="Google Shape;817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22" name="Google Shape;822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25" name="Google Shape;825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31" name="Google Shape;831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34" name="Google Shape;834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40" name="Google Shape;840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46" name="Google Shape;846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54" name="Google Shape;854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57" name="Google Shape;857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60" name="Google Shape;860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64" name="Google Shape;864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67" name="Google Shape;867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73" name="Google Shape;873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7" name="Google Shape;877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78" name="Google Shape;878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0" name="Google Shape;880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81" name="Google Shape;881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85" name="Google Shape;885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88" name="Google Shape;888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1" name="Google Shape;891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94" name="Google Shape;894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97" name="Google Shape;897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02" name="Google Shape;902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06" name="Google Shape;906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09" name="Google Shape;909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13" name="Google Shape;913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19" name="Google Shape;919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22" name="Google Shape;922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8" name="Google Shape;928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29" name="Google Shape;929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32" name="Google Shape;932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38" name="Google Shape;938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42" name="Google Shape;942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5" name="Google Shape;945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49" name="Google Shape;949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54" name="Google Shape;954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7" name="Google Shape;957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8" name="Google Shape;958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59" name="Google Shape;959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65" name="Google Shape;965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69" name="Google Shape;969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73" name="Google Shape;973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79" name="Google Shape;979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85" name="Google Shape;985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88" name="Google Shape;988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5" name="Google Shape;995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96" name="Google Shape;996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02" name="Google Shape;1002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04" name="Google Shape;1004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06" name="Google Shape;1006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8" name="Google Shape;1008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9" name="Google Shape;1009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10" name="Google Shape;1010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14" name="Google Shape;1014;p4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20" name="Google Shape;102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27" name="Google Shape;102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1" name="Google Shape;103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32" name="Google Shape;103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36" name="Google Shape;103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42" name="Google Shape;104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46" name="Google Shape;104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51" name="Google Shape;105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57" name="Google Shape;105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64" name="Google Shape;106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67" name="Google Shape;106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71" name="Google Shape;107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78" name="Google Shape;107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84" name="Google Shape;108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88" name="Google Shape;108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89" name="Google Shape;108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9" name="Google Shape;109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06" name="Google Shape;110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0" name="Google Shape;111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11" name="Google Shape;111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17" name="Google Shape;111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24" name="Google Shape;112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8" name="Google Shape;112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29" name="Google Shape;112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34" name="Google Shape;113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51" name="Google Shape;115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4" name="Google Shape;115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55" name="Google Shape;115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5" name="Google Shape;116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66" name="Google Shape;116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0" name="Google Shape;117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71" name="Google Shape;117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1" name="Google Shape;118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82" name="Google Shape;118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9" name="Google Shape;118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90" name="Google Shape;119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4" name="Google Shape;119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95" name="Google Shape;119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9" name="Google Shape;119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00" name="Google Shape;120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06" name="Google Shape;120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2" name="Google Shape;121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13" name="Google Shape;121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17" name="Google Shape;121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23" name="Google Shape;122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30" name="Google Shape;123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34" name="Google Shape;123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39" name="Google Shape;123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46" name="Google Shape;124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3" name="Google Shape;125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54" name="Google Shape;125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59" name="Google Shape;125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63" name="Google Shape;126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67" name="Google Shape;126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1" name="Google Shape;127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72" name="Google Shape;127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77" name="Google Shape;127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83" name="Google Shape;128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90" name="Google Shape;129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98" name="Google Shape;129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0" name="Google Shape;131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11" name="Google Shape;131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5" name="Google Shape;131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16" name="Google Shape;131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9" name="Google Shape;131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20" name="Google Shape;132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6" name="Google Shape;132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27" name="Google Shape;132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5" name="Google Shape;133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36" name="Google Shape;133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49" name="Google Shape;134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62" name="Google Shape;136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75" name="Google Shape;137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82" name="Google Shape;138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7" name="Google Shape;139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98" name="Google Shape;139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03" name="Google Shape;140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04" name="Google Shape;140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7" name="Google Shape;140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08" name="Google Shape;140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12" name="Google Shape;141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5" name="Google Shape;141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16" name="Google Shape;141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9" name="Google Shape;141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20" name="Google Shape;142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8" name="Google Shape;142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29" name="Google Shape;142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3" name="Google Shape;145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54" name="Google Shape;145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55" name="Google Shape;145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58" name="Google Shape;145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0" name="Google Shape;146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61" name="Google Shape;146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3" name="Google Shape;146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464" name="Google Shape;1464;p4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50"/>
          <p:cNvSpPr txBox="1"/>
          <p:nvPr/>
        </p:nvSpPr>
        <p:spPr>
          <a:xfrm>
            <a:off x="73190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0" name="Google Shape;1470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71" name="Google Shape;1471;p5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6" name="Google Shape;147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8" name="Google Shape;147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79" name="Google Shape;147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80" name="Google Shape;148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1" name="Google Shape;148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2" name="Google Shape;148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83" name="Google Shape;148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4" name="Google Shape;148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5" name="Google Shape;148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86" name="Google Shape;148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87" name="Google Shape;148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88" name="Google Shape;148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89" name="Google Shape;148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0" name="Google Shape;149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TW" sz="1800" dirty="0" err="1" smtClean="0">
                <a:latin typeface="Nixie One"/>
                <a:ea typeface="Nixie One"/>
                <a:cs typeface="Nixie One"/>
                <a:sym typeface="Nixie One"/>
              </a:rPr>
              <a:t>Jupyter</a:t>
            </a:r>
            <a:r>
              <a:rPr lang="en-US" altLang="zh-TW" sz="1800" dirty="0" smtClean="0">
                <a:latin typeface="Nixie One"/>
                <a:ea typeface="Nixie One"/>
                <a:cs typeface="Nixie One"/>
                <a:sym typeface="Nixie One"/>
              </a:rPr>
              <a:t> Notebook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sz="1800" dirty="0" smtClean="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現在讓我們來認識這個工具</a:t>
            </a:r>
            <a:endParaRPr sz="1400"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412" name="Google Shape;412;p34"/>
          <p:cNvGrpSpPr/>
          <p:nvPr/>
        </p:nvGrpSpPr>
        <p:grpSpPr>
          <a:xfrm>
            <a:off x="1932415" y="713502"/>
            <a:ext cx="5279280" cy="3093067"/>
            <a:chOff x="1177450" y="241631"/>
            <a:chExt cx="6173152" cy="3616776"/>
          </a:xfrm>
        </p:grpSpPr>
        <p:sp>
          <p:nvSpPr>
            <p:cNvPr id="413" name="Google Shape;41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8070" r="8343"/>
          <a:stretch/>
        </p:blipFill>
        <p:spPr>
          <a:xfrm>
            <a:off x="2836191" y="932968"/>
            <a:ext cx="3642101" cy="245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認識變數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</a:t>
            </a:r>
            <a:r>
              <a:rPr lang="en" dirty="0" smtClean="0"/>
              <a:t>talk about varible</a:t>
            </a:r>
            <a:endParaRPr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2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7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變數是一種容器</a:t>
            </a: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altLang="zh-TW" dirty="0" smtClean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dirty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可以裝</a:t>
            </a:r>
            <a:r>
              <a:rPr lang="zh-TW" altLang="en-US" dirty="0" smtClean="0">
                <a:latin typeface="源樣黑體 TTF Light" panose="020B0300000000000000" pitchFamily="34" charset="-120"/>
                <a:ea typeface="源樣黑體 TTF Light" panose="020B0300000000000000" pitchFamily="34" charset="-120"/>
              </a:rPr>
              <a:t>下許多東西</a:t>
            </a:r>
            <a:endParaRPr dirty="0">
              <a:latin typeface="源樣黑體 TTF Light" panose="020B0300000000000000" pitchFamily="34" charset="-120"/>
              <a:ea typeface="源樣黑體 TTF Light" panose="020B0300000000000000" pitchFamily="34" charset="-120"/>
            </a:endParaRPr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program">
      <a:majorFont>
        <a:latin typeface="Nixie One"/>
        <a:ea typeface="源樣黑體 TTF Light"/>
        <a:cs typeface=""/>
      </a:majorFont>
      <a:minorFont>
        <a:latin typeface="Varela Round"/>
        <a:ea typeface="源樣黑體 TTF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1992</Words>
  <Application>Microsoft Office PowerPoint</Application>
  <PresentationFormat>如螢幕大小 (16:9)</PresentationFormat>
  <Paragraphs>537</Paragraphs>
  <Slides>65</Slides>
  <Notes>65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2" baseType="lpstr">
      <vt:lpstr>Arial</vt:lpstr>
      <vt:lpstr>Montserrat</vt:lpstr>
      <vt:lpstr>Varela Round</vt:lpstr>
      <vt:lpstr>源樣黑體 TTF Light</vt:lpstr>
      <vt:lpstr>Calibri</vt:lpstr>
      <vt:lpstr>Nixie One</vt:lpstr>
      <vt:lpstr>Puck template</vt:lpstr>
      <vt:lpstr>Python 程式語言學習營</vt:lpstr>
      <vt:lpstr>Hello!</vt:lpstr>
      <vt:lpstr>認識Python</vt:lpstr>
      <vt:lpstr>Python</vt:lpstr>
      <vt:lpstr>Python 特色</vt:lpstr>
      <vt:lpstr>應用領域</vt:lpstr>
      <vt:lpstr>PowerPoint 簡報</vt:lpstr>
      <vt:lpstr>認識變數</vt:lpstr>
      <vt:lpstr>PowerPoint 簡報</vt:lpstr>
      <vt:lpstr>01_varible.ipynb</vt:lpstr>
      <vt:lpstr>PowerPoint 簡報</vt:lpstr>
      <vt:lpstr>01_varible.ipynb</vt:lpstr>
      <vt:lpstr>01_varible.ipynb</vt:lpstr>
      <vt:lpstr>PowerPoint 簡報</vt:lpstr>
      <vt:lpstr>True, False</vt:lpstr>
      <vt:lpstr>理解你的變數類型</vt:lpstr>
      <vt:lpstr>PowerPoint 簡報</vt:lpstr>
      <vt:lpstr>01_varible.ipynb</vt:lpstr>
      <vt:lpstr>01_varible.ipynb</vt:lpstr>
      <vt:lpstr>PowerPoint 簡報</vt:lpstr>
      <vt:lpstr>01_varible.ipynb</vt:lpstr>
      <vt:lpstr>小練習時間</vt:lpstr>
      <vt:lpstr>PowerPoint 簡報</vt:lpstr>
      <vt:lpstr>01_varible.ipynb</vt:lpstr>
      <vt:lpstr>PowerPoint 簡報</vt:lpstr>
      <vt:lpstr>01_varible.ipynb</vt:lpstr>
      <vt:lpstr>例外</vt:lpstr>
      <vt:lpstr>01_varible.ipynb</vt:lpstr>
      <vt:lpstr>PowerPoint 簡報</vt:lpstr>
      <vt:lpstr>A picture is worth a thousand words</vt:lpstr>
      <vt:lpstr>PowerPoint 簡報</vt:lpstr>
      <vt:lpstr>Python 特色</vt:lpstr>
      <vt:lpstr>You can also split your content</vt:lpstr>
      <vt:lpstr>認識Python</vt:lpstr>
      <vt:lpstr>In two or three columns</vt:lpstr>
      <vt:lpstr>PowerPoint 簡報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簡報</vt:lpstr>
      <vt:lpstr>PowerPoint 簡報</vt:lpstr>
      <vt:lpstr>PowerPoint 簡報</vt:lpstr>
      <vt:lpstr>Thanks!</vt:lpstr>
      <vt:lpstr>Instructions for use</vt:lpstr>
      <vt:lpstr>Presentation design</vt:lpstr>
      <vt:lpstr>Credits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簡報</vt:lpstr>
      <vt:lpstr>Diagrams and infographics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程式語言學習營</dc:title>
  <dc:creator>劉百鈞</dc:creator>
  <cp:lastModifiedBy>百鈞 劉</cp:lastModifiedBy>
  <cp:revision>29</cp:revision>
  <dcterms:modified xsi:type="dcterms:W3CDTF">2022-07-05T05:25:11Z</dcterms:modified>
</cp:coreProperties>
</file>