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0" r:id="rId2"/>
    <p:sldMasterId id="2147483652" r:id="rId3"/>
  </p:sldMasterIdLst>
  <p:sldIdLst>
    <p:sldId id="256" r:id="rId4"/>
    <p:sldId id="266" r:id="rId5"/>
    <p:sldId id="281" r:id="rId6"/>
    <p:sldId id="278" r:id="rId7"/>
    <p:sldId id="279" r:id="rId8"/>
    <p:sldId id="280" r:id="rId9"/>
    <p:sldId id="282" r:id="rId10"/>
    <p:sldId id="284" r:id="rId11"/>
    <p:sldId id="283" r:id="rId12"/>
    <p:sldId id="285" r:id="rId13"/>
    <p:sldId id="286" r:id="rId14"/>
    <p:sldId id="287" r:id="rId15"/>
    <p:sldId id="288" r:id="rId16"/>
    <p:sldId id="289" r:id="rId17"/>
    <p:sldId id="290" r:id="rId18"/>
    <p:sldId id="292" r:id="rId19"/>
    <p:sldId id="291" r:id="rId20"/>
    <p:sldId id="293" r:id="rId21"/>
    <p:sldId id="294" r:id="rId22"/>
    <p:sldId id="295" r:id="rId23"/>
    <p:sldId id="296" r:id="rId24"/>
    <p:sldId id="297" r:id="rId25"/>
    <p:sldId id="298" r:id="rId26"/>
    <p:sldId id="276" r:id="rId27"/>
    <p:sldId id="277" r:id="rId28"/>
  </p:sldIdLst>
  <p:sldSz cx="9144000" cy="6858000" type="screen4x3"/>
  <p:notesSz cx="6797675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>
      <p:cViewPr varScale="1">
        <p:scale>
          <a:sx n="102" d="100"/>
          <a:sy n="102" d="100"/>
        </p:scale>
        <p:origin x="-19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5DB05E0C-F678-421A-97B0-A25C390234CA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88178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AB88E3C9-D2F1-4158-8495-D09D4332E7E8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7982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0"/>
            <a:ext cx="2168525" cy="3441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54763" cy="3441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BB6E0F5C-F900-4AD0-84E1-13A5DEE39DB3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1743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69D0FB45-DF58-4262-946A-0CD40F1C433C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909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0720BA27-2EB1-438D-9226-3FB4452617D9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61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A7F15EBD-DEA8-49C6-BA32-B084DBB434B7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5803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27487" cy="246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27488" cy="246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95F2907F-E92D-40F9-A559-ECDB46978767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65843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25194DF7-1807-46E9-82D7-21DCE38A3418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4481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3A7B910C-1482-42A7-8D6F-A266207AFAA7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3228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4DC70FF8-0261-428F-91ED-F7BDFCCB4B69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5914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1DE8B3EB-00A5-4AFF-968F-F6E54EC164DC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3238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29E3DE60-8F1A-4FDA-A66C-838F8CC783F0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03112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B6C8FF2E-1A55-4593-8384-10D7520E9534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15211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B504CE5E-D178-4052-9239-EC1653EFD267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594588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32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32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E68F597F-5B03-4564-BA74-BA24685A54F4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52036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1063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2793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23993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4712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3426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2574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810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D649091F-E7C1-4762-9276-66E21E85FDC3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47865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557250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641954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1167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13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27487" cy="246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27488" cy="246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EA9E6C82-9777-428B-A3F4-287DD971952D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00488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E1C5F3AC-0CDA-4FC0-B8FD-A9E2AAEECD8C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9303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BA7423D1-8B1A-4AF0-82DB-8A8D42015A8C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36228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B8484535-397F-42EE-A8BD-CD57560AE9F4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8487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35123892-C0BD-4F19-81B9-1C2B9D1F17F1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4564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微软雅黑" pitchFamily="34" charset="-122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第 </a:t>
            </a:r>
            <a:fld id="{7D8EDB57-6A84-4428-AAC1-7BDF46B933C0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5151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 noChangeArrowheads="1"/>
          </p:cNvPicPr>
          <p:nvPr/>
        </p:nvPicPr>
        <p:blipFill>
          <a:blip r:embed="rId1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91"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86756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微软雅黑" pitchFamily="34" charset="-122"/>
              </a:rPr>
              <a:t>标题文本样式：黑体/26号  Arial/26pt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0737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mtClean="0">
                <a:sym typeface="微软雅黑" pitchFamily="34" charset="-122"/>
              </a:rPr>
              <a:t>第一级内容文本样式：黑体/20号  Arial/20pt</a:t>
            </a:r>
          </a:p>
          <a:p>
            <a:pPr lvl="1"/>
            <a:r>
              <a:rPr lang="zh-CN" altLang="zh-CN" smtClean="0">
                <a:sym typeface="微软雅黑" pitchFamily="34" charset="-122"/>
              </a:rPr>
              <a:t>第二级内容文本样式：华文细黑/18号  Arial/18pt</a:t>
            </a:r>
          </a:p>
          <a:p>
            <a:pPr lvl="2"/>
            <a:r>
              <a:rPr lang="zh-CN" altLang="zh-CN" smtClean="0">
                <a:sym typeface="微软雅黑" pitchFamily="34" charset="-122"/>
              </a:rPr>
              <a:t>第三级内容文本样式：华文细黑/16号  Arial/16pt</a:t>
            </a:r>
          </a:p>
          <a:p>
            <a:pPr lvl="3"/>
            <a:r>
              <a:rPr lang="zh-CN" altLang="zh-CN" smtClean="0">
                <a:sym typeface="微软雅黑" pitchFamily="34" charset="-122"/>
              </a:rPr>
              <a:t>第四级内容文本样式：华文细黑/14号  Arial/14pt</a:t>
            </a:r>
          </a:p>
          <a:p>
            <a:pPr lvl="4"/>
            <a:r>
              <a:rPr lang="zh-CN" altLang="zh-CN" smtClean="0">
                <a:sym typeface="微软雅黑" pitchFamily="34" charset="-122"/>
              </a:rPr>
              <a:t>第五级内容文本样式：华文细黑/12号  Arial/12pt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499225"/>
            <a:ext cx="2133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900" smtClean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zh-CN"/>
              <a:t>第 </a:t>
            </a:r>
            <a:fld id="{AE7996FC-06F9-4F07-BE3C-B4FCD8555409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94463"/>
            <a:ext cx="651668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900" smtClean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 flipV="1">
            <a:off x="0" y="692150"/>
            <a:ext cx="9144000" cy="69850"/>
          </a:xfrm>
          <a:prstGeom prst="rect">
            <a:avLst/>
          </a:prstGeom>
          <a:gradFill rotWithShape="1">
            <a:gsLst>
              <a:gs pos="0">
                <a:srgbClr val="00458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zh-CN">
              <a:solidFill>
                <a:srgbClr val="000000"/>
              </a:solidFill>
              <a:ea typeface="微软雅黑" pitchFamily="34" charset="-122"/>
            </a:endParaRPr>
          </a:p>
        </p:txBody>
      </p:sp>
      <p:pic>
        <p:nvPicPr>
          <p:cNvPr id="1032" name="Picture 10" descr="00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260350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xtHeaderSecClass"/>
          <p:cNvSpPr>
            <a:spLocks noChangeArrowheads="1"/>
          </p:cNvSpPr>
          <p:nvPr/>
        </p:nvSpPr>
        <p:spPr bwMode="auto">
          <a:xfrm>
            <a:off x="8255000" y="6638925"/>
            <a:ext cx="88900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700">
                <a:solidFill>
                  <a:srgbClr val="000000"/>
                </a:solidFill>
                <a:sym typeface="Arial" charset="0"/>
              </a:rPr>
              <a:t>Confidential</a:t>
            </a:r>
          </a:p>
        </p:txBody>
      </p:sp>
      <p:sp>
        <p:nvSpPr>
          <p:cNvPr id="1034" name="txtFooterLeft"/>
          <p:cNvSpPr>
            <a:spLocks noChangeArrowheads="1"/>
          </p:cNvSpPr>
          <p:nvPr/>
        </p:nvSpPr>
        <p:spPr bwMode="auto">
          <a:xfrm>
            <a:off x="979488" y="6638925"/>
            <a:ext cx="1931987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700" b="1">
                <a:solidFill>
                  <a:srgbClr val="7F7F7F"/>
                </a:solidFill>
                <a:sym typeface="Arial" charset="0"/>
              </a:rPr>
              <a:t>PA1</a:t>
            </a:r>
          </a:p>
        </p:txBody>
      </p:sp>
      <p:sp>
        <p:nvSpPr>
          <p:cNvPr id="1035" name="txtFooterRight"/>
          <p:cNvSpPr>
            <a:spLocks noChangeArrowheads="1"/>
          </p:cNvSpPr>
          <p:nvPr/>
        </p:nvSpPr>
        <p:spPr bwMode="auto">
          <a:xfrm>
            <a:off x="2978150" y="6638925"/>
            <a:ext cx="46323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zh-CN" sz="700" b="1">
              <a:solidFill>
                <a:srgbClr val="7F7F7F"/>
              </a:solidFill>
              <a:sym typeface="Arial" charset="0"/>
            </a:endParaRPr>
          </a:p>
        </p:txBody>
      </p:sp>
      <p:sp>
        <p:nvSpPr>
          <p:cNvPr id="1036" name="txtFooterDate"/>
          <p:cNvSpPr>
            <a:spLocks noChangeArrowheads="1"/>
          </p:cNvSpPr>
          <p:nvPr/>
        </p:nvSpPr>
        <p:spPr bwMode="auto">
          <a:xfrm>
            <a:off x="385763" y="6638925"/>
            <a:ext cx="528637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700" b="1">
                <a:solidFill>
                  <a:srgbClr val="7F7F7F"/>
                </a:solidFill>
                <a:sym typeface="Arial" charset="0"/>
              </a:rPr>
              <a:t>12/4/2013</a:t>
            </a:r>
          </a:p>
        </p:txBody>
      </p:sp>
      <p:sp>
        <p:nvSpPr>
          <p:cNvPr id="1037" name="txtFooterCVLPage"/>
          <p:cNvSpPr>
            <a:spLocks noChangeArrowheads="1"/>
          </p:cNvSpPr>
          <p:nvPr/>
        </p:nvSpPr>
        <p:spPr bwMode="auto">
          <a:xfrm>
            <a:off x="93663" y="6638925"/>
            <a:ext cx="1873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2667962A-3314-4840-B201-87DB5D941D13}" type="slidenum">
              <a:rPr lang="en-US" altLang="zh-CN" sz="700" b="1">
                <a:solidFill>
                  <a:srgbClr val="7F7F7F"/>
                </a:solidFill>
                <a:sym typeface="Arial" charset="0"/>
              </a:rPr>
              <a:pPr algn="r"/>
              <a:t>‹#›</a:t>
            </a:fld>
            <a:endParaRPr lang="en-US" altLang="zh-CN" sz="700" b="1">
              <a:solidFill>
                <a:srgbClr val="7F7F7F"/>
              </a:solidFill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>
    <p:fade/>
  </p:transition>
  <p:hf sldNum="0" hdr="0" dt="0"/>
  <p:txStyles>
    <p:titleStyle>
      <a:lvl1pPr marL="361950" indent="-361950" algn="l" defTabSz="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  <a:sym typeface="微软雅黑" pitchFamily="34" charset="-122"/>
        </a:defRPr>
      </a:lvl1pPr>
      <a:lvl2pPr marL="361950" indent="-361950" algn="l" defTabSz="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微软雅黑" pitchFamily="34" charset="-122"/>
          <a:sym typeface="微软雅黑" pitchFamily="34" charset="-122"/>
        </a:defRPr>
      </a:lvl2pPr>
      <a:lvl3pPr marL="361950" indent="-361950" algn="l" defTabSz="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微软雅黑" pitchFamily="34" charset="-122"/>
          <a:sym typeface="微软雅黑" pitchFamily="34" charset="-122"/>
        </a:defRPr>
      </a:lvl3pPr>
      <a:lvl4pPr marL="361950" indent="-361950" algn="l" defTabSz="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微软雅黑" pitchFamily="34" charset="-122"/>
          <a:sym typeface="微软雅黑" pitchFamily="34" charset="-122"/>
        </a:defRPr>
      </a:lvl4pPr>
      <a:lvl5pPr marL="361950" indent="-361950" algn="l" defTabSz="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微软雅黑" pitchFamily="34" charset="-122"/>
          <a:sym typeface="微软雅黑" pitchFamily="34" charset="-122"/>
        </a:defRPr>
      </a:lvl5pPr>
      <a:lvl6pPr marL="819150" indent="-361950" algn="l" defTabSz="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微软雅黑" pitchFamily="34" charset="-122"/>
          <a:sym typeface="微软雅黑" pitchFamily="34" charset="-122"/>
        </a:defRPr>
      </a:lvl6pPr>
      <a:lvl7pPr marL="1276350" indent="-361950" algn="l" defTabSz="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微软雅黑" pitchFamily="34" charset="-122"/>
          <a:sym typeface="微软雅黑" pitchFamily="34" charset="-122"/>
        </a:defRPr>
      </a:lvl7pPr>
      <a:lvl8pPr marL="1733550" indent="-361950" algn="l" defTabSz="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微软雅黑" pitchFamily="34" charset="-122"/>
          <a:sym typeface="微软雅黑" pitchFamily="34" charset="-122"/>
        </a:defRPr>
      </a:lvl8pPr>
      <a:lvl9pPr marL="2190750" indent="-361950" algn="l" defTabSz="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微软雅黑" pitchFamily="34" charset="-122"/>
          <a:sym typeface="微软雅黑" pitchFamily="34" charset="-122"/>
        </a:defRPr>
      </a:lvl9pPr>
    </p:titleStyle>
    <p:bodyStyle>
      <a:lvl1pPr marL="180975" indent="-180975" algn="l" defTabSz="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  <a:sym typeface="微软雅黑" pitchFamily="34" charset="-122"/>
        </a:defRPr>
      </a:lvl1pPr>
      <a:lvl2pPr marL="541338" indent="-179388" algn="l" defTabSz="0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2pPr>
      <a:lvl3pPr marL="895350" indent="-174625" algn="l" defTabSz="0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3pPr>
      <a:lvl4pPr marL="1255713" indent="-179388" algn="l" defTabSz="0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4pPr>
      <a:lvl5pPr marL="1619250" indent="-184150" algn="l" defTabSz="0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5pPr>
      <a:lvl6pPr marL="2076450" indent="-184150" algn="l" defTabSz="0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6pPr>
      <a:lvl7pPr marL="2533650" indent="-184150" algn="l" defTabSz="0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7pPr>
      <a:lvl8pPr marL="2990850" indent="-184150" algn="l" defTabSz="0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8pPr>
      <a:lvl9pPr marL="3448050" indent="-184150" algn="l" defTabSz="0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微软雅黑" pitchFamily="34" charset="-122"/>
              </a:rPr>
              <a:t>标题文本样式：黑体/26号  Arial/26pt</a:t>
            </a:r>
          </a:p>
        </p:txBody>
      </p:sp>
      <p:pic>
        <p:nvPicPr>
          <p:cNvPr id="2051" name="Picture 17"/>
          <p:cNvPicPr>
            <a:picLocks noChangeAspect="1" noChangeArrowheads="1"/>
          </p:cNvPicPr>
          <p:nvPr/>
        </p:nvPicPr>
        <p:blipFill>
          <a:blip r:embed="rId1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499225"/>
            <a:ext cx="2133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900" smtClean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zh-CN"/>
              <a:t>第 </a:t>
            </a:r>
            <a:fld id="{535E973C-4145-474F-9DA5-1BC21BA7E92A}" type="slidenum">
              <a:rPr lang="en-US" altLang="zh-CN"/>
              <a:pPr>
                <a:defRPr/>
              </a:pPr>
              <a:t>‹#›</a:t>
            </a:fld>
            <a:r>
              <a:rPr lang="zh-CN"/>
              <a:t> 页</a:t>
            </a:r>
            <a:endParaRPr lang="zh-CN" sz="1800">
              <a:ea typeface="宋体" pitchFamily="2" charset="-122"/>
            </a:endParaRPr>
          </a:p>
        </p:txBody>
      </p:sp>
      <p:sp>
        <p:nvSpPr>
          <p:cNvPr id="2053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zh-CN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0737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mtClean="0">
                <a:sym typeface="微软雅黑" pitchFamily="34" charset="-122"/>
              </a:rPr>
              <a:t>第一级内容文本样式：黑体/20号  Arial/20pt</a:t>
            </a:r>
          </a:p>
          <a:p>
            <a:pPr lvl="1"/>
            <a:r>
              <a:rPr lang="zh-CN" altLang="zh-CN" smtClean="0">
                <a:sym typeface="微软雅黑" pitchFamily="34" charset="-122"/>
              </a:rPr>
              <a:t>第二级内容文本样式：华文细黑/18号  Arial/18pt</a:t>
            </a:r>
          </a:p>
          <a:p>
            <a:pPr lvl="2"/>
            <a:r>
              <a:rPr lang="zh-CN" altLang="zh-CN" smtClean="0">
                <a:sym typeface="微软雅黑" pitchFamily="34" charset="-122"/>
              </a:rPr>
              <a:t>第三级内容文本样式：华文细黑/16号  Arial/16pt</a:t>
            </a:r>
          </a:p>
          <a:p>
            <a:pPr lvl="3"/>
            <a:r>
              <a:rPr lang="zh-CN" altLang="zh-CN" smtClean="0">
                <a:sym typeface="微软雅黑" pitchFamily="34" charset="-122"/>
              </a:rPr>
              <a:t>第四级内容文本样式：华文细黑/14号  Arial/14pt</a:t>
            </a:r>
          </a:p>
          <a:p>
            <a:pPr lvl="4"/>
            <a:r>
              <a:rPr lang="zh-CN" altLang="zh-CN" smtClean="0">
                <a:sym typeface="微软雅黑" pitchFamily="34" charset="-122"/>
              </a:rPr>
              <a:t>第五级内容文本样式：华文细黑/12号  Arial/12pt</a:t>
            </a:r>
          </a:p>
        </p:txBody>
      </p:sp>
      <p:sp>
        <p:nvSpPr>
          <p:cNvPr id="2055" name="Rectangle 19"/>
          <p:cNvSpPr>
            <a:spLocks noChangeArrowheads="1"/>
          </p:cNvSpPr>
          <p:nvPr/>
        </p:nvSpPr>
        <p:spPr bwMode="auto">
          <a:xfrm>
            <a:off x="6542088" y="6645275"/>
            <a:ext cx="2133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r>
              <a:rPr lang="zh-CN" altLang="en-US" sz="900">
                <a:solidFill>
                  <a:srgbClr val="FFFFFF"/>
                </a:solidFill>
                <a:ea typeface="微软雅黑" pitchFamily="34" charset="-122"/>
              </a:rPr>
              <a:t>第 </a:t>
            </a:r>
            <a:fld id="{D68BB678-C9A3-4F2E-AD5B-FE2BC74C2883}" type="slidenum">
              <a:rPr lang="zh-CN" altLang="en-US" sz="900">
                <a:solidFill>
                  <a:srgbClr val="FFFFFF"/>
                </a:solidFill>
                <a:ea typeface="微软雅黑" pitchFamily="34" charset="-122"/>
              </a:rPr>
              <a:pPr algn="r"/>
              <a:t>‹#›</a:t>
            </a:fld>
            <a:r>
              <a:rPr lang="zh-CN" altLang="en-US" sz="900">
                <a:solidFill>
                  <a:srgbClr val="FFFFFF"/>
                </a:solidFill>
                <a:ea typeface="微软雅黑" pitchFamily="34" charset="-122"/>
              </a:rPr>
              <a:t> 页</a:t>
            </a: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>
    <p:fade/>
  </p:transition>
  <p:txStyles>
    <p:titleStyle>
      <a:lvl1pPr marL="361950" indent="-36195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  <a:sym typeface="微软雅黑" pitchFamily="34" charset="-122"/>
        </a:defRPr>
      </a:lvl1pPr>
      <a:lvl2pPr marL="361950" indent="-36195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微软雅黑" pitchFamily="34" charset="-122"/>
          <a:sym typeface="微软雅黑" pitchFamily="34" charset="-122"/>
        </a:defRPr>
      </a:lvl2pPr>
      <a:lvl3pPr marL="361950" indent="-36195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微软雅黑" pitchFamily="34" charset="-122"/>
          <a:sym typeface="微软雅黑" pitchFamily="34" charset="-122"/>
        </a:defRPr>
      </a:lvl3pPr>
      <a:lvl4pPr marL="361950" indent="-36195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微软雅黑" pitchFamily="34" charset="-122"/>
          <a:sym typeface="微软雅黑" pitchFamily="34" charset="-122"/>
        </a:defRPr>
      </a:lvl4pPr>
      <a:lvl5pPr marL="361950" indent="-36195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微软雅黑" pitchFamily="34" charset="-122"/>
          <a:sym typeface="微软雅黑" pitchFamily="34" charset="-122"/>
        </a:defRPr>
      </a:lvl5pPr>
      <a:lvl6pPr marL="819150" indent="-36195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微软雅黑" pitchFamily="34" charset="-122"/>
          <a:sym typeface="微软雅黑" pitchFamily="34" charset="-122"/>
        </a:defRPr>
      </a:lvl6pPr>
      <a:lvl7pPr marL="1276350" indent="-36195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微软雅黑" pitchFamily="34" charset="-122"/>
          <a:sym typeface="微软雅黑" pitchFamily="34" charset="-122"/>
        </a:defRPr>
      </a:lvl7pPr>
      <a:lvl8pPr marL="1733550" indent="-36195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微软雅黑" pitchFamily="34" charset="-122"/>
          <a:sym typeface="微软雅黑" pitchFamily="34" charset="-122"/>
        </a:defRPr>
      </a:lvl8pPr>
      <a:lvl9pPr marL="2190750" indent="-361950" algn="l" defTabSz="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微软雅黑" pitchFamily="34" charset="-122"/>
          <a:sym typeface="微软雅黑" pitchFamily="34" charset="-122"/>
        </a:defRPr>
      </a:lvl9pPr>
    </p:titleStyle>
    <p:bodyStyle>
      <a:lvl1pPr marL="182563" indent="-182563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  <a:sym typeface="微软雅黑" pitchFamily="34" charset="-122"/>
        </a:defRPr>
      </a:lvl1pPr>
      <a:lvl2pPr marL="539750" indent="-177800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2pPr>
      <a:lvl3pPr marL="895350" indent="-176213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3pPr>
      <a:lvl4pPr marL="1252538" indent="-173038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4pPr>
      <a:lvl5pPr marL="1619250" indent="-184150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5pPr>
      <a:lvl6pPr marL="2076450" indent="-184150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6pPr>
      <a:lvl7pPr marL="2533650" indent="-184150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7pPr>
      <a:lvl8pPr marL="2990850" indent="-184150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8pPr>
      <a:lvl9pPr marL="3448050" indent="-184150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0"/>
          <p:cNvPicPr>
            <a:picLocks noChangeAspect="1" noChangeArrowheads="1"/>
          </p:cNvPicPr>
          <p:nvPr/>
        </p:nvPicPr>
        <p:blipFill>
          <a:blip r:embed="rId1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7563"/>
            <a:ext cx="91440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0" y="3357563"/>
            <a:ext cx="9144000" cy="698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zh-CN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3076" name="Rectangle 11"/>
          <p:cNvSpPr>
            <a:spLocks noChangeArrowheads="1"/>
          </p:cNvSpPr>
          <p:nvPr/>
        </p:nvSpPr>
        <p:spPr bwMode="auto">
          <a:xfrm rot="10800000">
            <a:off x="0" y="6092825"/>
            <a:ext cx="9144000" cy="698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zh-CN">
              <a:solidFill>
                <a:srgbClr val="000000"/>
              </a:solidFill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华文细黑" pitchFamily="2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华文细黑" pitchFamily="2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华文细黑" pitchFamily="2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华文细黑" pitchFamily="2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华文细黑" pitchFamily="2" charset="-122"/>
          <a:sym typeface="华文细黑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华文细黑" pitchFamily="2" charset="-122"/>
          <a:sym typeface="华文细黑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华文细黑" pitchFamily="2" charset="-122"/>
          <a:sym typeface="华文细黑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华文细黑" pitchFamily="2" charset="-122"/>
          <a:sym typeface="华文细黑" pitchFamily="2" charset="-122"/>
        </a:defRPr>
      </a:lvl9pPr>
    </p:titleStyle>
    <p:bodyStyle>
      <a:lvl1pPr marL="180975" indent="-180975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541338" indent="-179388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895350" indent="-174625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257300" indent="-180975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1619250" indent="-180975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076450" indent="-180975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sym typeface="华文细黑" pitchFamily="2" charset="-122"/>
        </a:defRPr>
      </a:lvl6pPr>
      <a:lvl7pPr marL="2533650" indent="-180975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sym typeface="华文细黑" pitchFamily="2" charset="-122"/>
        </a:defRPr>
      </a:lvl7pPr>
      <a:lvl8pPr marL="2990850" indent="-180975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sym typeface="华文细黑" pitchFamily="2" charset="-122"/>
        </a:defRPr>
      </a:lvl8pPr>
      <a:lvl9pPr marL="3448050" indent="-180975" algn="l" defTabSz="0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sym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/>
          <a:lstStyle/>
          <a:p>
            <a:pPr algn="ctr"/>
            <a:r>
              <a:rPr lang="zh-CN" altLang="en-US" sz="5400" dirty="0" smtClean="0">
                <a:solidFill>
                  <a:srgbClr val="002060"/>
                </a:solidFill>
              </a:rPr>
              <a:t>信号强度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64088" y="3789040"/>
            <a:ext cx="2512368" cy="327077"/>
          </a:xfrm>
        </p:spPr>
        <p:txBody>
          <a:bodyPr/>
          <a:lstStyle/>
          <a:p>
            <a:pPr algn="l"/>
            <a:r>
              <a:rPr lang="en-US" altLang="zh-CN" sz="1400" dirty="0" smtClean="0"/>
              <a:t>Chen Long      2015.11.4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4" y="3356992"/>
            <a:ext cx="2551202" cy="185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948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L1</a:t>
            </a:r>
            <a:r>
              <a:rPr lang="zh-CN" altLang="en-US" dirty="0"/>
              <a:t>层查看信号强度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429861"/>
          </a:xfrm>
        </p:spPr>
        <p:txBody>
          <a:bodyPr/>
          <a:lstStyle/>
          <a:p>
            <a:r>
              <a:rPr lang="zh-CN" altLang="zh-CN" b="0" dirty="0"/>
              <a:t>对于</a:t>
            </a:r>
            <a:r>
              <a:rPr lang="en-US" altLang="zh-CN" b="0" dirty="0"/>
              <a:t>GSM</a:t>
            </a:r>
            <a:r>
              <a:rPr lang="zh-CN" altLang="zh-CN" b="0" dirty="0"/>
              <a:t>也可过滤</a:t>
            </a:r>
            <a:r>
              <a:rPr lang="en-US" altLang="zh-CN" b="0" dirty="0"/>
              <a:t>gs1:RFAGC</a:t>
            </a:r>
            <a:r>
              <a:rPr lang="zh-CN" altLang="zh-CN" b="0" dirty="0" smtClean="0"/>
              <a:t>：</a:t>
            </a:r>
            <a:endParaRPr lang="zh-CN" altLang="zh-CN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1700808"/>
            <a:ext cx="4824536" cy="41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188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L1</a:t>
            </a:r>
            <a:r>
              <a:rPr lang="zh-CN" altLang="en-US" dirty="0"/>
              <a:t>层查看信号强度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429861"/>
          </a:xfrm>
        </p:spPr>
        <p:txBody>
          <a:bodyPr/>
          <a:lstStyle/>
          <a:p>
            <a:r>
              <a:rPr lang="en-US" altLang="zh-CN" b="0" dirty="0"/>
              <a:t>WCDMA</a:t>
            </a:r>
            <a:r>
              <a:rPr lang="zh-CN" altLang="zh-CN" b="0" dirty="0"/>
              <a:t>查看的方法</a:t>
            </a:r>
            <a:r>
              <a:rPr lang="zh-CN" altLang="zh-CN" b="0" dirty="0" smtClean="0"/>
              <a:t>：</a:t>
            </a:r>
            <a:endParaRPr lang="zh-CN" altLang="zh-CN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1484784"/>
            <a:ext cx="5256583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889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L1</a:t>
            </a:r>
            <a:r>
              <a:rPr lang="zh-CN" altLang="en-US" dirty="0"/>
              <a:t>层查看信号强度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429861"/>
          </a:xfrm>
        </p:spPr>
        <p:txBody>
          <a:bodyPr/>
          <a:lstStyle/>
          <a:p>
            <a:r>
              <a:rPr lang="en-US" altLang="zh-CN" b="0" dirty="0"/>
              <a:t>LTE</a:t>
            </a:r>
            <a:r>
              <a:rPr lang="zh-CN" altLang="zh-CN" b="0" dirty="0"/>
              <a:t>查看的方法</a:t>
            </a:r>
            <a:r>
              <a:rPr lang="zh-CN" altLang="zh-CN" b="0" dirty="0" smtClean="0"/>
              <a:t>：</a:t>
            </a:r>
            <a:endParaRPr lang="zh-CN" altLang="zh-CN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1484784"/>
            <a:ext cx="626469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7892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L1</a:t>
            </a:r>
            <a:r>
              <a:rPr lang="zh-CN" altLang="en-US" dirty="0"/>
              <a:t>层查看信号强度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2529923"/>
          </a:xfrm>
        </p:spPr>
        <p:txBody>
          <a:bodyPr/>
          <a:lstStyle/>
          <a:p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L1, the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will be reported every frame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RRC/L1 will send this data to Call Manager 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layer. </a:t>
            </a:r>
          </a:p>
          <a:p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layer will do a lot of average and other job to display the signal strength in UI. 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not update the signal bar every 1 frame.</a:t>
            </a:r>
            <a:endParaRPr lang="zh-CN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4746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QMI</a:t>
            </a:r>
            <a:r>
              <a:rPr lang="zh-CN" altLang="en-US" dirty="0"/>
              <a:t>层查看信号</a:t>
            </a:r>
            <a:r>
              <a:rPr lang="zh-CN" altLang="en-US" dirty="0" smtClean="0"/>
              <a:t>强</a:t>
            </a:r>
            <a:r>
              <a:rPr lang="zh-CN" altLang="en-US" dirty="0"/>
              <a:t>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799193"/>
          </a:xfrm>
        </p:spPr>
        <p:txBody>
          <a:bodyPr/>
          <a:lstStyle/>
          <a:p>
            <a:r>
              <a:rPr lang="en-US" altLang="zh-CN" b="0" dirty="0"/>
              <a:t>QMI</a:t>
            </a:r>
            <a:r>
              <a:rPr lang="zh-CN" altLang="zh-CN" b="0" dirty="0"/>
              <a:t>层通过过滤</a:t>
            </a:r>
            <a:r>
              <a:rPr lang="en-US" altLang="zh-CN" b="0" dirty="0"/>
              <a:t>0x138F QMI Link 1TX PDU</a:t>
            </a:r>
            <a:r>
              <a:rPr lang="zh-CN" altLang="zh-CN" b="0" dirty="0"/>
              <a:t>，这个消息里也能看到对应的</a:t>
            </a:r>
            <a:r>
              <a:rPr lang="en-US" altLang="zh-CN" b="0" dirty="0"/>
              <a:t>RAT</a:t>
            </a:r>
            <a:r>
              <a:rPr lang="zh-CN" altLang="zh-CN" b="0" dirty="0"/>
              <a:t>的信号强度</a:t>
            </a:r>
            <a:endParaRPr lang="zh-CN" altLang="en-US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1772816"/>
            <a:ext cx="4891253" cy="41044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54680" y="5930456"/>
            <a:ext cx="1829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QMI</a:t>
            </a:r>
            <a:r>
              <a:rPr lang="zh-CN" altLang="en-US" sz="1400" dirty="0" smtClean="0"/>
              <a:t>层</a:t>
            </a:r>
            <a:r>
              <a:rPr lang="en-US" altLang="zh-CN" sz="1400" dirty="0" smtClean="0"/>
              <a:t>GSM</a:t>
            </a:r>
            <a:r>
              <a:rPr lang="zh-CN" altLang="zh-CN" sz="1400" dirty="0"/>
              <a:t>信号强度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912686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QMI</a:t>
            </a:r>
            <a:r>
              <a:rPr lang="zh-CN" altLang="en-US" dirty="0"/>
              <a:t>层查看信号强度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370937"/>
            <a:ext cx="3960440" cy="37444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84568" y="5146592"/>
            <a:ext cx="21194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QMI</a:t>
            </a:r>
            <a:r>
              <a:rPr lang="zh-CN" altLang="en-US" sz="1400" dirty="0" smtClean="0"/>
              <a:t>层</a:t>
            </a:r>
            <a:r>
              <a:rPr lang="en-US" altLang="zh-CN" sz="1400" dirty="0" smtClean="0"/>
              <a:t>WCDMA</a:t>
            </a:r>
            <a:r>
              <a:rPr lang="zh-CN" altLang="zh-CN" sz="1400" dirty="0" smtClean="0"/>
              <a:t>信号</a:t>
            </a:r>
            <a:r>
              <a:rPr lang="zh-CN" altLang="zh-CN" sz="1400" dirty="0"/>
              <a:t>强度</a:t>
            </a:r>
            <a:endParaRPr lang="zh-CN" altLang="en-US" sz="1400" dirty="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024" y="1370937"/>
            <a:ext cx="3888432" cy="37444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24128" y="5145172"/>
            <a:ext cx="17358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QMI</a:t>
            </a:r>
            <a:r>
              <a:rPr lang="zh-CN" altLang="en-US" sz="1400" dirty="0" smtClean="0"/>
              <a:t>层</a:t>
            </a:r>
            <a:r>
              <a:rPr lang="en-US" altLang="zh-CN" sz="1400" dirty="0" smtClean="0"/>
              <a:t>LTE</a:t>
            </a:r>
            <a:r>
              <a:rPr lang="zh-CN" altLang="zh-CN" sz="1400" dirty="0" smtClean="0"/>
              <a:t>信号</a:t>
            </a:r>
            <a:r>
              <a:rPr lang="zh-CN" altLang="zh-CN" sz="1400" dirty="0"/>
              <a:t>强度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285168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QCRIL</a:t>
            </a:r>
            <a:r>
              <a:rPr lang="zh-CN" altLang="en-US" dirty="0"/>
              <a:t>层查看信号</a:t>
            </a:r>
            <a:r>
              <a:rPr lang="zh-CN" altLang="en-US" dirty="0" smtClean="0"/>
              <a:t>强度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2861040"/>
          </a:xfrm>
        </p:spPr>
        <p:txBody>
          <a:bodyPr/>
          <a:lstStyle/>
          <a:p>
            <a:r>
              <a:rPr lang="en-US" altLang="zh-CN" sz="2400" b="0" dirty="0"/>
              <a:t>qcril_qmi_nas_signal_strength_con_conv_cache2ril()</a:t>
            </a:r>
            <a:r>
              <a:rPr lang="zh-CN" altLang="zh-CN" sz="2400" b="0" dirty="0"/>
              <a:t>函数会调用</a:t>
            </a:r>
          </a:p>
          <a:p>
            <a:r>
              <a:rPr lang="en-US" altLang="zh-CN" sz="2400" b="0" dirty="0" err="1"/>
              <a:t>qcril_cm_util_rssi_to_gw_signal_strength</a:t>
            </a:r>
            <a:r>
              <a:rPr lang="en-US" altLang="zh-CN" sz="2400" b="0" dirty="0"/>
              <a:t>()</a:t>
            </a:r>
            <a:r>
              <a:rPr lang="zh-CN" altLang="zh-CN" sz="2400" b="0" dirty="0"/>
              <a:t>函数处理</a:t>
            </a:r>
            <a:r>
              <a:rPr lang="en-US" altLang="zh-CN" sz="2400" b="0" dirty="0"/>
              <a:t>G/W/L</a:t>
            </a:r>
            <a:r>
              <a:rPr lang="zh-CN" altLang="zh-CN" sz="2400" b="0" dirty="0"/>
              <a:t>信号强度。</a:t>
            </a:r>
          </a:p>
          <a:p>
            <a:r>
              <a:rPr lang="en-US" altLang="zh-CN" sz="2400" b="0" dirty="0" err="1"/>
              <a:t>qcril_qmi_nas_dump_sign_strength_report</a:t>
            </a:r>
            <a:r>
              <a:rPr lang="zh-CN" altLang="zh-CN" sz="2400" b="0" dirty="0"/>
              <a:t>在</a:t>
            </a:r>
            <a:r>
              <a:rPr lang="en-US" altLang="zh-CN" sz="2400" b="0" dirty="0"/>
              <a:t>QXDM log</a:t>
            </a:r>
            <a:r>
              <a:rPr lang="zh-CN" altLang="zh-CN" sz="2400" b="0" dirty="0"/>
              <a:t>中打印</a:t>
            </a:r>
            <a:r>
              <a:rPr lang="en-US" altLang="zh-CN" sz="2400" b="0" dirty="0"/>
              <a:t>log</a:t>
            </a:r>
            <a:r>
              <a:rPr lang="zh-CN" altLang="zh-CN" sz="2400" b="0" dirty="0"/>
              <a:t>信息</a:t>
            </a:r>
            <a:endParaRPr lang="zh-CN" altLang="en-US" sz="24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04394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QCRIL</a:t>
            </a:r>
            <a:r>
              <a:rPr lang="zh-CN" altLang="en-US" dirty="0"/>
              <a:t>层查看信号强度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9025" y="1700808"/>
            <a:ext cx="6874197" cy="1643236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9025" y="4437112"/>
            <a:ext cx="6838700" cy="151216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9025" y="1196752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GW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359025" y="3933056"/>
            <a:ext cx="590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LTE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2723711" y="3358040"/>
            <a:ext cx="2516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-113+17*2=-79    </a:t>
            </a:r>
            <a:r>
              <a:rPr lang="en-US" altLang="zh-CN" sz="1600" dirty="0" err="1"/>
              <a:t>asu</a:t>
            </a:r>
            <a:r>
              <a:rPr lang="en-US" altLang="zh-CN" sz="1600" dirty="0"/>
              <a:t>-&gt;17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49844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FRAMEWORK</a:t>
            </a:r>
            <a:r>
              <a:rPr lang="zh-CN" altLang="en-US" dirty="0"/>
              <a:t>层查看信号</a:t>
            </a:r>
            <a:r>
              <a:rPr lang="zh-CN" altLang="en-US" dirty="0" smtClean="0"/>
              <a:t>强度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531258"/>
          </a:xfrm>
        </p:spPr>
        <p:txBody>
          <a:bodyPr/>
          <a:lstStyle/>
          <a:p>
            <a:r>
              <a:rPr lang="zh-CN" altLang="zh-CN" sz="1600" b="0" dirty="0"/>
              <a:t>两个与信号强度紧密相关的</a:t>
            </a:r>
            <a:r>
              <a:rPr lang="en-US" altLang="zh-CN" sz="1600" b="0" dirty="0"/>
              <a:t>RIL</a:t>
            </a:r>
            <a:r>
              <a:rPr lang="zh-CN" altLang="zh-CN" sz="1600" b="0" dirty="0"/>
              <a:t>消息：</a:t>
            </a:r>
          </a:p>
          <a:p>
            <a:r>
              <a:rPr lang="en-US" altLang="zh-CN" sz="1600" b="0" dirty="0"/>
              <a:t>(1)RIL_REQUEST_SIGNAL_STRENGTH</a:t>
            </a:r>
            <a:endParaRPr lang="zh-CN" altLang="zh-CN" sz="1600" b="0" dirty="0"/>
          </a:p>
          <a:p>
            <a:r>
              <a:rPr lang="en-US" altLang="zh-CN" sz="1600" b="0" dirty="0"/>
              <a:t>"data" is NULL</a:t>
            </a:r>
            <a:endParaRPr lang="zh-CN" altLang="zh-CN" sz="1600" b="0" dirty="0"/>
          </a:p>
          <a:p>
            <a:r>
              <a:rPr lang="en-US" altLang="zh-CN" sz="1600" b="0" dirty="0"/>
              <a:t>"response" is a </a:t>
            </a:r>
            <a:r>
              <a:rPr lang="en-US" altLang="zh-CN" sz="1600" b="0" dirty="0" err="1"/>
              <a:t>const</a:t>
            </a:r>
            <a:r>
              <a:rPr lang="en-US" altLang="zh-CN" sz="1600" b="0" dirty="0"/>
              <a:t> </a:t>
            </a:r>
            <a:r>
              <a:rPr lang="en-US" altLang="zh-CN" sz="1600" b="0" dirty="0" err="1"/>
              <a:t>RIL_SignalStrength</a:t>
            </a:r>
            <a:r>
              <a:rPr lang="en-US" altLang="zh-CN" sz="1600" b="0" dirty="0"/>
              <a:t> </a:t>
            </a:r>
            <a:r>
              <a:rPr lang="en-US" altLang="zh-CN" sz="1600" b="0" dirty="0" smtClean="0"/>
              <a:t>*</a:t>
            </a:r>
          </a:p>
          <a:p>
            <a:endParaRPr lang="zh-CN" altLang="zh-CN" sz="1600" b="0" dirty="0"/>
          </a:p>
          <a:p>
            <a:r>
              <a:rPr lang="en-US" altLang="zh-CN" sz="1600" b="0" dirty="0"/>
              <a:t>(2)RIL_UNSOL_SIGNAL_STRENGTH</a:t>
            </a:r>
            <a:endParaRPr lang="zh-CN" altLang="zh-CN" sz="1600" b="0" dirty="0"/>
          </a:p>
          <a:p>
            <a:r>
              <a:rPr lang="en-US" altLang="zh-CN" sz="1600" b="0" dirty="0"/>
              <a:t>"data" is a </a:t>
            </a:r>
            <a:r>
              <a:rPr lang="en-US" altLang="zh-CN" sz="1600" b="0" dirty="0" err="1"/>
              <a:t>const</a:t>
            </a:r>
            <a:r>
              <a:rPr lang="en-US" altLang="zh-CN" sz="1600" b="0" dirty="0"/>
              <a:t> </a:t>
            </a:r>
            <a:r>
              <a:rPr lang="en-US" altLang="zh-CN" sz="1600" b="0" dirty="0" err="1"/>
              <a:t>RIL_SignalStrength</a:t>
            </a:r>
            <a:r>
              <a:rPr lang="en-US" altLang="zh-CN" sz="1600" b="0" dirty="0"/>
              <a:t> </a:t>
            </a:r>
            <a:r>
              <a:rPr lang="en-US" altLang="zh-CN" sz="1600" b="0" dirty="0" smtClean="0"/>
              <a:t>*</a:t>
            </a:r>
          </a:p>
          <a:p>
            <a:endParaRPr lang="zh-CN" altLang="zh-CN" sz="1600" b="0" dirty="0"/>
          </a:p>
          <a:p>
            <a:r>
              <a:rPr lang="en-US" altLang="zh-CN" sz="1600" b="0" dirty="0" smtClean="0"/>
              <a:t>/* </a:t>
            </a:r>
            <a:r>
              <a:rPr lang="en-US" altLang="zh-CN" sz="1600" b="0" dirty="0"/>
              <a:t>Deprecated, use RIL_SignalStrength_v6 */</a:t>
            </a:r>
            <a:endParaRPr lang="zh-CN" altLang="zh-CN" sz="1600" b="0" dirty="0"/>
          </a:p>
          <a:p>
            <a:r>
              <a:rPr lang="en-US" altLang="zh-CN" sz="1600" b="0" dirty="0" err="1"/>
              <a:t>typedef</a:t>
            </a:r>
            <a:r>
              <a:rPr lang="en-US" altLang="zh-CN" sz="1600" b="0" dirty="0"/>
              <a:t> </a:t>
            </a:r>
            <a:r>
              <a:rPr lang="en-US" altLang="zh-CN" sz="1600" b="0" dirty="0" err="1"/>
              <a:t>struct</a:t>
            </a:r>
            <a:r>
              <a:rPr lang="en-US" altLang="zh-CN" sz="1600" b="0" dirty="0"/>
              <a:t> {</a:t>
            </a:r>
            <a:endParaRPr lang="zh-CN" altLang="zh-CN" sz="1600" b="0" dirty="0"/>
          </a:p>
          <a:p>
            <a:r>
              <a:rPr lang="en-US" altLang="zh-CN" sz="1600" b="0" dirty="0"/>
              <a:t>    </a:t>
            </a:r>
            <a:r>
              <a:rPr lang="en-US" altLang="zh-CN" sz="1600" b="0" dirty="0" err="1"/>
              <a:t>RIL_GW_SignalStrength</a:t>
            </a:r>
            <a:r>
              <a:rPr lang="en-US" altLang="zh-CN" sz="1600" b="0" dirty="0"/>
              <a:t>   </a:t>
            </a:r>
            <a:r>
              <a:rPr lang="en-US" altLang="zh-CN" sz="1600" b="0" dirty="0" err="1"/>
              <a:t>GW_SignalStrength</a:t>
            </a:r>
            <a:r>
              <a:rPr lang="en-US" altLang="zh-CN" sz="1600" b="0" dirty="0"/>
              <a:t>;</a:t>
            </a:r>
            <a:endParaRPr lang="zh-CN" altLang="zh-CN" sz="1600" b="0" dirty="0"/>
          </a:p>
          <a:p>
            <a:r>
              <a:rPr lang="en-US" altLang="zh-CN" sz="1600" b="0" dirty="0"/>
              <a:t>    </a:t>
            </a:r>
            <a:r>
              <a:rPr lang="en-US" altLang="zh-CN" sz="1600" b="0" dirty="0" err="1"/>
              <a:t>RIL_CDMA_SignalStrength</a:t>
            </a:r>
            <a:r>
              <a:rPr lang="en-US" altLang="zh-CN" sz="1600" b="0" dirty="0"/>
              <a:t>  </a:t>
            </a:r>
            <a:r>
              <a:rPr lang="en-US" altLang="zh-CN" sz="1600" b="0" dirty="0" err="1"/>
              <a:t>CDMA_SignalStrength</a:t>
            </a:r>
            <a:r>
              <a:rPr lang="en-US" altLang="zh-CN" sz="1600" b="0" dirty="0"/>
              <a:t>;</a:t>
            </a:r>
            <a:endParaRPr lang="zh-CN" altLang="zh-CN" sz="1600" b="0" dirty="0"/>
          </a:p>
          <a:p>
            <a:r>
              <a:rPr lang="en-US" altLang="zh-CN" sz="1600" b="0" dirty="0"/>
              <a:t>    </a:t>
            </a:r>
            <a:r>
              <a:rPr lang="en-US" altLang="zh-CN" sz="1600" b="0" dirty="0" err="1"/>
              <a:t>RIL_EVDO_SignalStrength</a:t>
            </a:r>
            <a:r>
              <a:rPr lang="en-US" altLang="zh-CN" sz="1600" b="0" dirty="0"/>
              <a:t>  </a:t>
            </a:r>
            <a:r>
              <a:rPr lang="en-US" altLang="zh-CN" sz="1600" b="0" dirty="0" err="1"/>
              <a:t>EVDO_SignalStrength</a:t>
            </a:r>
            <a:r>
              <a:rPr lang="en-US" altLang="zh-CN" sz="1600" b="0" dirty="0"/>
              <a:t>;</a:t>
            </a:r>
            <a:endParaRPr lang="zh-CN" altLang="zh-CN" sz="1600" b="0" dirty="0"/>
          </a:p>
          <a:p>
            <a:r>
              <a:rPr lang="en-US" altLang="zh-CN" sz="1600" b="0" dirty="0"/>
              <a:t>    </a:t>
            </a:r>
            <a:r>
              <a:rPr lang="en-US" altLang="zh-CN" sz="1600" b="0" dirty="0" err="1"/>
              <a:t>RIL_LTE_SignalStrength</a:t>
            </a:r>
            <a:r>
              <a:rPr lang="en-US" altLang="zh-CN" sz="1600" b="0" dirty="0"/>
              <a:t>  </a:t>
            </a:r>
            <a:r>
              <a:rPr lang="en-US" altLang="zh-CN" sz="1600" b="0" dirty="0" err="1"/>
              <a:t>LTE_SignalStrength</a:t>
            </a:r>
            <a:r>
              <a:rPr lang="en-US" altLang="zh-CN" sz="1600" b="0" dirty="0"/>
              <a:t>;</a:t>
            </a:r>
            <a:endParaRPr lang="zh-CN" altLang="zh-CN" sz="1600" b="0" dirty="0"/>
          </a:p>
          <a:p>
            <a:r>
              <a:rPr lang="en-US" altLang="zh-CN" sz="1600" b="0" dirty="0"/>
              <a:t>} RIL_SignalStrength_v6;</a:t>
            </a:r>
            <a:endParaRPr lang="zh-CN" altLang="zh-CN" sz="1600" b="0" dirty="0"/>
          </a:p>
          <a:p>
            <a:endParaRPr lang="zh-CN" altLang="en-US" sz="1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HoperuHoperun  Copyright (c) 2007-2010  江苏润和</a:t>
            </a:r>
            <a:endParaRPr lang="zh-CN" altLang="en-US" sz="1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71612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FRAMEWORK</a:t>
            </a:r>
            <a:r>
              <a:rPr lang="zh-CN" altLang="en-US" dirty="0"/>
              <a:t>层查看信号强度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887574"/>
          </a:xfrm>
        </p:spPr>
        <p:txBody>
          <a:bodyPr/>
          <a:lstStyle/>
          <a:p>
            <a:r>
              <a:rPr lang="zh-CN" altLang="zh-CN" sz="1200" dirty="0"/>
              <a:t>信号强度值的</a:t>
            </a:r>
            <a:r>
              <a:rPr lang="en-US" altLang="zh-CN" sz="1200" dirty="0" err="1"/>
              <a:t>adb</a:t>
            </a:r>
            <a:r>
              <a:rPr lang="en-US" altLang="zh-CN" sz="1200" dirty="0"/>
              <a:t> log</a:t>
            </a:r>
            <a:r>
              <a:rPr lang="zh-CN" altLang="zh-CN" sz="1200" dirty="0"/>
              <a:t>：</a:t>
            </a:r>
          </a:p>
          <a:p>
            <a:r>
              <a:rPr lang="en-US" altLang="zh-CN" sz="1200" b="0" dirty="0"/>
              <a:t>09-09 16:51:00.019  4687  4687 D </a:t>
            </a:r>
            <a:r>
              <a:rPr lang="en-US" altLang="zh-CN" sz="1200" b="0" dirty="0" err="1"/>
              <a:t>StatusBar.MSimNetworkController</a:t>
            </a:r>
            <a:r>
              <a:rPr lang="en-US" altLang="zh-CN" sz="1200" b="0" dirty="0"/>
              <a:t>: </a:t>
            </a:r>
            <a:r>
              <a:rPr lang="en-US" altLang="zh-CN" sz="1200" b="0" dirty="0" err="1"/>
              <a:t>onSignalStrengthsChanged</a:t>
            </a:r>
            <a:r>
              <a:rPr lang="en-US" altLang="zh-CN" sz="1200" b="0" dirty="0"/>
              <a:t> received on </a:t>
            </a:r>
            <a:r>
              <a:rPr lang="en-US" altLang="zh-CN" sz="1200" b="0" dirty="0" err="1"/>
              <a:t>phoneId</a:t>
            </a:r>
            <a:r>
              <a:rPr lang="en-US" altLang="zh-CN" sz="1200" b="0" dirty="0"/>
              <a:t> :0signalStrength=</a:t>
            </a:r>
            <a:r>
              <a:rPr lang="en-US" altLang="zh-CN" sz="1200" b="0" dirty="0" err="1"/>
              <a:t>SignalStrength</a:t>
            </a:r>
            <a:r>
              <a:rPr lang="en-US" altLang="zh-CN" sz="1200" b="0" dirty="0"/>
              <a:t>: 99 0 -120 -160 -120 -1 -1 22 -89 -7 48 2147483647 2147483647 </a:t>
            </a:r>
            <a:r>
              <a:rPr lang="en-US" altLang="zh-CN" sz="1200" b="0" dirty="0" err="1"/>
              <a:t>gsm|lte</a:t>
            </a:r>
            <a:r>
              <a:rPr lang="en-US" altLang="zh-CN" sz="1200" b="0" dirty="0"/>
              <a:t> level=3</a:t>
            </a:r>
            <a:endParaRPr lang="zh-CN" altLang="zh-CN" sz="1200" b="0" dirty="0"/>
          </a:p>
          <a:p>
            <a:r>
              <a:rPr lang="en-US" altLang="zh-CN" sz="1200" dirty="0" smtClean="0"/>
              <a:t>SignalStrength.java</a:t>
            </a:r>
          </a:p>
          <a:p>
            <a:r>
              <a:rPr lang="en-US" altLang="zh-CN" sz="1200" b="0" dirty="0"/>
              <a:t>public String </a:t>
            </a:r>
            <a:r>
              <a:rPr lang="en-US" altLang="zh-CN" sz="1200" b="0" dirty="0" err="1"/>
              <a:t>toString</a:t>
            </a:r>
            <a:r>
              <a:rPr lang="en-US" altLang="zh-CN" sz="1200" b="0" dirty="0"/>
              <a:t>() {</a:t>
            </a:r>
            <a:endParaRPr lang="zh-CN" altLang="zh-CN" sz="1200" b="0" dirty="0"/>
          </a:p>
          <a:p>
            <a:r>
              <a:rPr lang="en-US" altLang="zh-CN" sz="1200" b="0" dirty="0"/>
              <a:t>        return ("</a:t>
            </a:r>
            <a:r>
              <a:rPr lang="en-US" altLang="zh-CN" sz="1200" b="0" dirty="0" err="1"/>
              <a:t>SignalStrength</a:t>
            </a:r>
            <a:r>
              <a:rPr lang="en-US" altLang="zh-CN" sz="1200" b="0" dirty="0"/>
              <a:t>:"</a:t>
            </a:r>
            <a:endParaRPr lang="zh-CN" altLang="zh-CN" sz="1200" b="0" dirty="0"/>
          </a:p>
          <a:p>
            <a:r>
              <a:rPr lang="en-US" altLang="zh-CN" sz="1200" b="0" dirty="0"/>
              <a:t>                + " " + </a:t>
            </a:r>
            <a:r>
              <a:rPr lang="en-US" altLang="zh-CN" sz="1200" b="0" dirty="0" err="1"/>
              <a:t>mGsmSignalStrength</a:t>
            </a:r>
            <a:endParaRPr lang="zh-CN" altLang="zh-CN" sz="1200" b="0" dirty="0"/>
          </a:p>
          <a:p>
            <a:r>
              <a:rPr lang="en-US" altLang="zh-CN" sz="1200" b="0" dirty="0"/>
              <a:t>                + " " + </a:t>
            </a:r>
            <a:r>
              <a:rPr lang="en-US" altLang="zh-CN" sz="1200" b="0" dirty="0" err="1"/>
              <a:t>mGsmBitErrorRate</a:t>
            </a:r>
            <a:endParaRPr lang="zh-CN" altLang="zh-CN" sz="1200" b="0" dirty="0"/>
          </a:p>
          <a:p>
            <a:r>
              <a:rPr lang="en-US" altLang="zh-CN" sz="1200" b="0" dirty="0"/>
              <a:t>                + " " + </a:t>
            </a:r>
            <a:r>
              <a:rPr lang="en-US" altLang="zh-CN" sz="1200" b="0" dirty="0" err="1"/>
              <a:t>mCdmaDbm</a:t>
            </a:r>
            <a:endParaRPr lang="zh-CN" altLang="zh-CN" sz="1200" b="0" dirty="0"/>
          </a:p>
          <a:p>
            <a:r>
              <a:rPr lang="en-US" altLang="zh-CN" sz="1200" b="0" dirty="0"/>
              <a:t>                + " " + </a:t>
            </a:r>
            <a:r>
              <a:rPr lang="en-US" altLang="zh-CN" sz="1200" b="0" dirty="0" err="1"/>
              <a:t>mCdmaEcio</a:t>
            </a:r>
            <a:endParaRPr lang="zh-CN" altLang="zh-CN" sz="1200" b="0" dirty="0"/>
          </a:p>
          <a:p>
            <a:r>
              <a:rPr lang="en-US" altLang="zh-CN" sz="1200" b="0" dirty="0"/>
              <a:t>                + " " + </a:t>
            </a:r>
            <a:r>
              <a:rPr lang="en-US" altLang="zh-CN" sz="1200" b="0" dirty="0" err="1"/>
              <a:t>mEvdoDbm</a:t>
            </a:r>
            <a:endParaRPr lang="zh-CN" altLang="zh-CN" sz="1200" b="0" dirty="0"/>
          </a:p>
          <a:p>
            <a:r>
              <a:rPr lang="en-US" altLang="zh-CN" sz="1200" b="0" dirty="0"/>
              <a:t>                + " " + </a:t>
            </a:r>
            <a:r>
              <a:rPr lang="en-US" altLang="zh-CN" sz="1200" b="0" dirty="0" err="1"/>
              <a:t>mEvdoEcio</a:t>
            </a:r>
            <a:endParaRPr lang="zh-CN" altLang="zh-CN" sz="1200" b="0" dirty="0"/>
          </a:p>
          <a:p>
            <a:r>
              <a:rPr lang="en-US" altLang="zh-CN" sz="1200" b="0" dirty="0"/>
              <a:t>                + " " + </a:t>
            </a:r>
            <a:r>
              <a:rPr lang="en-US" altLang="zh-CN" sz="1200" b="0" dirty="0" err="1"/>
              <a:t>mEvdoSnr</a:t>
            </a:r>
            <a:endParaRPr lang="zh-CN" altLang="zh-CN" sz="1200" b="0" dirty="0"/>
          </a:p>
          <a:p>
            <a:r>
              <a:rPr lang="en-US" altLang="zh-CN" sz="1200" b="0" dirty="0"/>
              <a:t>                + " " + </a:t>
            </a:r>
            <a:r>
              <a:rPr lang="en-US" altLang="zh-CN" sz="1200" b="0" dirty="0" err="1"/>
              <a:t>mLteSignalStrength</a:t>
            </a:r>
            <a:endParaRPr lang="zh-CN" altLang="zh-CN" sz="1200" b="0" dirty="0"/>
          </a:p>
          <a:p>
            <a:r>
              <a:rPr lang="en-US" altLang="zh-CN" sz="1200" b="0" dirty="0"/>
              <a:t>                + " " + </a:t>
            </a:r>
            <a:r>
              <a:rPr lang="en-US" altLang="zh-CN" sz="1200" b="0" dirty="0" err="1"/>
              <a:t>mLteRsrp</a:t>
            </a:r>
            <a:endParaRPr lang="zh-CN" altLang="zh-CN" sz="1200" b="0" dirty="0"/>
          </a:p>
          <a:p>
            <a:r>
              <a:rPr lang="en-US" altLang="zh-CN" sz="1200" b="0" dirty="0"/>
              <a:t>                + " " + </a:t>
            </a:r>
            <a:r>
              <a:rPr lang="en-US" altLang="zh-CN" sz="1200" b="0" dirty="0" err="1"/>
              <a:t>mLteRsrq</a:t>
            </a:r>
            <a:endParaRPr lang="zh-CN" altLang="zh-CN" sz="1200" b="0" dirty="0"/>
          </a:p>
          <a:p>
            <a:r>
              <a:rPr lang="en-US" altLang="zh-CN" sz="1200" b="0" dirty="0"/>
              <a:t>                + " " + </a:t>
            </a:r>
            <a:r>
              <a:rPr lang="en-US" altLang="zh-CN" sz="1200" b="0" dirty="0" err="1"/>
              <a:t>mLteRssnr</a:t>
            </a:r>
            <a:endParaRPr lang="zh-CN" altLang="zh-CN" sz="1200" b="0" dirty="0"/>
          </a:p>
          <a:p>
            <a:r>
              <a:rPr lang="en-US" altLang="zh-CN" sz="1200" b="0" dirty="0"/>
              <a:t>                + " " + </a:t>
            </a:r>
            <a:r>
              <a:rPr lang="en-US" altLang="zh-CN" sz="1200" b="0" dirty="0" err="1"/>
              <a:t>mLteCqi</a:t>
            </a:r>
            <a:endParaRPr lang="zh-CN" altLang="zh-CN" sz="1200" b="0" dirty="0"/>
          </a:p>
          <a:p>
            <a:r>
              <a:rPr lang="en-US" altLang="zh-CN" sz="1200" b="0" dirty="0"/>
              <a:t>                + " " + </a:t>
            </a:r>
            <a:r>
              <a:rPr lang="en-US" altLang="zh-CN" sz="1200" b="0" dirty="0" err="1"/>
              <a:t>mTdScdmaRscp</a:t>
            </a:r>
            <a:endParaRPr lang="zh-CN" altLang="zh-CN" sz="1200" b="0" dirty="0"/>
          </a:p>
          <a:p>
            <a:r>
              <a:rPr lang="en-US" altLang="zh-CN" sz="1200" b="0" dirty="0"/>
              <a:t>                + " " + (</a:t>
            </a:r>
            <a:r>
              <a:rPr lang="en-US" altLang="zh-CN" sz="1200" b="0" dirty="0" err="1"/>
              <a:t>isGsm</a:t>
            </a:r>
            <a:r>
              <a:rPr lang="en-US" altLang="zh-CN" sz="1200" b="0" dirty="0"/>
              <a:t> ? "</a:t>
            </a:r>
            <a:r>
              <a:rPr lang="en-US" altLang="zh-CN" sz="1200" b="0" dirty="0" err="1"/>
              <a:t>gsm|lte</a:t>
            </a:r>
            <a:r>
              <a:rPr lang="en-US" altLang="zh-CN" sz="1200" b="0" dirty="0"/>
              <a:t>" : "</a:t>
            </a:r>
            <a:r>
              <a:rPr lang="en-US" altLang="zh-CN" sz="1200" b="0" dirty="0" err="1"/>
              <a:t>cdma</a:t>
            </a:r>
            <a:r>
              <a:rPr lang="en-US" altLang="zh-CN" sz="1200" b="0" dirty="0"/>
              <a:t>"));</a:t>
            </a:r>
            <a:endParaRPr lang="zh-CN" altLang="zh-CN" sz="1200" b="0" dirty="0"/>
          </a:p>
          <a:p>
            <a:r>
              <a:rPr lang="en-US" altLang="zh-CN" sz="1200" b="0" dirty="0"/>
              <a:t>    }</a:t>
            </a:r>
            <a:endParaRPr lang="zh-CN" altLang="zh-CN" sz="1200" b="0" dirty="0"/>
          </a:p>
          <a:p>
            <a:endParaRPr lang="zh-CN" altLang="en-US" sz="11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HoperuHoperun  Copyright (c) 2007-2010  江苏润和</a:t>
            </a:r>
            <a:endParaRPr lang="zh-CN" altLang="en-US" sz="1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1862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4"/>
            <a:ext cx="8207375" cy="3578095"/>
          </a:xfrm>
        </p:spPr>
        <p:txBody>
          <a:bodyPr/>
          <a:lstStyle/>
          <a:p>
            <a:r>
              <a:rPr lang="en-US" altLang="zh-CN" sz="2800" dirty="0" smtClean="0"/>
              <a:t>Android</a:t>
            </a:r>
            <a:r>
              <a:rPr lang="zh-CN" altLang="en-US" sz="2800" dirty="0" smtClean="0"/>
              <a:t>整体详细架构</a:t>
            </a:r>
            <a:endParaRPr lang="en-US" altLang="zh-CN" sz="2800" dirty="0" smtClean="0"/>
          </a:p>
          <a:p>
            <a:r>
              <a:rPr lang="en-US" altLang="zh-CN" sz="2800" dirty="0" smtClean="0"/>
              <a:t>L1</a:t>
            </a:r>
            <a:r>
              <a:rPr lang="zh-CN" altLang="en-US" sz="2800" dirty="0" smtClean="0"/>
              <a:t>层查看信号强度</a:t>
            </a:r>
            <a:endParaRPr lang="en-US" altLang="zh-CN" sz="2800" dirty="0" smtClean="0"/>
          </a:p>
          <a:p>
            <a:r>
              <a:rPr lang="en-US" altLang="zh-CN" sz="2800" dirty="0" smtClean="0"/>
              <a:t>QMI</a:t>
            </a:r>
            <a:r>
              <a:rPr lang="zh-CN" altLang="en-US" sz="2800" dirty="0" smtClean="0"/>
              <a:t>层查看信号强度</a:t>
            </a:r>
            <a:endParaRPr lang="en-US" altLang="zh-CN" sz="2800" dirty="0" smtClean="0"/>
          </a:p>
          <a:p>
            <a:r>
              <a:rPr lang="en-US" altLang="zh-CN" sz="2800" dirty="0" smtClean="0"/>
              <a:t>QCRIL</a:t>
            </a:r>
            <a:r>
              <a:rPr lang="zh-CN" altLang="en-US" sz="2800" dirty="0" smtClean="0"/>
              <a:t>层查看信号强度</a:t>
            </a:r>
            <a:endParaRPr lang="en-US" altLang="zh-CN" sz="2800" dirty="0" smtClean="0"/>
          </a:p>
          <a:p>
            <a:r>
              <a:rPr lang="en-US" altLang="zh-CN" sz="2800" dirty="0" smtClean="0"/>
              <a:t>FRAMEWORK</a:t>
            </a:r>
            <a:r>
              <a:rPr lang="zh-CN" altLang="en-US" sz="2800" dirty="0" smtClean="0"/>
              <a:t>层查看信号强度</a:t>
            </a:r>
            <a:endParaRPr lang="en-US" altLang="zh-CN" sz="2800" dirty="0" smtClean="0"/>
          </a:p>
          <a:p>
            <a:r>
              <a:rPr lang="en-US" altLang="zh-CN" sz="2800" dirty="0" smtClean="0"/>
              <a:t>Q&amp;A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50905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FRAMEWORK</a:t>
            </a:r>
            <a:r>
              <a:rPr lang="zh-CN" altLang="en-US" dirty="0"/>
              <a:t>层查看信号强度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1227965"/>
          </a:xfrm>
        </p:spPr>
        <p:txBody>
          <a:bodyPr/>
          <a:lstStyle/>
          <a:p>
            <a:r>
              <a:rPr lang="zh-CN" altLang="zh-CN" b="0" dirty="0"/>
              <a:t>状态栏信号格数也是根据信号强度计算得到的，这段代码主要在</a:t>
            </a:r>
            <a:r>
              <a:rPr lang="en-US" altLang="zh-CN" b="0" dirty="0"/>
              <a:t>SignalStrength.java</a:t>
            </a:r>
            <a:r>
              <a:rPr lang="zh-CN" altLang="zh-CN" b="0" dirty="0"/>
              <a:t>中。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15816" y="1772816"/>
            <a:ext cx="381642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3589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查看实时信号强度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429861"/>
          </a:xfrm>
        </p:spPr>
        <p:txBody>
          <a:bodyPr/>
          <a:lstStyle/>
          <a:p>
            <a:r>
              <a:rPr lang="zh-CN" altLang="zh-CN" b="0" dirty="0"/>
              <a:t>此外，简要介绍下</a:t>
            </a:r>
            <a:r>
              <a:rPr lang="en-US" altLang="zh-CN" b="0" dirty="0"/>
              <a:t>QXDM</a:t>
            </a:r>
            <a:r>
              <a:rPr lang="zh-CN" altLang="zh-CN" b="0" dirty="0"/>
              <a:t>中实时查看信号强度的方法</a:t>
            </a:r>
            <a:r>
              <a:rPr lang="zh-CN" altLang="zh-CN" b="0" dirty="0" smtClean="0"/>
              <a:t>：</a:t>
            </a:r>
            <a:endParaRPr lang="zh-CN" altLang="zh-CN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27784" y="1492567"/>
            <a:ext cx="4680520" cy="43847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51920" y="6021288"/>
            <a:ext cx="2018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QXDM_GSM_Rx_Signal</a:t>
            </a:r>
            <a:endParaRPr lang="zh-CN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7113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查看实时信号强度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HoperuHoperun  Copyright (c) 2007-2010  江苏润和</a:t>
            </a:r>
            <a:endParaRPr lang="zh-CN" altLang="en-US" sz="1800" dirty="0">
              <a:ea typeface="宋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980728"/>
            <a:ext cx="4896544" cy="48245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73661" y="5839665"/>
            <a:ext cx="230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QXDM_WCDMA_Rx_Signal</a:t>
            </a:r>
            <a:endParaRPr lang="zh-CN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4962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查看实时信号强度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980728"/>
            <a:ext cx="5112568" cy="48245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01260" y="5949280"/>
            <a:ext cx="19814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QXDM_LTE_Rx_Signal</a:t>
            </a:r>
            <a:endParaRPr lang="zh-CN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6574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32698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2492896"/>
            <a:ext cx="2807543" cy="17998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9600" dirty="0" smtClean="0"/>
              <a:t>END</a:t>
            </a:r>
            <a:endParaRPr lang="zh-CN" altLang="en-US" sz="9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5110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Android</a:t>
            </a:r>
            <a:r>
              <a:rPr lang="zh-CN" altLang="en-US" dirty="0"/>
              <a:t>整体详细架构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1599027"/>
          </a:xfrm>
        </p:spPr>
        <p:txBody>
          <a:bodyPr/>
          <a:lstStyle/>
          <a:p>
            <a:r>
              <a:rPr lang="zh-CN" altLang="zh-CN" sz="2800" b="0" dirty="0"/>
              <a:t>在介绍信号强度之前，我们首先了解</a:t>
            </a:r>
            <a:r>
              <a:rPr lang="zh-CN" altLang="zh-CN" sz="2800" b="0" dirty="0" smtClean="0"/>
              <a:t>下</a:t>
            </a:r>
            <a:r>
              <a:rPr lang="en-US" altLang="zh-CN" sz="2800" b="0" dirty="0" smtClean="0"/>
              <a:t>Android</a:t>
            </a:r>
            <a:r>
              <a:rPr lang="zh-CN" altLang="zh-CN" sz="2800" b="0" dirty="0"/>
              <a:t>的架构，熟悉了基本的架构就能方便地理解信号强度是如何上报到上层的。</a:t>
            </a:r>
            <a:endParaRPr lang="zh-CN" altLang="en-US" sz="28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3856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Android</a:t>
            </a:r>
            <a:r>
              <a:rPr lang="zh-CN" altLang="en-US" dirty="0" smtClean="0"/>
              <a:t>整体详细架构图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764704"/>
            <a:ext cx="6552728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90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Modem</a:t>
            </a:r>
            <a:r>
              <a:rPr lang="zh-CN" altLang="en-US" dirty="0" smtClean="0"/>
              <a:t>整体架构图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836712"/>
            <a:ext cx="7056784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054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AS</a:t>
            </a:r>
            <a:r>
              <a:rPr lang="zh-CN" altLang="zh-CN" dirty="0"/>
              <a:t>架构图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764704"/>
            <a:ext cx="7272807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400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信号强度的概念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1968744"/>
          </a:xfrm>
        </p:spPr>
        <p:txBody>
          <a:bodyPr/>
          <a:lstStyle/>
          <a:p>
            <a:r>
              <a:rPr lang="zh-CN" altLang="zh-CN" b="0" dirty="0"/>
              <a:t>强度值物理上用分贝来表示</a:t>
            </a:r>
            <a:r>
              <a:rPr lang="en-US" altLang="zh-CN" b="0" dirty="0"/>
              <a:t>, decibel(dB),</a:t>
            </a:r>
            <a:r>
              <a:rPr lang="zh-CN" altLang="zh-CN" b="0" dirty="0"/>
              <a:t>这是一个对数运算</a:t>
            </a:r>
            <a:r>
              <a:rPr lang="en-US" altLang="zh-CN" b="0" dirty="0"/>
              <a:t>(logarithmic)</a:t>
            </a:r>
            <a:r>
              <a:rPr lang="zh-CN" altLang="zh-CN" b="0" dirty="0"/>
              <a:t>值</a:t>
            </a:r>
            <a:r>
              <a:rPr lang="en-US" altLang="zh-CN" b="0" dirty="0"/>
              <a:t>:</a:t>
            </a:r>
            <a:endParaRPr lang="zh-CN" altLang="zh-CN" b="0" dirty="0"/>
          </a:p>
          <a:p>
            <a:r>
              <a:rPr lang="en-US" altLang="zh-CN" b="0" dirty="0"/>
              <a:t>3gpp</a:t>
            </a:r>
            <a:r>
              <a:rPr lang="zh-CN" altLang="zh-CN" b="0" dirty="0"/>
              <a:t>的</a:t>
            </a:r>
            <a:r>
              <a:rPr lang="en-US" altLang="zh-CN" b="0" dirty="0"/>
              <a:t>TS 27.007(AT</a:t>
            </a:r>
            <a:r>
              <a:rPr lang="zh-CN" altLang="zh-CN" b="0" dirty="0"/>
              <a:t>命令</a:t>
            </a:r>
            <a:r>
              <a:rPr lang="en-US" altLang="zh-CN" b="0" dirty="0"/>
              <a:t>)</a:t>
            </a:r>
            <a:r>
              <a:rPr lang="zh-CN" altLang="zh-CN" b="0" dirty="0"/>
              <a:t>协议中的</a:t>
            </a:r>
            <a:r>
              <a:rPr lang="en-US" altLang="zh-CN" b="0" dirty="0"/>
              <a:t>8.5</a:t>
            </a:r>
            <a:r>
              <a:rPr lang="zh-CN" altLang="zh-CN" b="0" dirty="0"/>
              <a:t>节</a:t>
            </a:r>
            <a:r>
              <a:rPr lang="en-US" altLang="zh-CN" b="0" dirty="0"/>
              <a:t>,</a:t>
            </a:r>
            <a:r>
              <a:rPr lang="zh-CN" altLang="zh-CN" b="0" dirty="0"/>
              <a:t>定义了</a:t>
            </a:r>
            <a:r>
              <a:rPr lang="en-US" altLang="zh-CN" b="0" dirty="0"/>
              <a:t>AT</a:t>
            </a:r>
            <a:r>
              <a:rPr lang="zh-CN" altLang="zh-CN" b="0" dirty="0"/>
              <a:t>命令下的标准</a:t>
            </a:r>
            <a:r>
              <a:rPr lang="en-US" altLang="zh-CN" b="0" dirty="0"/>
              <a:t>GSM</a:t>
            </a:r>
            <a:r>
              <a:rPr lang="zh-CN" altLang="zh-CN" b="0" dirty="0"/>
              <a:t>信号强度值分布范围数值</a:t>
            </a:r>
            <a:r>
              <a:rPr lang="en-US" altLang="zh-CN" b="0" dirty="0"/>
              <a:t>(RSSI</a:t>
            </a:r>
            <a:r>
              <a:rPr lang="zh-CN" altLang="zh-CN" b="0" dirty="0"/>
              <a:t>数值</a:t>
            </a:r>
            <a:r>
              <a:rPr lang="en-US" altLang="zh-CN" b="0" dirty="0"/>
              <a:t>),</a:t>
            </a:r>
            <a:r>
              <a:rPr lang="zh-CN" altLang="zh-CN" b="0" dirty="0"/>
              <a:t>其是基于</a:t>
            </a:r>
            <a:r>
              <a:rPr lang="en-US" altLang="zh-CN" b="0" dirty="0"/>
              <a:t>AT+CSQ</a:t>
            </a:r>
            <a:r>
              <a:rPr lang="zh-CN" altLang="zh-CN" b="0" dirty="0"/>
              <a:t>命令来定义的</a:t>
            </a:r>
            <a:r>
              <a:rPr lang="en-US" altLang="zh-CN" b="0" dirty="0"/>
              <a:t>:</a:t>
            </a:r>
            <a:endParaRPr lang="zh-CN" altLang="en-US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80928"/>
            <a:ext cx="5112568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3203848" y="6021288"/>
            <a:ext cx="2209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GSM</a:t>
            </a:r>
            <a:r>
              <a:rPr lang="zh-CN" altLang="zh-CN" sz="1400" dirty="0"/>
              <a:t>的信号强度区间分布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12095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L1</a:t>
            </a:r>
            <a:r>
              <a:rPr lang="zh-CN" altLang="en-US" dirty="0"/>
              <a:t>层查看信号强度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4524315"/>
          </a:xfrm>
        </p:spPr>
        <p:txBody>
          <a:bodyPr/>
          <a:lstStyle/>
          <a:p>
            <a:r>
              <a:rPr lang="en-US" altLang="zh-CN" sz="2400" b="0" dirty="0"/>
              <a:t>GW</a:t>
            </a:r>
            <a:r>
              <a:rPr lang="zh-CN" altLang="zh-CN" sz="2400" b="0" dirty="0"/>
              <a:t>的信号强度是以</a:t>
            </a:r>
            <a:r>
              <a:rPr lang="en-US" altLang="zh-CN" sz="2400" b="0" dirty="0"/>
              <a:t>RSSI</a:t>
            </a:r>
            <a:r>
              <a:rPr lang="zh-CN" altLang="zh-CN" sz="2400" b="0" dirty="0"/>
              <a:t>的值为准；</a:t>
            </a:r>
            <a:r>
              <a:rPr lang="en-US" altLang="zh-CN" sz="2400" b="0" dirty="0"/>
              <a:t>LTE</a:t>
            </a:r>
            <a:r>
              <a:rPr lang="zh-CN" altLang="zh-CN" sz="2400" b="0" dirty="0"/>
              <a:t>的信号强度时以</a:t>
            </a:r>
            <a:r>
              <a:rPr lang="en-US" altLang="zh-CN" sz="2400" b="0" dirty="0"/>
              <a:t>RSRP</a:t>
            </a:r>
            <a:r>
              <a:rPr lang="zh-CN" altLang="zh-CN" sz="2400" b="0" dirty="0"/>
              <a:t>的值为准。</a:t>
            </a:r>
            <a:endParaRPr lang="zh-CN" altLang="en-US" sz="2400" b="0" dirty="0"/>
          </a:p>
          <a:p>
            <a:r>
              <a:rPr lang="en-US" altLang="zh-CN" sz="2400" b="0" dirty="0"/>
              <a:t>GSM</a:t>
            </a:r>
            <a:r>
              <a:rPr lang="zh-CN" altLang="zh-CN" sz="2400" b="0" dirty="0"/>
              <a:t>查看的方法：</a:t>
            </a:r>
          </a:p>
          <a:p>
            <a:r>
              <a:rPr lang="en-US" altLang="zh-CN" sz="2400" b="0" dirty="0"/>
              <a:t>GSM: you can check log id: 0x5A6c for TCH, 0x5A72 for BCH</a:t>
            </a:r>
            <a:r>
              <a:rPr lang="en-US" altLang="zh-CN" sz="2400" b="0" dirty="0" smtClean="0"/>
              <a:t>.</a:t>
            </a:r>
          </a:p>
          <a:p>
            <a:r>
              <a:rPr lang="en-US" altLang="zh-CN" sz="2400" b="0" dirty="0"/>
              <a:t>WCDMA</a:t>
            </a:r>
            <a:r>
              <a:rPr lang="zh-CN" altLang="zh-CN" sz="2400" b="0" dirty="0"/>
              <a:t>查看的方法：</a:t>
            </a:r>
          </a:p>
          <a:p>
            <a:r>
              <a:rPr lang="en-US" altLang="zh-CN" sz="2400" b="0" dirty="0"/>
              <a:t>WCDMA: you can check log id: 0x4176</a:t>
            </a:r>
            <a:r>
              <a:rPr lang="en-US" altLang="zh-CN" sz="2400" b="0" dirty="0" smtClean="0"/>
              <a:t>.</a:t>
            </a:r>
          </a:p>
          <a:p>
            <a:r>
              <a:rPr lang="en-US" altLang="zh-CN" sz="2400" b="0" dirty="0"/>
              <a:t>LTE</a:t>
            </a:r>
            <a:r>
              <a:rPr lang="zh-CN" altLang="zh-CN" sz="2400" b="0" dirty="0"/>
              <a:t>查看的方法：</a:t>
            </a:r>
          </a:p>
          <a:p>
            <a:r>
              <a:rPr lang="en-US" altLang="zh-CN" sz="2400" b="0" dirty="0"/>
              <a:t>LTE: you can check log id: 0xb193. </a:t>
            </a:r>
            <a:endParaRPr lang="zh-CN" altLang="en-US" sz="24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35663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L1</a:t>
            </a:r>
            <a:r>
              <a:rPr lang="zh-CN" altLang="en-US" dirty="0"/>
              <a:t>层查看信号</a:t>
            </a:r>
            <a:r>
              <a:rPr lang="zh-CN" altLang="en-US" dirty="0" smtClean="0"/>
              <a:t>强度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056" y="1124744"/>
            <a:ext cx="8207375" cy="429861"/>
          </a:xfrm>
        </p:spPr>
        <p:txBody>
          <a:bodyPr/>
          <a:lstStyle/>
          <a:p>
            <a:r>
              <a:rPr lang="en-US" altLang="zh-CN" b="0" dirty="0"/>
              <a:t>GSM</a:t>
            </a:r>
            <a:r>
              <a:rPr lang="zh-CN" altLang="zh-CN" b="0" dirty="0"/>
              <a:t>查看的方法</a:t>
            </a:r>
            <a:endParaRPr lang="zh-CN" altLang="en-US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HoperuHoperun  Copyright (c) 2007-2010  江苏润和</a:t>
            </a:r>
            <a:endParaRPr lang="zh-CN" altLang="en-US" sz="1800">
              <a:ea typeface="宋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7560840" cy="1656184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4005064"/>
            <a:ext cx="7560840" cy="15841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03848" y="3625716"/>
            <a:ext cx="26997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[0x5A6C] GSM DSDS L1 Burst Metrics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11863" y="5733255"/>
            <a:ext cx="2691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[0x5A72] GSM DSDS Serving Cell Info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8595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k38_telecom">
  <a:themeElements>
    <a:clrScheme name="">
      <a:dk1>
        <a:srgbClr val="000000"/>
      </a:dk1>
      <a:lt1>
        <a:srgbClr val="FFFFFF"/>
      </a:lt1>
      <a:dk2>
        <a:srgbClr val="1C1C1C"/>
      </a:dk2>
      <a:lt2>
        <a:srgbClr val="B2B2B2"/>
      </a:lt2>
      <a:accent1>
        <a:srgbClr val="052D6F"/>
      </a:accent1>
      <a:accent2>
        <a:srgbClr val="00458A"/>
      </a:accent2>
      <a:accent3>
        <a:srgbClr val="FFFFFF"/>
      </a:accent3>
      <a:accent4>
        <a:srgbClr val="000000"/>
      </a:accent4>
      <a:accent5>
        <a:srgbClr val="AAADBB"/>
      </a:accent5>
      <a:accent6>
        <a:srgbClr val="003E7D"/>
      </a:accent6>
      <a:hlink>
        <a:srgbClr val="264B96"/>
      </a:hlink>
      <a:folHlink>
        <a:srgbClr val="003366"/>
      </a:folHlink>
    </a:clrScheme>
    <a:fontScheme name="1_Copyright (c) 2007-2010 NordriDesign™ _ligh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Copyright (c) 2007-2010 NordriDesign™ _dark">
  <a:themeElements>
    <a:clrScheme name="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3399"/>
      </a:accent1>
      <a:accent2>
        <a:srgbClr val="22458A"/>
      </a:accent2>
      <a:accent3>
        <a:srgbClr val="AAAAAA"/>
      </a:accent3>
      <a:accent4>
        <a:srgbClr val="DADADA"/>
      </a:accent4>
      <a:accent5>
        <a:srgbClr val="AAADCA"/>
      </a:accent5>
      <a:accent6>
        <a:srgbClr val="1E3E7D"/>
      </a:accent6>
      <a:hlink>
        <a:srgbClr val="FF9933"/>
      </a:hlink>
      <a:folHlink>
        <a:srgbClr val="FFCC66"/>
      </a:folHlink>
    </a:clrScheme>
    <a:fontScheme name="Copyright (c) 2007-2010 NordriDesign™ _dark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Copyright (c) 2007-2010 NordriDesign™ _back">
  <a:themeElements>
    <a:clrScheme name="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0066CC"/>
      </a:accent1>
      <a:accent2>
        <a:srgbClr val="003399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8A"/>
      </a:accent6>
      <a:hlink>
        <a:srgbClr val="FF9933"/>
      </a:hlink>
      <a:folHlink>
        <a:srgbClr val="FFCC66"/>
      </a:folHlink>
    </a:clrScheme>
    <a:fontScheme name="Copyright (c) 2007-2010 NordriDesign™ _back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wk38_telecom</Template>
  <TotalTime>2169</TotalTime>
  <Words>918</Words>
  <Application>Microsoft Office PowerPoint</Application>
  <PresentationFormat>全屏显示(4:3)</PresentationFormat>
  <Paragraphs>128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wk38_telecom</vt:lpstr>
      <vt:lpstr>Copyright (c) 2007-2010 NordriDesign™ _dark</vt:lpstr>
      <vt:lpstr>Copyright (c) 2007-2010 NordriDesign™ _back</vt:lpstr>
      <vt:lpstr>信号强度</vt:lpstr>
      <vt:lpstr>Contents</vt:lpstr>
      <vt:lpstr>Android整体详细架构</vt:lpstr>
      <vt:lpstr>Android整体详细架构图</vt:lpstr>
      <vt:lpstr>Modem整体架构图</vt:lpstr>
      <vt:lpstr>AS架构图</vt:lpstr>
      <vt:lpstr>信号强度的概念</vt:lpstr>
      <vt:lpstr>L1层查看信号强度</vt:lpstr>
      <vt:lpstr>L1层查看信号强度</vt:lpstr>
      <vt:lpstr>L1层查看信号强度</vt:lpstr>
      <vt:lpstr>L1层查看信号强度</vt:lpstr>
      <vt:lpstr>L1层查看信号强度</vt:lpstr>
      <vt:lpstr>L1层查看信号强度</vt:lpstr>
      <vt:lpstr>QMI层查看信号强度</vt:lpstr>
      <vt:lpstr>QMI层查看信号强度</vt:lpstr>
      <vt:lpstr>QCRIL层查看信号强度</vt:lpstr>
      <vt:lpstr>QCRIL层查看信号强度</vt:lpstr>
      <vt:lpstr>FRAMEWORK层查看信号强度</vt:lpstr>
      <vt:lpstr>FRAMEWORK层查看信号强度</vt:lpstr>
      <vt:lpstr>FRAMEWORK层查看信号强度</vt:lpstr>
      <vt:lpstr>查看实时信号强度</vt:lpstr>
      <vt:lpstr>查看实时信号强度</vt:lpstr>
      <vt:lpstr>查看实时信号强度</vt:lpstr>
      <vt:lpstr>Q &amp; 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 Tsien</dc:creator>
  <cp:lastModifiedBy>win7_64</cp:lastModifiedBy>
  <cp:revision>91</cp:revision>
  <dcterms:created xsi:type="dcterms:W3CDTF">2015-09-17T07:02:23Z</dcterms:created>
  <dcterms:modified xsi:type="dcterms:W3CDTF">2015-10-30T03:30:46Z</dcterms:modified>
</cp:coreProperties>
</file>