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0" r:id="rId2"/>
    <p:sldMasterId id="2147483652" r:id="rId3"/>
  </p:sldMasterIdLst>
  <p:sldIdLst>
    <p:sldId id="256" r:id="rId4"/>
    <p:sldId id="263" r:id="rId5"/>
    <p:sldId id="265" r:id="rId6"/>
    <p:sldId id="266" r:id="rId7"/>
    <p:sldId id="269" r:id="rId8"/>
    <p:sldId id="267" r:id="rId9"/>
    <p:sldId id="264" r:id="rId10"/>
    <p:sldId id="270" r:id="rId11"/>
    <p:sldId id="271" r:id="rId12"/>
    <p:sldId id="268" r:id="rId13"/>
  </p:sldIdLst>
  <p:sldSz cx="9144000" cy="6858000" type="screen4x3"/>
  <p:notesSz cx="6797675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>
      <p:cViewPr varScale="1">
        <p:scale>
          <a:sx n="113" d="100"/>
          <a:sy n="113" d="100"/>
        </p:scale>
        <p:origin x="-183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5DB05E0C-F678-421A-97B0-A25C390234CA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288178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AB88E3C9-D2F1-4158-8495-D09D4332E7E8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77982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0"/>
            <a:ext cx="2168525" cy="3441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54763" cy="3441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BB6E0F5C-F900-4AD0-84E1-13A5DEE39DB3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91743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69D0FB45-DF58-4262-946A-0CD40F1C433C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99092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0720BA27-2EB1-438D-9226-3FB4452617D9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61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A7F15EBD-DEA8-49C6-BA32-B084DBB434B7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858031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027487" cy="246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027488" cy="246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95F2907F-E92D-40F9-A559-ECDB46978767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865843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25194DF7-1807-46E9-82D7-21DCE38A3418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44815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3A7B910C-1482-42A7-8D6F-A266207AFAA7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432286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4DC70FF8-0261-428F-91ED-F7BDFCCB4B69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959143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1DE8B3EB-00A5-4AFF-968F-F6E54EC164DC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3238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29E3DE60-8F1A-4FDA-A66C-838F8CC783F0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703112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B6C8FF2E-1A55-4593-8384-10D7520E9534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15211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B504CE5E-D178-4052-9239-EC1653EFD267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594588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325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325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E68F597F-5B03-4564-BA74-BA24685A54F4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452036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91063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92793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23993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4712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03426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22574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8102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D649091F-E7C1-4762-9276-66E21E85FDC3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47865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557250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华文细黑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641954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11167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5139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027487" cy="246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027488" cy="246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EA9E6C82-9777-428B-A3F4-287DD971952D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00488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E1C5F3AC-0CDA-4FC0-B8FD-A9E2AAEECD8C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693030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BA7423D1-8B1A-4AF0-82DB-8A8D42015A8C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936228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B8484535-397F-42EE-A8BD-CD57560AE9F4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84872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35123892-C0BD-4F19-81B9-1C2B9D1F17F1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4564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微软雅黑" pitchFamily="34" charset="-122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7D8EDB57-6A84-4428-AAC1-7BDF46B933C0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15151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 noChangeArrowheads="1"/>
          </p:cNvPicPr>
          <p:nvPr/>
        </p:nvPicPr>
        <p:blipFill>
          <a:blip r:embed="rId1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91"/>
          <a:stretch>
            <a:fillRect/>
          </a:stretch>
        </p:blipFill>
        <p:spPr bwMode="auto"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867568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微软雅黑" pitchFamily="34" charset="-122"/>
              </a:rPr>
              <a:t>标题文本样式：黑体/26号  Arial/26pt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207375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zh-CN" smtClean="0">
                <a:sym typeface="微软雅黑" pitchFamily="34" charset="-122"/>
              </a:rPr>
              <a:t>第一级内容文本样式：黑体/20号  Arial/20pt</a:t>
            </a:r>
          </a:p>
          <a:p>
            <a:pPr lvl="1"/>
            <a:r>
              <a:rPr lang="zh-CN" altLang="zh-CN" smtClean="0">
                <a:sym typeface="微软雅黑" pitchFamily="34" charset="-122"/>
              </a:rPr>
              <a:t>第二级内容文本样式：华文细黑/18号  Arial/18pt</a:t>
            </a:r>
          </a:p>
          <a:p>
            <a:pPr lvl="2"/>
            <a:r>
              <a:rPr lang="zh-CN" altLang="zh-CN" smtClean="0">
                <a:sym typeface="微软雅黑" pitchFamily="34" charset="-122"/>
              </a:rPr>
              <a:t>第三级内容文本样式：华文细黑/16号  Arial/16pt</a:t>
            </a:r>
          </a:p>
          <a:p>
            <a:pPr lvl="3"/>
            <a:r>
              <a:rPr lang="zh-CN" altLang="zh-CN" smtClean="0">
                <a:sym typeface="微软雅黑" pitchFamily="34" charset="-122"/>
              </a:rPr>
              <a:t>第四级内容文本样式：华文细黑/14号  Arial/14pt</a:t>
            </a:r>
          </a:p>
          <a:p>
            <a:pPr lvl="4"/>
            <a:r>
              <a:rPr lang="zh-CN" altLang="zh-CN" smtClean="0">
                <a:sym typeface="微软雅黑" pitchFamily="34" charset="-122"/>
              </a:rPr>
              <a:t>第五级内容文本样式：华文细黑/12号  Arial/12pt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2088" y="6499225"/>
            <a:ext cx="2133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900" smtClean="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zh-CN"/>
              <a:t>第 </a:t>
            </a:r>
            <a:fld id="{AE7996FC-06F9-4F07-BE3C-B4FCD8555409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94463"/>
            <a:ext cx="6516688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900" smtClean="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 flipV="1">
            <a:off x="0" y="692150"/>
            <a:ext cx="9144000" cy="69850"/>
          </a:xfrm>
          <a:prstGeom prst="rect">
            <a:avLst/>
          </a:prstGeom>
          <a:gradFill rotWithShape="1">
            <a:gsLst>
              <a:gs pos="0">
                <a:srgbClr val="00458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zh-CN">
              <a:solidFill>
                <a:srgbClr val="000000"/>
              </a:solidFill>
              <a:ea typeface="微软雅黑" pitchFamily="34" charset="-122"/>
            </a:endParaRPr>
          </a:p>
        </p:txBody>
      </p:sp>
      <p:pic>
        <p:nvPicPr>
          <p:cNvPr id="1032" name="Picture 10" descr="00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260350"/>
            <a:ext cx="923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xtHeaderSecClass"/>
          <p:cNvSpPr>
            <a:spLocks noChangeArrowheads="1"/>
          </p:cNvSpPr>
          <p:nvPr/>
        </p:nvSpPr>
        <p:spPr bwMode="auto">
          <a:xfrm>
            <a:off x="8255000" y="6638925"/>
            <a:ext cx="889000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700" dirty="0">
                <a:solidFill>
                  <a:srgbClr val="000000"/>
                </a:solidFill>
                <a:sym typeface="Arial" charset="0"/>
              </a:rPr>
              <a:t>Confidential</a:t>
            </a:r>
          </a:p>
        </p:txBody>
      </p:sp>
      <p:sp>
        <p:nvSpPr>
          <p:cNvPr id="1034" name="txtFooterLeft"/>
          <p:cNvSpPr>
            <a:spLocks noChangeArrowheads="1"/>
          </p:cNvSpPr>
          <p:nvPr/>
        </p:nvSpPr>
        <p:spPr bwMode="auto">
          <a:xfrm>
            <a:off x="979488" y="6638925"/>
            <a:ext cx="1931987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700" b="1">
                <a:solidFill>
                  <a:srgbClr val="7F7F7F"/>
                </a:solidFill>
                <a:sym typeface="Arial" charset="0"/>
              </a:rPr>
              <a:t>PA1</a:t>
            </a:r>
          </a:p>
        </p:txBody>
      </p:sp>
      <p:sp>
        <p:nvSpPr>
          <p:cNvPr id="1035" name="txtFooterRight"/>
          <p:cNvSpPr>
            <a:spLocks noChangeArrowheads="1"/>
          </p:cNvSpPr>
          <p:nvPr/>
        </p:nvSpPr>
        <p:spPr bwMode="auto">
          <a:xfrm>
            <a:off x="2978150" y="6638925"/>
            <a:ext cx="4632325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zh-CN" sz="700" b="1">
              <a:solidFill>
                <a:srgbClr val="7F7F7F"/>
              </a:solidFill>
              <a:sym typeface="Arial" charset="0"/>
            </a:endParaRPr>
          </a:p>
        </p:txBody>
      </p:sp>
      <p:sp>
        <p:nvSpPr>
          <p:cNvPr id="1036" name="txtFooterDate"/>
          <p:cNvSpPr>
            <a:spLocks noChangeArrowheads="1"/>
          </p:cNvSpPr>
          <p:nvPr/>
        </p:nvSpPr>
        <p:spPr bwMode="auto">
          <a:xfrm>
            <a:off x="385763" y="6638925"/>
            <a:ext cx="528637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700" b="1">
                <a:solidFill>
                  <a:srgbClr val="7F7F7F"/>
                </a:solidFill>
                <a:sym typeface="Arial" charset="0"/>
              </a:rPr>
              <a:t>12/4/2013</a:t>
            </a:r>
          </a:p>
        </p:txBody>
      </p:sp>
      <p:sp>
        <p:nvSpPr>
          <p:cNvPr id="1037" name="txtFooterCVLPage"/>
          <p:cNvSpPr>
            <a:spLocks noChangeArrowheads="1"/>
          </p:cNvSpPr>
          <p:nvPr/>
        </p:nvSpPr>
        <p:spPr bwMode="auto">
          <a:xfrm>
            <a:off x="93663" y="6638925"/>
            <a:ext cx="187325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fld id="{2667962A-3314-4840-B201-87DB5D941D13}" type="slidenum">
              <a:rPr lang="en-US" altLang="zh-CN" sz="700" b="1">
                <a:solidFill>
                  <a:srgbClr val="7F7F7F"/>
                </a:solidFill>
                <a:sym typeface="Arial" charset="0"/>
              </a:rPr>
              <a:pPr algn="r"/>
              <a:t>‹#›</a:t>
            </a:fld>
            <a:endParaRPr lang="en-US" altLang="zh-CN" sz="700" b="1">
              <a:solidFill>
                <a:srgbClr val="7F7F7F"/>
              </a:solidFill>
              <a:sym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>
    <p:fade/>
  </p:transition>
  <p:hf sldNum="0" hdr="0" dt="0"/>
  <p:txStyles>
    <p:titleStyle>
      <a:lvl1pPr marL="361950" indent="-361950" algn="l" defTabSz="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  <a:sym typeface="微软雅黑" pitchFamily="34" charset="-122"/>
        </a:defRPr>
      </a:lvl1pPr>
      <a:lvl2pPr marL="361950" indent="-361950" algn="l" defTabSz="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  <a:ea typeface="微软雅黑" pitchFamily="34" charset="-122"/>
          <a:sym typeface="微软雅黑" pitchFamily="34" charset="-122"/>
        </a:defRPr>
      </a:lvl2pPr>
      <a:lvl3pPr marL="361950" indent="-361950" algn="l" defTabSz="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  <a:ea typeface="微软雅黑" pitchFamily="34" charset="-122"/>
          <a:sym typeface="微软雅黑" pitchFamily="34" charset="-122"/>
        </a:defRPr>
      </a:lvl3pPr>
      <a:lvl4pPr marL="361950" indent="-361950" algn="l" defTabSz="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  <a:ea typeface="微软雅黑" pitchFamily="34" charset="-122"/>
          <a:sym typeface="微软雅黑" pitchFamily="34" charset="-122"/>
        </a:defRPr>
      </a:lvl4pPr>
      <a:lvl5pPr marL="361950" indent="-361950" algn="l" defTabSz="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  <a:ea typeface="微软雅黑" pitchFamily="34" charset="-122"/>
          <a:sym typeface="微软雅黑" pitchFamily="34" charset="-122"/>
        </a:defRPr>
      </a:lvl5pPr>
      <a:lvl6pPr marL="819150" indent="-361950" algn="l" defTabSz="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  <a:ea typeface="微软雅黑" pitchFamily="34" charset="-122"/>
          <a:sym typeface="微软雅黑" pitchFamily="34" charset="-122"/>
        </a:defRPr>
      </a:lvl6pPr>
      <a:lvl7pPr marL="1276350" indent="-361950" algn="l" defTabSz="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  <a:ea typeface="微软雅黑" pitchFamily="34" charset="-122"/>
          <a:sym typeface="微软雅黑" pitchFamily="34" charset="-122"/>
        </a:defRPr>
      </a:lvl7pPr>
      <a:lvl8pPr marL="1733550" indent="-361950" algn="l" defTabSz="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  <a:ea typeface="微软雅黑" pitchFamily="34" charset="-122"/>
          <a:sym typeface="微软雅黑" pitchFamily="34" charset="-122"/>
        </a:defRPr>
      </a:lvl8pPr>
      <a:lvl9pPr marL="2190750" indent="-361950" algn="l" defTabSz="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  <a:ea typeface="微软雅黑" pitchFamily="34" charset="-122"/>
          <a:sym typeface="微软雅黑" pitchFamily="34" charset="-122"/>
        </a:defRPr>
      </a:lvl9pPr>
    </p:titleStyle>
    <p:bodyStyle>
      <a:lvl1pPr marL="180975" indent="-180975" algn="l" defTabSz="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  <a:sym typeface="微软雅黑" pitchFamily="34" charset="-122"/>
        </a:defRPr>
      </a:lvl1pPr>
      <a:lvl2pPr marL="541338" indent="-179388" algn="l" defTabSz="0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  <a:sym typeface="微软雅黑" pitchFamily="34" charset="-122"/>
        </a:defRPr>
      </a:lvl2pPr>
      <a:lvl3pPr marL="895350" indent="-174625" algn="l" defTabSz="0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  <a:sym typeface="微软雅黑" pitchFamily="34" charset="-122"/>
        </a:defRPr>
      </a:lvl3pPr>
      <a:lvl4pPr marL="1255713" indent="-179388" algn="l" defTabSz="0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400" b="1">
          <a:solidFill>
            <a:schemeClr val="tx1"/>
          </a:solidFill>
          <a:latin typeface="+mn-lt"/>
          <a:ea typeface="+mn-ea"/>
          <a:sym typeface="微软雅黑" pitchFamily="34" charset="-122"/>
        </a:defRPr>
      </a:lvl4pPr>
      <a:lvl5pPr marL="1619250" indent="-184150" algn="l" defTabSz="0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 b="1">
          <a:solidFill>
            <a:schemeClr val="tx1"/>
          </a:solidFill>
          <a:latin typeface="+mn-lt"/>
          <a:ea typeface="+mn-ea"/>
          <a:sym typeface="微软雅黑" pitchFamily="34" charset="-122"/>
        </a:defRPr>
      </a:lvl5pPr>
      <a:lvl6pPr marL="2076450" indent="-184150" algn="l" defTabSz="0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 b="1">
          <a:solidFill>
            <a:schemeClr val="tx1"/>
          </a:solidFill>
          <a:latin typeface="+mn-lt"/>
          <a:ea typeface="+mn-ea"/>
          <a:sym typeface="微软雅黑" pitchFamily="34" charset="-122"/>
        </a:defRPr>
      </a:lvl6pPr>
      <a:lvl7pPr marL="2533650" indent="-184150" algn="l" defTabSz="0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 b="1">
          <a:solidFill>
            <a:schemeClr val="tx1"/>
          </a:solidFill>
          <a:latin typeface="+mn-lt"/>
          <a:ea typeface="+mn-ea"/>
          <a:sym typeface="微软雅黑" pitchFamily="34" charset="-122"/>
        </a:defRPr>
      </a:lvl7pPr>
      <a:lvl8pPr marL="2990850" indent="-184150" algn="l" defTabSz="0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 b="1">
          <a:solidFill>
            <a:schemeClr val="tx1"/>
          </a:solidFill>
          <a:latin typeface="+mn-lt"/>
          <a:ea typeface="+mn-ea"/>
          <a:sym typeface="微软雅黑" pitchFamily="34" charset="-122"/>
        </a:defRPr>
      </a:lvl8pPr>
      <a:lvl9pPr marL="3448050" indent="-184150" algn="l" defTabSz="0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 b="1">
          <a:solidFill>
            <a:schemeClr val="tx1"/>
          </a:solidFill>
          <a:latin typeface="+mn-lt"/>
          <a:ea typeface="+mn-ea"/>
          <a:sym typeface="微软雅黑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微软雅黑" pitchFamily="34" charset="-122"/>
              </a:rPr>
              <a:t>标题文本样式：黑体/26号  Arial/26pt</a:t>
            </a:r>
          </a:p>
        </p:txBody>
      </p:sp>
      <p:pic>
        <p:nvPicPr>
          <p:cNvPr id="2051" name="Picture 17"/>
          <p:cNvPicPr>
            <a:picLocks noChangeAspect="1" noChangeArrowheads="1"/>
          </p:cNvPicPr>
          <p:nvPr/>
        </p:nvPicPr>
        <p:blipFill>
          <a:blip r:embed="rId1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9144000" cy="602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2088" y="6499225"/>
            <a:ext cx="2133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900" smtClean="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zh-CN"/>
              <a:t>第 </a:t>
            </a:r>
            <a:fld id="{535E973C-4145-474F-9DA5-1BC21BA7E92A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  <p:sp>
        <p:nvSpPr>
          <p:cNvPr id="2053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zh-CN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207375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zh-CN" smtClean="0">
                <a:sym typeface="微软雅黑" pitchFamily="34" charset="-122"/>
              </a:rPr>
              <a:t>第一级内容文本样式：黑体/20号  Arial/20pt</a:t>
            </a:r>
          </a:p>
          <a:p>
            <a:pPr lvl="1"/>
            <a:r>
              <a:rPr lang="zh-CN" altLang="zh-CN" smtClean="0">
                <a:sym typeface="微软雅黑" pitchFamily="34" charset="-122"/>
              </a:rPr>
              <a:t>第二级内容文本样式：华文细黑/18号  Arial/18pt</a:t>
            </a:r>
          </a:p>
          <a:p>
            <a:pPr lvl="2"/>
            <a:r>
              <a:rPr lang="zh-CN" altLang="zh-CN" smtClean="0">
                <a:sym typeface="微软雅黑" pitchFamily="34" charset="-122"/>
              </a:rPr>
              <a:t>第三级内容文本样式：华文细黑/16号  Arial/16pt</a:t>
            </a:r>
          </a:p>
          <a:p>
            <a:pPr lvl="3"/>
            <a:r>
              <a:rPr lang="zh-CN" altLang="zh-CN" smtClean="0">
                <a:sym typeface="微软雅黑" pitchFamily="34" charset="-122"/>
              </a:rPr>
              <a:t>第四级内容文本样式：华文细黑/14号  Arial/14pt</a:t>
            </a:r>
          </a:p>
          <a:p>
            <a:pPr lvl="4"/>
            <a:r>
              <a:rPr lang="zh-CN" altLang="zh-CN" smtClean="0">
                <a:sym typeface="微软雅黑" pitchFamily="34" charset="-122"/>
              </a:rPr>
              <a:t>第五级内容文本样式：华文细黑/12号  Arial/12pt</a:t>
            </a:r>
          </a:p>
        </p:txBody>
      </p:sp>
      <p:sp>
        <p:nvSpPr>
          <p:cNvPr id="2055" name="Rectangle 19"/>
          <p:cNvSpPr>
            <a:spLocks noChangeArrowheads="1"/>
          </p:cNvSpPr>
          <p:nvPr/>
        </p:nvSpPr>
        <p:spPr bwMode="auto">
          <a:xfrm>
            <a:off x="6542088" y="6645275"/>
            <a:ext cx="2133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r>
              <a:rPr lang="zh-CN" altLang="en-US" sz="900">
                <a:solidFill>
                  <a:srgbClr val="FFFFFF"/>
                </a:solidFill>
                <a:ea typeface="微软雅黑" pitchFamily="34" charset="-122"/>
              </a:rPr>
              <a:t>第 </a:t>
            </a:r>
            <a:fld id="{D68BB678-C9A3-4F2E-AD5B-FE2BC74C2883}" type="slidenum">
              <a:rPr lang="zh-CN" altLang="en-US" sz="900">
                <a:solidFill>
                  <a:srgbClr val="FFFFFF"/>
                </a:solidFill>
                <a:ea typeface="微软雅黑" pitchFamily="34" charset="-122"/>
              </a:rPr>
              <a:pPr algn="r"/>
              <a:t>‹#›</a:t>
            </a:fld>
            <a:r>
              <a:rPr lang="zh-CN" altLang="en-US" sz="900">
                <a:solidFill>
                  <a:srgbClr val="FFFFFF"/>
                </a:solidFill>
                <a:ea typeface="微软雅黑" pitchFamily="34" charset="-122"/>
              </a:rPr>
              <a:t> 页</a:t>
            </a: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>
    <p:fade/>
  </p:transition>
  <p:txStyles>
    <p:titleStyle>
      <a:lvl1pPr marL="361950" indent="-361950" algn="l" defTabSz="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  <a:sym typeface="微软雅黑" pitchFamily="34" charset="-122"/>
        </a:defRPr>
      </a:lvl1pPr>
      <a:lvl2pPr marL="361950" indent="-361950" algn="l" defTabSz="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微软雅黑" pitchFamily="34" charset="-122"/>
          <a:sym typeface="微软雅黑" pitchFamily="34" charset="-122"/>
        </a:defRPr>
      </a:lvl2pPr>
      <a:lvl3pPr marL="361950" indent="-361950" algn="l" defTabSz="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微软雅黑" pitchFamily="34" charset="-122"/>
          <a:sym typeface="微软雅黑" pitchFamily="34" charset="-122"/>
        </a:defRPr>
      </a:lvl3pPr>
      <a:lvl4pPr marL="361950" indent="-361950" algn="l" defTabSz="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微软雅黑" pitchFamily="34" charset="-122"/>
          <a:sym typeface="微软雅黑" pitchFamily="34" charset="-122"/>
        </a:defRPr>
      </a:lvl4pPr>
      <a:lvl5pPr marL="361950" indent="-361950" algn="l" defTabSz="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微软雅黑" pitchFamily="34" charset="-122"/>
          <a:sym typeface="微软雅黑" pitchFamily="34" charset="-122"/>
        </a:defRPr>
      </a:lvl5pPr>
      <a:lvl6pPr marL="819150" indent="-361950" algn="l" defTabSz="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微软雅黑" pitchFamily="34" charset="-122"/>
          <a:sym typeface="微软雅黑" pitchFamily="34" charset="-122"/>
        </a:defRPr>
      </a:lvl6pPr>
      <a:lvl7pPr marL="1276350" indent="-361950" algn="l" defTabSz="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微软雅黑" pitchFamily="34" charset="-122"/>
          <a:sym typeface="微软雅黑" pitchFamily="34" charset="-122"/>
        </a:defRPr>
      </a:lvl7pPr>
      <a:lvl8pPr marL="1733550" indent="-361950" algn="l" defTabSz="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微软雅黑" pitchFamily="34" charset="-122"/>
          <a:sym typeface="微软雅黑" pitchFamily="34" charset="-122"/>
        </a:defRPr>
      </a:lvl8pPr>
      <a:lvl9pPr marL="2190750" indent="-361950" algn="l" defTabSz="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微软雅黑" pitchFamily="34" charset="-122"/>
          <a:sym typeface="微软雅黑" pitchFamily="34" charset="-122"/>
        </a:defRPr>
      </a:lvl9pPr>
    </p:titleStyle>
    <p:bodyStyle>
      <a:lvl1pPr marL="182563" indent="-182563" algn="l" defTabSz="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  <a:sym typeface="微软雅黑" pitchFamily="34" charset="-122"/>
        </a:defRPr>
      </a:lvl1pPr>
      <a:lvl2pPr marL="539750" indent="-177800" algn="l" defTabSz="0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  <a:sym typeface="微软雅黑" pitchFamily="34" charset="-122"/>
        </a:defRPr>
      </a:lvl2pPr>
      <a:lvl3pPr marL="895350" indent="-176213" algn="l" defTabSz="0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  <a:sym typeface="微软雅黑" pitchFamily="34" charset="-122"/>
        </a:defRPr>
      </a:lvl3pPr>
      <a:lvl4pPr marL="1252538" indent="-173038" algn="l" defTabSz="0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400" b="1">
          <a:solidFill>
            <a:schemeClr val="tx1"/>
          </a:solidFill>
          <a:latin typeface="+mn-lt"/>
          <a:ea typeface="+mn-ea"/>
          <a:sym typeface="微软雅黑" pitchFamily="34" charset="-122"/>
        </a:defRPr>
      </a:lvl4pPr>
      <a:lvl5pPr marL="1619250" indent="-184150" algn="l" defTabSz="0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 b="1">
          <a:solidFill>
            <a:schemeClr val="tx1"/>
          </a:solidFill>
          <a:latin typeface="+mn-lt"/>
          <a:ea typeface="+mn-ea"/>
          <a:sym typeface="微软雅黑" pitchFamily="34" charset="-122"/>
        </a:defRPr>
      </a:lvl5pPr>
      <a:lvl6pPr marL="2076450" indent="-184150" algn="l" defTabSz="0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 b="1">
          <a:solidFill>
            <a:schemeClr val="tx1"/>
          </a:solidFill>
          <a:latin typeface="+mn-lt"/>
          <a:ea typeface="+mn-ea"/>
          <a:sym typeface="微软雅黑" pitchFamily="34" charset="-122"/>
        </a:defRPr>
      </a:lvl6pPr>
      <a:lvl7pPr marL="2533650" indent="-184150" algn="l" defTabSz="0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 b="1">
          <a:solidFill>
            <a:schemeClr val="tx1"/>
          </a:solidFill>
          <a:latin typeface="+mn-lt"/>
          <a:ea typeface="+mn-ea"/>
          <a:sym typeface="微软雅黑" pitchFamily="34" charset="-122"/>
        </a:defRPr>
      </a:lvl7pPr>
      <a:lvl8pPr marL="2990850" indent="-184150" algn="l" defTabSz="0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 b="1">
          <a:solidFill>
            <a:schemeClr val="tx1"/>
          </a:solidFill>
          <a:latin typeface="+mn-lt"/>
          <a:ea typeface="+mn-ea"/>
          <a:sym typeface="微软雅黑" pitchFamily="34" charset="-122"/>
        </a:defRPr>
      </a:lvl8pPr>
      <a:lvl9pPr marL="3448050" indent="-184150" algn="l" defTabSz="0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 b="1">
          <a:solidFill>
            <a:schemeClr val="tx1"/>
          </a:solidFill>
          <a:latin typeface="+mn-lt"/>
          <a:ea typeface="+mn-ea"/>
          <a:sym typeface="微软雅黑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0"/>
          <p:cNvPicPr>
            <a:picLocks noChangeAspect="1" noChangeArrowheads="1"/>
          </p:cNvPicPr>
          <p:nvPr/>
        </p:nvPicPr>
        <p:blipFill>
          <a:blip r:embed="rId1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7563"/>
            <a:ext cx="91440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"/>
          <p:cNvSpPr>
            <a:spLocks noChangeArrowheads="1"/>
          </p:cNvSpPr>
          <p:nvPr/>
        </p:nvSpPr>
        <p:spPr bwMode="auto">
          <a:xfrm>
            <a:off x="0" y="3357563"/>
            <a:ext cx="9144000" cy="698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zh-CN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3076" name="Rectangle 11"/>
          <p:cNvSpPr>
            <a:spLocks noChangeArrowheads="1"/>
          </p:cNvSpPr>
          <p:nvPr/>
        </p:nvSpPr>
        <p:spPr bwMode="auto">
          <a:xfrm rot="10800000">
            <a:off x="0" y="6092825"/>
            <a:ext cx="9144000" cy="698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zh-CN">
              <a:solidFill>
                <a:srgbClr val="000000"/>
              </a:solidFill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  <a:sym typeface="华文细黑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华文细黑" pitchFamily="2" charset="-122"/>
          <a:sym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华文细黑" pitchFamily="2" charset="-122"/>
          <a:sym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华文细黑" pitchFamily="2" charset="-122"/>
          <a:sym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华文细黑" pitchFamily="2" charset="-122"/>
          <a:sym typeface="华文细黑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华文细黑" pitchFamily="2" charset="-122"/>
          <a:sym typeface="华文细黑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华文细黑" pitchFamily="2" charset="-122"/>
          <a:sym typeface="华文细黑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华文细黑" pitchFamily="2" charset="-122"/>
          <a:sym typeface="华文细黑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华文细黑" pitchFamily="2" charset="-122"/>
          <a:sym typeface="华文细黑" pitchFamily="2" charset="-122"/>
        </a:defRPr>
      </a:lvl9pPr>
    </p:titleStyle>
    <p:bodyStyle>
      <a:lvl1pPr marL="180975" indent="-180975" algn="l" defTabSz="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  <a:sym typeface="华文细黑" pitchFamily="2" charset="-122"/>
        </a:defRPr>
      </a:lvl1pPr>
      <a:lvl2pPr marL="541338" indent="-179388" algn="l" defTabSz="0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sym typeface="华文细黑" pitchFamily="2" charset="-122"/>
        </a:defRPr>
      </a:lvl2pPr>
      <a:lvl3pPr marL="895350" indent="-174625" algn="l" defTabSz="0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3pPr>
      <a:lvl4pPr marL="1257300" indent="-180975" algn="l" defTabSz="0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1400">
          <a:solidFill>
            <a:schemeClr val="tx1"/>
          </a:solidFill>
          <a:latin typeface="+mn-lt"/>
          <a:ea typeface="+mn-ea"/>
          <a:sym typeface="华文细黑" pitchFamily="2" charset="-122"/>
        </a:defRPr>
      </a:lvl4pPr>
      <a:lvl5pPr marL="1619250" indent="-180975" algn="l" defTabSz="0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  <a:sym typeface="华文细黑" pitchFamily="2" charset="-122"/>
        </a:defRPr>
      </a:lvl5pPr>
      <a:lvl6pPr marL="2076450" indent="-180975" algn="l" defTabSz="0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  <a:sym typeface="华文细黑" pitchFamily="2" charset="-122"/>
        </a:defRPr>
      </a:lvl6pPr>
      <a:lvl7pPr marL="2533650" indent="-180975" algn="l" defTabSz="0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  <a:sym typeface="华文细黑" pitchFamily="2" charset="-122"/>
        </a:defRPr>
      </a:lvl7pPr>
      <a:lvl8pPr marL="2990850" indent="-180975" algn="l" defTabSz="0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  <a:sym typeface="华文细黑" pitchFamily="2" charset="-122"/>
        </a:defRPr>
      </a:lvl8pPr>
      <a:lvl9pPr marL="3448050" indent="-180975" algn="l" defTabSz="0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  <a:sym typeface="华文细黑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How to write mail in English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92552"/>
          </a:xfrm>
        </p:spPr>
        <p:txBody>
          <a:bodyPr/>
          <a:lstStyle/>
          <a:p>
            <a:r>
              <a:rPr lang="en-US" altLang="zh-CN" dirty="0" smtClean="0"/>
              <a:t>By</a:t>
            </a:r>
            <a:endParaRPr lang="en-US" dirty="0"/>
          </a:p>
          <a:p>
            <a:r>
              <a:rPr lang="zh-CN" altLang="en-US" dirty="0"/>
              <a:t>錢</a:t>
            </a:r>
            <a:r>
              <a:rPr lang="zh-CN" altLang="en-US" dirty="0" smtClean="0"/>
              <a:t> </a:t>
            </a:r>
            <a:r>
              <a:rPr lang="zh-CN" altLang="en-US" dirty="0" smtClean="0"/>
              <a:t>忠斌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5948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3121" y="1052736"/>
            <a:ext cx="6400800" cy="4696670"/>
          </a:xfrm>
        </p:spPr>
        <p:txBody>
          <a:bodyPr/>
          <a:lstStyle/>
          <a:p>
            <a:pPr algn="l"/>
            <a:r>
              <a:rPr lang="zh-CN" altLang="en-US" sz="1100" dirty="0" smtClean="0">
                <a:latin typeface="Courier New" pitchFamily="49" charset="0"/>
                <a:cs typeface="Courier New" pitchFamily="49" charset="0"/>
              </a:rPr>
              <a:t>这段我很想不贴，估计现在没人敢主动约老外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meeting</a:t>
            </a:r>
            <a:r>
              <a:rPr lang="zh-CN" altLang="en-US" sz="1100" dirty="0" smtClean="0">
                <a:latin typeface="Courier New" pitchFamily="49" charset="0"/>
                <a:cs typeface="Courier New" pitchFamily="49" charset="0"/>
              </a:rPr>
              <a:t>，但好歹凑全吧，万一以后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nb</a:t>
            </a:r>
            <a:r>
              <a:rPr lang="zh-CN" altLang="en-US" sz="1100" dirty="0" smtClean="0">
                <a:latin typeface="Courier New" pitchFamily="49" charset="0"/>
                <a:cs typeface="Courier New" pitchFamily="49" charset="0"/>
              </a:rPr>
              <a:t>了呢。。。</a:t>
            </a:r>
            <a:endParaRPr lang="en-US" altLang="zh-CN" sz="11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100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100" b="0" dirty="0" smtClean="0"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100" b="0" dirty="0">
                <a:latin typeface="Courier New" pitchFamily="49" charset="0"/>
                <a:cs typeface="Courier New" pitchFamily="49" charset="0"/>
              </a:rPr>
              <a:t>would like to hold a meeting in the afternoon about our development planning for the project A.</a:t>
            </a:r>
          </a:p>
          <a:p>
            <a:pPr algn="l"/>
            <a:r>
              <a:rPr lang="zh-CN" altLang="en-US" sz="1100" b="0" dirty="0" smtClean="0">
                <a:latin typeface="Courier New" pitchFamily="49" charset="0"/>
                <a:cs typeface="Courier New" pitchFamily="49" charset="0"/>
              </a:rPr>
              <a:t>今天下午</a:t>
            </a:r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我建议我们就</a:t>
            </a:r>
            <a:r>
              <a:rPr lang="en-US" sz="1100" b="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项目的发展计划开会讨论一下</a:t>
            </a:r>
            <a:r>
              <a:rPr lang="zh-CN" altLang="en-US" sz="1100" b="0" dirty="0" smtClean="0">
                <a:latin typeface="Courier New" pitchFamily="49" charset="0"/>
                <a:cs typeface="Courier New" pitchFamily="49" charset="0"/>
              </a:rPr>
              <a:t>。</a:t>
            </a:r>
            <a:endParaRPr lang="en-US" altLang="zh-CN" sz="1100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zh-CN" altLang="en-US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100" b="0" dirty="0" smtClean="0"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100" b="0" dirty="0">
                <a:latin typeface="Courier New" pitchFamily="49" charset="0"/>
                <a:cs typeface="Courier New" pitchFamily="49" charset="0"/>
              </a:rPr>
              <a:t>suggest we have a call tonight at 9:30pm (China Time) with you and Brown. Please let me know if the time is okay for you and Ben.</a:t>
            </a:r>
          </a:p>
          <a:p>
            <a:pPr algn="l"/>
            <a:r>
              <a:rPr lang="zh-CN" altLang="en-US" sz="1100" b="0" dirty="0" smtClean="0">
                <a:latin typeface="Courier New" pitchFamily="49" charset="0"/>
                <a:cs typeface="Courier New" pitchFamily="49" charset="0"/>
              </a:rPr>
              <a:t>我</a:t>
            </a:r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建议我们今晚九点半和</a:t>
            </a:r>
            <a:r>
              <a:rPr lang="en-US" sz="1100" b="0" dirty="0">
                <a:latin typeface="Courier New" pitchFamily="49" charset="0"/>
                <a:cs typeface="Courier New" pitchFamily="49" charset="0"/>
              </a:rPr>
              <a:t>Brown</a:t>
            </a:r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小聚一下，你和</a:t>
            </a:r>
            <a:r>
              <a:rPr lang="en-US" sz="1100" b="0" dirty="0">
                <a:latin typeface="Courier New" pitchFamily="49" charset="0"/>
                <a:cs typeface="Courier New" pitchFamily="49" charset="0"/>
              </a:rPr>
              <a:t>Ben</a:t>
            </a:r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有没有空</a:t>
            </a:r>
            <a:r>
              <a:rPr lang="en-US" altLang="zh-CN" sz="1100" b="0" dirty="0" smtClean="0">
                <a:latin typeface="Courier New" pitchFamily="49" charset="0"/>
                <a:cs typeface="Courier New" pitchFamily="49" charset="0"/>
              </a:rPr>
              <a:t>?</a:t>
            </a:r>
          </a:p>
          <a:p>
            <a:pPr algn="l"/>
            <a:endParaRPr lang="en-US" altLang="zh-CN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100" b="0" dirty="0" smtClean="0">
                <a:latin typeface="Courier New" pitchFamily="49" charset="0"/>
                <a:cs typeface="Courier New" pitchFamily="49" charset="0"/>
              </a:rPr>
              <a:t>We'd </a:t>
            </a:r>
            <a:r>
              <a:rPr lang="en-US" sz="1100" b="0" dirty="0">
                <a:latin typeface="Courier New" pitchFamily="49" charset="0"/>
                <a:cs typeface="Courier New" pitchFamily="49" charset="0"/>
              </a:rPr>
              <a:t>like to have the meeting on Thu Oct 30. Same time.</a:t>
            </a:r>
          </a:p>
          <a:p>
            <a:pPr algn="l"/>
            <a:r>
              <a:rPr lang="zh-CN" altLang="en-US" sz="1100" b="0" dirty="0" smtClean="0">
                <a:latin typeface="Courier New" pitchFamily="49" charset="0"/>
                <a:cs typeface="Courier New" pitchFamily="49" charset="0"/>
              </a:rPr>
              <a:t>十月三十</a:t>
            </a:r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号</a:t>
            </a:r>
            <a:r>
              <a:rPr lang="en-US" altLang="zh-CN" sz="11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周四</a:t>
            </a:r>
            <a:r>
              <a:rPr lang="en-US" altLang="zh-CN" sz="1100" b="0" dirty="0">
                <a:latin typeface="Courier New" pitchFamily="49" charset="0"/>
                <a:cs typeface="Courier New" pitchFamily="49" charset="0"/>
              </a:rPr>
              <a:t>),</a:t>
            </a:r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老时间</a:t>
            </a:r>
            <a:r>
              <a:rPr lang="en-US" altLang="zh-CN" sz="1100" b="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开会。</a:t>
            </a:r>
          </a:p>
          <a:p>
            <a:pPr algn="l"/>
            <a:endParaRPr lang="zh-CN" altLang="en-US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100" b="0" dirty="0">
                <a:latin typeface="Courier New" pitchFamily="49" charset="0"/>
                <a:cs typeface="Courier New" pitchFamily="49" charset="0"/>
              </a:rPr>
              <a:t>Let's make a meeting next Monday at 5:30 PM SLC time.</a:t>
            </a:r>
          </a:p>
          <a:p>
            <a:pPr algn="l"/>
            <a:r>
              <a:rPr lang="zh-CN" altLang="en-US" sz="1100" b="0" dirty="0" smtClean="0">
                <a:latin typeface="Courier New" pitchFamily="49" charset="0"/>
                <a:cs typeface="Courier New" pitchFamily="49" charset="0"/>
              </a:rPr>
              <a:t>下</a:t>
            </a:r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周一盐湖城时区下午五点半开会</a:t>
            </a:r>
            <a:r>
              <a:rPr lang="zh-CN" altLang="en-US" sz="1100" b="0" dirty="0" smtClean="0">
                <a:latin typeface="Courier New" pitchFamily="49" charset="0"/>
                <a:cs typeface="Courier New" pitchFamily="49" charset="0"/>
              </a:rPr>
              <a:t>。</a:t>
            </a:r>
            <a:endParaRPr lang="en-US" altLang="zh-CN" sz="1100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altLang="zh-CN" sz="1100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zh-CN" sz="1100" b="0" dirty="0">
                <a:latin typeface="Courier New" pitchFamily="49" charset="0"/>
                <a:cs typeface="Courier New" pitchFamily="49" charset="0"/>
              </a:rPr>
              <a:t>I want to talk to you over the phone regarding issues about report development and the XX project.</a:t>
            </a:r>
          </a:p>
          <a:p>
            <a:pPr algn="l"/>
            <a:r>
              <a:rPr lang="zh-CN" altLang="en-US" sz="1100" b="0" dirty="0" smtClean="0">
                <a:latin typeface="Courier New" pitchFamily="49" charset="0"/>
                <a:cs typeface="Courier New" pitchFamily="49" charset="0"/>
              </a:rPr>
              <a:t>我</a:t>
            </a:r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想跟你电话讨论下报告进展和</a:t>
            </a:r>
            <a:r>
              <a:rPr lang="en-US" altLang="zh-CN" sz="1100" b="0" dirty="0">
                <a:latin typeface="Courier New" pitchFamily="49" charset="0"/>
                <a:cs typeface="Courier New" pitchFamily="49" charset="0"/>
              </a:rPr>
              <a:t>XXX</a:t>
            </a:r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项目的情况。</a:t>
            </a:r>
            <a:endParaRPr lang="zh-CN" altLang="en-US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61734" y="2869"/>
            <a:ext cx="8283575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  <a:sym typeface="微软雅黑" pitchFamily="34" charset="-122"/>
              </a:defRPr>
            </a:lvl1pPr>
            <a:lvl2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2pPr>
            <a:lvl3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3pPr>
            <a:lvl4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4pPr>
            <a:lvl5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5pPr>
            <a:lvl6pPr marL="8191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6pPr>
            <a:lvl7pPr marL="12763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7pPr>
            <a:lvl8pPr marL="17335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8pPr>
            <a:lvl9pPr marL="21907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9pPr>
          </a:lstStyle>
          <a:p>
            <a:pPr algn="ctr"/>
            <a:r>
              <a:rPr lang="en-US" altLang="zh-CN" dirty="0" smtClean="0">
                <a:ea typeface="宋体" pitchFamily="2" charset="-122"/>
              </a:rPr>
              <a:t>Meeting appointment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8725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1268760"/>
            <a:ext cx="6400800" cy="3816424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</a:rPr>
              <a:t>Give feedback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</a:rPr>
              <a:t>Attachment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</a:rPr>
              <a:t>Proposal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</a:rPr>
              <a:t>Point listing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</a:rPr>
              <a:t>Feedback &amp; Suggestion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</a:rPr>
              <a:t>Thanks note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</a:rPr>
              <a:t>Apology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altLang="zh-CN" dirty="0"/>
              <a:t>Meeting appointment</a:t>
            </a:r>
          </a:p>
          <a:p>
            <a:pPr algn="l"/>
            <a:endParaRPr lang="en-US" altLang="zh-CN" dirty="0">
              <a:ea typeface="宋体" pitchFamily="2" charset="-122"/>
            </a:endParaRPr>
          </a:p>
          <a:p>
            <a:pPr algn="l"/>
            <a:endParaRPr lang="en-US" altLang="zh-CN" dirty="0">
              <a:ea typeface="宋体" pitchFamily="2" charset="-122"/>
            </a:endParaRPr>
          </a:p>
          <a:p>
            <a:pPr algn="l"/>
            <a:endParaRPr lang="en-US" altLang="zh-CN" dirty="0">
              <a:ea typeface="宋体" pitchFamily="2" charset="-122"/>
            </a:endParaRPr>
          </a:p>
          <a:p>
            <a:pPr algn="l"/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61734" y="2869"/>
            <a:ext cx="8283575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  <a:sym typeface="微软雅黑" pitchFamily="34" charset="-122"/>
              </a:defRPr>
            </a:lvl1pPr>
            <a:lvl2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2pPr>
            <a:lvl3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3pPr>
            <a:lvl4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4pPr>
            <a:lvl5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5pPr>
            <a:lvl6pPr marL="8191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6pPr>
            <a:lvl7pPr marL="12763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7pPr>
            <a:lvl8pPr marL="17335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8pPr>
            <a:lvl9pPr marL="21907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9pPr>
          </a:lstStyle>
          <a:p>
            <a:pPr algn="ctr"/>
            <a:r>
              <a:rPr lang="en-US" altLang="zh-CN" dirty="0" smtClean="0">
                <a:ea typeface="宋体" pitchFamily="2" charset="-122"/>
              </a:rPr>
              <a:t>Agenda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782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3121" y="1052736"/>
            <a:ext cx="6400800" cy="4019562"/>
          </a:xfrm>
        </p:spPr>
        <p:txBody>
          <a:bodyPr/>
          <a:lstStyle/>
          <a:p>
            <a:pPr algn="l"/>
            <a:r>
              <a:rPr lang="zh-CN" altLang="en-US" sz="1100" dirty="0" smtClean="0">
                <a:latin typeface="Courier New" pitchFamily="49" charset="0"/>
                <a:cs typeface="Courier New" pitchFamily="49" charset="0"/>
              </a:rPr>
              <a:t>一般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mail</a:t>
            </a:r>
            <a:r>
              <a:rPr lang="zh-CN" altLang="en-US" sz="1100" dirty="0" smtClean="0">
                <a:latin typeface="Courier New" pitchFamily="49" charset="0"/>
                <a:cs typeface="Courier New" pitchFamily="49" charset="0"/>
              </a:rPr>
              <a:t>过程中无论讨论技术问题，还是需求问题，会要求澄清一些事情，这个时候，通常需要跟在别人的问题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/comments</a:t>
            </a:r>
            <a:r>
              <a:rPr lang="zh-CN" altLang="en-US" sz="1100" dirty="0" smtClean="0">
                <a:latin typeface="Courier New" pitchFamily="49" charset="0"/>
                <a:cs typeface="Courier New" pitchFamily="49" charset="0"/>
              </a:rPr>
              <a:t>之后做出反应，这样比较直观，如果涉及很复杂的解释，建议不要跟在后面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comments</a:t>
            </a:r>
            <a:r>
              <a:rPr lang="zh-CN" altLang="en-US" sz="1100" dirty="0" smtClean="0">
                <a:latin typeface="Courier New" pitchFamily="49" charset="0"/>
                <a:cs typeface="Courier New" pitchFamily="49" charset="0"/>
              </a:rPr>
              <a:t>，而是在正文直接写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100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100" b="0" dirty="0" smtClean="0">
                <a:latin typeface="Courier New" pitchFamily="49" charset="0"/>
                <a:cs typeface="Courier New" pitchFamily="49" charset="0"/>
              </a:rPr>
              <a:t>Please </a:t>
            </a:r>
            <a:r>
              <a:rPr lang="en-US" sz="1100" b="0" dirty="0">
                <a:latin typeface="Courier New" pitchFamily="49" charset="0"/>
                <a:cs typeface="Courier New" pitchFamily="49" charset="0"/>
              </a:rPr>
              <a:t>see comments below.</a:t>
            </a:r>
          </a:p>
          <a:p>
            <a:pPr algn="l"/>
            <a:endParaRPr lang="en-US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请看下面的评论。</a:t>
            </a:r>
          </a:p>
          <a:p>
            <a:pPr algn="l"/>
            <a:endParaRPr lang="zh-CN" altLang="en-US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100" b="0" dirty="0">
                <a:latin typeface="Courier New" pitchFamily="49" charset="0"/>
                <a:cs typeface="Courier New" pitchFamily="49" charset="0"/>
              </a:rPr>
              <a:t>My answers are in blue below.</a:t>
            </a:r>
          </a:p>
          <a:p>
            <a:pPr algn="l"/>
            <a:endParaRPr lang="en-US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我的回答已标蓝。</a:t>
            </a:r>
          </a:p>
          <a:p>
            <a:pPr algn="l"/>
            <a:endParaRPr lang="zh-CN" altLang="en-US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100" b="0" dirty="0">
                <a:latin typeface="Courier New" pitchFamily="49" charset="0"/>
                <a:cs typeface="Courier New" pitchFamily="49" charset="0"/>
              </a:rPr>
              <a:t>I add some comments to the document for your reference.</a:t>
            </a:r>
          </a:p>
          <a:p>
            <a:pPr algn="l"/>
            <a:endParaRPr lang="en-US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我就文档添加了一些备注</a:t>
            </a:r>
            <a:r>
              <a:rPr lang="en-US" altLang="zh-CN" sz="1100" b="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仅供参考。</a:t>
            </a:r>
          </a:p>
          <a:p>
            <a:pPr algn="l"/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61734" y="2869"/>
            <a:ext cx="8283575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  <a:sym typeface="微软雅黑" pitchFamily="34" charset="-122"/>
              </a:defRPr>
            </a:lvl1pPr>
            <a:lvl2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2pPr>
            <a:lvl3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3pPr>
            <a:lvl4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4pPr>
            <a:lvl5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5pPr>
            <a:lvl6pPr marL="8191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6pPr>
            <a:lvl7pPr marL="12763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7pPr>
            <a:lvl8pPr marL="17335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8pPr>
            <a:lvl9pPr marL="21907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9pPr>
          </a:lstStyle>
          <a:p>
            <a:pPr algn="ctr"/>
            <a:r>
              <a:rPr lang="en-US" altLang="zh-CN" dirty="0" smtClean="0">
                <a:ea typeface="宋体" pitchFamily="2" charset="-122"/>
              </a:rPr>
              <a:t>Give feedback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8725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3121" y="1052736"/>
            <a:ext cx="6400800" cy="4730526"/>
          </a:xfrm>
        </p:spPr>
        <p:txBody>
          <a:bodyPr/>
          <a:lstStyle/>
          <a:p>
            <a:pPr algn="l"/>
            <a:r>
              <a:rPr lang="zh-CN" altLang="en-US" sz="1100" dirty="0">
                <a:latin typeface="Courier New" pitchFamily="49" charset="0"/>
                <a:cs typeface="Courier New" pitchFamily="49" charset="0"/>
              </a:rPr>
              <a:t>加</a:t>
            </a:r>
            <a:r>
              <a:rPr lang="zh-CN" altLang="en-US" sz="1100" dirty="0" smtClean="0">
                <a:latin typeface="Courier New" pitchFamily="49" charset="0"/>
                <a:cs typeface="Courier New" pitchFamily="49" charset="0"/>
              </a:rPr>
              <a:t>了附件一定要提醒一下，告诉对方有附件，一定要告诉是什么内容，如果附件很多，记住，对应于每个附件的名字，解释一下，类似 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***.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xls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 : this file is ….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100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100" b="0" dirty="0" smtClean="0"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100" b="0" dirty="0">
                <a:latin typeface="Courier New" pitchFamily="49" charset="0"/>
                <a:cs typeface="Courier New" pitchFamily="49" charset="0"/>
              </a:rPr>
              <a:t>enclose the evaluation report for your reference.</a:t>
            </a:r>
          </a:p>
          <a:p>
            <a:pPr algn="l"/>
            <a:endParaRPr lang="en-US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我附加了评估报告供您阅读。</a:t>
            </a:r>
          </a:p>
          <a:p>
            <a:pPr algn="l"/>
            <a:endParaRPr lang="zh-CN" altLang="en-US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100" b="0" dirty="0">
                <a:latin typeface="Courier New" pitchFamily="49" charset="0"/>
                <a:cs typeface="Courier New" pitchFamily="49" charset="0"/>
              </a:rPr>
              <a:t>Attached please find today's meeting notes.</a:t>
            </a:r>
          </a:p>
          <a:p>
            <a:pPr algn="l"/>
            <a:endParaRPr lang="en-US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今天的会议记录在附件里。</a:t>
            </a:r>
          </a:p>
          <a:p>
            <a:pPr algn="l"/>
            <a:endParaRPr lang="zh-CN" altLang="en-US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100" b="0" dirty="0">
                <a:latin typeface="Courier New" pitchFamily="49" charset="0"/>
                <a:cs typeface="Courier New" pitchFamily="49" charset="0"/>
              </a:rPr>
              <a:t>Attach is the design document, please review it.</a:t>
            </a:r>
          </a:p>
          <a:p>
            <a:pPr algn="l"/>
            <a:endParaRPr lang="en-US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设计文档在附件里</a:t>
            </a:r>
            <a:r>
              <a:rPr lang="en-US" altLang="zh-CN" sz="1100" b="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请评阅。</a:t>
            </a:r>
          </a:p>
          <a:p>
            <a:pPr algn="l"/>
            <a:endParaRPr lang="zh-CN" altLang="en-US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100" b="0" dirty="0">
                <a:latin typeface="Courier New" pitchFamily="49" charset="0"/>
                <a:cs typeface="Courier New" pitchFamily="49" charset="0"/>
              </a:rPr>
              <a:t>For other known issues related to individual features, please see attached release notes.</a:t>
            </a:r>
          </a:p>
          <a:p>
            <a:pPr algn="l"/>
            <a:endParaRPr lang="en-US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其他个人特征方面的信息请见附件。</a:t>
            </a:r>
          </a:p>
          <a:p>
            <a:pPr algn="l"/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61734" y="2869"/>
            <a:ext cx="8283575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  <a:sym typeface="微软雅黑" pitchFamily="34" charset="-122"/>
              </a:defRPr>
            </a:lvl1pPr>
            <a:lvl2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2pPr>
            <a:lvl3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3pPr>
            <a:lvl4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4pPr>
            <a:lvl5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5pPr>
            <a:lvl6pPr marL="8191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6pPr>
            <a:lvl7pPr marL="12763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7pPr>
            <a:lvl8pPr marL="17335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8pPr>
            <a:lvl9pPr marL="21907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9pPr>
          </a:lstStyle>
          <a:p>
            <a:pPr algn="ctr"/>
            <a:r>
              <a:rPr lang="en-US" altLang="zh-CN" dirty="0" smtClean="0">
                <a:ea typeface="宋体" pitchFamily="2" charset="-122"/>
              </a:rPr>
              <a:t>attachment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8725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3121" y="1052736"/>
            <a:ext cx="7342188" cy="3545586"/>
          </a:xfrm>
        </p:spPr>
        <p:txBody>
          <a:bodyPr/>
          <a:lstStyle/>
          <a:p>
            <a:pPr algn="l"/>
            <a:r>
              <a:rPr lang="zh-CN" altLang="en-US" sz="1100" dirty="0" smtClean="0">
                <a:latin typeface="Courier New" pitchFamily="49" charset="0"/>
                <a:cs typeface="Courier New" pitchFamily="49" charset="0"/>
              </a:rPr>
              <a:t>不可避免的，有时候需要输出我们的建议，常用的无非是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proposal, suggest</a:t>
            </a:r>
            <a:r>
              <a:rPr lang="zh-CN" altLang="en-US" sz="1100" dirty="0" smtClean="0">
                <a:latin typeface="Courier New" pitchFamily="49" charset="0"/>
                <a:cs typeface="Courier New" pitchFamily="49" charset="0"/>
              </a:rPr>
              <a:t>， 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advice</a:t>
            </a:r>
            <a:r>
              <a:rPr lang="zh-CN" altLang="en-US" sz="1100" dirty="0" smtClean="0">
                <a:latin typeface="Courier New" pitchFamily="49" charset="0"/>
                <a:cs typeface="Courier New" pitchFamily="49" charset="0"/>
              </a:rPr>
              <a:t>等，专业程度从前往后排列，碰到女同事慎用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proposal</a:t>
            </a:r>
            <a:r>
              <a:rPr lang="zh-CN" altLang="en-US" sz="1100" dirty="0" smtClean="0">
                <a:latin typeface="Courier New" pitchFamily="49" charset="0"/>
                <a:cs typeface="Courier New" pitchFamily="49" charset="0"/>
              </a:rPr>
              <a:t>，因为还有求婚的意思  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O(∩_∩)O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100" b="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100" b="0" dirty="0">
                <a:latin typeface="Courier New" pitchFamily="49" charset="0"/>
                <a:cs typeface="Courier New" pitchFamily="49" charset="0"/>
              </a:rPr>
              <a:t>the next step of platform implementation, I am proposing…</a:t>
            </a:r>
          </a:p>
          <a:p>
            <a:pPr algn="l"/>
            <a:endParaRPr lang="en-US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关于平台启动的下一步计划</a:t>
            </a:r>
            <a:r>
              <a:rPr lang="en-US" altLang="zh-CN" sz="1100" b="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我有一个提议</a:t>
            </a:r>
            <a:r>
              <a:rPr lang="en-US" altLang="zh-CN" sz="1100" b="0" dirty="0"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 algn="l"/>
            <a:endParaRPr lang="en-US" altLang="zh-CN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100" b="0" dirty="0">
                <a:latin typeface="Courier New" pitchFamily="49" charset="0"/>
                <a:cs typeface="Courier New" pitchFamily="49" charset="0"/>
              </a:rPr>
              <a:t>I suggest we can have a weekly project meeting over the phone call in the near future.  </a:t>
            </a:r>
          </a:p>
          <a:p>
            <a:pPr algn="l"/>
            <a:endParaRPr lang="en-US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我建议我们就一周项目开一个电话会议。</a:t>
            </a:r>
          </a:p>
          <a:p>
            <a:pPr algn="l"/>
            <a:endParaRPr lang="zh-CN" altLang="en-US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100" b="0" dirty="0" err="1">
                <a:latin typeface="Courier New" pitchFamily="49" charset="0"/>
                <a:cs typeface="Courier New" pitchFamily="49" charset="0"/>
              </a:rPr>
              <a:t>Achievo</a:t>
            </a:r>
            <a:r>
              <a:rPr lang="en-US" sz="1100" b="0" dirty="0">
                <a:latin typeface="Courier New" pitchFamily="49" charset="0"/>
                <a:cs typeface="Courier New" pitchFamily="49" charset="0"/>
              </a:rPr>
              <a:t> team suggest to adopt option A to solve outstanding issue……</a:t>
            </a:r>
          </a:p>
          <a:p>
            <a:pPr algn="l"/>
            <a:endParaRPr lang="en-US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100" b="0" dirty="0" err="1">
                <a:latin typeface="Courier New" pitchFamily="49" charset="0"/>
                <a:cs typeface="Courier New" pitchFamily="49" charset="0"/>
              </a:rPr>
              <a:t>Achievo</a:t>
            </a:r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团队建议应对突出问题采用</a:t>
            </a:r>
            <a:r>
              <a:rPr lang="en-US" sz="1100" b="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办法。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61734" y="2869"/>
            <a:ext cx="8283575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  <a:sym typeface="微软雅黑" pitchFamily="34" charset="-122"/>
              </a:defRPr>
            </a:lvl1pPr>
            <a:lvl2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2pPr>
            <a:lvl3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3pPr>
            <a:lvl4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4pPr>
            <a:lvl5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5pPr>
            <a:lvl6pPr marL="8191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6pPr>
            <a:lvl7pPr marL="12763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7pPr>
            <a:lvl8pPr marL="17335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8pPr>
            <a:lvl9pPr marL="21907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9pPr>
          </a:lstStyle>
          <a:p>
            <a:pPr algn="ctr"/>
            <a:r>
              <a:rPr lang="en-US" altLang="zh-CN" dirty="0" smtClean="0">
                <a:ea typeface="宋体" pitchFamily="2" charset="-122"/>
              </a:rPr>
              <a:t>Proposal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686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3121" y="1052736"/>
            <a:ext cx="7342188" cy="5001369"/>
          </a:xfrm>
        </p:spPr>
        <p:txBody>
          <a:bodyPr/>
          <a:lstStyle/>
          <a:p>
            <a:pPr algn="l"/>
            <a:r>
              <a:rPr lang="zh-CN" altLang="en-US" sz="1100" dirty="0" smtClean="0">
                <a:latin typeface="Courier New" pitchFamily="49" charset="0"/>
                <a:cs typeface="Courier New" pitchFamily="49" charset="0"/>
              </a:rPr>
              <a:t>外国人的思维比较直接，不建议用大段英文，尤其还是一对分句来解释一些事情，建议用我国传统的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1,2,3</a:t>
            </a:r>
            <a:r>
              <a:rPr lang="zh-CN" altLang="en-US" sz="1100" dirty="0" smtClean="0">
                <a:latin typeface="Courier New" pitchFamily="49" charset="0"/>
                <a:cs typeface="Courier New" pitchFamily="49" charset="0"/>
              </a:rPr>
              <a:t>，这样条目清晰，每个条目尽量简短，内容耦合性要低，请意会编程规范函数的使用，差不多的意思。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100" b="0" dirty="0" smtClean="0">
                <a:latin typeface="Courier New" pitchFamily="49" charset="0"/>
                <a:cs typeface="Courier New" pitchFamily="49" charset="0"/>
              </a:rPr>
              <a:t>Today </a:t>
            </a:r>
            <a:r>
              <a:rPr lang="en-US" sz="1100" b="0" dirty="0">
                <a:latin typeface="Courier New" pitchFamily="49" charset="0"/>
                <a:cs typeface="Courier New" pitchFamily="49" charset="0"/>
              </a:rPr>
              <a:t>we would like to finish following tasks by the end of today:1…….2…….</a:t>
            </a:r>
          </a:p>
          <a:p>
            <a:pPr algn="l"/>
            <a:r>
              <a:rPr lang="zh-CN" altLang="en-US" sz="1100" b="0" dirty="0" smtClean="0">
                <a:latin typeface="Courier New" pitchFamily="49" charset="0"/>
                <a:cs typeface="Courier New" pitchFamily="49" charset="0"/>
              </a:rPr>
              <a:t>今天</a:t>
            </a:r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我们要完成的任务</a:t>
            </a:r>
            <a:r>
              <a:rPr lang="en-US" altLang="zh-CN" sz="1100" b="0" dirty="0">
                <a:latin typeface="Courier New" pitchFamily="49" charset="0"/>
                <a:cs typeface="Courier New" pitchFamily="49" charset="0"/>
              </a:rPr>
              <a:t>:1…….2…….</a:t>
            </a:r>
          </a:p>
          <a:p>
            <a:pPr algn="l"/>
            <a:endParaRPr lang="en-US" altLang="zh-CN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100" b="0" dirty="0">
                <a:latin typeface="Courier New" pitchFamily="49" charset="0"/>
                <a:cs typeface="Courier New" pitchFamily="49" charset="0"/>
              </a:rPr>
              <a:t>Some known issues in this release:1…….2…….</a:t>
            </a:r>
          </a:p>
          <a:p>
            <a:pPr algn="l"/>
            <a:r>
              <a:rPr lang="zh-CN" altLang="en-US" sz="1100" b="0" dirty="0" smtClean="0">
                <a:latin typeface="Courier New" pitchFamily="49" charset="0"/>
                <a:cs typeface="Courier New" pitchFamily="49" charset="0"/>
              </a:rPr>
              <a:t>声明</a:t>
            </a:r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中涉及的一些问题</a:t>
            </a:r>
            <a:r>
              <a:rPr lang="en-US" altLang="zh-CN" sz="1100" b="0" dirty="0">
                <a:latin typeface="Courier New" pitchFamily="49" charset="0"/>
                <a:cs typeface="Courier New" pitchFamily="49" charset="0"/>
              </a:rPr>
              <a:t>:1…….2…….</a:t>
            </a:r>
          </a:p>
          <a:p>
            <a:pPr algn="l"/>
            <a:endParaRPr lang="en-US" altLang="zh-CN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100" b="0" dirty="0">
                <a:latin typeface="Courier New" pitchFamily="49" charset="0"/>
                <a:cs typeface="Courier New" pitchFamily="49" charset="0"/>
              </a:rPr>
              <a:t>Our team here reviewed the newest SCM policy and has following concerns:1…….2…….</a:t>
            </a:r>
          </a:p>
          <a:p>
            <a:pPr algn="l"/>
            <a:r>
              <a:rPr lang="zh-CN" altLang="en-US" sz="1100" b="0" dirty="0" smtClean="0">
                <a:latin typeface="Courier New" pitchFamily="49" charset="0"/>
                <a:cs typeface="Courier New" pitchFamily="49" charset="0"/>
              </a:rPr>
              <a:t>我们</a:t>
            </a:r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阅读了最新的供应链管理政策</a:t>
            </a:r>
            <a:r>
              <a:rPr lang="en-US" altLang="zh-CN" sz="1100" b="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做出如下考虑</a:t>
            </a:r>
            <a:r>
              <a:rPr lang="en-US" altLang="zh-CN" sz="1100" b="0" dirty="0">
                <a:latin typeface="Courier New" pitchFamily="49" charset="0"/>
                <a:cs typeface="Courier New" pitchFamily="49" charset="0"/>
              </a:rPr>
              <a:t>:1…….2…….</a:t>
            </a:r>
          </a:p>
          <a:p>
            <a:pPr algn="l"/>
            <a:endParaRPr lang="en-US" altLang="zh-CN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100" b="0" dirty="0">
                <a:latin typeface="Courier New" pitchFamily="49" charset="0"/>
                <a:cs typeface="Courier New" pitchFamily="49" charset="0"/>
              </a:rPr>
              <a:t>Here are some more questions/issues for your team:1…….2…….</a:t>
            </a:r>
          </a:p>
          <a:p>
            <a:pPr algn="l"/>
            <a:r>
              <a:rPr lang="zh-CN" altLang="en-US" sz="1100" b="0" dirty="0" smtClean="0">
                <a:latin typeface="Courier New" pitchFamily="49" charset="0"/>
                <a:cs typeface="Courier New" pitchFamily="49" charset="0"/>
              </a:rPr>
              <a:t>以下</a:t>
            </a:r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是对你们团队的一些问题</a:t>
            </a:r>
            <a:r>
              <a:rPr lang="en-US" altLang="zh-CN" sz="1100" b="0" dirty="0">
                <a:latin typeface="Courier New" pitchFamily="49" charset="0"/>
                <a:cs typeface="Courier New" pitchFamily="49" charset="0"/>
              </a:rPr>
              <a:t>:1…….2…….</a:t>
            </a:r>
          </a:p>
          <a:p>
            <a:pPr algn="l"/>
            <a:endParaRPr lang="en-US" altLang="zh-CN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100" b="0" dirty="0">
                <a:latin typeface="Courier New" pitchFamily="49" charset="0"/>
                <a:cs typeface="Courier New" pitchFamily="49" charset="0"/>
              </a:rPr>
              <a:t>The current status is as following: 1……2……</a:t>
            </a:r>
          </a:p>
          <a:p>
            <a:pPr algn="l"/>
            <a:r>
              <a:rPr lang="zh-CN" altLang="en-US" sz="1100" b="0" dirty="0" smtClean="0">
                <a:latin typeface="Courier New" pitchFamily="49" charset="0"/>
                <a:cs typeface="Courier New" pitchFamily="49" charset="0"/>
              </a:rPr>
              <a:t>目前</a:t>
            </a:r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数据如下</a:t>
            </a:r>
            <a:r>
              <a:rPr lang="en-US" altLang="zh-CN" sz="1100" b="0" dirty="0">
                <a:latin typeface="Courier New" pitchFamily="49" charset="0"/>
                <a:cs typeface="Courier New" pitchFamily="49" charset="0"/>
              </a:rPr>
              <a:t>: 1……2……</a:t>
            </a:r>
          </a:p>
          <a:p>
            <a:pPr algn="l"/>
            <a:endParaRPr lang="en-US" altLang="zh-CN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100" b="0" dirty="0">
                <a:latin typeface="Courier New" pitchFamily="49" charset="0"/>
                <a:cs typeface="Courier New" pitchFamily="49" charset="0"/>
              </a:rPr>
              <a:t>Some items need your attention:1…….2…….</a:t>
            </a:r>
          </a:p>
          <a:p>
            <a:pPr algn="l"/>
            <a:r>
              <a:rPr lang="zh-CN" altLang="en-US" sz="1100" b="0" dirty="0" smtClean="0">
                <a:latin typeface="Courier New" pitchFamily="49" charset="0"/>
                <a:cs typeface="Courier New" pitchFamily="49" charset="0"/>
              </a:rPr>
              <a:t>以下</a:t>
            </a:r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方面需提请注意</a:t>
            </a:r>
            <a:r>
              <a:rPr lang="en-US" altLang="zh-CN" sz="1100" b="0" dirty="0">
                <a:latin typeface="Courier New" pitchFamily="49" charset="0"/>
                <a:cs typeface="Courier New" pitchFamily="49" charset="0"/>
              </a:rPr>
              <a:t>:1…….2…….</a:t>
            </a:r>
          </a:p>
          <a:p>
            <a:pPr algn="l"/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61734" y="2869"/>
            <a:ext cx="8283575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  <a:sym typeface="微软雅黑" pitchFamily="34" charset="-122"/>
              </a:defRPr>
            </a:lvl1pPr>
            <a:lvl2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2pPr>
            <a:lvl3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3pPr>
            <a:lvl4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4pPr>
            <a:lvl5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5pPr>
            <a:lvl6pPr marL="8191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6pPr>
            <a:lvl7pPr marL="12763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7pPr>
            <a:lvl8pPr marL="17335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8pPr>
            <a:lvl9pPr marL="21907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9pPr>
          </a:lstStyle>
          <a:p>
            <a:pPr algn="ctr"/>
            <a:r>
              <a:rPr lang="en-US" altLang="zh-CN" dirty="0" smtClean="0">
                <a:ea typeface="宋体" pitchFamily="2" charset="-122"/>
              </a:rPr>
              <a:t>Point listing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8725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1734" y="836712"/>
            <a:ext cx="8530745" cy="5762063"/>
          </a:xfrm>
        </p:spPr>
        <p:txBody>
          <a:bodyPr/>
          <a:lstStyle/>
          <a:p>
            <a:pPr algn="l"/>
            <a:r>
              <a:rPr lang="zh-CN" altLang="en-US" sz="1100" dirty="0" smtClean="0">
                <a:latin typeface="Courier New" pitchFamily="49" charset="0"/>
                <a:cs typeface="Courier New" pitchFamily="49" charset="0"/>
              </a:rPr>
              <a:t>我们催别人要建议和反馈也是必须的， 记住少用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As soon as possible</a:t>
            </a:r>
            <a:r>
              <a:rPr lang="zh-CN" altLang="en-US" sz="1100" dirty="0" smtClean="0">
                <a:latin typeface="Courier New" pitchFamily="49" charset="0"/>
                <a:cs typeface="Courier New" pitchFamily="49" charset="0"/>
              </a:rPr>
              <a:t>， 这很吊，会让人不爽，除非你自信你可以吊他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100" dirty="0" smtClean="0">
                <a:latin typeface="Courier New" pitchFamily="49" charset="0"/>
                <a:cs typeface="Courier New" pitchFamily="49" charset="0"/>
              </a:rPr>
              <a:t>，你可以使用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At your earliest convenient, </a:t>
            </a:r>
            <a:r>
              <a:rPr lang="zh-CN" altLang="en-US" sz="1100" dirty="0" smtClean="0">
                <a:latin typeface="Courier New" pitchFamily="49" charset="0"/>
                <a:cs typeface="Courier New" pitchFamily="49" charset="0"/>
              </a:rPr>
              <a:t>礼貌多了</a:t>
            </a:r>
            <a:endParaRPr lang="en-US" altLang="zh-CN" sz="11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100" b="0" dirty="0">
                <a:latin typeface="Courier New" pitchFamily="49" charset="0"/>
                <a:cs typeface="Courier New" pitchFamily="49" charset="0"/>
              </a:rPr>
              <a:t>Please telephone at your earliest convenience</a:t>
            </a:r>
            <a:r>
              <a:rPr lang="en-US" sz="1100" b="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algn="l"/>
            <a:r>
              <a:rPr lang="zh-CN" altLang="en-US" sz="1050" b="0" dirty="0">
                <a:latin typeface="Courier New" pitchFamily="49" charset="0"/>
                <a:cs typeface="Courier New" pitchFamily="49" charset="0"/>
              </a:rPr>
              <a:t>请尽早给我电话</a:t>
            </a:r>
            <a:endParaRPr lang="en-US" altLang="zh-CN" sz="1050" b="0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050" b="0" dirty="0" smtClean="0">
                <a:latin typeface="Courier New" pitchFamily="49" charset="0"/>
                <a:cs typeface="Courier New" pitchFamily="49" charset="0"/>
              </a:rPr>
              <a:t>Shall </a:t>
            </a:r>
            <a:r>
              <a:rPr lang="en-US" sz="1050" b="0" dirty="0">
                <a:latin typeface="Courier New" pitchFamily="49" charset="0"/>
                <a:cs typeface="Courier New" pitchFamily="49" charset="0"/>
              </a:rPr>
              <a:t>you have any problem accessing the folders, please let me knows. </a:t>
            </a:r>
          </a:p>
          <a:p>
            <a:pPr algn="l"/>
            <a:r>
              <a:rPr lang="zh-CN" altLang="en-US" sz="1050" b="0" dirty="0" smtClean="0">
                <a:latin typeface="Courier New" pitchFamily="49" charset="0"/>
                <a:cs typeface="Courier New" pitchFamily="49" charset="0"/>
              </a:rPr>
              <a:t>如果</a:t>
            </a:r>
            <a:r>
              <a:rPr lang="zh-CN" altLang="en-US" sz="1050" b="0" dirty="0">
                <a:latin typeface="Courier New" pitchFamily="49" charset="0"/>
                <a:cs typeface="Courier New" pitchFamily="49" charset="0"/>
              </a:rPr>
              <a:t>存取文件有任何问题请和我联系。</a:t>
            </a:r>
          </a:p>
          <a:p>
            <a:pPr algn="l"/>
            <a:endParaRPr lang="zh-CN" altLang="en-US" sz="105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050" b="0" dirty="0">
                <a:latin typeface="Courier New" pitchFamily="49" charset="0"/>
                <a:cs typeface="Courier New" pitchFamily="49" charset="0"/>
              </a:rPr>
              <a:t>Thank you and </a:t>
            </a:r>
            <a:r>
              <a:rPr lang="en-US" sz="1050" u="sng" dirty="0">
                <a:latin typeface="Courier New" pitchFamily="49" charset="0"/>
                <a:cs typeface="Courier New" pitchFamily="49" charset="0"/>
              </a:rPr>
              <a:t>look forward </a:t>
            </a:r>
            <a:r>
              <a:rPr lang="en-US" sz="1050" b="0" dirty="0">
                <a:latin typeface="Courier New" pitchFamily="49" charset="0"/>
                <a:cs typeface="Courier New" pitchFamily="49" charset="0"/>
              </a:rPr>
              <a:t>to having your opinion on the estimation and schedule.</a:t>
            </a:r>
          </a:p>
          <a:p>
            <a:pPr algn="l"/>
            <a:r>
              <a:rPr lang="zh-CN" altLang="en-US" sz="1050" b="0" dirty="0" smtClean="0">
                <a:latin typeface="Courier New" pitchFamily="49" charset="0"/>
                <a:cs typeface="Courier New" pitchFamily="49" charset="0"/>
              </a:rPr>
              <a:t>谢谢</a:t>
            </a:r>
            <a:r>
              <a:rPr lang="zh-CN" altLang="en-US" sz="1050" b="0" dirty="0">
                <a:latin typeface="Courier New" pitchFamily="49" charset="0"/>
                <a:cs typeface="Courier New" pitchFamily="49" charset="0"/>
              </a:rPr>
              <a:t>你</a:t>
            </a:r>
            <a:r>
              <a:rPr lang="en-US" altLang="zh-CN" sz="1050" b="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zh-CN" altLang="en-US" sz="1050" b="0" dirty="0">
                <a:latin typeface="Courier New" pitchFamily="49" charset="0"/>
                <a:cs typeface="Courier New" pitchFamily="49" charset="0"/>
              </a:rPr>
              <a:t>希望能听到更多你对评估和日程计划的建议。</a:t>
            </a:r>
          </a:p>
          <a:p>
            <a:pPr algn="l"/>
            <a:r>
              <a:rPr lang="en-US" sz="1050" b="0" dirty="0" smtClean="0">
                <a:latin typeface="Courier New" pitchFamily="49" charset="0"/>
                <a:cs typeface="Courier New" pitchFamily="49" charset="0"/>
              </a:rPr>
              <a:t>Look </a:t>
            </a:r>
            <a:r>
              <a:rPr lang="en-US" sz="1050" b="0" dirty="0">
                <a:latin typeface="Courier New" pitchFamily="49" charset="0"/>
                <a:cs typeface="Courier New" pitchFamily="49" charset="0"/>
              </a:rPr>
              <a:t>forward to your feedbacks and suggestions soon.</a:t>
            </a:r>
          </a:p>
          <a:p>
            <a:pPr algn="l"/>
            <a:r>
              <a:rPr lang="zh-CN" altLang="en-US" sz="1050" b="0" dirty="0" smtClean="0">
                <a:latin typeface="Courier New" pitchFamily="49" charset="0"/>
                <a:cs typeface="Courier New" pitchFamily="49" charset="0"/>
              </a:rPr>
              <a:t>期待</a:t>
            </a:r>
            <a:r>
              <a:rPr lang="zh-CN" altLang="en-US" sz="1050" b="0" dirty="0">
                <a:latin typeface="Courier New" pitchFamily="49" charset="0"/>
                <a:cs typeface="Courier New" pitchFamily="49" charset="0"/>
              </a:rPr>
              <a:t>您的反馈建议</a:t>
            </a:r>
            <a:r>
              <a:rPr lang="en-US" altLang="zh-CN" sz="1050" b="0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 algn="l"/>
            <a:endParaRPr lang="en-US" altLang="zh-CN" sz="105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050" b="0" dirty="0">
                <a:latin typeface="Courier New" pitchFamily="49" charset="0"/>
                <a:cs typeface="Courier New" pitchFamily="49" charset="0"/>
              </a:rPr>
              <a:t>What is your opinion on the schedule and next steps we proposed? </a:t>
            </a:r>
          </a:p>
          <a:p>
            <a:pPr algn="l"/>
            <a:r>
              <a:rPr lang="zh-CN" altLang="en-US" sz="1050" b="0" dirty="0" smtClean="0">
                <a:latin typeface="Courier New" pitchFamily="49" charset="0"/>
                <a:cs typeface="Courier New" pitchFamily="49" charset="0"/>
              </a:rPr>
              <a:t>你</a:t>
            </a:r>
            <a:r>
              <a:rPr lang="zh-CN" altLang="en-US" sz="1050" b="0" dirty="0">
                <a:latin typeface="Courier New" pitchFamily="49" charset="0"/>
                <a:cs typeface="Courier New" pitchFamily="49" charset="0"/>
              </a:rPr>
              <a:t>对计划方面有什么想法</a:t>
            </a:r>
            <a:r>
              <a:rPr lang="en-US" altLang="zh-CN" sz="1050" b="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zh-CN" altLang="en-US" sz="1050" b="0" dirty="0">
                <a:latin typeface="Courier New" pitchFamily="49" charset="0"/>
                <a:cs typeface="Courier New" pitchFamily="49" charset="0"/>
              </a:rPr>
              <a:t>下一步我们应该怎么做</a:t>
            </a:r>
            <a:r>
              <a:rPr lang="en-US" altLang="zh-CN" sz="1050" b="0" dirty="0" smtClean="0">
                <a:latin typeface="Courier New" pitchFamily="49" charset="0"/>
                <a:cs typeface="Courier New" pitchFamily="49" charset="0"/>
              </a:rPr>
              <a:t>?</a:t>
            </a:r>
          </a:p>
          <a:p>
            <a:pPr algn="l"/>
            <a:r>
              <a:rPr lang="en-US" sz="1050" b="0" dirty="0" smtClean="0">
                <a:latin typeface="Courier New" pitchFamily="49" charset="0"/>
                <a:cs typeface="Courier New" pitchFamily="49" charset="0"/>
              </a:rPr>
              <a:t>What </a:t>
            </a:r>
            <a:r>
              <a:rPr lang="en-US" sz="1050" b="0" dirty="0">
                <a:latin typeface="Courier New" pitchFamily="49" charset="0"/>
                <a:cs typeface="Courier New" pitchFamily="49" charset="0"/>
              </a:rPr>
              <a:t>do you think about this?</a:t>
            </a:r>
          </a:p>
          <a:p>
            <a:pPr algn="l"/>
            <a:r>
              <a:rPr lang="zh-CN" altLang="en-US" sz="1050" b="0" dirty="0" smtClean="0">
                <a:latin typeface="Courier New" pitchFamily="49" charset="0"/>
                <a:cs typeface="Courier New" pitchFamily="49" charset="0"/>
              </a:rPr>
              <a:t>这个</a:t>
            </a:r>
            <a:r>
              <a:rPr lang="zh-CN" altLang="en-US" sz="1050" b="0" dirty="0">
                <a:latin typeface="Courier New" pitchFamily="49" charset="0"/>
                <a:cs typeface="Courier New" pitchFamily="49" charset="0"/>
              </a:rPr>
              <a:t>你怎么想</a:t>
            </a:r>
            <a:r>
              <a:rPr lang="en-US" altLang="zh-CN" sz="1050" b="0" dirty="0" smtClean="0">
                <a:latin typeface="Courier New" pitchFamily="49" charset="0"/>
                <a:cs typeface="Courier New" pitchFamily="49" charset="0"/>
              </a:rPr>
              <a:t>?</a:t>
            </a:r>
          </a:p>
          <a:p>
            <a:pPr algn="l"/>
            <a:endParaRPr lang="en-US" altLang="zh-CN" sz="1100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zh-CN" altLang="en-US" sz="1100" dirty="0" smtClean="0">
                <a:latin typeface="Courier New" pitchFamily="49" charset="0"/>
                <a:cs typeface="Courier New" pitchFamily="49" charset="0"/>
              </a:rPr>
              <a:t>以下几个很常用，可以混用，尽量不要重复，以便看起来有点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niubi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….</a:t>
            </a:r>
            <a:endParaRPr lang="en-US" altLang="zh-CN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000" b="0" dirty="0" smtClean="0">
                <a:latin typeface="Courier New" pitchFamily="49" charset="0"/>
                <a:cs typeface="Courier New" pitchFamily="49" charset="0"/>
              </a:rPr>
              <a:t>Feel </a:t>
            </a:r>
            <a:r>
              <a:rPr lang="en-US" sz="1000" b="0" dirty="0">
                <a:latin typeface="Courier New" pitchFamily="49" charset="0"/>
                <a:cs typeface="Courier New" pitchFamily="49" charset="0"/>
              </a:rPr>
              <a:t>free to give your comments</a:t>
            </a:r>
            <a:r>
              <a:rPr lang="en-US" sz="1000" b="0" dirty="0" smtClean="0">
                <a:latin typeface="Courier New" pitchFamily="49" charset="0"/>
                <a:cs typeface="Courier New" pitchFamily="49" charset="0"/>
              </a:rPr>
              <a:t>.      </a:t>
            </a:r>
          </a:p>
          <a:p>
            <a:pPr algn="l"/>
            <a:r>
              <a:rPr lang="en-US" sz="1000" b="0" dirty="0" smtClean="0">
                <a:latin typeface="Courier New" pitchFamily="49" charset="0"/>
                <a:cs typeface="Courier New" pitchFamily="49" charset="0"/>
              </a:rPr>
              <a:t>Any </a:t>
            </a:r>
            <a:r>
              <a:rPr lang="en-US" sz="1000" b="0" dirty="0">
                <a:latin typeface="Courier New" pitchFamily="49" charset="0"/>
                <a:cs typeface="Courier New" pitchFamily="49" charset="0"/>
              </a:rPr>
              <a:t>question, please let me know.</a:t>
            </a:r>
          </a:p>
          <a:p>
            <a:pPr algn="l"/>
            <a:r>
              <a:rPr lang="en-US" sz="1000" b="0" dirty="0" smtClean="0">
                <a:latin typeface="Courier New" pitchFamily="49" charset="0"/>
                <a:cs typeface="Courier New" pitchFamily="49" charset="0"/>
              </a:rPr>
              <a:t>Any </a:t>
            </a:r>
            <a:r>
              <a:rPr lang="en-US" sz="1000" b="0" dirty="0">
                <a:latin typeface="Courier New" pitchFamily="49" charset="0"/>
                <a:cs typeface="Courier New" pitchFamily="49" charset="0"/>
              </a:rPr>
              <a:t>question, please don't hesitate to let me know.</a:t>
            </a:r>
          </a:p>
          <a:p>
            <a:pPr algn="l"/>
            <a:r>
              <a:rPr lang="en-US" sz="1000" b="0" dirty="0" smtClean="0">
                <a:latin typeface="Courier New" pitchFamily="49" charset="0"/>
                <a:cs typeface="Courier New" pitchFamily="49" charset="0"/>
              </a:rPr>
              <a:t>Please </a:t>
            </a:r>
            <a:r>
              <a:rPr lang="en-US" sz="1000" b="0" dirty="0">
                <a:latin typeface="Courier New" pitchFamily="49" charset="0"/>
                <a:cs typeface="Courier New" pitchFamily="49" charset="0"/>
              </a:rPr>
              <a:t>contact me if you have any questions. </a:t>
            </a:r>
            <a:endParaRPr lang="en-US" sz="1000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000" b="0" dirty="0" smtClean="0">
                <a:latin typeface="Courier New" pitchFamily="49" charset="0"/>
                <a:cs typeface="Courier New" pitchFamily="49" charset="0"/>
              </a:rPr>
              <a:t>Your </a:t>
            </a:r>
            <a:r>
              <a:rPr lang="en-US" sz="1000" b="0" dirty="0">
                <a:latin typeface="Courier New" pitchFamily="49" charset="0"/>
                <a:cs typeface="Courier New" pitchFamily="49" charset="0"/>
              </a:rPr>
              <a:t>comments and suggestions are welcome! </a:t>
            </a:r>
          </a:p>
          <a:p>
            <a:pPr algn="l"/>
            <a:endParaRPr lang="en-US" sz="10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HoperuHoperun  Copyright (c) 2007-2010  江苏润和</a:t>
            </a:r>
            <a:endParaRPr lang="zh-CN" altLang="en-US" sz="1800" b="1" dirty="0">
              <a:ea typeface="宋体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61734" y="2869"/>
            <a:ext cx="8283575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  <a:sym typeface="微软雅黑" pitchFamily="34" charset="-122"/>
              </a:defRPr>
            </a:lvl1pPr>
            <a:lvl2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2pPr>
            <a:lvl3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3pPr>
            <a:lvl4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4pPr>
            <a:lvl5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5pPr>
            <a:lvl6pPr marL="8191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6pPr>
            <a:lvl7pPr marL="12763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7pPr>
            <a:lvl8pPr marL="17335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8pPr>
            <a:lvl9pPr marL="21907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9pPr>
          </a:lstStyle>
          <a:p>
            <a:pPr algn="ctr"/>
            <a:r>
              <a:rPr lang="en-US" altLang="zh-CN" dirty="0" smtClean="0">
                <a:ea typeface="宋体" pitchFamily="2" charset="-122"/>
              </a:rPr>
              <a:t>Feedback &amp; Suggestion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1391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3121" y="1052736"/>
            <a:ext cx="7342188" cy="5001369"/>
          </a:xfrm>
        </p:spPr>
        <p:txBody>
          <a:bodyPr/>
          <a:lstStyle/>
          <a:p>
            <a:pPr algn="l"/>
            <a:r>
              <a:rPr lang="zh-CN" altLang="en-US" sz="1100" dirty="0">
                <a:latin typeface="Courier New" pitchFamily="49" charset="0"/>
                <a:cs typeface="Courier New" pitchFamily="49" charset="0"/>
              </a:rPr>
              <a:t>有人帮</a:t>
            </a:r>
            <a:r>
              <a:rPr lang="zh-CN" altLang="en-US" sz="1100" dirty="0" smtClean="0">
                <a:latin typeface="Courier New" pitchFamily="49" charset="0"/>
                <a:cs typeface="Courier New" pitchFamily="49" charset="0"/>
              </a:rPr>
              <a:t>你了，请记住一定要谢谢，以便下次会得到帮助，老外比较重视礼节，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zh-CN" altLang="en-US" sz="1100" dirty="0" smtClean="0">
                <a:latin typeface="Courier New" pitchFamily="49" charset="0"/>
                <a:cs typeface="Courier New" pitchFamily="49" charset="0"/>
              </a:rPr>
              <a:t>大点事情也要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thank</a:t>
            </a:r>
            <a:r>
              <a:rPr lang="zh-CN" altLang="en-US" sz="1100" dirty="0" smtClean="0">
                <a:latin typeface="Courier New" pitchFamily="49" charset="0"/>
                <a:cs typeface="Courier New" pitchFamily="49" charset="0"/>
              </a:rPr>
              <a:t>别人，礼多人不怪，多说点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thank you</a:t>
            </a:r>
            <a:r>
              <a:rPr lang="zh-CN" altLang="en-US" sz="1100" dirty="0" smtClean="0">
                <a:latin typeface="Courier New" pitchFamily="49" charset="0"/>
                <a:cs typeface="Courier New" pitchFamily="49" charset="0"/>
              </a:rPr>
              <a:t>总是不坏的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100" b="0" dirty="0" smtClean="0">
                <a:latin typeface="Courier New" pitchFamily="49" charset="0"/>
                <a:cs typeface="Courier New" pitchFamily="49" charset="0"/>
              </a:rPr>
              <a:t>Thank </a:t>
            </a:r>
            <a:r>
              <a:rPr lang="en-US" sz="1100" b="0" dirty="0">
                <a:latin typeface="Courier New" pitchFamily="49" charset="0"/>
                <a:cs typeface="Courier New" pitchFamily="49" charset="0"/>
              </a:rPr>
              <a:t>you so much for the </a:t>
            </a:r>
            <a:r>
              <a:rPr lang="en-US" sz="1100" b="0" dirty="0" smtClean="0">
                <a:latin typeface="Courier New" pitchFamily="49" charset="0"/>
                <a:cs typeface="Courier New" pitchFamily="49" charset="0"/>
              </a:rPr>
              <a:t>cooperation </a:t>
            </a:r>
          </a:p>
          <a:p>
            <a:pPr algn="l"/>
            <a:r>
              <a:rPr lang="zh-CN" altLang="en-US" sz="1100" b="0" dirty="0" smtClean="0">
                <a:latin typeface="Courier New" pitchFamily="49" charset="0"/>
                <a:cs typeface="Courier New" pitchFamily="49" charset="0"/>
              </a:rPr>
              <a:t>感谢</a:t>
            </a:r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你的合作</a:t>
            </a:r>
            <a:r>
              <a:rPr lang="en-US" altLang="zh-CN" sz="1100" b="0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 algn="l"/>
            <a:endParaRPr lang="en-US" altLang="zh-CN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100" b="0" dirty="0">
                <a:latin typeface="Courier New" pitchFamily="49" charset="0"/>
                <a:cs typeface="Courier New" pitchFamily="49" charset="0"/>
              </a:rPr>
              <a:t>I really appreciate the effort you all made for this sudden and tight project.</a:t>
            </a:r>
          </a:p>
          <a:p>
            <a:pPr algn="l"/>
            <a:endParaRPr lang="en-US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对如此紧急的项目您做出的努力我表示十分感谢。</a:t>
            </a:r>
          </a:p>
          <a:p>
            <a:pPr algn="l"/>
            <a:endParaRPr lang="zh-CN" altLang="en-US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100" b="0" dirty="0">
                <a:latin typeface="Courier New" pitchFamily="49" charset="0"/>
                <a:cs typeface="Courier New" pitchFamily="49" charset="0"/>
              </a:rPr>
              <a:t>Thanks for your attention!</a:t>
            </a:r>
          </a:p>
          <a:p>
            <a:pPr algn="l"/>
            <a:endParaRPr lang="en-US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谢谢关心</a:t>
            </a:r>
            <a:r>
              <a:rPr lang="en-US" altLang="zh-CN" sz="1100" b="0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 algn="l"/>
            <a:endParaRPr lang="en-US" altLang="zh-CN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100" b="0" dirty="0">
                <a:latin typeface="Courier New" pitchFamily="49" charset="0"/>
                <a:cs typeface="Courier New" pitchFamily="49" charset="0"/>
              </a:rPr>
              <a:t>Your kind assistance on this are very much appreciated.</a:t>
            </a:r>
          </a:p>
          <a:p>
            <a:pPr algn="l"/>
            <a:endParaRPr lang="en-US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我们对您的协助表示感谢。</a:t>
            </a:r>
          </a:p>
          <a:p>
            <a:pPr algn="l"/>
            <a:endParaRPr lang="zh-CN" altLang="en-US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100" b="0" dirty="0">
                <a:latin typeface="Courier New" pitchFamily="49" charset="0"/>
                <a:cs typeface="Courier New" pitchFamily="49" charset="0"/>
              </a:rPr>
              <a:t>Really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appreciate</a:t>
            </a:r>
            <a:r>
              <a:rPr lang="en-US" sz="1100" b="0" dirty="0">
                <a:latin typeface="Courier New" pitchFamily="49" charset="0"/>
                <a:cs typeface="Courier New" pitchFamily="49" charset="0"/>
              </a:rPr>
              <a:t> your help!</a:t>
            </a:r>
          </a:p>
          <a:p>
            <a:pPr algn="l"/>
            <a:endParaRPr lang="en-US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非常感谢您的帮助</a:t>
            </a:r>
            <a:r>
              <a:rPr lang="en-US" altLang="zh-CN" sz="1100" b="0" dirty="0">
                <a:latin typeface="Courier New" pitchFamily="49" charset="0"/>
                <a:cs typeface="Courier New" pitchFamily="49" charset="0"/>
              </a:rPr>
              <a:t>!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61734" y="2869"/>
            <a:ext cx="8283575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  <a:sym typeface="微软雅黑" pitchFamily="34" charset="-122"/>
              </a:defRPr>
            </a:lvl1pPr>
            <a:lvl2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2pPr>
            <a:lvl3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3pPr>
            <a:lvl4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4pPr>
            <a:lvl5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5pPr>
            <a:lvl6pPr marL="8191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6pPr>
            <a:lvl7pPr marL="12763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7pPr>
            <a:lvl8pPr marL="17335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8pPr>
            <a:lvl9pPr marL="21907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9pPr>
          </a:lstStyle>
          <a:p>
            <a:pPr algn="ctr"/>
            <a:r>
              <a:rPr lang="en-US" altLang="zh-CN" dirty="0" smtClean="0">
                <a:ea typeface="宋体" pitchFamily="2" charset="-122"/>
              </a:rPr>
              <a:t>Thanks note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686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3121" y="1052736"/>
            <a:ext cx="7342188" cy="3342453"/>
          </a:xfrm>
        </p:spPr>
        <p:txBody>
          <a:bodyPr/>
          <a:lstStyle/>
          <a:p>
            <a:pPr algn="l"/>
            <a:endParaRPr lang="en-US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zh-CN" altLang="en-US" sz="1100" dirty="0" smtClean="0">
                <a:latin typeface="Courier New" pitchFamily="49" charset="0"/>
                <a:cs typeface="Courier New" pitchFamily="49" charset="0"/>
              </a:rPr>
              <a:t>鉴于我们悲惨的地位，道歉估计也是常态了，尤其是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delay CTS</a:t>
            </a:r>
            <a:r>
              <a:rPr lang="zh-CN" altLang="en-US" sz="1100" dirty="0" smtClean="0">
                <a:latin typeface="Courier New" pitchFamily="49" charset="0"/>
                <a:cs typeface="Courier New" pitchFamily="49" charset="0"/>
              </a:rPr>
              <a:t>的东西，下面是为你们准备的 。 。。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100" b="0" dirty="0" smtClean="0"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100" b="0" dirty="0">
                <a:latin typeface="Courier New" pitchFamily="49" charset="0"/>
                <a:cs typeface="Courier New" pitchFamily="49" charset="0"/>
              </a:rPr>
              <a:t>sincerely apologize for this misunderstanding!</a:t>
            </a:r>
          </a:p>
          <a:p>
            <a:pPr algn="l"/>
            <a:endParaRPr lang="en-US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对造成的误解我真诚道歉</a:t>
            </a:r>
            <a:r>
              <a:rPr lang="en-US" altLang="zh-CN" sz="1100" b="0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 algn="l"/>
            <a:endParaRPr lang="en-US" altLang="zh-CN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100" b="0" dirty="0">
                <a:latin typeface="Courier New" pitchFamily="49" charset="0"/>
                <a:cs typeface="Courier New" pitchFamily="49" charset="0"/>
              </a:rPr>
              <a:t>I apologize for the late asking but we want to make sure the correctness of our  implementation ASAP. </a:t>
            </a:r>
          </a:p>
          <a:p>
            <a:pPr algn="l"/>
            <a:endParaRPr lang="en-US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很抱歉现在才进行询问</a:t>
            </a:r>
            <a:r>
              <a:rPr lang="en-US" altLang="zh-CN" sz="1100" b="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zh-CN" altLang="en-US" sz="1100" b="0" dirty="0">
                <a:latin typeface="Courier New" pitchFamily="49" charset="0"/>
                <a:cs typeface="Courier New" pitchFamily="49" charset="0"/>
              </a:rPr>
              <a:t>但是我们需要尽快核实执行信息。 </a:t>
            </a:r>
            <a:endParaRPr lang="en-US" altLang="zh-CN" sz="1100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100" b="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100" b="0" dirty="0" smtClean="0">
                <a:latin typeface="Courier New" pitchFamily="49" charset="0"/>
                <a:cs typeface="Courier New" pitchFamily="49" charset="0"/>
              </a:rPr>
              <a:t>I’m sorry for ***</a:t>
            </a:r>
          </a:p>
          <a:p>
            <a:pPr algn="l"/>
            <a:r>
              <a:rPr lang="zh-CN" altLang="en-US" sz="1100" b="0" dirty="0" smtClean="0">
                <a:latin typeface="Courier New" pitchFamily="49" charset="0"/>
                <a:cs typeface="Courier New" pitchFamily="49" charset="0"/>
              </a:rPr>
              <a:t>关于某件事情很抱歉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61734" y="2869"/>
            <a:ext cx="8283575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  <a:sym typeface="微软雅黑" pitchFamily="34" charset="-122"/>
              </a:defRPr>
            </a:lvl1pPr>
            <a:lvl2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2pPr>
            <a:lvl3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3pPr>
            <a:lvl4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4pPr>
            <a:lvl5pPr marL="3619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5pPr>
            <a:lvl6pPr marL="8191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6pPr>
            <a:lvl7pPr marL="12763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7pPr>
            <a:lvl8pPr marL="17335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8pPr>
            <a:lvl9pPr marL="2190750" indent="-361950" algn="l" defTabSz="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微软雅黑" pitchFamily="34" charset="-122"/>
              </a:defRPr>
            </a:lvl9pPr>
          </a:lstStyle>
          <a:p>
            <a:pPr algn="ctr"/>
            <a:r>
              <a:rPr lang="en-US" altLang="zh-CN" dirty="0" smtClean="0">
                <a:ea typeface="宋体" pitchFamily="2" charset="-122"/>
              </a:rPr>
              <a:t>Apology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36965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k38_telecom">
  <a:themeElements>
    <a:clrScheme name="">
      <a:dk1>
        <a:srgbClr val="000000"/>
      </a:dk1>
      <a:lt1>
        <a:srgbClr val="FFFFFF"/>
      </a:lt1>
      <a:dk2>
        <a:srgbClr val="1C1C1C"/>
      </a:dk2>
      <a:lt2>
        <a:srgbClr val="B2B2B2"/>
      </a:lt2>
      <a:accent1>
        <a:srgbClr val="052D6F"/>
      </a:accent1>
      <a:accent2>
        <a:srgbClr val="00458A"/>
      </a:accent2>
      <a:accent3>
        <a:srgbClr val="FFFFFF"/>
      </a:accent3>
      <a:accent4>
        <a:srgbClr val="000000"/>
      </a:accent4>
      <a:accent5>
        <a:srgbClr val="AAADBB"/>
      </a:accent5>
      <a:accent6>
        <a:srgbClr val="003E7D"/>
      </a:accent6>
      <a:hlink>
        <a:srgbClr val="264B96"/>
      </a:hlink>
      <a:folHlink>
        <a:srgbClr val="003366"/>
      </a:folHlink>
    </a:clrScheme>
    <a:fontScheme name="1_Copyright (c) 2007-2010 NordriDesign™ _ligh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Copyright (c) 2007-2010 NordriDesign™ _dark">
  <a:themeElements>
    <a:clrScheme name="">
      <a:dk1>
        <a:srgbClr val="B2B2B2"/>
      </a:dk1>
      <a:lt1>
        <a:srgbClr val="FFFFFF"/>
      </a:lt1>
      <a:dk2>
        <a:srgbClr val="000000"/>
      </a:dk2>
      <a:lt2>
        <a:srgbClr val="000000"/>
      </a:lt2>
      <a:accent1>
        <a:srgbClr val="003399"/>
      </a:accent1>
      <a:accent2>
        <a:srgbClr val="22458A"/>
      </a:accent2>
      <a:accent3>
        <a:srgbClr val="AAAAAA"/>
      </a:accent3>
      <a:accent4>
        <a:srgbClr val="DADADA"/>
      </a:accent4>
      <a:accent5>
        <a:srgbClr val="AAADCA"/>
      </a:accent5>
      <a:accent6>
        <a:srgbClr val="1E3E7D"/>
      </a:accent6>
      <a:hlink>
        <a:srgbClr val="FF9933"/>
      </a:hlink>
      <a:folHlink>
        <a:srgbClr val="FFCC66"/>
      </a:folHlink>
    </a:clrScheme>
    <a:fontScheme name="Copyright (c) 2007-2010 NordriDesign™ _dark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Copyright (c) 2007-2010 NordriDesign™ _back">
  <a:themeElements>
    <a:clrScheme name="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0066CC"/>
      </a:accent1>
      <a:accent2>
        <a:srgbClr val="003399"/>
      </a:accent2>
      <a:accent3>
        <a:srgbClr val="FFFFFF"/>
      </a:accent3>
      <a:accent4>
        <a:srgbClr val="000000"/>
      </a:accent4>
      <a:accent5>
        <a:srgbClr val="AAB8E2"/>
      </a:accent5>
      <a:accent6>
        <a:srgbClr val="002D8A"/>
      </a:accent6>
      <a:hlink>
        <a:srgbClr val="FF9933"/>
      </a:hlink>
      <a:folHlink>
        <a:srgbClr val="FFCC66"/>
      </a:folHlink>
    </a:clrScheme>
    <a:fontScheme name="Copyright (c) 2007-2010 NordriDesign™ _back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wk38_telecom</Template>
  <TotalTime>615</TotalTime>
  <Words>1294</Words>
  <Application>Microsoft Office PowerPoint</Application>
  <PresentationFormat>全屏显示(4:3)</PresentationFormat>
  <Paragraphs>168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wk38_telecom</vt:lpstr>
      <vt:lpstr>Copyright (c) 2007-2010 NordriDesign™ _dark</vt:lpstr>
      <vt:lpstr>Copyright (c) 2007-2010 NordriDesign™ _back</vt:lpstr>
      <vt:lpstr>How to write mail in English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 Tsien</dc:creator>
  <cp:lastModifiedBy>Eric Tsien</cp:lastModifiedBy>
  <cp:revision>42</cp:revision>
  <dcterms:created xsi:type="dcterms:W3CDTF">2015-09-17T07:02:23Z</dcterms:created>
  <dcterms:modified xsi:type="dcterms:W3CDTF">2015-11-18T09:16:58Z</dcterms:modified>
</cp:coreProperties>
</file>