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3CF-CB15-4A76-993A-BB918B8B9EB4}" type="datetimeFigureOut">
              <a:rPr lang="hu-HU" smtClean="0"/>
              <a:t>2019. 11. 17.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59F3-3927-43CB-86C2-1130F755D6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28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3CF-CB15-4A76-993A-BB918B8B9EB4}" type="datetimeFigureOut">
              <a:rPr lang="hu-HU" smtClean="0"/>
              <a:t>2019. 11. 17.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59F3-3927-43CB-86C2-1130F755D6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877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3CF-CB15-4A76-993A-BB918B8B9EB4}" type="datetimeFigureOut">
              <a:rPr lang="hu-HU" smtClean="0"/>
              <a:t>2019. 11. 17.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59F3-3927-43CB-86C2-1130F755D6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42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3CF-CB15-4A76-993A-BB918B8B9EB4}" type="datetimeFigureOut">
              <a:rPr lang="hu-HU" smtClean="0"/>
              <a:t>2019. 11. 17.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59F3-3927-43CB-86C2-1130F755D6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2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3CF-CB15-4A76-993A-BB918B8B9EB4}" type="datetimeFigureOut">
              <a:rPr lang="hu-HU" smtClean="0"/>
              <a:t>2019. 11. 17.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59F3-3927-43CB-86C2-1130F755D6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237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3CF-CB15-4A76-993A-BB918B8B9EB4}" type="datetimeFigureOut">
              <a:rPr lang="hu-HU" smtClean="0"/>
              <a:t>2019. 11. 17.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59F3-3927-43CB-86C2-1130F755D6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850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3CF-CB15-4A76-993A-BB918B8B9EB4}" type="datetimeFigureOut">
              <a:rPr lang="hu-HU" smtClean="0"/>
              <a:t>2019. 11. 17.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59F3-3927-43CB-86C2-1130F755D6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093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3CF-CB15-4A76-993A-BB918B8B9EB4}" type="datetimeFigureOut">
              <a:rPr lang="hu-HU" smtClean="0"/>
              <a:t>2019. 11. 17.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59F3-3927-43CB-86C2-1130F755D6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6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3CF-CB15-4A76-993A-BB918B8B9EB4}" type="datetimeFigureOut">
              <a:rPr lang="hu-HU" smtClean="0"/>
              <a:t>2019. 11. 17.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59F3-3927-43CB-86C2-1130F755D6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8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3CF-CB15-4A76-993A-BB918B8B9EB4}" type="datetimeFigureOut">
              <a:rPr lang="hu-HU" smtClean="0"/>
              <a:t>2019. 11. 17.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59F3-3927-43CB-86C2-1130F755D6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633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43CF-CB15-4A76-993A-BB918B8B9EB4}" type="datetimeFigureOut">
              <a:rPr lang="hu-HU" smtClean="0"/>
              <a:t>2019. 11. 17.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59F3-3927-43CB-86C2-1130F755D6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019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A43CF-CB15-4A76-993A-BB918B8B9EB4}" type="datetimeFigureOut">
              <a:rPr lang="hu-HU" smtClean="0"/>
              <a:t>2019. 11. 17.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459F3-3927-43CB-86C2-1130F755D6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470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>
                    <a:lumMod val="50000"/>
                  </a:schemeClr>
                </a:solidFill>
              </a:rPr>
              <a:t>ORBITAL-FREE DESCRIPTION</a:t>
            </a:r>
            <a:br>
              <a:rPr lang="hu-HU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50000"/>
                  </a:schemeClr>
                </a:solidFill>
              </a:rPr>
              <a:t>OF COULOMB SYSTEMS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B. </a:t>
            </a:r>
            <a:r>
              <a:rPr lang="en-US" dirty="0" err="1"/>
              <a:t>Godo</a:t>
            </a:r>
            <a:r>
              <a:rPr lang="en-US" dirty="0"/>
              <a:t> and A. Nagy</a:t>
            </a:r>
          </a:p>
          <a:p>
            <a:r>
              <a:rPr lang="hu-HU" dirty="0" err="1"/>
              <a:t>Department</a:t>
            </a:r>
            <a:r>
              <a:rPr lang="hu-HU" dirty="0"/>
              <a:t> of </a:t>
            </a:r>
            <a:r>
              <a:rPr lang="hu-HU" dirty="0" err="1"/>
              <a:t>Theoretical</a:t>
            </a:r>
            <a:r>
              <a:rPr lang="hu-HU" dirty="0"/>
              <a:t> </a:t>
            </a:r>
            <a:r>
              <a:rPr lang="hu-HU" dirty="0" err="1"/>
              <a:t>Physics</a:t>
            </a:r>
            <a:endParaRPr lang="hu-HU" dirty="0"/>
          </a:p>
          <a:p>
            <a:r>
              <a:rPr lang="hu-HU" dirty="0"/>
              <a:t>University of Debrecen</a:t>
            </a:r>
          </a:p>
          <a:p>
            <a:r>
              <a:rPr lang="hu-HU" dirty="0"/>
              <a:t>Debrecen, Hungary</a:t>
            </a:r>
          </a:p>
        </p:txBody>
      </p:sp>
    </p:spTree>
    <p:extLst>
      <p:ext uri="{BB962C8B-B14F-4D97-AF65-F5344CB8AC3E}">
        <p14:creationId xmlns:p14="http://schemas.microsoft.com/office/powerpoint/2010/main" val="3699833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847"/>
          </a:xfrm>
        </p:spPr>
        <p:txBody>
          <a:bodyPr>
            <a:normAutofit fontScale="90000"/>
          </a:bodyPr>
          <a:lstStyle/>
          <a:p>
            <a:r>
              <a:rPr lang="en-US" dirty="0"/>
              <a:t>'Generalized densities' as descriptors of Coulomb</a:t>
            </a:r>
            <a:br>
              <a:rPr lang="en-US" dirty="0"/>
            </a:br>
            <a:r>
              <a:rPr lang="hu-HU" dirty="0" err="1"/>
              <a:t>systems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8972"/>
                <a:ext cx="10515600" cy="472799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most important special cases are:</a:t>
                </a:r>
                <a:endParaRPr lang="hu-HU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 smtClean="0"/>
                  <a:t> </a:t>
                </a:r>
                <a:r>
                  <a:rPr lang="en-US" dirty="0" smtClean="0"/>
                  <a:t>are </a:t>
                </a:r>
                <a:r>
                  <a:rPr lang="en-US" dirty="0"/>
                  <a:t>the occupation numbers: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acc>
                  </m:oMath>
                </a14:m>
                <a:r>
                  <a:rPr lang="hu-HU" dirty="0" smtClean="0"/>
                  <a:t> </a:t>
                </a:r>
                <a:r>
                  <a:rPr lang="en-US" dirty="0" smtClean="0"/>
                  <a:t>is </a:t>
                </a:r>
                <a:r>
                  <a:rPr lang="en-US" dirty="0"/>
                  <a:t>the </a:t>
                </a:r>
                <a:r>
                  <a:rPr lang="en-US" dirty="0" smtClean="0"/>
                  <a:t>'generalized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radial</a:t>
                </a:r>
                <a:r>
                  <a:rPr lang="hu-HU" dirty="0" smtClean="0"/>
                  <a:t> </a:t>
                </a:r>
                <a:r>
                  <a:rPr lang="hu-HU" dirty="0" err="1"/>
                  <a:t>electron</a:t>
                </a:r>
                <a:r>
                  <a:rPr lang="hu-HU" dirty="0"/>
                  <a:t> </a:t>
                </a:r>
                <a:r>
                  <a:rPr lang="hu-HU" dirty="0" err="1"/>
                  <a:t>density</a:t>
                </a:r>
                <a:r>
                  <a:rPr lang="hu-HU" dirty="0" smtClean="0"/>
                  <a:t>'. </a:t>
                </a:r>
              </a:p>
              <a:p>
                <a:r>
                  <a:rPr lang="en-US" dirty="0" smtClean="0"/>
                  <a:t>If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/>
                  <a:t>the orbital energies multiplied with the </a:t>
                </a:r>
                <a:r>
                  <a:rPr lang="en-US" dirty="0" smtClean="0"/>
                  <a:t>occupation</a:t>
                </a:r>
                <a:r>
                  <a:rPr lang="hu-HU" dirty="0" smtClean="0"/>
                  <a:t> </a:t>
                </a:r>
                <a:r>
                  <a:rPr lang="en-US" dirty="0" smtClean="0"/>
                  <a:t>numbers: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acc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𝜚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hu-HU" dirty="0" smtClean="0"/>
                  <a:t>. </a:t>
                </a:r>
                <a:r>
                  <a:rPr lang="hu-HU" dirty="0"/>
                  <a:t>It </a:t>
                </a:r>
                <a:r>
                  <a:rPr lang="hu-HU" dirty="0" smtClean="0"/>
                  <a:t>is </a:t>
                </a:r>
                <a:r>
                  <a:rPr lang="en-US" dirty="0" smtClean="0"/>
                  <a:t>the </a:t>
                </a:r>
                <a:r>
                  <a:rPr lang="en-US" dirty="0"/>
                  <a:t>partial derivative of the 'generalized radial </a:t>
                </a:r>
                <a:r>
                  <a:rPr lang="en-US" dirty="0" smtClean="0"/>
                  <a:t>electron</a:t>
                </a:r>
                <a:r>
                  <a:rPr lang="hu-HU" dirty="0" smtClean="0"/>
                  <a:t> </a:t>
                </a:r>
                <a:r>
                  <a:rPr lang="en-US" dirty="0" smtClean="0"/>
                  <a:t>density</a:t>
                </a:r>
                <a:r>
                  <a:rPr lang="en-US" dirty="0"/>
                  <a:t>'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𝜚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en-US" dirty="0" smtClean="0"/>
                  <a:t>with </a:t>
                </a:r>
                <a:r>
                  <a:rPr lang="en-US" dirty="0"/>
                  <a:t>respect </a:t>
                </a:r>
                <a:r>
                  <a:rPr lang="en-US" dirty="0" smtClean="0"/>
                  <a:t>to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acc>
                      <m:accPr>
                        <m:chr m:val="̃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𝜕𝜚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𝜕𝛽</m:t>
                        </m:r>
                      </m:den>
                    </m:f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hu-HU" dirty="0" smtClean="0"/>
                  <a:t> '</a:t>
                </a:r>
                <a:r>
                  <a:rPr lang="hu-HU" dirty="0" err="1" smtClean="0"/>
                  <a:t>generalized</a:t>
                </a:r>
                <a:r>
                  <a:rPr lang="hu-HU" dirty="0" smtClean="0"/>
                  <a:t> non-</a:t>
                </a:r>
                <a:r>
                  <a:rPr lang="hu-HU" dirty="0" err="1" smtClean="0"/>
                  <a:t>interacting</a:t>
                </a:r>
                <a:r>
                  <a:rPr lang="hu-HU" dirty="0" smtClean="0"/>
                  <a:t> </a:t>
                </a:r>
                <a:r>
                  <a:rPr lang="hu-HU" dirty="0" err="1"/>
                  <a:t>energy</a:t>
                </a:r>
                <a:r>
                  <a:rPr lang="hu-HU" dirty="0"/>
                  <a:t> </a:t>
                </a:r>
                <a:r>
                  <a:rPr lang="hu-HU" dirty="0" err="1" smtClean="0"/>
                  <a:t>density</a:t>
                </a:r>
                <a:r>
                  <a:rPr lang="hu-HU" dirty="0" smtClean="0"/>
                  <a:t>‚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acc>
                  </m:oMath>
                </a14:m>
                <a:r>
                  <a:rPr lang="hu-HU" dirty="0" smtClean="0"/>
                  <a:t> </a:t>
                </a:r>
                <a:r>
                  <a:rPr lang="en-US" dirty="0" smtClean="0"/>
                  <a:t>is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𝜚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It </a:t>
                </a:r>
                <a:r>
                  <a:rPr lang="en-US" dirty="0" smtClean="0"/>
                  <a:t>is</a:t>
                </a:r>
                <a:r>
                  <a:rPr lang="hu-HU" dirty="0" smtClean="0"/>
                  <a:t> </a:t>
                </a:r>
                <a:r>
                  <a:rPr lang="en-US" dirty="0" smtClean="0"/>
                  <a:t>the </a:t>
                </a:r>
                <a:r>
                  <a:rPr lang="en-US" dirty="0"/>
                  <a:t>negative of the partial derivative of the </a:t>
                </a:r>
                <a:r>
                  <a:rPr lang="en-US" dirty="0" smtClean="0"/>
                  <a:t>'generalized</a:t>
                </a:r>
                <a:r>
                  <a:rPr lang="hu-HU" dirty="0" smtClean="0"/>
                  <a:t> </a:t>
                </a:r>
                <a:r>
                  <a:rPr lang="en-US" dirty="0" smtClean="0"/>
                  <a:t>radial </a:t>
                </a:r>
                <a:r>
                  <a:rPr lang="en-US" dirty="0"/>
                  <a:t>electron density'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with respect to </a:t>
                </a:r>
                <a:r>
                  <a:rPr lang="en-US" dirty="0" smtClean="0"/>
                  <a:t>: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acc>
                      <m:accPr>
                        <m:chr m:val="̃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𝜕𝜚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𝜕𝛾</m:t>
                        </m:r>
                      </m:den>
                    </m:f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hu-HU" dirty="0" smtClean="0"/>
                  <a:t>.'</a:t>
                </a:r>
                <a:r>
                  <a:rPr lang="hu-HU" dirty="0" err="1" smtClean="0"/>
                  <a:t>generalized</a:t>
                </a:r>
                <a:r>
                  <a:rPr lang="hu-HU" dirty="0" smtClean="0"/>
                  <a:t> </a:t>
                </a:r>
                <a:r>
                  <a:rPr lang="hu-HU" dirty="0" err="1"/>
                  <a:t>angular</a:t>
                </a:r>
                <a:r>
                  <a:rPr lang="hu-HU" dirty="0"/>
                  <a:t> momentum </a:t>
                </a:r>
                <a:r>
                  <a:rPr lang="hu-HU" dirty="0" err="1"/>
                  <a:t>density</a:t>
                </a:r>
                <a:r>
                  <a:rPr lang="hu-HU" dirty="0"/>
                  <a:t>'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8972"/>
                <a:ext cx="10515600" cy="4727991"/>
              </a:xfrm>
              <a:blipFill>
                <a:blip r:embed="rId2"/>
                <a:stretch>
                  <a:fillRect l="-1217" t="-2968" r="-464" b="-271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3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equation for the 'generalized densities'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3378"/>
                <a:ext cx="10515600" cy="48674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u-HU" dirty="0" smtClean="0"/>
                  <a:t>Generalized</a:t>
                </a:r>
                <a:r>
                  <a:rPr lang="hu-HU" dirty="0"/>
                  <a:t> </a:t>
                </a:r>
                <a:r>
                  <a:rPr lang="hu-HU" dirty="0" err="1" smtClean="0"/>
                  <a:t>Weizsacker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expression</a:t>
                </a:r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r>
                  <a:rPr lang="en-US" dirty="0"/>
                  <a:t>functional derivative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 smtClean="0"/>
                  <a:t>with </a:t>
                </a:r>
                <a:r>
                  <a:rPr lang="en-US" dirty="0"/>
                  <a:t>respect </a:t>
                </a:r>
                <a:r>
                  <a:rPr lang="en-US" dirty="0" smtClean="0"/>
                  <a:t>to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 smtClean="0"/>
                  <a:t> :</a:t>
                </a:r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hu-H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𝛿𝜉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̃"/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p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acc>
                                </m:num>
                                <m:den>
                                  <m:acc>
                                    <m:accPr>
                                      <m:chr m:val="̃"/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acc>
                        </m:num>
                        <m:den>
                          <m:acc>
                            <m:accPr>
                              <m:chr m:val="̃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r>
                  <a:rPr lang="hu-HU" dirty="0" err="1"/>
                  <a:t>Dene</a:t>
                </a:r>
                <a:r>
                  <a:rPr lang="hu-HU" dirty="0"/>
                  <a:t> a </a:t>
                </a:r>
                <a:r>
                  <a:rPr lang="hu-HU" dirty="0" err="1"/>
                  <a:t>generalized</a:t>
                </a:r>
                <a:r>
                  <a:rPr lang="hu-HU" dirty="0"/>
                  <a:t> </a:t>
                </a:r>
                <a:r>
                  <a:rPr lang="hu-HU" dirty="0" err="1" smtClean="0"/>
                  <a:t>potential</a:t>
                </a:r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3378"/>
                <a:ext cx="10515600" cy="4867422"/>
              </a:xfrm>
              <a:blipFill>
                <a:blip r:embed="rId2"/>
                <a:stretch>
                  <a:fillRect l="-1217" t="-213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8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equation for the 'generalized densities'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 smtClean="0"/>
                  <a:t>Kohn-Sham</a:t>
                </a:r>
                <a:r>
                  <a:rPr lang="hu-HU" dirty="0"/>
                  <a:t> </a:t>
                </a:r>
                <a:r>
                  <a:rPr lang="hu-HU" dirty="0" err="1" smtClean="0"/>
                  <a:t>potential</a:t>
                </a:r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̃"/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p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acc>
                                </m:num>
                                <m:den>
                                  <m:acc>
                                    <m:accPr>
                                      <m:chr m:val="̃"/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acc>
                        </m:num>
                        <m:den>
                          <m:acc>
                            <m:accPr>
                              <m:chr m:val="̃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r>
                  <a:rPr lang="hu-HU" dirty="0" err="1"/>
                  <a:t>Dierential</a:t>
                </a:r>
                <a:r>
                  <a:rPr lang="hu-HU" dirty="0"/>
                  <a:t> </a:t>
                </a:r>
                <a:r>
                  <a:rPr lang="hu-HU" dirty="0" err="1"/>
                  <a:t>equation</a:t>
                </a:r>
                <a:r>
                  <a:rPr lang="hu-HU" dirty="0"/>
                  <a:t> </a:t>
                </a:r>
                <a:r>
                  <a:rPr lang="hu-HU" dirty="0" err="1" smtClean="0"/>
                  <a:t>for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acc>
                    <m:r>
                      <a:rPr lang="hu-HU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hu-H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𝜕𝛽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𝜕𝛾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𝜕𝛾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94227"/>
          </a:xfrm>
        </p:spPr>
        <p:txBody>
          <a:bodyPr/>
          <a:lstStyle/>
          <a:p>
            <a:r>
              <a:rPr lang="en-US" dirty="0"/>
              <a:t>Euler equation for the 'generalized densities'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2874"/>
                <a:ext cx="10515600" cy="57255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u-HU" dirty="0" smtClean="0"/>
                  <a:t>The </a:t>
                </a:r>
                <a:r>
                  <a:rPr lang="hu-HU" dirty="0" err="1" smtClean="0"/>
                  <a:t>solution</a:t>
                </a:r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acc>
                            <m:accPr>
                              <m:chr m:val="̃"/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  <m:nary>
                        <m:nary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  <m:d>
                            <m:dPr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sz="2400" dirty="0" smtClean="0"/>
              </a:p>
              <a:p>
                <a:pPr marL="0" indent="0">
                  <a:buNone/>
                </a:pPr>
                <a:r>
                  <a:rPr lang="hu-HU" dirty="0"/>
                  <a:t>Euler </a:t>
                </a:r>
                <a:r>
                  <a:rPr lang="hu-HU" dirty="0" err="1" smtClean="0"/>
                  <a:t>equation</a:t>
                </a:r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hu-HU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f>
                            <m:fPr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) </m:t>
                      </m:r>
                      <m:sSup>
                        <m:sSup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f>
                            <m:fPr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hu-HU" sz="2400" dirty="0"/>
              </a:p>
              <a:p>
                <a:pPr marL="0" indent="0">
                  <a:buNone/>
                </a:pPr>
                <a:r>
                  <a:rPr lang="en-US" dirty="0"/>
                  <a:t>In the original Euler equation there is a constant </a:t>
                </a:r>
                <a:r>
                  <a:rPr lang="en-US" dirty="0" smtClean="0"/>
                  <a:t>on</a:t>
                </a:r>
                <a:r>
                  <a:rPr lang="hu-HU" dirty="0" smtClean="0"/>
                  <a:t> </a:t>
                </a:r>
                <a:r>
                  <a:rPr lang="en-US" dirty="0" smtClean="0"/>
                  <a:t>the </a:t>
                </a:r>
                <a:r>
                  <a:rPr lang="en-US" dirty="0"/>
                  <a:t>right-hand side. A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can be </a:t>
                </a:r>
                <a:r>
                  <a:rPr lang="en-US" dirty="0" smtClean="0"/>
                  <a:t>added</a:t>
                </a:r>
                <a:r>
                  <a:rPr lang="hu-HU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u-H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hu-H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hu-H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hu-H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hu-H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sz="2400" i="1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  <m:r>
                        <a:rPr lang="hu-HU" sz="2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hu-HU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hu-H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hu-HU" sz="2400" dirty="0" smtClean="0"/>
              </a:p>
              <a:p>
                <a:pPr marL="0" indent="0">
                  <a:buNone/>
                </a:pPr>
                <a:r>
                  <a:rPr lang="hu-HU" dirty="0" err="1"/>
                  <a:t>However</a:t>
                </a:r>
                <a:r>
                  <a:rPr lang="hu-HU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en-US" dirty="0" smtClean="0"/>
                  <a:t>is de</a:t>
                </a:r>
                <a:r>
                  <a:rPr lang="hu-HU" dirty="0" smtClean="0"/>
                  <a:t>fi</a:t>
                </a:r>
                <a:r>
                  <a:rPr lang="en-US" dirty="0" err="1" smtClean="0"/>
                  <a:t>ned</a:t>
                </a:r>
                <a:r>
                  <a:rPr lang="en-US" dirty="0" smtClean="0"/>
                  <a:t> </a:t>
                </a:r>
                <a:r>
                  <a:rPr lang="en-US" dirty="0"/>
                  <a:t>only up to a constant.</a:t>
                </a:r>
                <a:endParaRPr lang="hu-HU" sz="2400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2874"/>
                <a:ext cx="10515600" cy="5725551"/>
              </a:xfrm>
              <a:blipFill>
                <a:blip r:embed="rId2"/>
                <a:stretch>
                  <a:fillRect l="-1217" t="-2343" r="-1681" b="-6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74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equation for the generalized radial density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 smtClean="0"/>
                  <a:t>Euler </a:t>
                </a:r>
                <a:r>
                  <a:rPr lang="hu-HU" dirty="0" err="1" smtClean="0"/>
                  <a:t>equation</a:t>
                </a:r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𝜚</m:t>
                          </m:r>
                        </m:e>
                        <m:sup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) 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𝜚</m:t>
                          </m:r>
                        </m:e>
                        <m:sup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r>
                  <a:rPr lang="en-US" dirty="0"/>
                  <a:t>Pauli potential for the generalized radial </a:t>
                </a:r>
                <a:r>
                  <a:rPr lang="en-US" dirty="0" smtClean="0"/>
                  <a:t>density</a:t>
                </a:r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𝜚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𝜚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68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Euler equation for the generalized non-interacting</a:t>
                </a:r>
                <a:br>
                  <a:rPr lang="en-US" dirty="0"/>
                </a:br>
                <a:r>
                  <a:rPr lang="hu-HU" dirty="0" err="1"/>
                  <a:t>energy</a:t>
                </a:r>
                <a:r>
                  <a:rPr lang="hu-HU" dirty="0"/>
                  <a:t> </a:t>
                </a:r>
                <a:r>
                  <a:rPr lang="hu-HU" dirty="0" err="1" smtClean="0"/>
                  <a:t>density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</m:e>
                      <m:sub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9677" r="-174" b="-1428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 smtClean="0"/>
                  <a:t>Euler </a:t>
                </a:r>
                <a:r>
                  <a:rPr lang="hu-HU" dirty="0" err="1"/>
                  <a:t>equation</a:t>
                </a:r>
                <a:r>
                  <a:rPr lang="hu-HU" dirty="0"/>
                  <a:t> </a:t>
                </a:r>
                <a:r>
                  <a:rPr lang="hu-HU" dirty="0" err="1" smtClean="0"/>
                  <a:t>for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</m:e>
                      <m:sub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  <m:r>
                        <a:rPr lang="hu-H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) </m:t>
                      </m:r>
                      <m:sSubSup>
                        <m:sSub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  <m:r>
                        <a:rPr lang="hu-HU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r>
                  <a:rPr lang="en-US" dirty="0"/>
                  <a:t>Pauli potential for the generalized non-interacting </a:t>
                </a:r>
                <a:r>
                  <a:rPr lang="en-US" dirty="0" smtClean="0"/>
                  <a:t>energy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density</a:t>
                </a:r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Sup>
                            <m:sSub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37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Euler equation for the generalized non-interacting</a:t>
                </a:r>
                <a:br>
                  <a:rPr lang="en-US" dirty="0"/>
                </a:br>
                <a:r>
                  <a:rPr lang="hu-HU" dirty="0" err="1"/>
                  <a:t>energy</a:t>
                </a:r>
                <a:r>
                  <a:rPr lang="hu-HU" dirty="0"/>
                  <a:t> </a:t>
                </a:r>
                <a:r>
                  <a:rPr lang="hu-HU" dirty="0" err="1" smtClean="0"/>
                  <a:t>density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</m:e>
                      <m:sub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9217" r="-174" b="-147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 smtClean="0"/>
                  <a:t>Euler </a:t>
                </a:r>
                <a:r>
                  <a:rPr lang="hu-HU" dirty="0" err="1"/>
                  <a:t>equation</a:t>
                </a:r>
                <a:r>
                  <a:rPr lang="hu-HU" dirty="0"/>
                  <a:t> </a:t>
                </a:r>
                <a:r>
                  <a:rPr lang="hu-HU" dirty="0" err="1" smtClean="0"/>
                  <a:t>for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</m:e>
                      <m:sub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  <m:r>
                        <a:rPr lang="hu-H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) </m:t>
                      </m:r>
                      <m:sSubSup>
                        <m:sSub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𝜚</m:t>
                          </m:r>
                        </m:e>
                        <m:sub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  <m:r>
                        <a:rPr lang="hu-HU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r>
                  <a:rPr lang="en-US" dirty="0"/>
                  <a:t>Pauli potential for the generalized non-interacting </a:t>
                </a:r>
                <a:r>
                  <a:rPr lang="en-US" dirty="0" smtClean="0"/>
                  <a:t>energy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density</a:t>
                </a:r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Sup>
                            <m:sSub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585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407963"/>
                <a:ext cx="10515600" cy="1561514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The 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radial density</a:t>
                </a:r>
                <a:r>
                  <a:rPr lang="hu-HU" sz="32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𝜚</m:t>
                    </m:r>
                  </m:oMath>
                </a14:m>
                <a:r>
                  <a:rPr lang="en-US" sz="3200" dirty="0" smtClean="0"/>
                  <a:t>, </a:t>
                </a:r>
                <a:r>
                  <a:rPr lang="en-US" sz="3200" dirty="0"/>
                  <a:t>the </a:t>
                </a:r>
                <a:r>
                  <a:rPr lang="en-US" sz="3200" dirty="0">
                    <a:solidFill>
                      <a:srgbClr val="0070C0"/>
                    </a:solidFill>
                  </a:rPr>
                  <a:t>radial 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non-interacting</a:t>
                </a:r>
                <a:r>
                  <a:rPr lang="hu-HU" sz="32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</m:e>
                      <m:sub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hu-HU" sz="3200" dirty="0" smtClean="0"/>
                  <a:t> </a:t>
                </a:r>
                <a:r>
                  <a:rPr lang="en-US" sz="3200" dirty="0" smtClean="0"/>
                  <a:t>divided </a:t>
                </a:r>
                <a:r>
                  <a:rPr lang="en-US" sz="3200" dirty="0"/>
                  <a:t>by </a:t>
                </a:r>
                <a:r>
                  <a:rPr lang="hu-HU" sz="3200" dirty="0" smtClean="0"/>
                  <a:t>-20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and the 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angular </a:t>
                </a:r>
                <a:r>
                  <a:rPr 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momentum</a:t>
                </a:r>
                <a:r>
                  <a:rPr lang="hu-HU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𝜚</m:t>
                        </m:r>
                      </m:e>
                      <m:sub>
                        <m:r>
                          <a:rPr lang="hu-HU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3200" dirty="0" smtClean="0"/>
                  <a:t>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hu-H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hu-H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hu-H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as a </a:t>
                </a:r>
                <a:r>
                  <a:rPr lang="en-US" sz="3200" dirty="0" smtClean="0"/>
                  <a:t>function</a:t>
                </a:r>
                <a:r>
                  <a:rPr lang="hu-HU" sz="3200" dirty="0" smtClean="0"/>
                  <a:t> </a:t>
                </a:r>
                <a:r>
                  <a:rPr lang="en-US" sz="3200" dirty="0" smtClean="0"/>
                  <a:t>of </a:t>
                </a:r>
                <a:r>
                  <a:rPr lang="en-US" sz="3200" dirty="0"/>
                  <a:t>the radial distance for the Neon atom.</a:t>
                </a:r>
                <a:endParaRPr lang="hu-HU" sz="3200" dirty="0"/>
              </a:p>
            </p:txBody>
          </p:sp>
        </mc:Choice>
        <mc:Fallback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407963"/>
                <a:ext cx="10515600" cy="1561514"/>
              </a:xfrm>
              <a:blipFill>
                <a:blip r:embed="rId2"/>
                <a:stretch>
                  <a:fillRect l="-1507" t="-2734" b="-820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606" y="2152357"/>
            <a:ext cx="6147582" cy="41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3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the orbital-free problem for the</a:t>
            </a:r>
            <a:br>
              <a:rPr lang="en-US" dirty="0"/>
            </a:br>
            <a:r>
              <a:rPr lang="hu-HU" dirty="0" err="1"/>
              <a:t>density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ASCAM VII</a:t>
            </a:r>
          </a:p>
          <a:p>
            <a:pPr marL="0" indent="0">
              <a:buNone/>
            </a:pPr>
            <a:r>
              <a:rPr lang="en-US" dirty="0"/>
              <a:t>Talk of Henrik </a:t>
            </a:r>
            <a:r>
              <a:rPr lang="en-US" dirty="0" smtClean="0"/>
              <a:t>Lev</a:t>
            </a:r>
            <a:r>
              <a:rPr lang="hu-HU" dirty="0" smtClean="0"/>
              <a:t>ä</a:t>
            </a:r>
            <a:r>
              <a:rPr lang="en-US" dirty="0" smtClean="0"/>
              <a:t>m</a:t>
            </a:r>
            <a:r>
              <a:rPr lang="hu-HU" dirty="0" smtClean="0"/>
              <a:t>ä</a:t>
            </a:r>
            <a:r>
              <a:rPr lang="en-US" dirty="0" err="1" smtClean="0"/>
              <a:t>ki</a:t>
            </a:r>
            <a:r>
              <a:rPr lang="en-US" dirty="0"/>
              <a:t>: Highly accurate </a:t>
            </a:r>
            <a:r>
              <a:rPr lang="en-US" dirty="0" smtClean="0"/>
              <a:t>orbital-free</a:t>
            </a:r>
            <a:r>
              <a:rPr lang="hu-HU" dirty="0" smtClean="0"/>
              <a:t> </a:t>
            </a:r>
            <a:r>
              <a:rPr lang="en-US" dirty="0" smtClean="0"/>
              <a:t>density </a:t>
            </a:r>
            <a:r>
              <a:rPr lang="en-US" dirty="0"/>
              <a:t>functional theory calculations for </a:t>
            </a:r>
            <a:r>
              <a:rPr lang="en-US" dirty="0" smtClean="0"/>
              <a:t>Beryllium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pt-BR" dirty="0" smtClean="0"/>
              <a:t>H. Lev</a:t>
            </a:r>
            <a:r>
              <a:rPr lang="hu-HU" dirty="0" smtClean="0"/>
              <a:t>ä</a:t>
            </a:r>
            <a:r>
              <a:rPr lang="pt-BR" dirty="0" smtClean="0"/>
              <a:t>m</a:t>
            </a:r>
            <a:r>
              <a:rPr lang="hu-HU" dirty="0" smtClean="0"/>
              <a:t>ä</a:t>
            </a:r>
            <a:r>
              <a:rPr lang="pt-BR" dirty="0" smtClean="0"/>
              <a:t>ki - A. Nagy - K. Kokko - L. Vitos: Alternative</a:t>
            </a:r>
            <a:r>
              <a:rPr lang="hu-HU" dirty="0" smtClean="0"/>
              <a:t> </a:t>
            </a:r>
            <a:r>
              <a:rPr lang="en-US" dirty="0" smtClean="0"/>
              <a:t>to the Kohn-Sham equations: The Pauli potential</a:t>
            </a:r>
            <a:r>
              <a:rPr lang="hu-HU" dirty="0" smtClean="0"/>
              <a:t> </a:t>
            </a:r>
            <a:r>
              <a:rPr lang="en-US" dirty="0" smtClean="0"/>
              <a:t>di</a:t>
            </a:r>
            <a:r>
              <a:rPr lang="hu-HU" dirty="0" smtClean="0"/>
              <a:t>ff</a:t>
            </a:r>
            <a:r>
              <a:rPr lang="en-US" dirty="0" err="1" smtClean="0"/>
              <a:t>erential</a:t>
            </a:r>
            <a:r>
              <a:rPr lang="en-US" dirty="0" smtClean="0"/>
              <a:t> equation, Phys. Rev. A 92 (2015) 062502.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5974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the orbital-free problem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 smtClean="0"/>
                  <a:t>1) </a:t>
                </a:r>
                <a:r>
                  <a:rPr lang="en-US" dirty="0"/>
                  <a:t>Find the 3 variable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dirty="0" smtClean="0"/>
                  <a:t>satisfying the</a:t>
                </a:r>
                <a:r>
                  <a:rPr lang="hu-HU" dirty="0" smtClean="0"/>
                  <a:t> Euler </a:t>
                </a:r>
                <a:r>
                  <a:rPr lang="hu-HU" dirty="0" err="1" smtClean="0"/>
                  <a:t>equation</a:t>
                </a:r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u-H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hu-H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hu-H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hu-H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f>
                            <m:fPr>
                              <m:ctrlPr>
                                <a:rPr lang="hu-H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hu-H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sz="2400" i="1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  <m:r>
                        <a:rPr lang="hu-HU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) </m:t>
                      </m:r>
                      <m:sSup>
                        <m:sSupPr>
                          <m:ctrlPr>
                            <a:rPr lang="hu-H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f>
                            <m:fPr>
                              <m:ctrlPr>
                                <a:rPr lang="hu-H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hu-HU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hu-H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acc>
                            <m:accPr>
                              <m:chr m:val="̃"/>
                              <m:ctrlPr>
                                <a:rPr lang="hu-H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  <m:nary>
                        <m:naryPr>
                          <m:ctrlPr>
                            <a:rPr lang="hu-H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hu-HU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hu-HU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  <m:d>
                            <m:dPr>
                              <m:ctrlPr>
                                <a:rPr lang="hu-H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hu-H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hu-H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hu-H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hu-H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sz="2400" dirty="0" smtClean="0"/>
              </a:p>
              <a:p>
                <a:pPr marL="0" indent="0">
                  <a:buNone/>
                </a:pPr>
                <a:r>
                  <a:rPr lang="hu-HU" sz="2400" dirty="0" smtClean="0"/>
                  <a:t>2) </a:t>
                </a:r>
                <a:r>
                  <a:rPr lang="en-US" dirty="0"/>
                  <a:t>Find the 3 variable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dirty="0" smtClean="0"/>
                  <a:t>satisfying the</a:t>
                </a:r>
                <a:r>
                  <a:rPr lang="hu-HU" dirty="0" smtClean="0"/>
                  <a:t> Euler </a:t>
                </a:r>
                <a:r>
                  <a:rPr lang="hu-HU" dirty="0" err="1" smtClean="0"/>
                  <a:t>equation</a:t>
                </a:r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=8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+4</m:t>
                      </m:r>
                      <m:sSubSup>
                        <m:sSub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−8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𝜕𝛽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𝜕𝛾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𝜕𝛾</m:t>
                          </m:r>
                        </m:den>
                      </m:f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endParaRPr lang="hu-HU" sz="2400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OUTLINE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+mj-lt"/>
              </a:rPr>
              <a:t> </a:t>
            </a:r>
            <a:r>
              <a:rPr lang="hu-HU" dirty="0" err="1">
                <a:latin typeface="+mj-lt"/>
              </a:rPr>
              <a:t>Introduction</a:t>
            </a:r>
            <a:endParaRPr lang="hu-HU" dirty="0">
              <a:latin typeface="+mj-lt"/>
            </a:endParaRPr>
          </a:p>
          <a:p>
            <a:r>
              <a:rPr lang="hu-HU" dirty="0">
                <a:latin typeface="+mj-lt"/>
              </a:rPr>
              <a:t> </a:t>
            </a:r>
            <a:r>
              <a:rPr lang="hu-HU" dirty="0" err="1">
                <a:latin typeface="+mj-lt"/>
              </a:rPr>
              <a:t>Descriptors</a:t>
            </a:r>
            <a:r>
              <a:rPr lang="hu-HU" dirty="0">
                <a:latin typeface="+mj-lt"/>
              </a:rPr>
              <a:t> of Coulomb </a:t>
            </a:r>
            <a:r>
              <a:rPr lang="hu-HU" dirty="0" err="1">
                <a:latin typeface="+mj-lt"/>
              </a:rPr>
              <a:t>systems</a:t>
            </a:r>
            <a:endParaRPr lang="hu-HU" dirty="0">
              <a:latin typeface="+mj-lt"/>
            </a:endParaRPr>
          </a:p>
          <a:p>
            <a:r>
              <a:rPr lang="en-US" dirty="0">
                <a:latin typeface="+mj-lt"/>
              </a:rPr>
              <a:t> Construction of 'generalized densities' in the </a:t>
            </a:r>
            <a:r>
              <a:rPr lang="en-US" dirty="0" smtClean="0">
                <a:latin typeface="+mj-lt"/>
              </a:rPr>
              <a:t>Kohn-</a:t>
            </a:r>
            <a:r>
              <a:rPr lang="hu-HU" dirty="0" err="1" smtClean="0">
                <a:latin typeface="+mj-lt"/>
              </a:rPr>
              <a:t>Sham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>
                <a:latin typeface="+mj-lt"/>
              </a:rPr>
              <a:t>system</a:t>
            </a:r>
            <a:endParaRPr lang="hu-HU" dirty="0">
              <a:latin typeface="+mj-lt"/>
            </a:endParaRP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Di</a:t>
            </a:r>
            <a:r>
              <a:rPr lang="hu-HU" dirty="0" smtClean="0">
                <a:latin typeface="+mj-lt"/>
              </a:rPr>
              <a:t>f</a:t>
            </a:r>
            <a:r>
              <a:rPr lang="en-US" dirty="0" err="1" smtClean="0">
                <a:latin typeface="+mj-lt"/>
              </a:rPr>
              <a:t>erential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equation for the 'generalized densities'</a:t>
            </a:r>
          </a:p>
          <a:p>
            <a:r>
              <a:rPr lang="en-US" dirty="0">
                <a:latin typeface="+mj-lt"/>
              </a:rPr>
              <a:t> 'Generalized densities' as descriptors of Coulomb systems</a:t>
            </a:r>
          </a:p>
          <a:p>
            <a:r>
              <a:rPr lang="en-US" dirty="0">
                <a:latin typeface="+mj-lt"/>
              </a:rPr>
              <a:t> Pauli potential for the 'generalized densities'</a:t>
            </a:r>
          </a:p>
          <a:p>
            <a:r>
              <a:rPr lang="en-US" dirty="0">
                <a:latin typeface="+mj-lt"/>
              </a:rPr>
              <a:t> Numerical method of the solution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9383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the orbital-free problem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solution will depend on the approximation for the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exchange-correlation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potential</a:t>
                </a:r>
                <a:r>
                  <a:rPr lang="hu-HU" dirty="0" smtClean="0"/>
                  <a:t>.</a:t>
                </a:r>
                <a:endParaRPr lang="hu-HU" dirty="0"/>
              </a:p>
              <a:p>
                <a:pPr marL="0" indent="0">
                  <a:buNone/>
                </a:pPr>
                <a:r>
                  <a:rPr lang="en-US" dirty="0"/>
                  <a:t>The Kohn-Sham potential should be calculated </a:t>
                </a:r>
                <a:r>
                  <a:rPr lang="en-US" dirty="0" smtClean="0"/>
                  <a:t>with</a:t>
                </a:r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𝜚</m:t>
                      </m:r>
                      <m:d>
                        <m:d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𝑥𝑐</m:t>
                          </m:r>
                        </m:sub>
                      </m:sSub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207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the orbital-free problem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1) Select an initial guess: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hu-HU" dirty="0"/>
                  <a:t>2) </a:t>
                </a:r>
                <a:r>
                  <a:rPr lang="hu-HU" dirty="0" err="1"/>
                  <a:t>Calculate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𝐾𝑆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hu-HU" dirty="0" smtClean="0"/>
                  <a:t> </a:t>
                </a:r>
                <a:r>
                  <a:rPr lang="hu-HU" dirty="0"/>
                  <a:t>(</a:t>
                </a:r>
                <a:r>
                  <a:rPr lang="hu-HU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hu-HU" dirty="0" smtClean="0"/>
                  <a:t>).</a:t>
                </a:r>
                <a:endParaRPr lang="hu-HU" dirty="0"/>
              </a:p>
              <a:p>
                <a:pPr marL="0" indent="0">
                  <a:buNone/>
                </a:pPr>
                <a:r>
                  <a:rPr lang="en-US" dirty="0"/>
                  <a:t>3) Check if the Euler equation is </a:t>
                </a:r>
                <a:r>
                  <a:rPr lang="en-US" dirty="0" smtClean="0"/>
                  <a:t>s</a:t>
                </a:r>
                <a:r>
                  <a:rPr lang="hu-HU" dirty="0" err="1" smtClean="0"/>
                  <a:t>atisfied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4) Construct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dirty="0"/>
                  <a:t>for the following iteration.</a:t>
                </a:r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:r>
                  <a:rPr lang="en-US" dirty="0" smtClean="0"/>
                  <a:t>Repeat </a:t>
                </a:r>
                <a:r>
                  <a:rPr lang="en-US" dirty="0"/>
                  <a:t>steps 2-4 until convergence</a:t>
                </a:r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885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method of the solution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 smtClean="0"/>
                  <a:t>- </a:t>
                </a:r>
                <a:r>
                  <a:rPr lang="hu-HU" dirty="0" err="1"/>
                  <a:t>exponential</a:t>
                </a:r>
                <a:r>
                  <a:rPr lang="hu-HU" dirty="0"/>
                  <a:t> bin </a:t>
                </a:r>
                <a:r>
                  <a:rPr lang="hu-HU" dirty="0" err="1" smtClean="0"/>
                  <a:t>density</a:t>
                </a:r>
                <a:r>
                  <a:rPr lang="hu-HU" dirty="0" smtClean="0"/>
                  <a:t/>
                </a:r>
                <a:br>
                  <a:rPr lang="hu-HU" dirty="0" smtClean="0"/>
                </a:br>
                <a:r>
                  <a:rPr lang="hu-HU" dirty="0" smtClean="0"/>
                  <a:t>- </a:t>
                </a:r>
                <a:r>
                  <a:rPr lang="hu-HU" dirty="0" err="1" smtClean="0"/>
                  <a:t>radial</a:t>
                </a:r>
                <a:r>
                  <a:rPr lang="hu-HU" dirty="0" smtClean="0"/>
                  <a:t> </a:t>
                </a:r>
                <a:r>
                  <a:rPr lang="hu-HU" dirty="0" err="1"/>
                  <a:t>initial</a:t>
                </a:r>
                <a:r>
                  <a:rPr lang="hu-HU" dirty="0"/>
                  <a:t> </a:t>
                </a:r>
                <a:r>
                  <a:rPr lang="hu-HU" dirty="0" err="1"/>
                  <a:t>point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hu-HU" dirty="0" smtClean="0"/>
                  <a:t/>
                </a:r>
                <a:br>
                  <a:rPr lang="hu-HU" dirty="0" smtClean="0"/>
                </a:br>
                <a:r>
                  <a:rPr lang="hu-HU" dirty="0" smtClean="0"/>
                  <a:t>- </a:t>
                </a:r>
                <a:r>
                  <a:rPr lang="en-US" dirty="0" smtClean="0"/>
                  <a:t>Integration </a:t>
                </a:r>
                <a:r>
                  <a:rPr lang="en-US" dirty="0"/>
                  <a:t>and derivation with variable </a:t>
                </a:r>
                <a:r>
                  <a:rPr lang="en-US" dirty="0" smtClean="0"/>
                  <a:t>allocation</a:t>
                </a:r>
                <a:r>
                  <a:rPr lang="hu-HU" dirty="0" smtClean="0"/>
                  <a:t/>
                </a:r>
                <a:br>
                  <a:rPr lang="hu-HU" dirty="0" smtClean="0"/>
                </a:br>
                <a:r>
                  <a:rPr lang="en-US" dirty="0" smtClean="0"/>
                  <a:t>-</a:t>
                </a:r>
                <a:r>
                  <a:rPr lang="hu-HU" dirty="0" smtClean="0"/>
                  <a:t> </a:t>
                </a:r>
                <a:r>
                  <a:rPr lang="en-US" dirty="0" smtClean="0"/>
                  <a:t>approximation </a:t>
                </a:r>
                <a:r>
                  <a:rPr lang="en-US" dirty="0"/>
                  <a:t>at r = 0, cusp</a:t>
                </a:r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143" y="3090636"/>
            <a:ext cx="5079392" cy="351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55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method of the solution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- </a:t>
            </a:r>
            <a:r>
              <a:rPr lang="hu-HU" dirty="0" err="1" smtClean="0"/>
              <a:t>modified</a:t>
            </a:r>
            <a:r>
              <a:rPr lang="hu-HU" dirty="0" smtClean="0"/>
              <a:t> </a:t>
            </a:r>
            <a:r>
              <a:rPr lang="hu-HU" dirty="0" err="1"/>
              <a:t>Bulirsch-Stoer</a:t>
            </a:r>
            <a:r>
              <a:rPr lang="hu-HU" dirty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differentiation</a:t>
            </a:r>
            <a:r>
              <a:rPr lang="hu-HU" dirty="0" smtClean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 smtClean="0"/>
              <a:t>interpolation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/>
              <a:t>fourth-order</a:t>
            </a:r>
            <a:r>
              <a:rPr lang="hu-HU" dirty="0"/>
              <a:t> </a:t>
            </a:r>
            <a:r>
              <a:rPr lang="hu-HU" dirty="0" err="1" smtClean="0"/>
              <a:t>Runge-Kutta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/>
              <a:t>comparison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KS </a:t>
            </a:r>
            <a:r>
              <a:rPr lang="hu-HU" dirty="0" err="1"/>
              <a:t>solutions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806" y="2837912"/>
            <a:ext cx="5782994" cy="400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05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Summary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Coulomb systems have the very special property </a:t>
            </a:r>
            <a:r>
              <a:rPr lang="en-US" dirty="0" smtClean="0"/>
              <a:t>that</a:t>
            </a:r>
            <a:r>
              <a:rPr lang="hu-HU" dirty="0" smtClean="0"/>
              <a:t> </a:t>
            </a:r>
            <a:r>
              <a:rPr lang="en-US" dirty="0" smtClean="0"/>
              <a:t>not </a:t>
            </a:r>
            <a:r>
              <a:rPr lang="en-US" dirty="0"/>
              <a:t>only the ground-state electron density </a:t>
            </a:r>
            <a:r>
              <a:rPr lang="en-US" dirty="0" smtClean="0"/>
              <a:t>determines</a:t>
            </a:r>
            <a:r>
              <a:rPr lang="hu-HU" dirty="0" smtClean="0"/>
              <a:t> </a:t>
            </a:r>
            <a:r>
              <a:rPr lang="en-US" dirty="0" smtClean="0"/>
              <a:t>all </a:t>
            </a:r>
            <a:r>
              <a:rPr lang="en-US" dirty="0"/>
              <a:t>their properties. There are several other </a:t>
            </a:r>
            <a:r>
              <a:rPr lang="en-US" dirty="0" smtClean="0"/>
              <a:t>quantities</a:t>
            </a:r>
            <a:r>
              <a:rPr lang="hu-HU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are also capable of fully determining every </a:t>
            </a:r>
            <a:r>
              <a:rPr lang="en-US" dirty="0" smtClean="0"/>
              <a:t>property</a:t>
            </a:r>
            <a:r>
              <a:rPr lang="hu-HU" dirty="0" smtClean="0"/>
              <a:t> of </a:t>
            </a:r>
            <a:r>
              <a:rPr lang="hu-HU" dirty="0"/>
              <a:t>a Coulomb </a:t>
            </a:r>
            <a:r>
              <a:rPr lang="hu-HU" dirty="0" err="1" smtClean="0"/>
              <a:t>system</a:t>
            </a:r>
            <a:r>
              <a:rPr lang="hu-HU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Though </a:t>
            </a:r>
            <a:r>
              <a:rPr lang="en-US" dirty="0"/>
              <a:t>these descriptors have been known and </a:t>
            </a:r>
            <a:r>
              <a:rPr lang="en-US" dirty="0" smtClean="0"/>
              <a:t>studied</a:t>
            </a:r>
            <a:r>
              <a:rPr lang="hu-HU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a while, equations for their calculations have </a:t>
            </a:r>
            <a:r>
              <a:rPr lang="en-US" dirty="0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been</a:t>
            </a:r>
            <a:r>
              <a:rPr lang="hu-HU" dirty="0" smtClean="0"/>
              <a:t> </a:t>
            </a:r>
            <a:r>
              <a:rPr lang="hu-HU" dirty="0" err="1"/>
              <a:t>presented</a:t>
            </a:r>
            <a:r>
              <a:rPr lang="hu-HU" dirty="0"/>
              <a:t> </a:t>
            </a:r>
            <a:r>
              <a:rPr lang="hu-HU" dirty="0" err="1" smtClean="0"/>
              <a:t>yet</a:t>
            </a:r>
            <a:r>
              <a:rPr lang="hu-HU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hu-HU" dirty="0" smtClean="0"/>
              <a:t>fi</a:t>
            </a:r>
            <a:r>
              <a:rPr lang="en-US" dirty="0" err="1" smtClean="0"/>
              <a:t>ll</a:t>
            </a:r>
            <a:r>
              <a:rPr lang="en-US" dirty="0" smtClean="0"/>
              <a:t> </a:t>
            </a:r>
            <a:r>
              <a:rPr lang="en-US" dirty="0"/>
              <a:t>this gap, Euler equations for a family of </a:t>
            </a:r>
            <a:r>
              <a:rPr lang="en-US" dirty="0" smtClean="0"/>
              <a:t>descriptors</a:t>
            </a:r>
            <a:r>
              <a:rPr lang="hu-HU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spherically symmetric Coulomb </a:t>
            </a:r>
            <a:r>
              <a:rPr lang="en-US" dirty="0" smtClean="0"/>
              <a:t>systems</a:t>
            </a:r>
            <a:r>
              <a:rPr lang="hu-HU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derived and discussed. These can be </a:t>
            </a:r>
            <a:r>
              <a:rPr lang="en-US" dirty="0" smtClean="0"/>
              <a:t>considered</a:t>
            </a:r>
            <a:r>
              <a:rPr lang="hu-H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generalizations of the Euler equation of the </a:t>
            </a:r>
            <a:r>
              <a:rPr lang="en-US" dirty="0" smtClean="0"/>
              <a:t>density</a:t>
            </a:r>
            <a:r>
              <a:rPr lang="hu-HU" dirty="0" smtClean="0"/>
              <a:t> </a:t>
            </a:r>
            <a:r>
              <a:rPr lang="hu-HU" dirty="0" err="1" smtClean="0"/>
              <a:t>functional</a:t>
            </a:r>
            <a:r>
              <a:rPr lang="hu-HU" dirty="0" smtClean="0"/>
              <a:t> </a:t>
            </a:r>
            <a:r>
              <a:rPr lang="hu-HU" dirty="0" err="1"/>
              <a:t>theory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76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en-US" dirty="0"/>
              <a:t>Alternative descriptors of Coulomb systems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3800"/>
                <a:ext cx="10515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+mj-lt"/>
                  </a:rPr>
                  <a:t>According to the </a:t>
                </a:r>
                <a:r>
                  <a:rPr lang="en-US" dirty="0" err="1">
                    <a:latin typeface="+mj-lt"/>
                  </a:rPr>
                  <a:t>Hohenberg</a:t>
                </a:r>
                <a:r>
                  <a:rPr lang="en-US" dirty="0">
                    <a:latin typeface="+mj-lt"/>
                  </a:rPr>
                  <a:t>-Kohn theorems the </a:t>
                </a:r>
                <a:r>
                  <a:rPr lang="en-US" dirty="0" err="1" smtClean="0">
                    <a:latin typeface="+mj-lt"/>
                  </a:rPr>
                  <a:t>groundstate</a:t>
                </a:r>
                <a:r>
                  <a:rPr lang="hu-HU" dirty="0" smtClean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electron </a:t>
                </a:r>
                <a:r>
                  <a:rPr lang="en-US" dirty="0">
                    <a:latin typeface="+mj-lt"/>
                  </a:rPr>
                  <a:t>density determines every property of </a:t>
                </a:r>
                <a:r>
                  <a:rPr lang="en-US" dirty="0" smtClean="0">
                    <a:latin typeface="+mj-lt"/>
                  </a:rPr>
                  <a:t>the</a:t>
                </a:r>
                <a:r>
                  <a:rPr lang="hu-HU" dirty="0" smtClean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electron </a:t>
                </a:r>
                <a:r>
                  <a:rPr lang="en-US" dirty="0">
                    <a:latin typeface="+mj-lt"/>
                  </a:rPr>
                  <a:t>system. In case of Coulomb systems </a:t>
                </a:r>
                <a:r>
                  <a:rPr lang="en-US" dirty="0" smtClean="0">
                    <a:latin typeface="+mj-lt"/>
                  </a:rPr>
                  <a:t>there</a:t>
                </a:r>
                <a:r>
                  <a:rPr lang="hu-HU" dirty="0" smtClean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are </a:t>
                </a:r>
                <a:r>
                  <a:rPr lang="en-US" dirty="0">
                    <a:latin typeface="+mj-lt"/>
                  </a:rPr>
                  <a:t>other descriptors, e.g. shape function (density </a:t>
                </a:r>
                <a:r>
                  <a:rPr lang="en-US" dirty="0" smtClean="0">
                    <a:latin typeface="+mj-lt"/>
                  </a:rPr>
                  <a:t>per</a:t>
                </a:r>
                <a:r>
                  <a:rPr lang="hu-HU" dirty="0" smtClean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particle</a:t>
                </a:r>
                <a:r>
                  <a:rPr lang="en-US" dirty="0">
                    <a:latin typeface="+mj-lt"/>
                  </a:rPr>
                  <a:t>), Fukui function, local softness, </a:t>
                </a:r>
                <a:r>
                  <a:rPr lang="en-US" dirty="0" smtClean="0">
                    <a:latin typeface="+mj-lt"/>
                  </a:rPr>
                  <a:t>electrostatic</a:t>
                </a:r>
                <a:r>
                  <a:rPr lang="hu-HU" dirty="0" smtClean="0">
                    <a:latin typeface="+mj-lt"/>
                  </a:rPr>
                  <a:t> </a:t>
                </a:r>
                <a:r>
                  <a:rPr lang="hu-HU" dirty="0" err="1" smtClean="0">
                    <a:latin typeface="+mj-lt"/>
                  </a:rPr>
                  <a:t>potential</a:t>
                </a:r>
                <a:r>
                  <a:rPr lang="hu-HU" dirty="0">
                    <a:latin typeface="+mj-lt"/>
                  </a:rPr>
                  <a:t>, local </a:t>
                </a:r>
                <a:r>
                  <a:rPr lang="hu-HU" dirty="0" err="1">
                    <a:latin typeface="+mj-lt"/>
                  </a:rPr>
                  <a:t>kinetic</a:t>
                </a:r>
                <a:r>
                  <a:rPr lang="hu-HU" dirty="0">
                    <a:latin typeface="+mj-lt"/>
                  </a:rPr>
                  <a:t> </a:t>
                </a:r>
                <a:r>
                  <a:rPr lang="hu-HU" dirty="0" err="1">
                    <a:latin typeface="+mj-lt"/>
                  </a:rPr>
                  <a:t>energy</a:t>
                </a:r>
                <a:r>
                  <a:rPr lang="hu-HU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A family of quantities capable of fully determining </a:t>
                </a:r>
                <a:r>
                  <a:rPr lang="en-US" dirty="0" smtClean="0">
                    <a:latin typeface="+mj-lt"/>
                  </a:rPr>
                  <a:t>every</a:t>
                </a:r>
                <a:r>
                  <a:rPr lang="hu-HU" dirty="0" smtClean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property </a:t>
                </a:r>
                <a:r>
                  <a:rPr lang="en-US" dirty="0">
                    <a:latin typeface="+mj-lt"/>
                  </a:rPr>
                  <a:t>of a </a:t>
                </a:r>
                <a:r>
                  <a:rPr lang="en-US" dirty="0" smtClean="0">
                    <a:latin typeface="+mj-lt"/>
                  </a:rPr>
                  <a:t>Coulomb system</a:t>
                </a:r>
                <a:endParaRPr lang="hu-HU" dirty="0" smtClean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+mj-lt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pt-BR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+mj-lt"/>
                            </a:rPr>
                            <m:t>𝑟</m:t>
                          </m:r>
                        </m:e>
                      </m:d>
                      <m:r>
                        <a:rPr lang="pt-BR" i="1" smtClean="0">
                          <a:latin typeface="+mj-lt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+mj-l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+mj-lt"/>
                            </a:rPr>
                            <m:t>𝑖</m:t>
                          </m:r>
                        </m:sub>
                        <m:sup>
                          <m:r>
                            <a:rPr lang="hu-HU" b="0" i="1" smtClean="0">
                              <a:latin typeface="+mj-lt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pt-BR" i="1" smtClean="0">
                                  <a:latin typeface="+mj-lt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+mj-lt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+mj-lt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+mj-lt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dirty="0" smtClean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hu-HU" i="1" smtClean="0">
                            <a:latin typeface="+mj-lt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hu-HU" b="0" i="1" smtClean="0">
                            <a:latin typeface="+mj-lt"/>
                          </a:rPr>
                          <m:t>𝑖</m:t>
                        </m:r>
                      </m:sub>
                    </m:sSub>
                    <m:r>
                      <a:rPr lang="hu-HU" i="1" smtClean="0">
                        <a:latin typeface="+mj-lt"/>
                        <a:ea typeface="Cambria Math" panose="02040503050406030204" pitchFamily="18" charset="0"/>
                      </a:rPr>
                      <m:t>≥</m:t>
                    </m:r>
                    <m:r>
                      <a:rPr lang="hu-HU" b="0" i="1" smtClean="0">
                        <a:latin typeface="+mj-lt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u-HU" dirty="0" smtClean="0">
                    <a:latin typeface="+mj-lt"/>
                  </a:rPr>
                  <a:t> </a:t>
                </a:r>
                <a:r>
                  <a:rPr lang="hu-HU" dirty="0" err="1" smtClean="0">
                    <a:latin typeface="+mj-lt"/>
                  </a:rPr>
                  <a:t>for</a:t>
                </a:r>
                <a:r>
                  <a:rPr lang="hu-HU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+mj-lt"/>
                      </a:rPr>
                      <m:t>1</m:t>
                    </m:r>
                    <m:r>
                      <a:rPr lang="hu-HU" b="0" i="1" smtClean="0">
                        <a:latin typeface="+mj-lt"/>
                        <a:ea typeface="Cambria Math" panose="02040503050406030204" pitchFamily="18" charset="0"/>
                      </a:rPr>
                      <m:t>≤</m:t>
                    </m:r>
                    <m:r>
                      <a:rPr lang="hu-HU" b="0" i="1" smtClean="0">
                        <a:latin typeface="+mj-lt"/>
                        <a:ea typeface="Cambria Math" panose="02040503050406030204" pitchFamily="18" charset="0"/>
                      </a:rPr>
                      <m:t>𝑖</m:t>
                    </m:r>
                    <m:r>
                      <a:rPr lang="hu-HU" b="0" i="1" smtClean="0">
                        <a:latin typeface="+mj-lt"/>
                        <a:ea typeface="Cambria Math" panose="02040503050406030204" pitchFamily="18" charset="0"/>
                      </a:rPr>
                      <m:t>&lt;</m:t>
                    </m:r>
                    <m:r>
                      <a:rPr lang="hu-HU" b="0" i="1" smtClean="0">
                        <a:latin typeface="+mj-lt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hu-HU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hu-HU" i="1" smtClean="0">
                            <a:latin typeface="+mj-lt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hu-HU" b="0" i="1" smtClean="0">
                            <a:latin typeface="+mj-lt"/>
                          </a:rPr>
                          <m:t>𝑁</m:t>
                        </m:r>
                      </m:sub>
                    </m:sSub>
                    <m:r>
                      <a:rPr lang="hu-HU" i="1" smtClean="0">
                        <a:latin typeface="+mj-lt"/>
                        <a:ea typeface="Cambria Math" panose="02040503050406030204" pitchFamily="18" charset="0"/>
                      </a:rPr>
                      <m:t>&gt;</m:t>
                    </m:r>
                    <m:r>
                      <a:rPr lang="hu-HU" b="0" i="1" smtClean="0">
                        <a:latin typeface="+mj-lt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u-HU" dirty="0" smtClean="0">
                    <a:latin typeface="+mj-lt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+mj-lt"/>
                          </a:rPr>
                          <m:t>𝑛</m:t>
                        </m:r>
                      </m:e>
                      <m:sub>
                        <m:r>
                          <a:rPr lang="hu-HU" b="0" i="1" smtClean="0">
                            <a:latin typeface="+mj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 smtClean="0">
                    <a:latin typeface="+mj-lt"/>
                  </a:rPr>
                  <a:t> </a:t>
                </a:r>
                <a:r>
                  <a:rPr lang="hu-HU" dirty="0" err="1" smtClean="0">
                    <a:latin typeface="+mj-lt"/>
                  </a:rPr>
                  <a:t>are</a:t>
                </a:r>
                <a:r>
                  <a:rPr lang="hu-HU" dirty="0" smtClean="0">
                    <a:latin typeface="+mj-lt"/>
                  </a:rPr>
                  <a:t> </a:t>
                </a:r>
                <a:r>
                  <a:rPr lang="hu-HU" dirty="0" err="1" smtClean="0">
                    <a:latin typeface="+mj-lt"/>
                  </a:rPr>
                  <a:t>the</a:t>
                </a:r>
                <a:r>
                  <a:rPr lang="hu-HU" dirty="0" smtClean="0">
                    <a:latin typeface="+mj-lt"/>
                  </a:rPr>
                  <a:t> </a:t>
                </a:r>
                <a:r>
                  <a:rPr lang="hu-HU" dirty="0" err="1" smtClean="0">
                    <a:latin typeface="+mj-lt"/>
                  </a:rPr>
                  <a:t>one-particle</a:t>
                </a:r>
                <a:r>
                  <a:rPr lang="hu-HU" dirty="0" smtClean="0">
                    <a:latin typeface="+mj-lt"/>
                  </a:rPr>
                  <a:t> </a:t>
                </a:r>
                <a:r>
                  <a:rPr lang="hu-HU" dirty="0" err="1" smtClean="0">
                    <a:latin typeface="+mj-lt"/>
                  </a:rPr>
                  <a:t>densities</a:t>
                </a:r>
                <a:r>
                  <a:rPr lang="hu-HU" dirty="0" smtClean="0">
                    <a:latin typeface="+mj-lt"/>
                  </a:rPr>
                  <a:t>.</a:t>
                </a:r>
                <a:endParaRPr lang="hu-HU" dirty="0">
                  <a:latin typeface="+mj-lt"/>
                </a:endParaRP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3800"/>
                <a:ext cx="10515600" cy="4983163"/>
              </a:xfrm>
              <a:blipFill>
                <a:blip r:embed="rId2"/>
                <a:stretch>
                  <a:fillRect l="-121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16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6050"/>
          </a:xfrm>
        </p:spPr>
        <p:txBody>
          <a:bodyPr/>
          <a:lstStyle/>
          <a:p>
            <a:r>
              <a:rPr lang="hu-HU" dirty="0" err="1"/>
              <a:t>Examples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799"/>
                <a:ext cx="10515600" cy="43481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+mj-lt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hu-HU" b="0" i="1" smtClean="0">
                            <a:latin typeface="+mj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are the occupation numbers: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+mj-lt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hu-HU" b="0" i="1" smtClean="0">
                            <a:latin typeface="+mj-lt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+mj-lt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+mj-lt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hu-HU" b="0" i="1" smtClean="0">
                            <a:latin typeface="+mj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 smtClean="0">
                    <a:latin typeface="+mj-lt"/>
                  </a:rPr>
                  <a:t> ,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+mj-lt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hu-HU" dirty="0" smtClean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is the</a:t>
                </a:r>
                <a:r>
                  <a:rPr lang="hu-HU" dirty="0" smtClean="0">
                    <a:latin typeface="+mj-lt"/>
                  </a:rPr>
                  <a:t> </a:t>
                </a:r>
                <a:r>
                  <a:rPr lang="hu-HU" b="1" dirty="0" err="1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density</a:t>
                </a:r>
                <a:endParaRPr lang="hu-HU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If</a:t>
                </a:r>
                <a:r>
                  <a:rPr lang="hu-HU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+mj-lt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hu-HU" b="0" i="1" smtClean="0">
                            <a:latin typeface="+mj-lt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+mj-lt"/>
                      </a:rPr>
                      <m:t>= </m:t>
                    </m:r>
                    <m:sSub>
                      <m:sSubPr>
                        <m:ctrlPr>
                          <a:rPr lang="hu-HU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+mj-lt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hu-HU" b="0" i="1" smtClean="0">
                            <a:latin typeface="+mj-lt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+mj-lt"/>
                      </a:rPr>
                      <m:t>/</m:t>
                    </m:r>
                    <m:r>
                      <a:rPr lang="hu-HU" b="0" i="1" smtClean="0">
                        <a:latin typeface="+mj-lt"/>
                      </a:rPr>
                      <m:t>𝑁</m:t>
                    </m:r>
                  </m:oMath>
                </a14:m>
                <a:r>
                  <a:rPr lang="hu-HU" dirty="0" smtClean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,  </a:t>
                </a:r>
                <a:r>
                  <a:rPr lang="en-US" dirty="0">
                    <a:latin typeface="+mj-lt"/>
                  </a:rPr>
                  <a:t>is the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shape function</a:t>
                </a:r>
              </a:p>
              <a:p>
                <a:r>
                  <a:rPr lang="en-US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+mj-lt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hu-HU" b="0" i="1" smtClean="0">
                            <a:latin typeface="+mj-lt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+mj-lt"/>
                      </a:rPr>
                      <m:t>=…=</m:t>
                    </m:r>
                    <m:sSub>
                      <m:sSubPr>
                        <m:ctrlPr>
                          <a:rPr lang="hu-HU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+mj-lt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hu-HU" b="0" i="1" smtClean="0">
                            <a:latin typeface="+mj-lt"/>
                          </a:rPr>
                          <m:t>𝑁</m:t>
                        </m:r>
                        <m:r>
                          <a:rPr lang="hu-HU" b="0" i="1" smtClean="0">
                            <a:latin typeface="+mj-lt"/>
                          </a:rPr>
                          <m:t>−1</m:t>
                        </m:r>
                      </m:sub>
                    </m:sSub>
                    <m:r>
                      <a:rPr lang="hu-HU" b="0" i="1" smtClean="0">
                        <a:latin typeface="+mj-lt"/>
                      </a:rPr>
                      <m:t>=0</m:t>
                    </m:r>
                  </m:oMath>
                </a14:m>
                <a:r>
                  <a:rPr lang="hu-HU" dirty="0" smtClean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+mj-lt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hu-HU" b="0" i="1" smtClean="0">
                            <a:latin typeface="+mj-lt"/>
                          </a:rPr>
                          <m:t>𝑁</m:t>
                        </m:r>
                      </m:sub>
                    </m:sSub>
                    <m:r>
                      <a:rPr lang="hu-HU" b="0" i="1" smtClean="0">
                        <a:latin typeface="+mj-lt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+mj-lt"/>
                        <a:ea typeface="Cambria Math" panose="02040503050406030204" pitchFamily="18" charset="0"/>
                      </a:rPr>
                      <m:t>𝜉</m:t>
                    </m:r>
                    <m:r>
                      <a:rPr lang="hu-HU" b="0" i="1" smtClean="0">
                        <a:latin typeface="+mj-lt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+mj-lt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b="0" i="1" smtClean="0">
                            <a:latin typeface="+mj-lt"/>
                            <a:ea typeface="Cambria Math" panose="02040503050406030204" pitchFamily="18" charset="0"/>
                          </a:rPr>
                          <m:t>h𝑜𝑚𝑜</m:t>
                        </m:r>
                      </m:sub>
                    </m:sSub>
                    <m:r>
                      <a:rPr lang="hu-HU" b="0" i="1" smtClean="0">
                        <a:latin typeface="+mj-lt"/>
                        <a:ea typeface="Cambria Math" panose="02040503050406030204" pitchFamily="18" charset="0"/>
                      </a:rPr>
                      <m:t>≈</m:t>
                    </m:r>
                    <m:r>
                      <a:rPr lang="hu-HU" b="0" i="1" smtClean="0">
                        <a:latin typeface="+mj-lt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hu-HU" dirty="0" smtClean="0">
                    <a:latin typeface="+mj-lt"/>
                  </a:rPr>
                  <a:t>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Fukui</a:t>
                </a:r>
                <a:r>
                  <a:rPr lang="hu-HU" b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-function</a:t>
                </a:r>
                <a:endParaRPr lang="hu-HU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endParaRPr>
              </a:p>
              <a:p>
                <a:r>
                  <a:rPr lang="hu-HU" dirty="0" err="1" smtClean="0">
                    <a:latin typeface="+mj-lt"/>
                  </a:rPr>
                  <a:t>If</a:t>
                </a:r>
                <a:r>
                  <a:rPr lang="hu-HU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+mj-lt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hu-HU" b="0" i="1" smtClean="0">
                            <a:latin typeface="+mj-lt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+mj-lt"/>
                      </a:rPr>
                      <m:t>= </m:t>
                    </m:r>
                    <m:sSub>
                      <m:sSubPr>
                        <m:ctrlPr>
                          <a:rPr lang="hu-HU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+mj-lt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hu-HU" b="0" i="1" smtClean="0">
                            <a:latin typeface="+mj-lt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hu-HU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+mj-lt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hu-HU" b="0" i="1" smtClean="0">
                            <a:latin typeface="+mj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+mj-lt"/>
                        <a:ea typeface="Cambria Math" panose="02040503050406030204" pitchFamily="18" charset="0"/>
                      </a:rPr>
                      <m:t>𝜉</m:t>
                    </m:r>
                    <m:r>
                      <a:rPr lang="hu-HU" b="0" i="1" smtClean="0">
                        <a:latin typeface="+mj-lt"/>
                        <a:ea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+mj-lt"/>
                        <a:ea typeface="Cambria Math" panose="02040503050406030204" pitchFamily="18" charset="0"/>
                      </a:rPr>
                      <m:t>𝑔</m:t>
                    </m:r>
                    <m:r>
                      <a:rPr lang="hu-HU" b="0" i="1" smtClean="0">
                        <a:latin typeface="+mj-lt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hu-HU" b="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hu-HU" b="0" i="1" smtClean="0">
                            <a:latin typeface="+mj-lt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hu-HU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hu-HU" b="0" i="1" smtClean="0">
                                <a:latin typeface="+mj-lt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hu-HU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hu-HU" b="0" i="1" smtClean="0">
                                <a:latin typeface="+mj-lt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hu-HU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+mj-lt"/>
                              </a:rPr>
                              <m:t>𝑛</m:t>
                            </m:r>
                          </m:e>
                          <m:sub>
                            <m:r>
                              <a:rPr lang="hu-HU" b="0" i="1" smtClean="0">
                                <a:latin typeface="+mj-lt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hu-HU" dirty="0" smtClean="0">
                    <a:latin typeface="+mj-lt"/>
                  </a:rPr>
                  <a:t> </a:t>
                </a:r>
                <a:r>
                  <a:rPr lang="hu-HU" b="1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non-</a:t>
                </a:r>
                <a:r>
                  <a:rPr lang="hu-HU" b="1" dirty="0" err="1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interacting</a:t>
                </a:r>
                <a:r>
                  <a:rPr lang="hu-HU" b="1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hu-HU" b="1" dirty="0" err="1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energy</a:t>
                </a:r>
                <a:r>
                  <a:rPr lang="hu-HU" b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hu-HU" b="1" dirty="0" err="1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density</a:t>
                </a:r>
                <a:endParaRPr lang="hu-HU" b="1" dirty="0" smtClean="0">
                  <a:solidFill>
                    <a:schemeClr val="accent6">
                      <a:lumMod val="75000"/>
                    </a:schemeClr>
                  </a:solidFill>
                  <a:latin typeface="+mj-lt"/>
                </a:endParaRPr>
              </a:p>
              <a:p>
                <a:r>
                  <a:rPr lang="hu-HU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+mj-lt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hu-HU" b="0" i="1" smtClean="0">
                            <a:latin typeface="+mj-lt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+mj-lt"/>
                      </a:rPr>
                      <m:t>= </m:t>
                    </m:r>
                    <m:sSub>
                      <m:sSubPr>
                        <m:ctrlPr>
                          <a:rPr lang="hu-HU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+mj-lt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hu-HU" b="0" i="1" smtClean="0">
                            <a:latin typeface="+mj-lt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hu-HU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+mj-lt"/>
                          </a:rPr>
                          <m:t>𝑙</m:t>
                        </m:r>
                      </m:e>
                      <m:sub>
                        <m:r>
                          <a:rPr lang="hu-HU" b="0" i="1" smtClean="0">
                            <a:latin typeface="+mj-lt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hu-HU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+mj-lt"/>
                          </a:rPr>
                          <m:t>(</m:t>
                        </m:r>
                        <m:r>
                          <a:rPr lang="hu-HU" b="0" i="1" smtClean="0">
                            <a:latin typeface="+mj-lt"/>
                          </a:rPr>
                          <m:t>𝑙</m:t>
                        </m:r>
                      </m:e>
                      <m:sub>
                        <m:r>
                          <a:rPr lang="hu-HU" b="0" i="1" smtClean="0">
                            <a:latin typeface="+mj-lt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+mj-lt"/>
                      </a:rPr>
                      <m:t>+1)</m:t>
                    </m:r>
                  </m:oMath>
                </a14:m>
                <a:r>
                  <a:rPr lang="hu-HU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+mj-lt"/>
                        <a:ea typeface="Cambria Math" panose="02040503050406030204" pitchFamily="18" charset="0"/>
                      </a:rPr>
                      <m:t>𝜉</m:t>
                    </m:r>
                    <m:r>
                      <a:rPr lang="hu-HU" b="0" i="1" smtClean="0">
                        <a:latin typeface="+mj-lt"/>
                        <a:ea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+mj-lt"/>
                        <a:ea typeface="Cambria Math" panose="02040503050406030204" pitchFamily="18" charset="0"/>
                      </a:rPr>
                      <m:t>𝑔</m:t>
                    </m:r>
                    <m:r>
                      <a:rPr lang="hu-HU" b="0" i="1" smtClean="0">
                        <a:latin typeface="+mj-lt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hu-HU" b="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hu-HU" b="0" i="1" smtClean="0">
                            <a:latin typeface="+mj-lt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hu-HU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hu-HU" b="0" i="1" smtClean="0">
                                <a:latin typeface="+mj-lt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hu-HU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+mj-lt"/>
                              </a:rPr>
                              <m:t>𝑙</m:t>
                            </m:r>
                          </m:e>
                          <m:sub>
                            <m:r>
                              <a:rPr lang="hu-HU" b="0" i="1" smtClean="0">
                                <a:latin typeface="+mj-lt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hu-HU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+mj-lt"/>
                              </a:rPr>
                              <m:t>(</m:t>
                            </m:r>
                            <m:r>
                              <a:rPr lang="hu-HU" b="0" i="1" smtClean="0">
                                <a:latin typeface="+mj-lt"/>
                              </a:rPr>
                              <m:t>𝑙</m:t>
                            </m:r>
                          </m:e>
                          <m:sub>
                            <m:r>
                              <a:rPr lang="hu-HU" b="0" i="1" smtClean="0">
                                <a:latin typeface="+mj-lt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+mj-lt"/>
                          </a:rPr>
                          <m:t>+1)</m:t>
                        </m:r>
                        <m:sSub>
                          <m:sSubPr>
                            <m:ctrlPr>
                              <a:rPr lang="hu-HU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+mj-lt"/>
                              </a:rPr>
                              <m:t>𝑛</m:t>
                            </m:r>
                          </m:e>
                          <m:sub>
                            <m:r>
                              <a:rPr lang="hu-HU" b="0" i="1" smtClean="0">
                                <a:latin typeface="+mj-lt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hu-HU" dirty="0">
                    <a:latin typeface="+mj-lt"/>
                  </a:rPr>
                  <a:t> </a:t>
                </a:r>
                <a:r>
                  <a:rPr lang="hu-HU" b="1" dirty="0" err="1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angular</a:t>
                </a:r>
                <a:r>
                  <a:rPr lang="hu-HU" b="1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 </a:t>
                </a:r>
                <a:r>
                  <a:rPr lang="hu-HU" b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momentum </a:t>
                </a:r>
                <a:r>
                  <a:rPr lang="hu-HU" b="1" dirty="0" err="1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density</a:t>
                </a:r>
                <a:endParaRPr lang="hu-HU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799"/>
                <a:ext cx="10515600" cy="4348163"/>
              </a:xfrm>
              <a:blipFill>
                <a:blip r:embed="rId2"/>
                <a:stretch>
                  <a:fillRect l="-1043" t="-224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31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2833"/>
          </a:xfrm>
        </p:spPr>
        <p:txBody>
          <a:bodyPr/>
          <a:lstStyle/>
          <a:p>
            <a:r>
              <a:rPr lang="hu-HU" dirty="0"/>
              <a:t>Coulomb Hamiltonian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7957"/>
                <a:ext cx="10515600" cy="537385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𝑒𝑒</m:t>
                              </m:r>
                            </m:sub>
                          </m:sSub>
                        </m:e>
                      </m:acc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sz="2400" dirty="0" smtClean="0"/>
              </a:p>
              <a:p>
                <a:pPr marL="0" indent="0">
                  <a:buNone/>
                </a:pPr>
                <a:r>
                  <a:rPr lang="hu-HU" dirty="0" err="1"/>
                  <a:t>kinetic</a:t>
                </a:r>
                <a:r>
                  <a:rPr lang="hu-HU" dirty="0"/>
                  <a:t> </a:t>
                </a:r>
                <a:r>
                  <a:rPr lang="hu-HU" dirty="0" err="1"/>
                  <a:t>energy</a:t>
                </a:r>
                <a:r>
                  <a:rPr lang="hu-HU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sz="2400" dirty="0" smtClean="0"/>
              </a:p>
              <a:p>
                <a:pPr marL="0" indent="0">
                  <a:buNone/>
                </a:pPr>
                <a:r>
                  <a:rPr lang="hu-HU" dirty="0" err="1" smtClean="0"/>
                  <a:t>electron-electron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energy</a:t>
                </a:r>
                <a:r>
                  <a:rPr lang="hu-HU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hu-HU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𝑒𝑒</m:t>
                              </m:r>
                            </m:sub>
                          </m:sSub>
                        </m:e>
                      </m:acc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u-HU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hu-HU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hu-HU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hu-HU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hu-HU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hu-HU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hu-HU" sz="2400" dirty="0" smtClean="0"/>
              </a:p>
              <a:p>
                <a:pPr marL="0" indent="0">
                  <a:buNone/>
                </a:pPr>
                <a:r>
                  <a:rPr lang="hu-HU" dirty="0" err="1"/>
                  <a:t>external</a:t>
                </a:r>
                <a:r>
                  <a:rPr lang="hu-HU" dirty="0"/>
                  <a:t> </a:t>
                </a:r>
                <a:r>
                  <a:rPr lang="hu-HU" dirty="0" err="1" smtClean="0"/>
                  <a:t>potential</a:t>
                </a:r>
                <a:r>
                  <a:rPr lang="hu-HU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7957"/>
                <a:ext cx="10515600" cy="537385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45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descriptors of Coulomb systems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i="1" dirty="0" smtClean="0"/>
                  <a:t>Theorem</a:t>
                </a:r>
                <a:r>
                  <a:rPr lang="en-US" i="1" dirty="0"/>
                  <a:t>: </a:t>
                </a:r>
                <a:r>
                  <a:rPr lang="en-US" dirty="0"/>
                  <a:t>For any Coulomb system,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determines </a:t>
                </a:r>
                <a:r>
                  <a:rPr lang="en-US" dirty="0" smtClean="0"/>
                  <a:t>the</a:t>
                </a:r>
                <a:r>
                  <a:rPr lang="hu-HU" dirty="0" smtClean="0"/>
                  <a:t> </a:t>
                </a:r>
                <a:r>
                  <a:rPr lang="en-US" dirty="0" smtClean="0"/>
                  <a:t>external </a:t>
                </a:r>
                <a:r>
                  <a:rPr lang="en-US" dirty="0"/>
                  <a:t>potential </a:t>
                </a:r>
                <a:r>
                  <a:rPr lang="en-US" i="1" dirty="0"/>
                  <a:t>v</a:t>
                </a:r>
                <a:r>
                  <a:rPr lang="en-US" dirty="0"/>
                  <a:t> up to an additive constant.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hu-HU" dirty="0" smtClean="0"/>
                  <a:t> a</a:t>
                </a:r>
                <a:r>
                  <a:rPr lang="en-US" dirty="0" smtClean="0"/>
                  <a:t>lso</a:t>
                </a:r>
                <a:r>
                  <a:rPr lang="hu-HU" dirty="0" smtClean="0"/>
                  <a:t> </a:t>
                </a:r>
                <a:r>
                  <a:rPr lang="en-US" dirty="0" smtClean="0"/>
                  <a:t>determines </a:t>
                </a:r>
                <a:r>
                  <a:rPr lang="en-US" dirty="0"/>
                  <a:t>the number of electrons.</a:t>
                </a:r>
              </a:p>
              <a:p>
                <a:pPr marL="0" indent="0">
                  <a:buNone/>
                </a:pPr>
                <a:r>
                  <a:rPr lang="hu-HU" i="1" dirty="0" err="1" smtClean="0"/>
                  <a:t>Proof</a:t>
                </a:r>
                <a:r>
                  <a:rPr lang="hu-HU" i="1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=−2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acc>
                      <m:accPr>
                        <m:chr m:val="̅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acc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hu-HU" i="1" dirty="0" smtClean="0"/>
              </a:p>
              <a:p>
                <a:pPr marL="0" indent="0">
                  <a:buNone/>
                </a:pPr>
                <a:r>
                  <a:rPr lang="en-US" dirty="0"/>
                  <a:t>The cusp conditions determine the atomic </a:t>
                </a:r>
                <a:r>
                  <a:rPr lang="en-US" dirty="0" smtClean="0"/>
                  <a:t>numbers</a:t>
                </a:r>
                <a:r>
                  <a:rPr lang="hu-HU" dirty="0" smtClean="0"/>
                  <a:t> </a:t>
                </a:r>
                <a:r>
                  <a:rPr lang="en-US" dirty="0" smtClean="0"/>
                  <a:t>and </a:t>
                </a:r>
                <a:r>
                  <a:rPr lang="en-US" dirty="0"/>
                  <a:t>the positions of cusps in  locate the nuclei</a:t>
                </a:r>
                <a:r>
                  <a:rPr lang="en-US" dirty="0" smtClean="0"/>
                  <a:t>.</a:t>
                </a:r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d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→∞)~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𝑡𝑜𝑡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ad>
                            <m:radPr>
                              <m:degHide m:val="on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rad>
                        </m:sup>
                      </m:sSup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the highest ionization potential,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nary>
                  </m:oMath>
                </a14:m>
                <a:r>
                  <a:rPr lang="hu-HU" dirty="0" smtClean="0"/>
                  <a:t>is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</a:t>
                </a:r>
                <a:r>
                  <a:rPr lang="en-US" dirty="0" smtClean="0"/>
                  <a:t>sum </a:t>
                </a:r>
                <a:r>
                  <a:rPr lang="en-US" dirty="0"/>
                  <a:t>of the atomic numbers.</a:t>
                </a:r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41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original</a:t>
            </a:r>
            <a:r>
              <a:rPr lang="hu-HU" dirty="0"/>
              <a:t> </a:t>
            </a:r>
            <a:r>
              <a:rPr lang="hu-HU" dirty="0" err="1"/>
              <a:t>Kohn-Sham</a:t>
            </a:r>
            <a:r>
              <a:rPr lang="hu-HU" dirty="0"/>
              <a:t> </a:t>
            </a:r>
            <a:r>
              <a:rPr lang="hu-HU" dirty="0" err="1"/>
              <a:t>system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39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u-HU" dirty="0" smtClean="0"/>
                  <a:t>original</a:t>
                </a:r>
                <a:r>
                  <a:rPr lang="hu-HU" dirty="0"/>
                  <a:t> </a:t>
                </a:r>
                <a:r>
                  <a:rPr lang="hu-HU" dirty="0" err="1"/>
                  <a:t>Kohn-Sham</a:t>
                </a:r>
                <a:r>
                  <a:rPr lang="hu-HU" dirty="0"/>
                  <a:t> </a:t>
                </a:r>
                <a:r>
                  <a:rPr lang="hu-HU" dirty="0" err="1" smtClean="0"/>
                  <a:t>equations</a:t>
                </a:r>
                <a:r>
                  <a:rPr lang="hu-HU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𝐾𝑆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r>
                  <a:rPr lang="hu-HU" dirty="0" err="1"/>
                  <a:t>electron</a:t>
                </a:r>
                <a:r>
                  <a:rPr lang="hu-HU" dirty="0"/>
                  <a:t> </a:t>
                </a:r>
                <a:r>
                  <a:rPr lang="hu-HU" dirty="0" err="1" smtClean="0"/>
                  <a:t>density</a:t>
                </a:r>
                <a:r>
                  <a:rPr lang="hu-HU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r>
                  <a:rPr lang="hu-HU" dirty="0" err="1"/>
                  <a:t>one-electron</a:t>
                </a:r>
                <a:r>
                  <a:rPr lang="hu-HU" dirty="0"/>
                  <a:t> </a:t>
                </a:r>
                <a:r>
                  <a:rPr lang="hu-HU" dirty="0" err="1" smtClean="0"/>
                  <a:t>density</a:t>
                </a:r>
                <a:r>
                  <a:rPr lang="hu-HU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r>
                  <a:rPr lang="hu-HU" dirty="0" err="1"/>
                  <a:t>one-electron</a:t>
                </a:r>
                <a:r>
                  <a:rPr lang="hu-HU" dirty="0"/>
                  <a:t> </a:t>
                </a:r>
                <a:r>
                  <a:rPr lang="hu-HU" dirty="0" err="1"/>
                  <a:t>orbitals</a:t>
                </a:r>
                <a:r>
                  <a:rPr lang="hu-HU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…≤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3987"/>
              </a:xfrm>
              <a:blipFill>
                <a:blip r:embed="rId2"/>
                <a:stretch>
                  <a:fillRect l="-1217" t="-205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13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697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Construction of 'generalized densities' in the</a:t>
            </a:r>
            <a:br>
              <a:rPr lang="en-US" dirty="0"/>
            </a:br>
            <a:r>
              <a:rPr lang="hu-HU" dirty="0" err="1"/>
              <a:t>Kohn-Sham</a:t>
            </a:r>
            <a:r>
              <a:rPr lang="hu-HU" dirty="0"/>
              <a:t> </a:t>
            </a:r>
            <a:r>
              <a:rPr lang="hu-HU" dirty="0" err="1"/>
              <a:t>system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634"/>
                <a:ext cx="10515600" cy="47983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u-HU" dirty="0" smtClean="0"/>
                  <a:t>'</a:t>
                </a:r>
                <a:r>
                  <a:rPr lang="hu-HU" dirty="0" err="1"/>
                  <a:t>generalized</a:t>
                </a:r>
                <a:r>
                  <a:rPr lang="hu-HU" dirty="0"/>
                  <a:t> </a:t>
                </a:r>
                <a:r>
                  <a:rPr lang="hu-HU" dirty="0" err="1" smtClean="0"/>
                  <a:t>density</a:t>
                </a:r>
                <a:r>
                  <a:rPr lang="hu-HU" dirty="0" smtClean="0"/>
                  <a:t>’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hu-HU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 smtClean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 smtClean="0"/>
                  <a:t>constants</a:t>
                </a:r>
                <a:endParaRPr lang="hu-HU" dirty="0" smtClean="0"/>
              </a:p>
              <a:p>
                <a:pPr marL="0" indent="0">
                  <a:buNone/>
                </a:pPr>
                <a:r>
                  <a:rPr lang="hu-HU" dirty="0"/>
                  <a:t>'</a:t>
                </a:r>
                <a:r>
                  <a:rPr lang="hu-HU" dirty="0" err="1"/>
                  <a:t>generalized</a:t>
                </a:r>
                <a:r>
                  <a:rPr lang="hu-HU" dirty="0"/>
                  <a:t> </a:t>
                </a:r>
                <a:r>
                  <a:rPr lang="hu-HU" dirty="0" err="1"/>
                  <a:t>radial</a:t>
                </a:r>
                <a:r>
                  <a:rPr lang="hu-HU" dirty="0"/>
                  <a:t> </a:t>
                </a:r>
                <a:r>
                  <a:rPr lang="hu-HU" dirty="0" err="1" smtClean="0"/>
                  <a:t>density</a:t>
                </a:r>
                <a:r>
                  <a:rPr lang="hu-HU" dirty="0" smtClean="0"/>
                  <a:t>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𝜚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r>
                  <a:rPr lang="en-US" dirty="0"/>
                  <a:t>the weighting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de</a:t>
                </a:r>
                <a:r>
                  <a:rPr lang="hu-HU" dirty="0" smtClean="0"/>
                  <a:t>fi</a:t>
                </a:r>
                <a:r>
                  <a:rPr lang="en-US" dirty="0" err="1" smtClean="0"/>
                  <a:t>ned</a:t>
                </a:r>
                <a:r>
                  <a:rPr lang="en-US" dirty="0" smtClean="0"/>
                  <a:t> </a:t>
                </a:r>
                <a:r>
                  <a:rPr lang="en-US" dirty="0"/>
                  <a:t>as</a:t>
                </a:r>
                <a:r>
                  <a:rPr lang="en-US" dirty="0" smtClean="0"/>
                  <a:t>:</a:t>
                </a:r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en-US" dirty="0" smtClean="0"/>
                  <a:t>the </a:t>
                </a:r>
                <a:r>
                  <a:rPr lang="en-US" dirty="0"/>
                  <a:t>generalized density equals </a:t>
                </a:r>
                <a:r>
                  <a:rPr lang="en-US" dirty="0" smtClean="0"/>
                  <a:t>the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electron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density</a:t>
                </a:r>
                <a:r>
                  <a:rPr lang="hu-HU" dirty="0" smtClean="0"/>
                  <a:t>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hu-HU" dirty="0" smtClean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634"/>
                <a:ext cx="10515600" cy="4798329"/>
              </a:xfrm>
              <a:blipFill>
                <a:blip r:embed="rId2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27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</a:t>
            </a:r>
            <a:r>
              <a:rPr lang="hu-HU" dirty="0" smtClean="0"/>
              <a:t>ff</a:t>
            </a:r>
            <a:r>
              <a:rPr lang="en-US" dirty="0" err="1" smtClean="0"/>
              <a:t>erential</a:t>
            </a:r>
            <a:r>
              <a:rPr lang="en-US" dirty="0" smtClean="0"/>
              <a:t> </a:t>
            </a:r>
            <a:r>
              <a:rPr lang="en-US" dirty="0"/>
              <a:t>equation for the 'generalized densities'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Kohn{Sham equations for spherically symmetric systems:</a:t>
                </a:r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u-HU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hu-HU" dirty="0" smtClean="0"/>
                  <a:t> </a:t>
                </a:r>
                <a:r>
                  <a:rPr lang="en-US" dirty="0"/>
                  <a:t>are the radial wave functions, li are the </a:t>
                </a:r>
                <a:r>
                  <a:rPr lang="en-US" dirty="0" smtClean="0"/>
                  <a:t>azimuthal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quantum</a:t>
                </a:r>
                <a:r>
                  <a:rPr lang="hu-HU" dirty="0" smtClean="0"/>
                  <a:t> </a:t>
                </a:r>
                <a:r>
                  <a:rPr lang="hu-HU" dirty="0" err="1"/>
                  <a:t>numbers</a:t>
                </a:r>
                <a:r>
                  <a:rPr lang="hu-HU" dirty="0" smtClean="0"/>
                  <a:t>.</a:t>
                </a:r>
              </a:p>
              <a:p>
                <a:pPr marL="0" indent="0">
                  <a:buNone/>
                </a:pPr>
                <a:r>
                  <a:rPr lang="hu-HU" dirty="0" err="1" smtClean="0"/>
                  <a:t>Differential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equation</a:t>
                </a:r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=8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+4</m:t>
                      </m:r>
                      <m:sSubSup>
                        <m:sSub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−8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𝜕𝛽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𝜕𝛾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acc>
                            <m:accPr>
                              <m:chr m:val="̃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𝜕𝛾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65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543</Words>
  <Application>Microsoft Office PowerPoint</Application>
  <PresentationFormat>Szélesvásznú</PresentationFormat>
  <Paragraphs>137</Paragraphs>
  <Slides>24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Office-téma</vt:lpstr>
      <vt:lpstr>ORBITAL-FREE DESCRIPTION OF COULOMB SYSTEMS</vt:lpstr>
      <vt:lpstr>OUTLINE</vt:lpstr>
      <vt:lpstr>Alternative descriptors of Coulomb systems</vt:lpstr>
      <vt:lpstr>Examples</vt:lpstr>
      <vt:lpstr>Coulomb Hamiltonian</vt:lpstr>
      <vt:lpstr>Alternative descriptors of Coulomb systems</vt:lpstr>
      <vt:lpstr>The original Kohn-Sham system</vt:lpstr>
      <vt:lpstr>Construction of 'generalized densities' in the Kohn-Sham system</vt:lpstr>
      <vt:lpstr>Differential equation for the 'generalized densities'</vt:lpstr>
      <vt:lpstr>'Generalized densities' as descriptors of Coulomb systems</vt:lpstr>
      <vt:lpstr>Euler equation for the 'generalized densities'</vt:lpstr>
      <vt:lpstr>Euler equation for the 'generalized densities'</vt:lpstr>
      <vt:lpstr>Euler equation for the 'generalized densities'</vt:lpstr>
      <vt:lpstr>Euler equation for the generalized radial density</vt:lpstr>
      <vt:lpstr>Euler equation for the generalized non-interacting energy density ϱ_β</vt:lpstr>
      <vt:lpstr>Euler equation for the generalized non-interacting energy density ϱ_γ</vt:lpstr>
      <vt:lpstr>The radial density ϱ, the radial non-interacting density ϱ_ε divided by -20 and the angular momentum density ϱ_lfor β=γ=0 as a function of the radial distance for the Neon atom.</vt:lpstr>
      <vt:lpstr>Solution of the orbital-free problem for the density</vt:lpstr>
      <vt:lpstr>Solution of the orbital-free problem</vt:lpstr>
      <vt:lpstr>Solution of the orbital-free problem</vt:lpstr>
      <vt:lpstr>Solution of the orbital-free problem</vt:lpstr>
      <vt:lpstr>Numerical method of the solution</vt:lpstr>
      <vt:lpstr>Numerical method of the solution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ORBITAL-FREE DESCRIPTION OF COULOMB SYSTEMS</dc:title>
  <dc:creator>Bence</dc:creator>
  <cp:lastModifiedBy>Bence</cp:lastModifiedBy>
  <cp:revision>62</cp:revision>
  <dcterms:created xsi:type="dcterms:W3CDTF">2019-11-17T19:23:21Z</dcterms:created>
  <dcterms:modified xsi:type="dcterms:W3CDTF">2019-11-17T22:07:55Z</dcterms:modified>
</cp:coreProperties>
</file>