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5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49.xml"/>
  <Override ContentType="application/vnd.openxmlformats-officedocument.presentationml.slide+xml" PartName="/ppt/slides/slide121.xml"/>
  <Override ContentType="application/vnd.openxmlformats-officedocument.presentationml.slide+xml" PartName="/ppt/slides/slide70.xml"/>
  <Override ContentType="application/vnd.openxmlformats-officedocument.presentationml.slide+xml" PartName="/ppt/slides/slide112.xml"/>
  <Override ContentType="application/vnd.openxmlformats-officedocument.presentationml.slide+xml" PartName="/ppt/slides/slide47.xml"/>
  <Override ContentType="application/vnd.openxmlformats-officedocument.presentationml.slide+xml" PartName="/ppt/slides/slide94.xml"/>
  <Override ContentType="application/vnd.openxmlformats-officedocument.presentationml.slide+xml" PartName="/ppt/slides/slide154.xml"/>
  <Override ContentType="application/vnd.openxmlformats-officedocument.presentationml.slide+xml" PartName="/ppt/slides/slide77.xml"/>
  <Override ContentType="application/vnd.openxmlformats-officedocument.presentationml.slide+xml" PartName="/ppt/slides/slide33.xml"/>
  <Override ContentType="application/vnd.openxmlformats-officedocument.presentationml.slide+xml" PartName="/ppt/slides/slide35.xml"/>
  <Override ContentType="application/vnd.openxmlformats-officedocument.presentationml.slide+xml" PartName="/ppt/slides/slide174.xml"/>
  <Override ContentType="application/vnd.openxmlformats-officedocument.presentationml.slide+xml" PartName="/ppt/slides/slide90.xml"/>
  <Override ContentType="application/vnd.openxmlformats-officedocument.presentationml.slide+xml" PartName="/ppt/slides/slide56.xml"/>
  <Override ContentType="application/vnd.openxmlformats-officedocument.presentationml.slide+xml" PartName="/ppt/slides/slide97.xml"/>
  <Override ContentType="application/vnd.openxmlformats-officedocument.presentationml.slide+xml" PartName="/ppt/slides/slide50.xml"/>
  <Override ContentType="application/vnd.openxmlformats-officedocument.presentationml.slide+xml" PartName="/ppt/slides/slide61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171.xml"/>
  <Override ContentType="application/vnd.openxmlformats-officedocument.presentationml.slide+xml" PartName="/ppt/slides/slide140.xml"/>
  <Override ContentType="application/vnd.openxmlformats-officedocument.presentationml.slide+xml" PartName="/ppt/slides/slide53.xml"/>
  <Override ContentType="application/vnd.openxmlformats-officedocument.presentationml.slide+xml" PartName="/ppt/slides/slide157.xml"/>
  <Override ContentType="application/vnd.openxmlformats-officedocument.presentationml.slide+xml" PartName="/ppt/slides/slide44.xml"/>
  <Override ContentType="application/vnd.openxmlformats-officedocument.presentationml.slide+xml" PartName="/ppt/slides/slide72.xml"/>
  <Override ContentType="application/vnd.openxmlformats-officedocument.presentationml.slide+xml" PartName="/ppt/slides/slide39.xml"/>
  <Override ContentType="application/vnd.openxmlformats-officedocument.presentationml.slide+xml" PartName="/ppt/slides/slide176.xml"/>
  <Override ContentType="application/vnd.openxmlformats-officedocument.presentationml.slide+xml" PartName="/ppt/slides/slide165.xml"/>
  <Override ContentType="application/vnd.openxmlformats-officedocument.presentationml.slide+xml" PartName="/ppt/slides/slide105.xml"/>
  <Override ContentType="application/vnd.openxmlformats-officedocument.presentationml.slide+xml" PartName="/ppt/slides/slide9.xml"/>
  <Override ContentType="application/vnd.openxmlformats-officedocument.presentationml.slide+xml" PartName="/ppt/slides/slide102.xml"/>
  <Override ContentType="application/vnd.openxmlformats-officedocument.presentationml.slide+xml" PartName="/ppt/slides/slide74.xml"/>
  <Override ContentType="application/vnd.openxmlformats-officedocument.presentationml.slide+xml" PartName="/ppt/slides/slide167.xml"/>
  <Override ContentType="application/vnd.openxmlformats-officedocument.presentationml.slide+xml" PartName="/ppt/slides/slide135.xml"/>
  <Override ContentType="application/vnd.openxmlformats-officedocument.presentationml.slide+xml" PartName="/ppt/slides/slide8.xml"/>
  <Override ContentType="application/vnd.openxmlformats-officedocument.presentationml.slide+xml" PartName="/ppt/slides/slide141.xml"/>
  <Override ContentType="application/vnd.openxmlformats-officedocument.presentationml.slide+xml" PartName="/ppt/slides/slide73.xml"/>
  <Override ContentType="application/vnd.openxmlformats-officedocument.presentationml.slide+xml" PartName="/ppt/slides/slide146.xml"/>
  <Override ContentType="application/vnd.openxmlformats-officedocument.presentationml.slide+xml" PartName="/ppt/slides/slide28.xml"/>
  <Override ContentType="application/vnd.openxmlformats-officedocument.presentationml.slide+xml" PartName="/ppt/slides/slide14.xml"/>
  <Override ContentType="application/vnd.openxmlformats-officedocument.presentationml.slide+xml" PartName="/ppt/slides/slide52.xml"/>
  <Override ContentType="application/vnd.openxmlformats-officedocument.presentationml.slide+xml" PartName="/ppt/slides/slide134.xml"/>
  <Override ContentType="application/vnd.openxmlformats-officedocument.presentationml.slide+xml" PartName="/ppt/slides/slide124.xml"/>
  <Override ContentType="application/vnd.openxmlformats-officedocument.presentationml.slide+xml" PartName="/ppt/slides/slide22.xml"/>
  <Override ContentType="application/vnd.openxmlformats-officedocument.presentationml.slide+xml" PartName="/ppt/slides/slide170.xml"/>
  <Override ContentType="application/vnd.openxmlformats-officedocument.presentationml.slide+xml" PartName="/ppt/slides/slide164.xml"/>
  <Override ContentType="application/vnd.openxmlformats-officedocument.presentationml.slide+xml" PartName="/ppt/slides/slide118.xml"/>
  <Override ContentType="application/vnd.openxmlformats-officedocument.presentationml.slide+xml" PartName="/ppt/slides/slide62.xml"/>
  <Override ContentType="application/vnd.openxmlformats-officedocument.presentationml.slide+xml" PartName="/ppt/slides/slide91.xml"/>
  <Override ContentType="application/vnd.openxmlformats-officedocument.presentationml.slide+xml" PartName="/ppt/slides/slide95.xml"/>
  <Override ContentType="application/vnd.openxmlformats-officedocument.presentationml.slide+xml" PartName="/ppt/slides/slide65.xml"/>
  <Override ContentType="application/vnd.openxmlformats-officedocument.presentationml.slide+xml" PartName="/ppt/slides/slide69.xml"/>
  <Override ContentType="application/vnd.openxmlformats-officedocument.presentationml.slide+xml" PartName="/ppt/slides/slide122.xml"/>
  <Override ContentType="application/vnd.openxmlformats-officedocument.presentationml.slide+xml" PartName="/ppt/slides/slide111.xml"/>
  <Override ContentType="application/vnd.openxmlformats-officedocument.presentationml.slide+xml" PartName="/ppt/slides/slide25.xml"/>
  <Override ContentType="application/vnd.openxmlformats-officedocument.presentationml.slide+xml" PartName="/ppt/slides/slide143.xml"/>
  <Override ContentType="application/vnd.openxmlformats-officedocument.presentationml.slide+xml" PartName="/ppt/slides/slide17.xml"/>
  <Override ContentType="application/vnd.openxmlformats-officedocument.presentationml.slide+xml" PartName="/ppt/slides/slide116.xml"/>
  <Override ContentType="application/vnd.openxmlformats-officedocument.presentationml.slide+xml" PartName="/ppt/slides/slide93.xml"/>
  <Override ContentType="application/vnd.openxmlformats-officedocument.presentationml.slide+xml" PartName="/ppt/slides/slide106.xml"/>
  <Override ContentType="application/vnd.openxmlformats-officedocument.presentationml.slide+xml" PartName="/ppt/slides/slide177.xml"/>
  <Override ContentType="application/vnd.openxmlformats-officedocument.presentationml.slide+xml" PartName="/ppt/slides/slide34.xml"/>
  <Override ContentType="application/vnd.openxmlformats-officedocument.presentationml.slide+xml" PartName="/ppt/slides/slide10.xml"/>
  <Override ContentType="application/vnd.openxmlformats-officedocument.presentationml.slide+xml" PartName="/ppt/slides/slide81.xml"/>
  <Override ContentType="application/vnd.openxmlformats-officedocument.presentationml.slide+xml" PartName="/ppt/slides/slide88.xml"/>
  <Override ContentType="application/vnd.openxmlformats-officedocument.presentationml.slide+xml" PartName="/ppt/slides/slide113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64.xml"/>
  <Override ContentType="application/vnd.openxmlformats-officedocument.presentationml.slide+xml" PartName="/ppt/slides/slide29.xml"/>
  <Override ContentType="application/vnd.openxmlformats-officedocument.presentationml.slide+xml" PartName="/ppt/slides/slide168.xml"/>
  <Override ContentType="application/vnd.openxmlformats-officedocument.presentationml.slide+xml" PartName="/ppt/slides/slide159.xml"/>
  <Override ContentType="application/vnd.openxmlformats-officedocument.presentationml.slide+xml" PartName="/ppt/slides/slide158.xml"/>
  <Override ContentType="application/vnd.openxmlformats-officedocument.presentationml.slide+xml" PartName="/ppt/slides/slide66.xml"/>
  <Override ContentType="application/vnd.openxmlformats-officedocument.presentationml.slide+xml" PartName="/ppt/slides/slide136.xml"/>
  <Override ContentType="application/vnd.openxmlformats-officedocument.presentationml.slide+xml" PartName="/ppt/slides/slide117.xml"/>
  <Override ContentType="application/vnd.openxmlformats-officedocument.presentationml.slide+xml" PartName="/ppt/slides/slide114.xml"/>
  <Override ContentType="application/vnd.openxmlformats-officedocument.presentationml.slide+xml" PartName="/ppt/slides/slide110.xml"/>
  <Override ContentType="application/vnd.openxmlformats-officedocument.presentationml.slide+xml" PartName="/ppt/slides/slide15.xml"/>
  <Override ContentType="application/vnd.openxmlformats-officedocument.presentationml.slide+xml" PartName="/ppt/slides/slide147.xml"/>
  <Override ContentType="application/vnd.openxmlformats-officedocument.presentationml.slide+xml" PartName="/ppt/slides/slide107.xml"/>
  <Override ContentType="application/vnd.openxmlformats-officedocument.presentationml.slide+xml" PartName="/ppt/slides/slide184.xml"/>
  <Override ContentType="application/vnd.openxmlformats-officedocument.presentationml.slide+xml" PartName="/ppt/slides/slide59.xml"/>
  <Override ContentType="application/vnd.openxmlformats-officedocument.presentationml.slide+xml" PartName="/ppt/slides/slide76.xml"/>
  <Override ContentType="application/vnd.openxmlformats-officedocument.presentationml.slide+xml" PartName="/ppt/slides/slide178.xml"/>
  <Override ContentType="application/vnd.openxmlformats-officedocument.presentationml.slide+xml" PartName="/ppt/slides/slide27.xml"/>
  <Override ContentType="application/vnd.openxmlformats-officedocument.presentationml.slide+xml" PartName="/ppt/slides/slide153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5.xml"/>
  <Override ContentType="application/vnd.openxmlformats-officedocument.presentationml.slide+xml" PartName="/ppt/slides/slide55.xml"/>
  <Override ContentType="application/vnd.openxmlformats-officedocument.presentationml.slide+xml" PartName="/ppt/slides/slide144.xml"/>
  <Override ContentType="application/vnd.openxmlformats-officedocument.presentationml.slide+xml" PartName="/ppt/slides/slide63.xml"/>
  <Override ContentType="application/vnd.openxmlformats-officedocument.presentationml.slide+xml" PartName="/ppt/slides/slide37.xml"/>
  <Override ContentType="application/vnd.openxmlformats-officedocument.presentationml.slide+xml" PartName="/ppt/slides/slide130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73.xml"/>
  <Override ContentType="application/vnd.openxmlformats-officedocument.presentationml.slide+xml" PartName="/ppt/slides/slide103.xml"/>
  <Override ContentType="application/vnd.openxmlformats-officedocument.presentationml.slide+xml" PartName="/ppt/slides/slide45.xml"/>
  <Override ContentType="application/vnd.openxmlformats-officedocument.presentationml.slide+xml" PartName="/ppt/slides/slide120.xml"/>
  <Override ContentType="application/vnd.openxmlformats-officedocument.presentationml.slide+xml" PartName="/ppt/slides/slide6.xml"/>
  <Override ContentType="application/vnd.openxmlformats-officedocument.presentationml.slide+xml" PartName="/ppt/slides/slide133.xml"/>
  <Override ContentType="application/vnd.openxmlformats-officedocument.presentationml.slide+xml" PartName="/ppt/slides/slide36.xml"/>
  <Override ContentType="application/vnd.openxmlformats-officedocument.presentationml.slide+xml" PartName="/ppt/slides/slide109.xml"/>
  <Override ContentType="application/vnd.openxmlformats-officedocument.presentationml.slide+xml" PartName="/ppt/slides/slide96.xml"/>
  <Override ContentType="application/vnd.openxmlformats-officedocument.presentationml.slide+xml" PartName="/ppt/slides/slide24.xml"/>
  <Override ContentType="application/vnd.openxmlformats-officedocument.presentationml.slide+xml" PartName="/ppt/slides/slide104.xml"/>
  <Override ContentType="application/vnd.openxmlformats-officedocument.presentationml.slide+xml" PartName="/ppt/slides/slide175.xml"/>
  <Override ContentType="application/vnd.openxmlformats-officedocument.presentationml.slide+xml" PartName="/ppt/slides/slide68.xml"/>
  <Override ContentType="application/vnd.openxmlformats-officedocument.presentationml.slide+xml" PartName="/ppt/slides/slide169.xml"/>
  <Override ContentType="application/vnd.openxmlformats-officedocument.presentationml.slide+xml" PartName="/ppt/slides/slide85.xml"/>
  <Override ContentType="application/vnd.openxmlformats-officedocument.presentationml.slide+xml" PartName="/ppt/slides/slide137.xml"/>
  <Override ContentType="application/vnd.openxmlformats-officedocument.presentationml.slide+xml" PartName="/ppt/slides/slide40.xml"/>
  <Override ContentType="application/vnd.openxmlformats-officedocument.presentationml.slide+xml" PartName="/ppt/slides/slide160.xml"/>
  <Override ContentType="application/vnd.openxmlformats-officedocument.presentationml.slide+xml" PartName="/ppt/slides/slide1.xml"/>
  <Override ContentType="application/vnd.openxmlformats-officedocument.presentationml.slide+xml" PartName="/ppt/slides/slide78.xml"/>
  <Override ContentType="application/vnd.openxmlformats-officedocument.presentationml.slide+xml" PartName="/ppt/slides/slide46.xml"/>
  <Override ContentType="application/vnd.openxmlformats-officedocument.presentationml.slide+xml" PartName="/ppt/slides/slide71.xml"/>
  <Override ContentType="application/vnd.openxmlformats-officedocument.presentationml.slide+xml" PartName="/ppt/slides/slide80.xml"/>
  <Override ContentType="application/vnd.openxmlformats-officedocument.presentationml.slide+xml" PartName="/ppt/slides/slide155.xml"/>
  <Override ContentType="application/vnd.openxmlformats-officedocument.presentationml.slide+xml" PartName="/ppt/slides/slide163.xml"/>
  <Override ContentType="application/vnd.openxmlformats-officedocument.presentationml.slide+xml" PartName="/ppt/slides/slide98.xml"/>
  <Override ContentType="application/vnd.openxmlformats-officedocument.presentationml.slide+xml" PartName="/ppt/slides/slide182.xml"/>
  <Override ContentType="application/vnd.openxmlformats-officedocument.presentationml.slide+xml" PartName="/ppt/slides/slide18.xml"/>
  <Override ContentType="application/vnd.openxmlformats-officedocument.presentationml.slide+xml" PartName="/ppt/slides/slide181.xml"/>
  <Override ContentType="application/vnd.openxmlformats-officedocument.presentationml.slide+xml" PartName="/ppt/slides/slide79.xml"/>
  <Override ContentType="application/vnd.openxmlformats-officedocument.presentationml.slide+xml" PartName="/ppt/slides/slide58.xml"/>
  <Override ContentType="application/vnd.openxmlformats-officedocument.presentationml.slide+xml" PartName="/ppt/slides/slide89.xml"/>
  <Override ContentType="application/vnd.openxmlformats-officedocument.presentationml.slide+xml" PartName="/ppt/slides/slide30.xml"/>
  <Override ContentType="application/vnd.openxmlformats-officedocument.presentationml.slide+xml" PartName="/ppt/slides/slide125.xml"/>
  <Override ContentType="application/vnd.openxmlformats-officedocument.presentationml.slide+xml" PartName="/ppt/slides/slide123.xml"/>
  <Override ContentType="application/vnd.openxmlformats-officedocument.presentationml.slide+xml" PartName="/ppt/slides/slide49.xml"/>
  <Override ContentType="application/vnd.openxmlformats-officedocument.presentationml.slide+xml" PartName="/ppt/slides/slide4.xml"/>
  <Override ContentType="application/vnd.openxmlformats-officedocument.presentationml.slide+xml" PartName="/ppt/slides/slide179.xml"/>
  <Override ContentType="application/vnd.openxmlformats-officedocument.presentationml.slide+xml" PartName="/ppt/slides/slide161.xml"/>
  <Override ContentType="application/vnd.openxmlformats-officedocument.presentationml.slide+xml" PartName="/ppt/slides/slide129.xml"/>
  <Override ContentType="application/vnd.openxmlformats-officedocument.presentationml.slide+xml" PartName="/ppt/slides/slide185.xml"/>
  <Override ContentType="application/vnd.openxmlformats-officedocument.presentationml.slide+xml" PartName="/ppt/slides/slide108.xml"/>
  <Override ContentType="application/vnd.openxmlformats-officedocument.presentationml.slide+xml" PartName="/ppt/slides/slide128.xml"/>
  <Override ContentType="application/vnd.openxmlformats-officedocument.presentationml.slide+xml" PartName="/ppt/slides/slide75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132.xml"/>
  <Override ContentType="application/vnd.openxmlformats-officedocument.presentationml.slide+xml" PartName="/ppt/slides/slide127.xml"/>
  <Override ContentType="application/vnd.openxmlformats-officedocument.presentationml.slide+xml" PartName="/ppt/slides/slide48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67.xml"/>
  <Override ContentType="application/vnd.openxmlformats-officedocument.presentationml.slide+xml" PartName="/ppt/slides/slide183.xml"/>
  <Override ContentType="application/vnd.openxmlformats-officedocument.presentationml.slide+xml" PartName="/ppt/slides/slide3.xml"/>
  <Override ContentType="application/vnd.openxmlformats-officedocument.presentationml.slide+xml" PartName="/ppt/slides/slide54.xml"/>
  <Override ContentType="application/vnd.openxmlformats-officedocument.presentationml.slide+xml" PartName="/ppt/slides/slide180.xml"/>
  <Override ContentType="application/vnd.openxmlformats-officedocument.presentationml.slide+xml" PartName="/ppt/slides/slide87.xml"/>
  <Override ContentType="application/vnd.openxmlformats-officedocument.presentationml.slide+xml" PartName="/ppt/slides/slide138.xml"/>
  <Override ContentType="application/vnd.openxmlformats-officedocument.presentationml.slide+xml" PartName="/ppt/slides/slide119.xml"/>
  <Override ContentType="application/vnd.openxmlformats-officedocument.presentationml.slide+xml" PartName="/ppt/slides/slide152.xml"/>
  <Override ContentType="application/vnd.openxmlformats-officedocument.presentationml.slide+xml" PartName="/ppt/slides/slide166.xml"/>
  <Override ContentType="application/vnd.openxmlformats-officedocument.presentationml.slide+xml" PartName="/ppt/slides/slide23.xml"/>
  <Override ContentType="application/vnd.openxmlformats-officedocument.presentationml.slide+xml" PartName="/ppt/slides/slide86.xml"/>
  <Override ContentType="application/vnd.openxmlformats-officedocument.presentationml.slide+xml" PartName="/ppt/slides/slide60.xml"/>
  <Override ContentType="application/vnd.openxmlformats-officedocument.presentationml.slide+xml" PartName="/ppt/slides/slide51.xml"/>
  <Override ContentType="application/vnd.openxmlformats-officedocument.presentationml.slide+xml" PartName="/ppt/slides/slide139.xml"/>
  <Override ContentType="application/vnd.openxmlformats-officedocument.presentationml.slide+xml" PartName="/ppt/slides/slide57.xml"/>
  <Override ContentType="application/vnd.openxmlformats-officedocument.presentationml.slide+xml" PartName="/ppt/slides/slide131.xml"/>
  <Override ContentType="application/vnd.openxmlformats-officedocument.presentationml.slide+xml" PartName="/ppt/slides/slide43.xml"/>
  <Override ContentType="application/vnd.openxmlformats-officedocument.presentationml.slide+xml" PartName="/ppt/slides/slide162.xml"/>
  <Override ContentType="application/vnd.openxmlformats-officedocument.presentationml.slide+xml" PartName="/ppt/slides/slide38.xml"/>
  <Override ContentType="application/vnd.openxmlformats-officedocument.presentationml.slide+xml" PartName="/ppt/slides/slide150.xml"/>
  <Override ContentType="application/vnd.openxmlformats-officedocument.presentationml.slide+xml" PartName="/ppt/slides/slide151.xml"/>
  <Override ContentType="application/vnd.openxmlformats-officedocument.presentationml.slide+xml" PartName="/ppt/slides/slide84.xml"/>
  <Override ContentType="application/vnd.openxmlformats-officedocument.presentationml.slide+xml" PartName="/ppt/slides/slide142.xml"/>
  <Override ContentType="application/vnd.openxmlformats-officedocument.presentationml.slide+xml" PartName="/ppt/slides/slide99.xml"/>
  <Override ContentType="application/vnd.openxmlformats-officedocument.presentationml.slide+xml" PartName="/ppt/slides/slide101.xml"/>
  <Override ContentType="application/vnd.openxmlformats-officedocument.presentationml.slide+xml" PartName="/ppt/slides/slide7.xml"/>
  <Override ContentType="application/vnd.openxmlformats-officedocument.presentationml.slide+xml" PartName="/ppt/slides/slide156.xml"/>
  <Override ContentType="application/vnd.openxmlformats-officedocument.presentationml.slide+xml" PartName="/ppt/slides/slide19.xml"/>
  <Override ContentType="application/vnd.openxmlformats-officedocument.presentationml.slide+xml" PartName="/ppt/slides/slide100.xml"/>
  <Override ContentType="application/vnd.openxmlformats-officedocument.presentationml.slide+xml" PartName="/ppt/slides/slide83.xml"/>
  <Override ContentType="application/vnd.openxmlformats-officedocument.presentationml.slide+xml" PartName="/ppt/slides/slide126.xml"/>
  <Override ContentType="application/vnd.openxmlformats-officedocument.presentationml.slide+xml" PartName="/ppt/slides/slide82.xml"/>
  <Override ContentType="application/vnd.openxmlformats-officedocument.presentationml.slide+xml" PartName="/ppt/slides/slide41.xml"/>
  <Override ContentType="application/vnd.openxmlformats-officedocument.presentationml.slide+xml" PartName="/ppt/slides/slide14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39" Target="slides/slide34.xml"/><Relationship Type="http://schemas.openxmlformats.org/officeDocument/2006/relationships/slide" Id="rId38" Target="slides/slide33.xml"/><Relationship Type="http://schemas.openxmlformats.org/officeDocument/2006/relationships/slide" Id="rId37" Target="slides/slide32.xml"/><Relationship Type="http://schemas.openxmlformats.org/officeDocument/2006/relationships/slide" Id="rId36" Target="slides/slide31.xml"/><Relationship Type="http://schemas.openxmlformats.org/officeDocument/2006/relationships/slide" Id="rId150" Target="slides/slide145.xml"/><Relationship Type="http://schemas.openxmlformats.org/officeDocument/2006/relationships/slide" Id="rId142" Target="slides/slide137.xml"/><Relationship Type="http://schemas.openxmlformats.org/officeDocument/2006/relationships/slide" Id="rId30" Target="slides/slide25.xml"/><Relationship Type="http://schemas.openxmlformats.org/officeDocument/2006/relationships/slide" Id="rId143" Target="slides/slide138.xml"/><Relationship Type="http://schemas.openxmlformats.org/officeDocument/2006/relationships/slide" Id="rId31" Target="slides/slide26.xml"/><Relationship Type="http://schemas.openxmlformats.org/officeDocument/2006/relationships/slide" Id="rId140" Target="slides/slide135.xml"/><Relationship Type="http://schemas.openxmlformats.org/officeDocument/2006/relationships/slide" Id="rId141" Target="slides/slide136.xml"/><Relationship Type="http://schemas.openxmlformats.org/officeDocument/2006/relationships/slide" Id="rId146" Target="slides/slide141.xml"/><Relationship Type="http://schemas.openxmlformats.org/officeDocument/2006/relationships/slide" Id="rId34" Target="slides/slide29.xml"/><Relationship Type="http://schemas.openxmlformats.org/officeDocument/2006/relationships/slide" Id="rId147" Target="slides/slide142.xml"/><Relationship Type="http://schemas.openxmlformats.org/officeDocument/2006/relationships/slide" Id="rId35" Target="slides/slide30.xml"/><Relationship Type="http://schemas.openxmlformats.org/officeDocument/2006/relationships/slide" Id="rId144" Target="slides/slide139.xml"/><Relationship Type="http://schemas.openxmlformats.org/officeDocument/2006/relationships/slide" Id="rId32" Target="slides/slide27.xml"/><Relationship Type="http://schemas.openxmlformats.org/officeDocument/2006/relationships/slide" Id="rId145" Target="slides/slide140.xml"/><Relationship Type="http://schemas.openxmlformats.org/officeDocument/2006/relationships/slide" Id="rId33" Target="slides/slide28.xml"/><Relationship Type="http://schemas.openxmlformats.org/officeDocument/2006/relationships/slide" Id="rId148" Target="slides/slide143.xml"/><Relationship Type="http://schemas.openxmlformats.org/officeDocument/2006/relationships/slide" Id="rId149" Target="slides/slide144.xml"/><Relationship Type="http://schemas.openxmlformats.org/officeDocument/2006/relationships/slide" Id="rId48" Target="slides/slide43.xml"/><Relationship Type="http://schemas.openxmlformats.org/officeDocument/2006/relationships/slide" Id="rId47" Target="slides/slide42.xml"/><Relationship Type="http://schemas.openxmlformats.org/officeDocument/2006/relationships/slide" Id="rId49" Target="slides/slide44.xml"/><Relationship Type="http://schemas.openxmlformats.org/officeDocument/2006/relationships/presProps" Id="rId2" Target="presProps.xml"/><Relationship Type="http://schemas.openxmlformats.org/officeDocument/2006/relationships/slide" Id="rId130" Target="slides/slide125.xml"/><Relationship Type="http://schemas.openxmlformats.org/officeDocument/2006/relationships/slide" Id="rId40" Target="slides/slide35.xml"/><Relationship Type="http://schemas.openxmlformats.org/officeDocument/2006/relationships/theme" Id="rId1" Target="theme/theme2.xml"/><Relationship Type="http://schemas.openxmlformats.org/officeDocument/2006/relationships/slide" Id="rId131" Target="slides/slide126.xml"/><Relationship Type="http://schemas.openxmlformats.org/officeDocument/2006/relationships/slide" Id="rId41" Target="slides/slide36.xml"/><Relationship Type="http://schemas.openxmlformats.org/officeDocument/2006/relationships/slideMaster" Id="rId4" Target="slideMasters/slideMaster1.xml"/><Relationship Type="http://schemas.openxmlformats.org/officeDocument/2006/relationships/slide" Id="rId132" Target="slides/slide127.xml"/><Relationship Type="http://schemas.openxmlformats.org/officeDocument/2006/relationships/slide" Id="rId42" Target="slides/slide37.xml"/><Relationship Type="http://schemas.openxmlformats.org/officeDocument/2006/relationships/tableStyles" Id="rId3" Target="tableStyles.xml"/><Relationship Type="http://schemas.openxmlformats.org/officeDocument/2006/relationships/slide" Id="rId133" Target="slides/slide128.xml"/><Relationship Type="http://schemas.openxmlformats.org/officeDocument/2006/relationships/slide" Id="rId43" Target="slides/slide38.xml"/><Relationship Type="http://schemas.openxmlformats.org/officeDocument/2006/relationships/slide" Id="rId134" Target="slides/slide129.xml"/><Relationship Type="http://schemas.openxmlformats.org/officeDocument/2006/relationships/slide" Id="rId44" Target="slides/slide39.xml"/><Relationship Type="http://schemas.openxmlformats.org/officeDocument/2006/relationships/slide" Id="rId135" Target="slides/slide130.xml"/><Relationship Type="http://schemas.openxmlformats.org/officeDocument/2006/relationships/slide" Id="rId45" Target="slides/slide40.xml"/><Relationship Type="http://schemas.openxmlformats.org/officeDocument/2006/relationships/slide" Id="rId136" Target="slides/slide131.xml"/><Relationship Type="http://schemas.openxmlformats.org/officeDocument/2006/relationships/slide" Id="rId46" Target="slides/slide41.xml"/><Relationship Type="http://schemas.openxmlformats.org/officeDocument/2006/relationships/slide" Id="rId137" Target="slides/slide132.xml"/><Relationship Type="http://schemas.openxmlformats.org/officeDocument/2006/relationships/slide" Id="rId138" Target="slides/slide133.xml"/><Relationship Type="http://schemas.openxmlformats.org/officeDocument/2006/relationships/slide" Id="rId9" Target="slides/slide4.xml"/><Relationship Type="http://schemas.openxmlformats.org/officeDocument/2006/relationships/slide" Id="rId139" Target="slides/slide13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Relationship Type="http://schemas.openxmlformats.org/officeDocument/2006/relationships/slide" Id="rId98" Target="slides/slide93.xml"/><Relationship Type="http://schemas.openxmlformats.org/officeDocument/2006/relationships/slide" Id="rId99" Target="slides/slide94.xml"/><Relationship Type="http://schemas.openxmlformats.org/officeDocument/2006/relationships/slide" Id="rId94" Target="slides/slide89.xml"/><Relationship Type="http://schemas.openxmlformats.org/officeDocument/2006/relationships/slide" Id="rId95" Target="slides/slide90.xml"/><Relationship Type="http://schemas.openxmlformats.org/officeDocument/2006/relationships/slide" Id="rId96" Target="slides/slide91.xml"/><Relationship Type="http://schemas.openxmlformats.org/officeDocument/2006/relationships/slide" Id="rId97" Target="slides/slide92.xml"/><Relationship Type="http://schemas.openxmlformats.org/officeDocument/2006/relationships/slide" Id="rId172" Target="slides/slide167.xml"/><Relationship Type="http://schemas.openxmlformats.org/officeDocument/2006/relationships/slide" Id="rId90" Target="slides/slide85.xml"/><Relationship Type="http://schemas.openxmlformats.org/officeDocument/2006/relationships/slide" Id="rId171" Target="slides/slide166.xml"/><Relationship Type="http://schemas.openxmlformats.org/officeDocument/2006/relationships/slide" Id="rId91" Target="slides/slide86.xml"/><Relationship Type="http://schemas.openxmlformats.org/officeDocument/2006/relationships/slide" Id="rId170" Target="slides/slide165.xml"/><Relationship Type="http://schemas.openxmlformats.org/officeDocument/2006/relationships/slide" Id="rId19" Target="slides/slide14.xml"/><Relationship Type="http://schemas.openxmlformats.org/officeDocument/2006/relationships/slide" Id="rId92" Target="slides/slide87.xml"/><Relationship Type="http://schemas.openxmlformats.org/officeDocument/2006/relationships/slide" Id="rId18" Target="slides/slide13.xml"/><Relationship Type="http://schemas.openxmlformats.org/officeDocument/2006/relationships/slide" Id="rId93" Target="slides/slide88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168" Target="slides/slide163.xml"/><Relationship Type="http://schemas.openxmlformats.org/officeDocument/2006/relationships/slide" Id="rId12" Target="slides/slide7.xml"/><Relationship Type="http://schemas.openxmlformats.org/officeDocument/2006/relationships/slide" Id="rId169" Target="slides/slide164.xml"/><Relationship Type="http://schemas.openxmlformats.org/officeDocument/2006/relationships/slide" Id="rId13" Target="slides/slide8.xml"/><Relationship Type="http://schemas.openxmlformats.org/officeDocument/2006/relationships/slide" Id="rId166" Target="slides/slide161.xml"/><Relationship Type="http://schemas.openxmlformats.org/officeDocument/2006/relationships/slide" Id="rId10" Target="slides/slide5.xml"/><Relationship Type="http://schemas.openxmlformats.org/officeDocument/2006/relationships/slide" Id="rId167" Target="slides/slide162.xml"/><Relationship Type="http://schemas.openxmlformats.org/officeDocument/2006/relationships/slide" Id="rId11" Target="slides/slide6.xml"/><Relationship Type="http://schemas.openxmlformats.org/officeDocument/2006/relationships/slide" Id="rId164" Target="slides/slide159.xml"/><Relationship Type="http://schemas.openxmlformats.org/officeDocument/2006/relationships/slide" Id="rId165" Target="slides/slide160.xml"/><Relationship Type="http://schemas.openxmlformats.org/officeDocument/2006/relationships/slide" Id="rId162" Target="slides/slide157.xml"/><Relationship Type="http://schemas.openxmlformats.org/officeDocument/2006/relationships/slide" Id="rId163" Target="slides/slide158.xml"/><Relationship Type="http://schemas.openxmlformats.org/officeDocument/2006/relationships/slide" Id="rId29" Target="slides/slide24.xml"/><Relationship Type="http://schemas.openxmlformats.org/officeDocument/2006/relationships/slide" Id="rId161" Target="slides/slide156.xml"/><Relationship Type="http://schemas.openxmlformats.org/officeDocument/2006/relationships/slide" Id="rId160" Target="slides/slide155.xml"/><Relationship Type="http://schemas.openxmlformats.org/officeDocument/2006/relationships/slide" Id="rId26" Target="slides/slide21.xml"/><Relationship Type="http://schemas.openxmlformats.org/officeDocument/2006/relationships/slide" Id="rId25" Target="slides/slide20.xml"/><Relationship Type="http://schemas.openxmlformats.org/officeDocument/2006/relationships/slide" Id="rId28" Target="slides/slide23.xml"/><Relationship Type="http://schemas.openxmlformats.org/officeDocument/2006/relationships/slide" Id="rId27" Target="slides/slide22.xml"/><Relationship Type="http://schemas.openxmlformats.org/officeDocument/2006/relationships/slide" Id="rId155" Target="slides/slide150.xml"/><Relationship Type="http://schemas.openxmlformats.org/officeDocument/2006/relationships/slide" Id="rId21" Target="slides/slide16.xml"/><Relationship Type="http://schemas.openxmlformats.org/officeDocument/2006/relationships/slide" Id="rId156" Target="slides/slide151.xml"/><Relationship Type="http://schemas.openxmlformats.org/officeDocument/2006/relationships/slide" Id="rId22" Target="slides/slide17.xml"/><Relationship Type="http://schemas.openxmlformats.org/officeDocument/2006/relationships/slide" Id="rId157" Target="slides/slide152.xml"/><Relationship Type="http://schemas.openxmlformats.org/officeDocument/2006/relationships/slide" Id="rId23" Target="slides/slide18.xml"/><Relationship Type="http://schemas.openxmlformats.org/officeDocument/2006/relationships/slide" Id="rId158" Target="slides/slide153.xml"/><Relationship Type="http://schemas.openxmlformats.org/officeDocument/2006/relationships/slide" Id="rId24" Target="slides/slide19.xml"/><Relationship Type="http://schemas.openxmlformats.org/officeDocument/2006/relationships/slide" Id="rId151" Target="slides/slide146.xml"/><Relationship Type="http://schemas.openxmlformats.org/officeDocument/2006/relationships/slide" Id="rId152" Target="slides/slide147.xml"/><Relationship Type="http://schemas.openxmlformats.org/officeDocument/2006/relationships/slide" Id="rId153" Target="slides/slide148.xml"/><Relationship Type="http://schemas.openxmlformats.org/officeDocument/2006/relationships/slide" Id="rId154" Target="slides/slide149.xml"/><Relationship Type="http://schemas.openxmlformats.org/officeDocument/2006/relationships/slide" Id="rId20" Target="slides/slide15.xml"/><Relationship Type="http://schemas.openxmlformats.org/officeDocument/2006/relationships/slide" Id="rId159" Target="slides/slide154.xml"/><Relationship Type="http://schemas.openxmlformats.org/officeDocument/2006/relationships/slide" Id="rId190" Target="slides/slide185.xml"/><Relationship Type="http://schemas.openxmlformats.org/officeDocument/2006/relationships/slide" Id="rId71" Target="slides/slide66.xml"/><Relationship Type="http://schemas.openxmlformats.org/officeDocument/2006/relationships/slide" Id="rId70" Target="slides/slide65.xml"/><Relationship Type="http://schemas.openxmlformats.org/officeDocument/2006/relationships/slide" Id="rId187" Target="slides/slide182.xml"/><Relationship Type="http://schemas.openxmlformats.org/officeDocument/2006/relationships/slide" Id="rId75" Target="slides/slide70.xml"/><Relationship Type="http://schemas.openxmlformats.org/officeDocument/2006/relationships/slide" Id="rId186" Target="slides/slide181.xml"/><Relationship Type="http://schemas.openxmlformats.org/officeDocument/2006/relationships/slide" Id="rId74" Target="slides/slide69.xml"/><Relationship Type="http://schemas.openxmlformats.org/officeDocument/2006/relationships/slide" Id="rId185" Target="slides/slide180.xml"/><Relationship Type="http://schemas.openxmlformats.org/officeDocument/2006/relationships/slide" Id="rId73" Target="slides/slide68.xml"/><Relationship Type="http://schemas.openxmlformats.org/officeDocument/2006/relationships/slide" Id="rId184" Target="slides/slide179.xml"/><Relationship Type="http://schemas.openxmlformats.org/officeDocument/2006/relationships/slide" Id="rId72" Target="slides/slide67.xml"/><Relationship Type="http://schemas.openxmlformats.org/officeDocument/2006/relationships/slide" Id="rId79" Target="slides/slide74.xml"/><Relationship Type="http://schemas.openxmlformats.org/officeDocument/2006/relationships/slide" Id="rId78" Target="slides/slide73.xml"/><Relationship Type="http://schemas.openxmlformats.org/officeDocument/2006/relationships/slide" Id="rId189" Target="slides/slide184.xml"/><Relationship Type="http://schemas.openxmlformats.org/officeDocument/2006/relationships/slide" Id="rId77" Target="slides/slide72.xml"/><Relationship Type="http://schemas.openxmlformats.org/officeDocument/2006/relationships/slide" Id="rId188" Target="slides/slide183.xml"/><Relationship Type="http://schemas.openxmlformats.org/officeDocument/2006/relationships/slide" Id="rId76" Target="slides/slide71.xml"/><Relationship Type="http://schemas.openxmlformats.org/officeDocument/2006/relationships/slide" Id="rId109" Target="slides/slide104.xml"/><Relationship Type="http://schemas.openxmlformats.org/officeDocument/2006/relationships/slide" Id="rId108" Target="slides/slide103.xml"/><Relationship Type="http://schemas.openxmlformats.org/officeDocument/2006/relationships/slide" Id="rId180" Target="slides/slide175.xml"/><Relationship Type="http://schemas.openxmlformats.org/officeDocument/2006/relationships/slide" Id="rId105" Target="slides/slide100.xml"/><Relationship Type="http://schemas.openxmlformats.org/officeDocument/2006/relationships/slide" Id="rId181" Target="slides/slide176.xml"/><Relationship Type="http://schemas.openxmlformats.org/officeDocument/2006/relationships/slide" Id="rId104" Target="slides/slide99.xml"/><Relationship Type="http://schemas.openxmlformats.org/officeDocument/2006/relationships/slide" Id="rId182" Target="slides/slide177.xml"/><Relationship Type="http://schemas.openxmlformats.org/officeDocument/2006/relationships/slide" Id="rId107" Target="slides/slide102.xml"/><Relationship Type="http://schemas.openxmlformats.org/officeDocument/2006/relationships/slide" Id="rId183" Target="slides/slide178.xml"/><Relationship Type="http://schemas.openxmlformats.org/officeDocument/2006/relationships/slide" Id="rId106" Target="slides/slide101.xml"/><Relationship Type="http://schemas.openxmlformats.org/officeDocument/2006/relationships/slide" Id="rId101" Target="slides/slide96.xml"/><Relationship Type="http://schemas.openxmlformats.org/officeDocument/2006/relationships/slide" Id="rId100" Target="slides/slide95.xml"/><Relationship Type="http://schemas.openxmlformats.org/officeDocument/2006/relationships/slide" Id="rId103" Target="slides/slide98.xml"/><Relationship Type="http://schemas.openxmlformats.org/officeDocument/2006/relationships/slide" Id="rId102" Target="slides/slide97.xml"/><Relationship Type="http://schemas.openxmlformats.org/officeDocument/2006/relationships/slide" Id="rId80" Target="slides/slide75.xml"/><Relationship Type="http://schemas.openxmlformats.org/officeDocument/2006/relationships/slide" Id="rId82" Target="slides/slide77.xml"/><Relationship Type="http://schemas.openxmlformats.org/officeDocument/2006/relationships/slide" Id="rId81" Target="slides/slide76.xml"/><Relationship Type="http://schemas.openxmlformats.org/officeDocument/2006/relationships/slide" Id="rId174" Target="slides/slide169.xml"/><Relationship Type="http://schemas.openxmlformats.org/officeDocument/2006/relationships/slide" Id="rId84" Target="slides/slide79.xml"/><Relationship Type="http://schemas.openxmlformats.org/officeDocument/2006/relationships/slide" Id="rId173" Target="slides/slide168.xml"/><Relationship Type="http://schemas.openxmlformats.org/officeDocument/2006/relationships/slide" Id="rId83" Target="slides/slide78.xml"/><Relationship Type="http://schemas.openxmlformats.org/officeDocument/2006/relationships/slide" Id="rId176" Target="slides/slide171.xml"/><Relationship Type="http://schemas.openxmlformats.org/officeDocument/2006/relationships/slide" Id="rId86" Target="slides/slide81.xml"/><Relationship Type="http://schemas.openxmlformats.org/officeDocument/2006/relationships/slide" Id="rId175" Target="slides/slide170.xml"/><Relationship Type="http://schemas.openxmlformats.org/officeDocument/2006/relationships/slide" Id="rId85" Target="slides/slide80.xml"/><Relationship Type="http://schemas.openxmlformats.org/officeDocument/2006/relationships/slide" Id="rId178" Target="slides/slide173.xml"/><Relationship Type="http://schemas.openxmlformats.org/officeDocument/2006/relationships/slide" Id="rId88" Target="slides/slide83.xml"/><Relationship Type="http://schemas.openxmlformats.org/officeDocument/2006/relationships/slide" Id="rId177" Target="slides/slide172.xml"/><Relationship Type="http://schemas.openxmlformats.org/officeDocument/2006/relationships/slide" Id="rId87" Target="slides/slide82.xml"/><Relationship Type="http://schemas.openxmlformats.org/officeDocument/2006/relationships/slide" Id="rId179" Target="slides/slide174.xml"/><Relationship Type="http://schemas.openxmlformats.org/officeDocument/2006/relationships/slide" Id="rId89" Target="slides/slide84.xml"/><Relationship Type="http://schemas.openxmlformats.org/officeDocument/2006/relationships/slide" Id="rId118" Target="slides/slide113.xml"/><Relationship Type="http://schemas.openxmlformats.org/officeDocument/2006/relationships/slide" Id="rId117" Target="slides/slide112.xml"/><Relationship Type="http://schemas.openxmlformats.org/officeDocument/2006/relationships/slide" Id="rId116" Target="slides/slide111.xml"/><Relationship Type="http://schemas.openxmlformats.org/officeDocument/2006/relationships/slide" Id="rId115" Target="slides/slide110.xml"/><Relationship Type="http://schemas.openxmlformats.org/officeDocument/2006/relationships/slide" Id="rId58" Target="slides/slide53.xml"/><Relationship Type="http://schemas.openxmlformats.org/officeDocument/2006/relationships/slide" Id="rId119" Target="slides/slide114.xml"/><Relationship Type="http://schemas.openxmlformats.org/officeDocument/2006/relationships/slide" Id="rId59" Target="slides/slide54.xml"/><Relationship Type="http://schemas.openxmlformats.org/officeDocument/2006/relationships/slide" Id="rId110" Target="slides/slide105.xml"/><Relationship Type="http://schemas.openxmlformats.org/officeDocument/2006/relationships/slide" Id="rId114" Target="slides/slide109.xml"/><Relationship Type="http://schemas.openxmlformats.org/officeDocument/2006/relationships/slide" Id="rId113" Target="slides/slide108.xml"/><Relationship Type="http://schemas.openxmlformats.org/officeDocument/2006/relationships/slide" Id="rId112" Target="slides/slide107.xml"/><Relationship Type="http://schemas.openxmlformats.org/officeDocument/2006/relationships/slide" Id="rId111" Target="slides/slide106.xml"/><Relationship Type="http://schemas.openxmlformats.org/officeDocument/2006/relationships/slide" Id="rId57" Target="slides/slide52.xml"/><Relationship Type="http://schemas.openxmlformats.org/officeDocument/2006/relationships/slide" Id="rId56" Target="slides/slide51.xml"/><Relationship Type="http://schemas.openxmlformats.org/officeDocument/2006/relationships/slide" Id="rId55" Target="slides/slide50.xml"/><Relationship Type="http://schemas.openxmlformats.org/officeDocument/2006/relationships/slide" Id="rId54" Target="slides/slide49.xml"/><Relationship Type="http://schemas.openxmlformats.org/officeDocument/2006/relationships/slide" Id="rId53" Target="slides/slide48.xml"/><Relationship Type="http://schemas.openxmlformats.org/officeDocument/2006/relationships/slide" Id="rId52" Target="slides/slide47.xml"/><Relationship Type="http://schemas.openxmlformats.org/officeDocument/2006/relationships/slide" Id="rId51" Target="slides/slide46.xml"/><Relationship Type="http://schemas.openxmlformats.org/officeDocument/2006/relationships/slide" Id="rId50" Target="slides/slide45.xml"/><Relationship Type="http://schemas.openxmlformats.org/officeDocument/2006/relationships/slide" Id="rId127" Target="slides/slide122.xml"/><Relationship Type="http://schemas.openxmlformats.org/officeDocument/2006/relationships/slide" Id="rId126" Target="slides/slide121.xml"/><Relationship Type="http://schemas.openxmlformats.org/officeDocument/2006/relationships/slide" Id="rId129" Target="slides/slide124.xml"/><Relationship Type="http://schemas.openxmlformats.org/officeDocument/2006/relationships/slide" Id="rId128" Target="slides/slide123.xml"/><Relationship Type="http://schemas.openxmlformats.org/officeDocument/2006/relationships/slide" Id="rId69" Target="slides/slide64.xml"/><Relationship Type="http://schemas.openxmlformats.org/officeDocument/2006/relationships/slide" Id="rId121" Target="slides/slide116.xml"/><Relationship Type="http://schemas.openxmlformats.org/officeDocument/2006/relationships/slide" Id="rId120" Target="slides/slide115.xml"/><Relationship Type="http://schemas.openxmlformats.org/officeDocument/2006/relationships/slide" Id="rId123" Target="slides/slide118.xml"/><Relationship Type="http://schemas.openxmlformats.org/officeDocument/2006/relationships/slide" Id="rId122" Target="slides/slide117.xml"/><Relationship Type="http://schemas.openxmlformats.org/officeDocument/2006/relationships/slide" Id="rId125" Target="slides/slide120.xml"/><Relationship Type="http://schemas.openxmlformats.org/officeDocument/2006/relationships/slide" Id="rId124" Target="slides/slide119.xml"/><Relationship Type="http://schemas.openxmlformats.org/officeDocument/2006/relationships/slide" Id="rId60" Target="slides/slide55.xml"/><Relationship Type="http://schemas.openxmlformats.org/officeDocument/2006/relationships/slide" Id="rId66" Target="slides/slide61.xml"/><Relationship Type="http://schemas.openxmlformats.org/officeDocument/2006/relationships/slide" Id="rId65" Target="slides/slide60.xml"/><Relationship Type="http://schemas.openxmlformats.org/officeDocument/2006/relationships/slide" Id="rId68" Target="slides/slide63.xml"/><Relationship Type="http://schemas.openxmlformats.org/officeDocument/2006/relationships/slide" Id="rId67" Target="slides/slide62.xml"/><Relationship Type="http://schemas.openxmlformats.org/officeDocument/2006/relationships/slide" Id="rId62" Target="slides/slide57.xml"/><Relationship Type="http://schemas.openxmlformats.org/officeDocument/2006/relationships/slide" Id="rId61" Target="slides/slide56.xml"/><Relationship Type="http://schemas.openxmlformats.org/officeDocument/2006/relationships/slide" Id="rId64" Target="slides/slide59.xml"/><Relationship Type="http://schemas.openxmlformats.org/officeDocument/2006/relationships/slide" Id="rId63" Target="slides/slide58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4" id="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" id="2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6" id="2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6" id="7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57" id="8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8" id="85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59" id="85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62" id="8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3" id="86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64" id="86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67" id="8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8" id="86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69" id="86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72" id="8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3" id="87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74" id="87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78" id="8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9" id="87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80" id="88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83" id="8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4" id="88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85" id="88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88" id="8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9" id="88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90" id="89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93" id="8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4" id="8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95" id="8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98" id="8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9" id="89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00" id="90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03" id="9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4" id="90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05" id="90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1" id="9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test </a:t>
            </a:r>
          </a:p>
          <a:p>
            <a:pPr rtl="0" lvl="0">
              <a:buNone/>
            </a:pPr>
            <a:r>
              <a:rPr lang="en"/>
              <a:t>u did it ^o^</a:t>
            </a: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09" id="9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0" id="91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11" id="91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17" id="9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8" id="91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19" id="91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22" id="9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3" id="92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24" id="92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27" id="9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8" id="92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29" id="92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32" id="9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3" id="93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34" id="93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37" id="9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8" id="9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39" id="9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43" id="9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4" id="9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45" id="9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65" id="9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6" id="9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67" id="9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71" id="9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2" id="97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73" id="97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77" id="9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8" id="9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79" id="97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4" id="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5" id="9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6" id="9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83" id="9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4" id="98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85" id="98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88" id="9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9" id="98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90" id="99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93" id="9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4" id="9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95" id="9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98" id="9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9" id="99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00" id="100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04" id="10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5" id="100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06" id="100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10" id="10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1" id="101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12" id="101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15" id="10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6" id="101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17" id="101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37" id="10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8" id="10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39" id="10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43" id="10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4" id="10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45" id="10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76" id="10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7" id="107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78" id="107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9" id="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" id="1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1" id="1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82" id="10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83" id="108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84" id="108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21" id="1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22" id="112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23" id="112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27" id="1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28" id="112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29" id="112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60" id="1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1" id="116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62" id="116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65" id="1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6" id="11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67" id="11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99" id="1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00" id="12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01" id="12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04" id="1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05" id="120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06" id="120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10" id="1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11" id="121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12" id="121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16" id="1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17" id="121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18" id="121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21" id="1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2" id="122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23" id="122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5" id="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6" id="10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7" id="10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26" id="1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7" id="122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28" id="122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31" id="1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32" id="12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33" id="12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37" id="1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38" id="12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39" id="12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43" id="1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44" id="12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45" id="12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48" id="1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49" id="124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50" id="125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54" id="1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5" id="125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56" id="125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60" id="1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1" id="126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62" id="126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65" id="1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6" id="12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67" id="12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99" id="1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00" id="13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01" id="13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04" id="1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05" id="130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06" id="130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1" id="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2" id="11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3" id="11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43" id="1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44" id="13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45" id="13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48" id="1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49" id="134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50" id="135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96" id="13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97" id="139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98" id="139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01" id="14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02" id="140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03" id="140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07" id="1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08" id="140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09" id="140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12" id="14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13" id="141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14" id="141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17" id="14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18" id="141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19" id="141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23" id="14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24" id="142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25" id="142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28" id="14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29" id="142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30" id="143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33" id="1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34" id="143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35" id="143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7" id="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8" id="11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9" id="11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38" id="1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39" id="143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40" id="14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43" id="1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44" id="14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45" id="14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48" id="14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49" id="144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50" id="145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67" id="14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68" id="146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69" id="146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99" id="14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0" id="15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01" id="15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66" id="15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67" id="156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68" id="156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72" id="15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73" id="157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74" id="157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78" id="15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79" id="157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80" id="158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84" id="15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85" id="158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86" id="158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90" id="15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91" id="159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92" id="159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3" id="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4" id="12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5" id="12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96" id="15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97" id="159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98" id="159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02" id="16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03" id="160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04" id="160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08" id="16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09" id="160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10" id="161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14" id="16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15" id="161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16" id="161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20" id="16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21" id="162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22" id="162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26" id="16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27" id="162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28" id="162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32" id="16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33" id="163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34" id="163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38" id="16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39" id="163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40" id="16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44" id="16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45" id="164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46" id="16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50" id="16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51" id="165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52" id="165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0" id="13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55" id="16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56" id="16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57" id="16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60" id="16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61" id="166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62" id="166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65" id="16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66" id="16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67" id="16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70" id="16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71" id="167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72" id="167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76" id="16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77" id="167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78" id="167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01" id="17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02" id="170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03" id="170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3" id="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4" id="13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5" id="13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" id="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" id="3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1" id="3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8" id="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9" id="13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0" id="1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3" id="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4" id="1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5" id="1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1" id="15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4" id="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5" id="15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6" id="15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0" id="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1" id="16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2" id="16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5" id="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6" id="1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7" id="1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0" id="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1" id="17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2" id="17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3" id="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4" id="25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55" id="25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4" id="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5" id="31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16" id="31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22" id="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3" id="32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24" id="32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6" id="3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29" id="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0" id="33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1" id="33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6" id="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7" id="33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8" id="33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43" id="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4" id="3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45" id="3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48" id="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9" id="34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50" id="35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53" id="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4" id="35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55" id="35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58" id="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9" id="35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60" id="36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63" id="3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4" id="36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65" id="36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68" id="3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9" id="36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70" id="37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4" id="3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5" id="37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76" id="37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9" id="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0" id="38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81" id="38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" id="4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1" id="4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85" id="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6" id="38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87" id="38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90" id="3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1" id="39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92" id="39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95" id="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6" id="39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97" id="39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00" id="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1" id="40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02" id="40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66" id="4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7" id="46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68" id="46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71" id="4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2" id="47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73" id="47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76" id="4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7" id="47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78" id="47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81" id="4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2" id="48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83" id="48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86" id="4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7" id="48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88" id="4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91" id="4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2" id="49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93" id="49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96" id="4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7" id="49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98" id="49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01" id="5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2" id="50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03" id="50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06" id="5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7" id="50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08" id="50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20" id="5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1" id="52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22" id="52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35" id="5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6" id="53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37" id="53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58" id="5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9" id="55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60" id="56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63" id="5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4" id="56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65" id="56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86" id="5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7" id="58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88" id="5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20" id="6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21" id="62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22" id="62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25" id="6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26" id="62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27" id="6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2" id="5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30" id="6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1" id="63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32" id="63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35" id="6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6" id="63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37" id="63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40" id="6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1" id="64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42" id="64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45" id="6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6" id="64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47" id="64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50" id="6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51" id="65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52" id="65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56" id="6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57" id="65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58" id="65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62" id="6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3" id="66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64" id="66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70" id="6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1" id="67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72" id="67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76" id="6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7" id="67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78" id="67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81" id="6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2" id="68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83" id="68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9" id="5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87" id="6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8" id="68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89" id="68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93" id="6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4" id="6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95" id="6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99" id="6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0" id="7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01" id="7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04" id="7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5" id="70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06" id="70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09" id="7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0" id="71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11" id="71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14" id="7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5" id="71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16" id="71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19" id="7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0" id="72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21" id="72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25" id="7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6" id="72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27" id="7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31" id="7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2" id="7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33" id="7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37" id="7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8" id="7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39" id="7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5" id="6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43" id="7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4" id="7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45" id="7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50" id="7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1" id="75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52" id="75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57" id="7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8" id="75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59" id="75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62" id="7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3" id="76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64" id="76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68" id="7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9" id="76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70" id="77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74" id="7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5" id="77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76" id="77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79" id="7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0" id="78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81" id="78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85" id="7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6" id="78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87" id="78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90" id="7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1" id="79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92" id="79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95" id="7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6" id="79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97" id="79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9" id="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" id="7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1" id="7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01" id="8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02" id="80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03" id="80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06" id="8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07" id="80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08" id="80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11" id="8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2" id="81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13" id="81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17" id="8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8" id="81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19" id="81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23" id="8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4" id="82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25" id="82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28" id="8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9" id="82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30" id="83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34" id="8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5" id="83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36" id="83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40" id="8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1" id="84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42" id="84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46" id="8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7" id="84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48" id="84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52" id="8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3" id="85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54" id="85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1.xml"/></Relationships>
</file>

<file path=ppt/slides/_rels/slide10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0.xml"/><Relationship Type="http://schemas.openxmlformats.org/officeDocument/2006/relationships/slideLayout" Id="rId1" Target="../slideLayouts/slideLayout1.xml"/></Relationships>
</file>

<file path=ppt/slides/_rels/slide10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1.xml"/><Relationship Type="http://schemas.openxmlformats.org/officeDocument/2006/relationships/slideLayout" Id="rId1" Target="../slideLayouts/slideLayout1.xml"/></Relationships>
</file>

<file path=ppt/slides/_rels/slide10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2.xml"/><Relationship Type="http://schemas.openxmlformats.org/officeDocument/2006/relationships/slideLayout" Id="rId1" Target="../slideLayouts/slideLayout1.xml"/></Relationships>
</file>

<file path=ppt/slides/_rels/slide10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3.xml"/><Relationship Type="http://schemas.openxmlformats.org/officeDocument/2006/relationships/slideLayout" Id="rId1" Target="../slideLayouts/slideLayout1.xml"/></Relationships>
</file>

<file path=ppt/slides/_rels/slide10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4.xml"/><Relationship Type="http://schemas.openxmlformats.org/officeDocument/2006/relationships/slideLayout" Id="rId1" Target="../slideLayouts/slideLayout1.xml"/></Relationships>
</file>

<file path=ppt/slides/_rels/slide10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5.xml"/><Relationship Type="http://schemas.openxmlformats.org/officeDocument/2006/relationships/slideLayout" Id="rId1" Target="../slideLayouts/slideLayout1.xml"/></Relationships>
</file>

<file path=ppt/slides/_rels/slide10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6.xml"/><Relationship Type="http://schemas.openxmlformats.org/officeDocument/2006/relationships/slideLayout" Id="rId1" Target="../slideLayouts/slideLayout1.xml"/></Relationships>
</file>

<file path=ppt/slides/_rels/slide10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7.xml"/><Relationship Type="http://schemas.openxmlformats.org/officeDocument/2006/relationships/slideLayout" Id="rId1" Target="../slideLayouts/slideLayout1.xml"/></Relationships>
</file>

<file path=ppt/slides/_rels/slide10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8.xml"/><Relationship Type="http://schemas.openxmlformats.org/officeDocument/2006/relationships/slideLayout" Id="rId1" Target="../slideLayouts/slideLayout1.xml"/></Relationships>
</file>

<file path=ppt/slides/_rels/slide10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9.xml"/><Relationship Type="http://schemas.openxmlformats.org/officeDocument/2006/relationships/slideLayout" Id="rId1" Target="../slideLayouts/slideLayout1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1.xml"/></Relationships>
</file>

<file path=ppt/slides/_rels/slide1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0.xml"/><Relationship Type="http://schemas.openxmlformats.org/officeDocument/2006/relationships/slideLayout" Id="rId1" Target="../slideLayouts/slideLayout2.xml"/></Relationships>
</file>

<file path=ppt/slides/_rels/slide1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1.xml"/><Relationship Type="http://schemas.openxmlformats.org/officeDocument/2006/relationships/slideLayout" Id="rId1" Target="../slideLayouts/slideLayout1.xml"/></Relationships>
</file>

<file path=ppt/slides/_rels/slide1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2.xml"/><Relationship Type="http://schemas.openxmlformats.org/officeDocument/2006/relationships/slideLayout" Id="rId1" Target="../slideLayouts/slideLayout2.xml"/></Relationships>
</file>

<file path=ppt/slides/_rels/slide1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3.xml"/><Relationship Type="http://schemas.openxmlformats.org/officeDocument/2006/relationships/slideLayout" Id="rId1" Target="../slideLayouts/slideLayout2.xml"/></Relationships>
</file>

<file path=ppt/slides/_rels/slide1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4.xml"/><Relationship Type="http://schemas.openxmlformats.org/officeDocument/2006/relationships/slideLayout" Id="rId1" Target="../slideLayouts/slideLayout1.xml"/></Relationships>
</file>

<file path=ppt/slides/_rels/slide1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5.xml"/><Relationship Type="http://schemas.openxmlformats.org/officeDocument/2006/relationships/slideLayout" Id="rId1" Target="../slideLayouts/slideLayout1.xml"/></Relationships>
</file>

<file path=ppt/slides/_rels/slide1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6.xml"/><Relationship Type="http://schemas.openxmlformats.org/officeDocument/2006/relationships/slideLayout" Id="rId1" Target="../slideLayouts/slideLayout1.xml"/></Relationships>
</file>

<file path=ppt/slides/_rels/slide1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7.xml"/><Relationship Type="http://schemas.openxmlformats.org/officeDocument/2006/relationships/slideLayout" Id="rId1" Target="../slideLayouts/slideLayout1.xml"/></Relationships>
</file>

<file path=ppt/slides/_rels/slide1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8.xml"/><Relationship Type="http://schemas.openxmlformats.org/officeDocument/2006/relationships/slideLayout" Id="rId1" Target="../slideLayouts/slideLayout1.xml"/></Relationships>
</file>

<file path=ppt/slides/_rels/slide1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9.xml"/><Relationship Type="http://schemas.openxmlformats.org/officeDocument/2006/relationships/slideLayout" Id="rId1" Target="../slideLayouts/slideLayout1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1.xml"/></Relationships>
</file>

<file path=ppt/slides/_rels/slide1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0.xml"/><Relationship Type="http://schemas.openxmlformats.org/officeDocument/2006/relationships/slideLayout" Id="rId1" Target="../slideLayouts/slideLayout1.xml"/></Relationships>
</file>

<file path=ppt/slides/_rels/slide1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1.xml"/><Relationship Type="http://schemas.openxmlformats.org/officeDocument/2006/relationships/slideLayout" Id="rId1" Target="../slideLayouts/slideLayout1.xml"/></Relationships>
</file>

<file path=ppt/slides/_rels/slide1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2.xml"/><Relationship Type="http://schemas.openxmlformats.org/officeDocument/2006/relationships/slideLayout" Id="rId1" Target="../slideLayouts/slideLayout1.xml"/></Relationships>
</file>

<file path=ppt/slides/_rels/slide12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3.xml"/><Relationship Type="http://schemas.openxmlformats.org/officeDocument/2006/relationships/slideLayout" Id="rId1" Target="../slideLayouts/slideLayout1.xml"/></Relationships>
</file>

<file path=ppt/slides/_rels/slide12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4.xml"/><Relationship Type="http://schemas.openxmlformats.org/officeDocument/2006/relationships/slideLayout" Id="rId1" Target="../slideLayouts/slideLayout1.xml"/></Relationships>
</file>

<file path=ppt/slides/_rels/slide12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5.xml"/><Relationship Type="http://schemas.openxmlformats.org/officeDocument/2006/relationships/slideLayout" Id="rId1" Target="../slideLayouts/slideLayout1.xml"/></Relationships>
</file>

<file path=ppt/slides/_rels/slide12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6.xml"/><Relationship Type="http://schemas.openxmlformats.org/officeDocument/2006/relationships/slideLayout" Id="rId1" Target="../slideLayouts/slideLayout1.xml"/></Relationships>
</file>

<file path=ppt/slides/_rels/slide12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7.xml"/><Relationship Type="http://schemas.openxmlformats.org/officeDocument/2006/relationships/slideLayout" Id="rId1" Target="../slideLayouts/slideLayout1.xml"/></Relationships>
</file>

<file path=ppt/slides/_rels/slide12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8.xml"/><Relationship Type="http://schemas.openxmlformats.org/officeDocument/2006/relationships/slideLayout" Id="rId1" Target="../slideLayouts/slideLayout1.xml"/></Relationships>
</file>

<file path=ppt/slides/_rels/slide12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9.xml"/><Relationship Type="http://schemas.openxmlformats.org/officeDocument/2006/relationships/slideLayout" Id="rId1" Target="../slideLayouts/slideLayout1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1.xml"/></Relationships>
</file>

<file path=ppt/slides/_rels/slide13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0.xml"/><Relationship Type="http://schemas.openxmlformats.org/officeDocument/2006/relationships/slideLayout" Id="rId1" Target="../slideLayouts/slideLayout1.xml"/></Relationships>
</file>

<file path=ppt/slides/_rels/slide13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1.xml"/><Relationship Type="http://schemas.openxmlformats.org/officeDocument/2006/relationships/slideLayout" Id="rId1" Target="../slideLayouts/slideLayout1.xml"/></Relationships>
</file>

<file path=ppt/slides/_rels/slide13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2.xml"/><Relationship Type="http://schemas.openxmlformats.org/officeDocument/2006/relationships/slideLayout" Id="rId1" Target="../slideLayouts/slideLayout1.xml"/></Relationships>
</file>

<file path=ppt/slides/_rels/slide13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3.xml"/><Relationship Type="http://schemas.openxmlformats.org/officeDocument/2006/relationships/slideLayout" Id="rId1" Target="../slideLayouts/slideLayout1.xml"/></Relationships>
</file>

<file path=ppt/slides/_rels/slide13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4.xml"/><Relationship Type="http://schemas.openxmlformats.org/officeDocument/2006/relationships/slideLayout" Id="rId1" Target="../slideLayouts/slideLayout1.xml"/></Relationships>
</file>

<file path=ppt/slides/_rels/slide13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5.xml"/><Relationship Type="http://schemas.openxmlformats.org/officeDocument/2006/relationships/slideLayout" Id="rId1" Target="../slideLayouts/slideLayout1.xml"/></Relationships>
</file>

<file path=ppt/slides/_rels/slide13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6.xml"/><Relationship Type="http://schemas.openxmlformats.org/officeDocument/2006/relationships/slideLayout" Id="rId1" Target="../slideLayouts/slideLayout1.xml"/></Relationships>
</file>

<file path=ppt/slides/_rels/slide13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7.xml"/><Relationship Type="http://schemas.openxmlformats.org/officeDocument/2006/relationships/slideLayout" Id="rId1" Target="../slideLayouts/slideLayout1.xml"/></Relationships>
</file>

<file path=ppt/slides/_rels/slide13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8.xml"/><Relationship Type="http://schemas.openxmlformats.org/officeDocument/2006/relationships/slideLayout" Id="rId1" Target="../slideLayouts/slideLayout1.xml"/></Relationships>
</file>

<file path=ppt/slides/_rels/slide13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9.xml"/><Relationship Type="http://schemas.openxmlformats.org/officeDocument/2006/relationships/slideLayout" Id="rId1" Target="../slideLayouts/slideLayout1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1.xml"/></Relationships>
</file>

<file path=ppt/slides/_rels/slide14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0.xml"/><Relationship Type="http://schemas.openxmlformats.org/officeDocument/2006/relationships/slideLayout" Id="rId1" Target="../slideLayouts/slideLayout1.xml"/></Relationships>
</file>

<file path=ppt/slides/_rels/slide14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1.xml"/><Relationship Type="http://schemas.openxmlformats.org/officeDocument/2006/relationships/slideLayout" Id="rId1" Target="../slideLayouts/slideLayout1.xml"/></Relationships>
</file>

<file path=ppt/slides/_rels/slide14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2.xml"/><Relationship Type="http://schemas.openxmlformats.org/officeDocument/2006/relationships/slideLayout" Id="rId1" Target="../slideLayouts/slideLayout1.xml"/></Relationships>
</file>

<file path=ppt/slides/_rels/slide14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3.xml"/><Relationship Type="http://schemas.openxmlformats.org/officeDocument/2006/relationships/slideLayout" Id="rId1" Target="../slideLayouts/slideLayout1.xml"/></Relationships>
</file>

<file path=ppt/slides/_rels/slide14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4.xml"/><Relationship Type="http://schemas.openxmlformats.org/officeDocument/2006/relationships/slideLayout" Id="rId1" Target="../slideLayouts/slideLayout1.xml"/></Relationships>
</file>

<file path=ppt/slides/_rels/slide14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5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5.png"/></Relationships>
</file>

<file path=ppt/slides/_rels/slide14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6.xml"/><Relationship Type="http://schemas.openxmlformats.org/officeDocument/2006/relationships/slideLayout" Id="rId1" Target="../slideLayouts/slideLayout1.xml"/></Relationships>
</file>

<file path=ppt/slides/_rels/slide14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7.xml"/><Relationship Type="http://schemas.openxmlformats.org/officeDocument/2006/relationships/slideLayout" Id="rId1" Target="../slideLayouts/slideLayout1.xml"/></Relationships>
</file>

<file path=ppt/slides/_rels/slide14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8.xml"/><Relationship Type="http://schemas.openxmlformats.org/officeDocument/2006/relationships/slideLayout" Id="rId1" Target="../slideLayouts/slideLayout1.xml"/></Relationships>
</file>

<file path=ppt/slides/_rels/slide14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9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1.xml"/></Relationships>
</file>

<file path=ppt/slides/_rels/slide15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0.xml"/><Relationship Type="http://schemas.openxmlformats.org/officeDocument/2006/relationships/slideLayout" Id="rId1" Target="../slideLayouts/slideLayout6.xml"/></Relationships>
</file>

<file path=ppt/slides/_rels/slide15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1.xml"/><Relationship Type="http://schemas.openxmlformats.org/officeDocument/2006/relationships/slideLayout" Id="rId1" Target="../slideLayouts/slideLayout1.xml"/></Relationships>
</file>

<file path=ppt/slides/_rels/slide15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2.xml"/><Relationship Type="http://schemas.openxmlformats.org/officeDocument/2006/relationships/slideLayout" Id="rId1" Target="../slideLayouts/slideLayout6.xml"/></Relationships>
</file>

<file path=ppt/slides/_rels/slide15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3.xml"/><Relationship Type="http://schemas.openxmlformats.org/officeDocument/2006/relationships/slideLayout" Id="rId1" Target="../slideLayouts/slideLayout1.xml"/></Relationships>
</file>

<file path=ppt/slides/_rels/slide15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4.xml"/><Relationship Type="http://schemas.openxmlformats.org/officeDocument/2006/relationships/slideLayout" Id="rId1" Target="../slideLayouts/slideLayout1.xml"/></Relationships>
</file>

<file path=ppt/slides/_rels/slide15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5.xml"/><Relationship Type="http://schemas.openxmlformats.org/officeDocument/2006/relationships/slideLayout" Id="rId1" Target="../slideLayouts/slideLayout1.xml"/></Relationships>
</file>

<file path=ppt/slides/_rels/slide15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6.xml"/><Relationship Type="http://schemas.openxmlformats.org/officeDocument/2006/relationships/slideLayout" Id="rId1" Target="../slideLayouts/slideLayout1.xml"/></Relationships>
</file>

<file path=ppt/slides/_rels/slide15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7.xml"/><Relationship Type="http://schemas.openxmlformats.org/officeDocument/2006/relationships/slideLayout" Id="rId1" Target="../slideLayouts/slideLayout2.xml"/></Relationships>
</file>

<file path=ppt/slides/_rels/slide15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8.xml"/><Relationship Type="http://schemas.openxmlformats.org/officeDocument/2006/relationships/slideLayout" Id="rId1" Target="../slideLayouts/slideLayout2.xml"/></Relationships>
</file>

<file path=ppt/slides/_rels/slide15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9.xml"/><Relationship Type="http://schemas.openxmlformats.org/officeDocument/2006/relationships/slideLayout" Id="rId1" Target="../slideLayouts/slideLayout2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1.xml"/></Relationships>
</file>

<file path=ppt/slides/_rels/slide16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0.xml"/><Relationship Type="http://schemas.openxmlformats.org/officeDocument/2006/relationships/slideLayout" Id="rId1" Target="../slideLayouts/slideLayout2.xml"/></Relationships>
</file>

<file path=ppt/slides/_rels/slide16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1.xml"/><Relationship Type="http://schemas.openxmlformats.org/officeDocument/2006/relationships/slideLayout" Id="rId1" Target="../slideLayouts/slideLayout1.xml"/></Relationships>
</file>

<file path=ppt/slides/_rels/slide16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2.xml"/><Relationship Type="http://schemas.openxmlformats.org/officeDocument/2006/relationships/slideLayout" Id="rId1" Target="../slideLayouts/slideLayout2.xml"/></Relationships>
</file>

<file path=ppt/slides/_rels/slide16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3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09.png"/><Relationship Type="http://schemas.openxmlformats.org/officeDocument/2006/relationships/image" Id="rId3" Target="../media/image08.png"/></Relationships>
</file>

<file path=ppt/slides/_rels/slide16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4.xml"/><Relationship Type="http://schemas.openxmlformats.org/officeDocument/2006/relationships/slideLayout" Id="rId1" Target="../slideLayouts/slideLayout6.xml"/></Relationships>
</file>

<file path=ppt/slides/_rels/slide16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5.xml"/><Relationship Type="http://schemas.openxmlformats.org/officeDocument/2006/relationships/slideLayout" Id="rId1" Target="../slideLayouts/slideLayout6.xml"/></Relationships>
</file>

<file path=ppt/slides/_rels/slide16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6.xml"/><Relationship Type="http://schemas.openxmlformats.org/officeDocument/2006/relationships/slideLayout" Id="rId1" Target="../slideLayouts/slideLayout2.xml"/></Relationships>
</file>

<file path=ppt/slides/_rels/slide16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7.xml"/><Relationship Type="http://schemas.openxmlformats.org/officeDocument/2006/relationships/slideLayout" Id="rId1" Target="../slideLayouts/slideLayout2.xml"/></Relationships>
</file>

<file path=ppt/slides/_rels/slide16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8.xml"/><Relationship Type="http://schemas.openxmlformats.org/officeDocument/2006/relationships/slideLayout" Id="rId1" Target="../slideLayouts/slideLayout2.xml"/></Relationships>
</file>

<file path=ppt/slides/_rels/slide16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9.xml"/><Relationship Type="http://schemas.openxmlformats.org/officeDocument/2006/relationships/slideLayout" Id="rId1" Target="../slideLayouts/slideLayout2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1.xml"/></Relationships>
</file>

<file path=ppt/slides/_rels/slide17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0.xml"/><Relationship Type="http://schemas.openxmlformats.org/officeDocument/2006/relationships/slideLayout" Id="rId1" Target="../slideLayouts/slideLayout2.xml"/></Relationships>
</file>

<file path=ppt/slides/_rels/slide17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1.xml"/><Relationship Type="http://schemas.openxmlformats.org/officeDocument/2006/relationships/slideLayout" Id="rId1" Target="../slideLayouts/slideLayout2.xml"/></Relationships>
</file>

<file path=ppt/slides/_rels/slide17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2.xml"/><Relationship Type="http://schemas.openxmlformats.org/officeDocument/2006/relationships/slideLayout" Id="rId1" Target="../slideLayouts/slideLayout2.xml"/></Relationships>
</file>

<file path=ppt/slides/_rels/slide17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3.xml"/><Relationship Type="http://schemas.openxmlformats.org/officeDocument/2006/relationships/slideLayout" Id="rId1" Target="../slideLayouts/slideLayout2.xml"/></Relationships>
</file>

<file path=ppt/slides/_rels/slide17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4.xml"/><Relationship Type="http://schemas.openxmlformats.org/officeDocument/2006/relationships/slideLayout" Id="rId1" Target="../slideLayouts/slideLayout2.xml"/></Relationships>
</file>

<file path=ppt/slides/_rels/slide17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5.xml"/><Relationship Type="http://schemas.openxmlformats.org/officeDocument/2006/relationships/slideLayout" Id="rId1" Target="../slideLayouts/slideLayout2.xml"/></Relationships>
</file>

<file path=ppt/slides/_rels/slide17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6.xml"/><Relationship Type="http://schemas.openxmlformats.org/officeDocument/2006/relationships/slideLayout" Id="rId1" Target="../slideLayouts/slideLayout2.xml"/></Relationships>
</file>

<file path=ppt/slides/_rels/slide17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7.xml"/><Relationship Type="http://schemas.openxmlformats.org/officeDocument/2006/relationships/slideLayout" Id="rId1" Target="../slideLayouts/slideLayout2.xml"/></Relationships>
</file>

<file path=ppt/slides/_rels/slide17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8.xml"/><Relationship Type="http://schemas.openxmlformats.org/officeDocument/2006/relationships/slideLayout" Id="rId1" Target="../slideLayouts/slideLayout2.xml"/></Relationships>
</file>

<file path=ppt/slides/_rels/slide17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9.xml"/><Relationship Type="http://schemas.openxmlformats.org/officeDocument/2006/relationships/slideLayout" Id="rId1" Target="../slideLayouts/slideLayout2.xml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5.xml"/></Relationships>
</file>

<file path=ppt/slides/_rels/slide18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0.xml"/><Relationship Type="http://schemas.openxmlformats.org/officeDocument/2006/relationships/slideLayout" Id="rId1" Target="../slideLayouts/slideLayout1.xml"/></Relationships>
</file>

<file path=ppt/slides/_rels/slide18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1.xml"/><Relationship Type="http://schemas.openxmlformats.org/officeDocument/2006/relationships/slideLayout" Id="rId1" Target="../slideLayouts/slideLayout2.xml"/></Relationships>
</file>

<file path=ppt/slides/_rels/slide18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2.xml"/><Relationship Type="http://schemas.openxmlformats.org/officeDocument/2006/relationships/slideLayout" Id="rId1" Target="../slideLayouts/slideLayout2.xml"/></Relationships>
</file>

<file path=ppt/slides/_rels/slide18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3.xml"/><Relationship Type="http://schemas.openxmlformats.org/officeDocument/2006/relationships/slideLayout" Id="rId1" Target="../slideLayouts/slideLayout2.xml"/></Relationships>
</file>

<file path=ppt/slides/_rels/slide18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4.xml"/><Relationship Type="http://schemas.openxmlformats.org/officeDocument/2006/relationships/slideLayout" Id="rId1" Target="../slideLayouts/slideLayout2.xml"/></Relationships>
</file>

<file path=ppt/slides/_rels/slide18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5.xml"/><Relationship Type="http://schemas.openxmlformats.org/officeDocument/2006/relationships/slideLayout" Id="rId1" Target="../slideLayouts/slideLayout1.xml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1.xml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1.xml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1.xml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3.jpg"/></Relationships>
</file>

<file path=ppt/slides/_rels/slide2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3.xml"/><Relationship Type="http://schemas.openxmlformats.org/officeDocument/2006/relationships/slideLayout" Id="rId1" Target="../slideLayouts/slideLayout1.xml"/></Relationships>
</file>

<file path=ppt/slides/_rels/slide2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4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7.jpg"/></Relationships>
</file>

<file path=ppt/slides/_rels/slide2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5.xml"/><Relationship Type="http://schemas.openxmlformats.org/officeDocument/2006/relationships/slideLayout" Id="rId1" Target="../slideLayouts/slideLayout1.xml"/></Relationships>
</file>

<file path=ppt/slides/_rels/slide2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6.xml"/><Relationship Type="http://schemas.openxmlformats.org/officeDocument/2006/relationships/slideLayout" Id="rId1" Target="../slideLayouts/slideLayout1.xml"/></Relationships>
</file>

<file path=ppt/slides/_rels/slide2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7.xml"/><Relationship Type="http://schemas.openxmlformats.org/officeDocument/2006/relationships/slideLayout" Id="rId1" Target="../slideLayouts/slideLayout6.xml"/></Relationships>
</file>

<file path=ppt/slides/_rels/slide2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8.xml"/><Relationship Type="http://schemas.openxmlformats.org/officeDocument/2006/relationships/slideLayout" Id="rId1" Target="../slideLayouts/slideLayout6.xml"/></Relationships>
</file>

<file path=ppt/slides/_rels/slide2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9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0.pn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1.xml"/></Relationships>
</file>

<file path=ppt/slides/_rels/slide3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0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1.png"/></Relationships>
</file>

<file path=ppt/slides/_rels/slide3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1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2.png"/></Relationships>
</file>

<file path=ppt/slides/_rels/slide3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2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4.png"/></Relationships>
</file>

<file path=ppt/slides/_rels/slide3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3.xml"/><Relationship Type="http://schemas.openxmlformats.org/officeDocument/2006/relationships/slideLayout" Id="rId1" Target="../slideLayouts/slideLayout1.xml"/></Relationships>
</file>

<file path=ppt/slides/_rels/slide3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4.xml"/><Relationship Type="http://schemas.openxmlformats.org/officeDocument/2006/relationships/slideLayout" Id="rId1" Target="../slideLayouts/slideLayout1.xml"/></Relationships>
</file>

<file path=ppt/slides/_rels/slide3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5.xml"/><Relationship Type="http://schemas.openxmlformats.org/officeDocument/2006/relationships/slideLayout" Id="rId1" Target="../slideLayouts/slideLayout1.xml"/></Relationships>
</file>

<file path=ppt/slides/_rels/slide3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6.xml"/><Relationship Type="http://schemas.openxmlformats.org/officeDocument/2006/relationships/slideLayout" Id="rId1" Target="../slideLayouts/slideLayout1.xml"/></Relationships>
</file>

<file path=ppt/slides/_rels/slide3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7.xml"/><Relationship Type="http://schemas.openxmlformats.org/officeDocument/2006/relationships/slideLayout" Id="rId1" Target="../slideLayouts/slideLayout1.xml"/></Relationships>
</file>

<file path=ppt/slides/_rels/slide3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8.xml"/><Relationship Type="http://schemas.openxmlformats.org/officeDocument/2006/relationships/slideLayout" Id="rId1" Target="../slideLayouts/slideLayout1.xml"/></Relationships>
</file>

<file path=ppt/slides/_rels/slide3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9.xml"/><Relationship Type="http://schemas.openxmlformats.org/officeDocument/2006/relationships/slideLayout" Id="rId1" Target="../slideLayouts/slideLayout1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4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0.xml"/><Relationship Type="http://schemas.openxmlformats.org/officeDocument/2006/relationships/slideLayout" Id="rId1" Target="../slideLayouts/slideLayout1.xml"/></Relationships>
</file>

<file path=ppt/slides/_rels/slide4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1.xml"/><Relationship Type="http://schemas.openxmlformats.org/officeDocument/2006/relationships/slideLayout" Id="rId1" Target="../slideLayouts/slideLayout1.xml"/></Relationships>
</file>

<file path=ppt/slides/_rels/slide4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2.xml"/><Relationship Type="http://schemas.openxmlformats.org/officeDocument/2006/relationships/slideLayout" Id="rId1" Target="../slideLayouts/slideLayout1.xml"/></Relationships>
</file>

<file path=ppt/slides/_rels/slide4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3.xml"/><Relationship Type="http://schemas.openxmlformats.org/officeDocument/2006/relationships/slideLayout" Id="rId1" Target="../slideLayouts/slideLayout1.xml"/></Relationships>
</file>

<file path=ppt/slides/_rels/slide4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4.xml"/><Relationship Type="http://schemas.openxmlformats.org/officeDocument/2006/relationships/slideLayout" Id="rId1" Target="../slideLayouts/slideLayout6.xml"/></Relationships>
</file>

<file path=ppt/slides/_rels/slide4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5.xml"/><Relationship Type="http://schemas.openxmlformats.org/officeDocument/2006/relationships/slideLayout" Id="rId1" Target="../slideLayouts/slideLayout1.xml"/></Relationships>
</file>

<file path=ppt/slides/_rels/slide4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6.xml"/><Relationship Type="http://schemas.openxmlformats.org/officeDocument/2006/relationships/slideLayout" Id="rId1" Target="../slideLayouts/slideLayout1.xml"/></Relationships>
</file>

<file path=ppt/slides/_rels/slide4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7.xml"/><Relationship Type="http://schemas.openxmlformats.org/officeDocument/2006/relationships/slideLayout" Id="rId1" Target="../slideLayouts/slideLayout1.xml"/></Relationships>
</file>

<file path=ppt/slides/_rels/slide4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8.xml"/><Relationship Type="http://schemas.openxmlformats.org/officeDocument/2006/relationships/slideLayout" Id="rId1" Target="../slideLayouts/slideLayout1.xml"/></Relationships>
</file>

<file path=ppt/slides/_rels/slide4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9.xml"/><Relationship Type="http://schemas.openxmlformats.org/officeDocument/2006/relationships/slideLayout" Id="rId1" Target="../slideLayouts/slideLayout1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5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0.xml"/><Relationship Type="http://schemas.openxmlformats.org/officeDocument/2006/relationships/slideLayout" Id="rId1" Target="../slideLayouts/slideLayout1.xml"/></Relationships>
</file>

<file path=ppt/slides/_rels/slide5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1.xml"/><Relationship Type="http://schemas.openxmlformats.org/officeDocument/2006/relationships/slideLayout" Id="rId1" Target="../slideLayouts/slideLayout1.xml"/></Relationships>
</file>

<file path=ppt/slides/_rels/slide5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2.xml"/><Relationship Type="http://schemas.openxmlformats.org/officeDocument/2006/relationships/slideLayout" Id="rId1" Target="../slideLayouts/slideLayout1.xml"/></Relationships>
</file>

<file path=ppt/slides/_rels/slide5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3.xml"/><Relationship Type="http://schemas.openxmlformats.org/officeDocument/2006/relationships/slideLayout" Id="rId1" Target="../slideLayouts/slideLayout6.xml"/></Relationships>
</file>

<file path=ppt/slides/_rels/slide5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4.xml"/><Relationship Type="http://schemas.openxmlformats.org/officeDocument/2006/relationships/slideLayout" Id="rId1" Target="../slideLayouts/slideLayout6.xml"/></Relationships>
</file>

<file path=ppt/slides/_rels/slide5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5.xml"/><Relationship Type="http://schemas.openxmlformats.org/officeDocument/2006/relationships/slideLayout" Id="rId1" Target="../slideLayouts/slideLayout6.xml"/></Relationships>
</file>

<file path=ppt/slides/_rels/slide5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6.xml"/><Relationship Type="http://schemas.openxmlformats.org/officeDocument/2006/relationships/slideLayout" Id="rId1" Target="../slideLayouts/slideLayout1.xml"/></Relationships>
</file>

<file path=ppt/slides/_rels/slide5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7.xml"/><Relationship Type="http://schemas.openxmlformats.org/officeDocument/2006/relationships/slideLayout" Id="rId1" Target="../slideLayouts/slideLayout6.xml"/></Relationships>
</file>

<file path=ppt/slides/_rels/slide5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8.xml"/><Relationship Type="http://schemas.openxmlformats.org/officeDocument/2006/relationships/slideLayout" Id="rId1" Target="../slideLayouts/slideLayout6.xml"/></Relationships>
</file>

<file path=ppt/slides/_rels/slide5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9.xml"/><Relationship Type="http://schemas.openxmlformats.org/officeDocument/2006/relationships/slideLayout" Id="rId1" Target="../slideLayouts/slideLayout1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6.png"/></Relationships>
</file>

<file path=ppt/slides/_rels/slide6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0.xml"/><Relationship Type="http://schemas.openxmlformats.org/officeDocument/2006/relationships/slideLayout" Id="rId1" Target="../slideLayouts/slideLayout1.xml"/></Relationships>
</file>

<file path=ppt/slides/_rels/slide6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1.xml"/><Relationship Type="http://schemas.openxmlformats.org/officeDocument/2006/relationships/slideLayout" Id="rId1" Target="../slideLayouts/slideLayout1.xml"/></Relationships>
</file>

<file path=ppt/slides/_rels/slide6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2.xml"/><Relationship Type="http://schemas.openxmlformats.org/officeDocument/2006/relationships/slideLayout" Id="rId1" Target="../slideLayouts/slideLayout1.xml"/></Relationships>
</file>

<file path=ppt/slides/_rels/slide6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3.xml"/><Relationship Type="http://schemas.openxmlformats.org/officeDocument/2006/relationships/slideLayout" Id="rId1" Target="../slideLayouts/slideLayout1.xml"/></Relationships>
</file>

<file path=ppt/slides/_rels/slide6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4.xml"/><Relationship Type="http://schemas.openxmlformats.org/officeDocument/2006/relationships/slideLayout" Id="rId1" Target="../slideLayouts/slideLayout1.xml"/></Relationships>
</file>

<file path=ppt/slides/_rels/slide6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5.xml"/><Relationship Type="http://schemas.openxmlformats.org/officeDocument/2006/relationships/slideLayout" Id="rId1" Target="../slideLayouts/slideLayout1.xml"/></Relationships>
</file>

<file path=ppt/slides/_rels/slide6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6.xml"/><Relationship Type="http://schemas.openxmlformats.org/officeDocument/2006/relationships/slideLayout" Id="rId1" Target="../slideLayouts/slideLayout2.xml"/></Relationships>
</file>

<file path=ppt/slides/_rels/slide6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7.xml"/><Relationship Type="http://schemas.openxmlformats.org/officeDocument/2006/relationships/slideLayout" Id="rId1" Target="../slideLayouts/slideLayout2.xml"/></Relationships>
</file>

<file path=ppt/slides/_rels/slide6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8.xml"/><Relationship Type="http://schemas.openxmlformats.org/officeDocument/2006/relationships/slideLayout" Id="rId1" Target="../slideLayouts/slideLayout1.xml"/></Relationships>
</file>

<file path=ppt/slides/_rels/slide6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9.xml"/><Relationship Type="http://schemas.openxmlformats.org/officeDocument/2006/relationships/slideLayout" Id="rId1" Target="../slideLayouts/slideLayout1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7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0.xml"/><Relationship Type="http://schemas.openxmlformats.org/officeDocument/2006/relationships/slideLayout" Id="rId1" Target="../slideLayouts/slideLayout2.xml"/></Relationships>
</file>

<file path=ppt/slides/_rels/slide7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1.xml"/><Relationship Type="http://schemas.openxmlformats.org/officeDocument/2006/relationships/slideLayout" Id="rId1" Target="../slideLayouts/slideLayout2.xml"/></Relationships>
</file>

<file path=ppt/slides/_rels/slide7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2.xml"/><Relationship Type="http://schemas.openxmlformats.org/officeDocument/2006/relationships/slideLayout" Id="rId1" Target="../slideLayouts/slideLayout2.xml"/></Relationships>
</file>

<file path=ppt/slides/_rels/slide7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3.xml"/><Relationship Type="http://schemas.openxmlformats.org/officeDocument/2006/relationships/slideLayout" Id="rId1" Target="../slideLayouts/slideLayout1.xml"/></Relationships>
</file>

<file path=ppt/slides/_rels/slide7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4.xml"/><Relationship Type="http://schemas.openxmlformats.org/officeDocument/2006/relationships/slideLayout" Id="rId1" Target="../slideLayouts/slideLayout1.xml"/></Relationships>
</file>

<file path=ppt/slides/_rels/slide7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5.xml"/><Relationship Type="http://schemas.openxmlformats.org/officeDocument/2006/relationships/slideLayout" Id="rId1" Target="../slideLayouts/slideLayout1.xml"/></Relationships>
</file>

<file path=ppt/slides/_rels/slide7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6.xml"/><Relationship Type="http://schemas.openxmlformats.org/officeDocument/2006/relationships/slideLayout" Id="rId1" Target="../slideLayouts/slideLayout1.xml"/></Relationships>
</file>

<file path=ppt/slides/_rels/slide7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7.xml"/><Relationship Type="http://schemas.openxmlformats.org/officeDocument/2006/relationships/slideLayout" Id="rId1" Target="../slideLayouts/slideLayout1.xml"/></Relationships>
</file>

<file path=ppt/slides/_rels/slide7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8.xml"/><Relationship Type="http://schemas.openxmlformats.org/officeDocument/2006/relationships/slideLayout" Id="rId1" Target="../slideLayouts/slideLayout1.xml"/></Relationships>
</file>

<file path=ppt/slides/_rels/slide7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9.xml"/><Relationship Type="http://schemas.openxmlformats.org/officeDocument/2006/relationships/slideLayout" Id="rId1" Target="../slideLayouts/slideLayout1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8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0.xml"/><Relationship Type="http://schemas.openxmlformats.org/officeDocument/2006/relationships/slideLayout" Id="rId1" Target="../slideLayouts/slideLayout2.xml"/></Relationships>
</file>

<file path=ppt/slides/_rels/slide8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1.xml"/><Relationship Type="http://schemas.openxmlformats.org/officeDocument/2006/relationships/slideLayout" Id="rId1" Target="../slideLayouts/slideLayout2.xml"/></Relationships>
</file>

<file path=ppt/slides/_rels/slide8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2.xml"/><Relationship Type="http://schemas.openxmlformats.org/officeDocument/2006/relationships/slideLayout" Id="rId1" Target="../slideLayouts/slideLayout2.xml"/></Relationships>
</file>

<file path=ppt/slides/_rels/slide8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3.xml"/><Relationship Type="http://schemas.openxmlformats.org/officeDocument/2006/relationships/slideLayout" Id="rId1" Target="../slideLayouts/slideLayout1.xml"/></Relationships>
</file>

<file path=ppt/slides/_rels/slide8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4.xml"/><Relationship Type="http://schemas.openxmlformats.org/officeDocument/2006/relationships/slideLayout" Id="rId1" Target="../slideLayouts/slideLayout2.xml"/></Relationships>
</file>

<file path=ppt/slides/_rels/slide8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5.xml"/><Relationship Type="http://schemas.openxmlformats.org/officeDocument/2006/relationships/slideLayout" Id="rId1" Target="../slideLayouts/slideLayout1.xml"/></Relationships>
</file>

<file path=ppt/slides/_rels/slide8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6.xml"/><Relationship Type="http://schemas.openxmlformats.org/officeDocument/2006/relationships/slideLayout" Id="rId1" Target="../slideLayouts/slideLayout1.xml"/></Relationships>
</file>

<file path=ppt/slides/_rels/slide8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7.xml"/><Relationship Type="http://schemas.openxmlformats.org/officeDocument/2006/relationships/slideLayout" Id="rId1" Target="../slideLayouts/slideLayout1.xml"/></Relationships>
</file>

<file path=ppt/slides/_rels/slide8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8.xml"/><Relationship Type="http://schemas.openxmlformats.org/officeDocument/2006/relationships/slideLayout" Id="rId1" Target="../slideLayouts/slideLayout1.xml"/></Relationships>
</file>

<file path=ppt/slides/_rels/slide8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9.xml"/><Relationship Type="http://schemas.openxmlformats.org/officeDocument/2006/relationships/slideLayout" Id="rId1" Target="../slideLayouts/slideLayout1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1.xml"/></Relationships>
</file>

<file path=ppt/slides/_rels/slide9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0.xml"/><Relationship Type="http://schemas.openxmlformats.org/officeDocument/2006/relationships/slideLayout" Id="rId1" Target="../slideLayouts/slideLayout2.xml"/></Relationships>
</file>

<file path=ppt/slides/_rels/slide9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1.xml"/><Relationship Type="http://schemas.openxmlformats.org/officeDocument/2006/relationships/slideLayout" Id="rId1" Target="../slideLayouts/slideLayout1.xml"/></Relationships>
</file>

<file path=ppt/slides/_rels/slide9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2.xml"/><Relationship Type="http://schemas.openxmlformats.org/officeDocument/2006/relationships/slideLayout" Id="rId1" Target="../slideLayouts/slideLayout1.xml"/></Relationships>
</file>

<file path=ppt/slides/_rels/slide9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3.xml"/><Relationship Type="http://schemas.openxmlformats.org/officeDocument/2006/relationships/slideLayout" Id="rId1" Target="../slideLayouts/slideLayout1.xml"/></Relationships>
</file>

<file path=ppt/slides/_rels/slide9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4.xml"/><Relationship Type="http://schemas.openxmlformats.org/officeDocument/2006/relationships/slideLayout" Id="rId1" Target="../slideLayouts/slideLayout2.xml"/></Relationships>
</file>

<file path=ppt/slides/_rels/slide9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5.xml"/><Relationship Type="http://schemas.openxmlformats.org/officeDocument/2006/relationships/slideLayout" Id="rId1" Target="../slideLayouts/slideLayout1.xml"/></Relationships>
</file>

<file path=ppt/slides/_rels/slide9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6.xml"/><Relationship Type="http://schemas.openxmlformats.org/officeDocument/2006/relationships/slideLayout" Id="rId1" Target="../slideLayouts/slideLayout2.xml"/></Relationships>
</file>

<file path=ppt/slides/_rels/slide9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7.xml"/><Relationship Type="http://schemas.openxmlformats.org/officeDocument/2006/relationships/slideLayout" Id="rId1" Target="../slideLayouts/slideLayout2.xml"/></Relationships>
</file>

<file path=ppt/slides/_rels/slide9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8.xml"/><Relationship Type="http://schemas.openxmlformats.org/officeDocument/2006/relationships/slideLayout" Id="rId1" Target="../slideLayouts/slideLayout2.xml"/></Relationships>
</file>

<file path=ppt/slides/_rels/slide9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Concurrent Ruby Application Servers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Concurrency?</a:t>
            </a:r>
          </a:p>
        </p:txBody>
      </p:sp>
    </p:spTree>
  </p:cSld>
  <p:clrMapOvr>
    <a:masterClrMapping/>
  </p:clrMapOvr>
  <p:transition spd="slow"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55" id="8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6" id="856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threads or fibers?</a:t>
            </a:r>
          </a:p>
        </p:txBody>
      </p:sp>
    </p:spTree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60" id="8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1" id="861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threads if your request is wrapped inside a thread (e.g. thread pool strategy)</a:t>
            </a:r>
          </a:p>
        </p:txBody>
      </p:sp>
    </p:spTree>
  </p:cSld>
  <p:clrMapOvr>
    <a:masterClrMapping/>
  </p:clrMapOvr>
  <p:transition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65" id="8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6" id="866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fibers if your request is wrapped inside a fiber (e.g. reactor + fibers)</a:t>
            </a:r>
          </a:p>
        </p:txBody>
      </p:sp>
    </p:spTree>
  </p:cSld>
  <p:clrMapOvr>
    <a:masterClrMapping/>
  </p:clrMapOvr>
  <p:transition spd="slow"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70" id="8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1" id="871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we're using eventmachine + thread pool with thread synchronization</a:t>
            </a:r>
          </a:p>
        </p:txBody>
      </p:sp>
    </p:spTree>
  </p:cSld>
  <p:clrMapOvr>
    <a:masterClrMapping/>
  </p:clrMapOvr>
  <p:transition spd="slow"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75" id="8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6" id="876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e.g. activerecord's connection pool didn't respect fibers, only threads</a:t>
            </a:r>
          </a:p>
        </p:txBody>
      </p:sp>
      <p:sp>
        <p:nvSpPr>
          <p:cNvPr name="Shape 877" id="87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we used to run fibers, but it didn't work well with other libraries</a:t>
            </a:r>
          </a:p>
        </p:txBody>
      </p:sp>
    </p:spTree>
  </p:cSld>
  <p:clrMapOvr>
    <a:masterClrMapping/>
  </p:clrMapOvr>
  <p:transition spd="slow"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81" id="8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2" id="882"/>
          <p:cNvSpPr txBox="1"/>
          <p:nvPr>
            <p:ph type="ctrTitle"/>
          </p:nvPr>
        </p:nvSpPr>
        <p:spPr>
          <a:xfrm>
            <a:off y="3146298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also, using fibers we're running a risk where we might block the event loop somehow we don't know</a:t>
            </a:r>
          </a:p>
        </p:txBody>
      </p:sp>
    </p:spTree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86" id="8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7" id="887"/>
          <p:cNvSpPr txBox="1"/>
          <p:nvPr>
            <p:ph type="ctrTitle"/>
          </p:nvPr>
        </p:nvSpPr>
        <p:spPr>
          <a:xfrm>
            <a:off y="4011648" x="7586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so using threads is easier if you consider thread-safety is easier than fiber-safety + potential risk of blocking the reactor</a:t>
            </a:r>
          </a:p>
        </p:txBody>
      </p:sp>
    </p:spTree>
  </p:cSld>
  <p:clrMapOvr>
    <a:masterClrMapping/>
  </p:clrMapOvr>
  <p:transition spd="slow"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91" id="8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2" id="892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and we can even go one step further...</a:t>
            </a:r>
          </a:p>
        </p:txBody>
      </p:sp>
    </p:spTree>
  </p:cSld>
  <p:clrMapOvr>
    <a:masterClrMapping/>
  </p:clrMapOvr>
  <p:transition spd="slow"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96" id="8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7" id="89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...into the futures!</a:t>
            </a:r>
          </a:p>
        </p:txBody>
      </p:sp>
    </p:spTree>
  </p:cSld>
  <p:clrMapOvr>
    <a:masterClrMapping/>
  </p:clrMapOvr>
  <p:transition spd="slow"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01" id="9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2" id="902"/>
          <p:cNvSpPr txBox="1"/>
          <p:nvPr>
            <p:ph type="ctrTitle"/>
          </p:nvPr>
        </p:nvSpPr>
        <p:spPr>
          <a:xfrm>
            <a:off y="35589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this is also a demonstration that some interfaces are only available to some implementations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 txBox="1"/>
          <p:nvPr>
            <p:ph type="ctrTitle"/>
          </p:nvPr>
        </p:nvSpPr>
        <p:spPr>
          <a:xfrm>
            <a:off y="843011" x="9312075"/>
            <a:ext cy="2553300" cx="2284199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 sz="1400"/>
              <a:t>Caveats: There are a ton of details which would make exceptions to what I am going to say, and given that I am still quite new in this area and since I don't want to make this talk sound quite complicated or chaotic, all conclusions are overly simplified. So please keep in mind that everything I said might not be perfectly true.</a:t>
            </a:r>
          </a:p>
        </p:txBody>
      </p:sp>
      <p:sp>
        <p:nvSpPr>
          <p:cNvPr name="Shape 79" id="79"/>
          <p:cNvSpPr txBox="1"/>
          <p:nvPr/>
        </p:nvSpPr>
        <p:spPr>
          <a:xfrm>
            <a:off y="3596550" x="9244825"/>
            <a:ext cy="2294700" cx="2986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For example, when I am talking about I/O operations, heavy disk I/O operations are excluded. When I am talking about HTTP requests, pipelined requests, chunked encoding and web sockets are all excluded. Those are the exceptions we'll need to address separately.</a:t>
            </a:r>
          </a:p>
        </p:txBody>
      </p:sp>
      <p:sp>
        <p:nvSpPr>
          <p:cNvPr name="Shape 80" id="80"/>
          <p:cNvSpPr/>
          <p:nvPr/>
        </p:nvSpPr>
        <p:spPr>
          <a:xfrm>
            <a:off y="6858000" x="575550"/>
            <a:ext cy="280500" cx="18828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 I/O operations</a:t>
            </a:r>
          </a:p>
        </p:txBody>
      </p:sp>
      <p:sp>
        <p:nvSpPr>
          <p:cNvPr name="Shape 81" id="81"/>
          <p:cNvSpPr/>
          <p:nvPr/>
        </p:nvSpPr>
        <p:spPr>
          <a:xfrm>
            <a:off y="7142550" x="1519792"/>
            <a:ext cy="248400" cx="938399"/>
          </a:xfrm>
          <a:prstGeom prst="rect">
            <a:avLst/>
          </a:prstGeom>
          <a:solidFill>
            <a:schemeClr val="dk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disk I/O</a:t>
            </a:r>
          </a:p>
        </p:txBody>
      </p:sp>
      <p:sp>
        <p:nvSpPr>
          <p:cNvPr name="Shape 82" id="82"/>
          <p:cNvSpPr/>
          <p:nvPr/>
        </p:nvSpPr>
        <p:spPr>
          <a:xfrm>
            <a:off y="7138500" x="578221"/>
            <a:ext cy="256500" cx="9329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network I/O</a:t>
            </a:r>
          </a:p>
        </p:txBody>
      </p:sp>
      <p:sp>
        <p:nvSpPr>
          <p:cNvPr name="Shape 83" id="83"/>
          <p:cNvSpPr/>
          <p:nvPr/>
        </p:nvSpPr>
        <p:spPr>
          <a:xfrm>
            <a:off y="6858000" x="2714468"/>
            <a:ext cy="280500" cx="63051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HTTP requests</a:t>
            </a:r>
          </a:p>
        </p:txBody>
      </p:sp>
      <p:sp>
        <p:nvSpPr>
          <p:cNvPr name="Shape 84" id="84"/>
          <p:cNvSpPr/>
          <p:nvPr/>
        </p:nvSpPr>
        <p:spPr>
          <a:xfrm>
            <a:off y="7142550" x="4201243"/>
            <a:ext cy="248400" cx="1770299"/>
          </a:xfrm>
          <a:prstGeom prst="rect">
            <a:avLst/>
          </a:prstGeom>
          <a:solidFill>
            <a:schemeClr val="dk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pipelined requests</a:t>
            </a:r>
          </a:p>
        </p:txBody>
      </p:sp>
      <p:sp>
        <p:nvSpPr>
          <p:cNvPr name="Shape 85" id="85"/>
          <p:cNvSpPr/>
          <p:nvPr/>
        </p:nvSpPr>
        <p:spPr>
          <a:xfrm>
            <a:off y="7138500" x="2718368"/>
            <a:ext cy="256500" cx="14823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6" id="86"/>
          <p:cNvSpPr/>
          <p:nvPr/>
        </p:nvSpPr>
        <p:spPr>
          <a:xfrm>
            <a:off y="7142550" x="7653943"/>
            <a:ext cy="248400" cx="1369800"/>
          </a:xfrm>
          <a:prstGeom prst="rect">
            <a:avLst/>
          </a:prstGeom>
          <a:solidFill>
            <a:schemeClr val="dk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web sockets</a:t>
            </a:r>
          </a:p>
        </p:txBody>
      </p:sp>
      <p:sp>
        <p:nvSpPr>
          <p:cNvPr name="Shape 87" id="87"/>
          <p:cNvSpPr/>
          <p:nvPr/>
        </p:nvSpPr>
        <p:spPr>
          <a:xfrm>
            <a:off y="7138500" x="5971543"/>
            <a:ext cy="256500" cx="1682400"/>
          </a:xfrm>
          <a:prstGeom prst="rect">
            <a:avLst/>
          </a:prstGeom>
          <a:solidFill>
            <a:schemeClr val="dk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chunked encoding</a:t>
            </a:r>
          </a:p>
        </p:txBody>
      </p:sp>
      <p:sp>
        <p:nvSpPr>
          <p:cNvPr name="Shape 88" id="88"/>
          <p:cNvSpPr txBox="1"/>
          <p:nvPr/>
        </p:nvSpPr>
        <p:spPr>
          <a:xfrm>
            <a:off y="686550" x="540300"/>
            <a:ext cy="4164600" cx="76338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3600"/>
              <a:t>Caveats: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3600"/>
              <a:t>* No disk I/O</a:t>
            </a:r>
          </a:p>
          <a:p>
            <a:pPr rtl="0" lvl="0">
              <a:buNone/>
            </a:pPr>
            <a:r>
              <a:rPr lang="en" sz="3600"/>
              <a:t>* No pipelined requests</a:t>
            </a:r>
          </a:p>
          <a:p>
            <a:pPr rtl="0" lvl="0">
              <a:buNone/>
            </a:pPr>
            <a:r>
              <a:rPr lang="en" sz="3600"/>
              <a:t>* No chunked encoding</a:t>
            </a:r>
          </a:p>
          <a:p>
            <a:pPr rtl="0" lvl="0">
              <a:buNone/>
            </a:pPr>
            <a:r>
              <a:rPr lang="en" sz="3600"/>
              <a:t>* No web sockets</a:t>
            </a:r>
          </a:p>
          <a:p>
            <a:pPr rtl="0" lvl="0">
              <a:buNone/>
            </a:pPr>
            <a:r>
              <a:rPr lang="en" sz="3600"/>
              <a:t>* No ...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3600"/>
              <a:t>To make things simpler for now.</a:t>
            </a:r>
          </a:p>
        </p:txBody>
      </p:sp>
    </p:spTree>
  </p:cSld>
  <p:clrMapOvr>
    <a:masterClrMapping/>
  </p:clrMapOvr>
  <p:transition spd="slow"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06" id="9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7" id="907"/>
          <p:cNvSpPr txBox="1"/>
          <p:nvPr>
            <p:ph type="title"/>
          </p:nvPr>
        </p:nvSpPr>
        <p:spPr>
          <a:xfrm>
            <a:off y="656550" x="386124"/>
            <a:ext cy="6914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ideally, we could do this with futures</a:t>
            </a:r>
          </a:p>
        </p:txBody>
      </p:sp>
      <p:sp>
        <p:nvSpPr>
          <p:cNvPr name="Shape 908" id="908"/>
          <p:cNvSpPr txBox="1"/>
          <p:nvPr>
            <p:ph type="body" idx="1"/>
          </p:nvPr>
        </p:nvSpPr>
        <p:spPr>
          <a:xfrm>
            <a:off y="1632862" x="457200"/>
            <a:ext cy="46020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600"/>
              <a:t>food = order_food</a:t>
            </a:r>
          </a:p>
          <a:p>
            <a:pPr rtl="0" lvl="0">
              <a:buNone/>
            </a:pPr>
            <a:r>
              <a:rPr lang="en" sz="2600"/>
              <a:t>spices = order_spices</a:t>
            </a:r>
          </a:p>
          <a:p>
            <a:pPr rtl="0" lvl="0">
              <a:buNone/>
            </a:pPr>
            <a:r>
              <a:rPr lang="en" sz="2600"/>
              <a:t>superfood = add_spices(spices, food)</a:t>
            </a:r>
          </a:p>
          <a:p>
            <a:pPr rtl="0" lvl="0">
              <a:buNone/>
            </a:pPr>
            <a:r>
              <a:rPr lang="en" sz="2600"/>
              <a:t>eat(superfood)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600"/>
              <a:t># or one liner</a:t>
            </a:r>
          </a:p>
          <a:p>
            <a:pPr rtl="0" lvl="0">
              <a:buNone/>
            </a:pPr>
            <a:r>
              <a:rPr lang="en" sz="2600"/>
              <a:t>eat(add_spices(order_spices, order_food))</a:t>
            </a:r>
          </a:p>
        </p:txBody>
      </p:sp>
    </p:spTree>
  </p:cSld>
  <p:clrMapOvr>
    <a:masterClrMapping/>
  </p:clrMapOvr>
  <p:transition spd="slow"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12" id="9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3" id="913"/>
          <p:cNvSpPr txBox="1"/>
          <p:nvPr>
            <p:ph type="subTitle" idx="1"/>
          </p:nvPr>
        </p:nvSpPr>
        <p:spPr>
          <a:xfrm>
            <a:off y="609323" x="9282825"/>
            <a:ext cy="2724600" cx="2517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200"/>
              <a:t>but the detail is beyond this talk, so i won't talk about the detail here. you can see rest-core which supports this out-of-the-box if you're interested, or you can also check celluloid which i haven't checked in much detail but i believe they are sharing some concepts, and i might try to use it to implement rest-core some other days</a:t>
            </a:r>
          </a:p>
        </p:txBody>
      </p:sp>
      <p:sp>
        <p:nvSpPr>
          <p:cNvPr name="Shape 914" id="914"/>
          <p:cNvSpPr txBox="1"/>
          <p:nvPr>
            <p:ph type="ctrTitle"/>
          </p:nvPr>
        </p:nvSpPr>
        <p:spPr>
          <a:xfrm>
            <a:off y="665073" x="621375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who got futures?</a:t>
            </a:r>
          </a:p>
        </p:txBody>
      </p:sp>
      <p:sp>
        <p:nvSpPr>
          <p:cNvPr name="Shape 915" id="915"/>
          <p:cNvSpPr txBox="1"/>
          <p:nvPr/>
        </p:nvSpPr>
        <p:spPr>
          <a:xfrm>
            <a:off y="4843000" x="1357400"/>
            <a:ext cy="917399" cx="56627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http://en.wikipedia.org/wiki/Futures_and_promises</a:t>
            </a:r>
          </a:p>
          <a:p>
            <a:pPr rtl="0" lvl="0">
              <a:buNone/>
            </a:pPr>
            <a:r>
              <a:rPr lang="en"/>
              <a:t>https://github.com/cardinalblue/rest-core</a:t>
            </a:r>
          </a:p>
          <a:p>
            <a:pPr rtl="0" lvl="0">
              <a:buNone/>
            </a:pPr>
            <a:r>
              <a:rPr lang="en"/>
              <a:t>https://github.com/celluloid/celluloid</a:t>
            </a:r>
          </a:p>
        </p:txBody>
      </p:sp>
      <p:sp>
        <p:nvSpPr>
          <p:cNvPr name="Shape 916" id="916"/>
          <p:cNvSpPr txBox="1"/>
          <p:nvPr/>
        </p:nvSpPr>
        <p:spPr>
          <a:xfrm>
            <a:off y="2926325" x="1902675"/>
            <a:ext cy="1273200" cx="52098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3000"/>
              <a:t>* rest-core for HTTP futures</a:t>
            </a:r>
          </a:p>
          <a:p>
            <a:pPr rtl="0" lvl="0">
              <a:buNone/>
            </a:pPr>
            <a:r>
              <a:rPr lang="en" sz="3000"/>
              <a:t>* celluloid for general futures</a:t>
            </a:r>
          </a:p>
          <a:p>
            <a:pPr rtl="0" lvl="0">
              <a:buNone/>
            </a:pPr>
            <a:r>
              <a:rPr lang="en" sz="3000"/>
              <a:t>* also check celluloid-io for replacing eventmachine</a:t>
            </a:r>
          </a:p>
        </p:txBody>
      </p:sp>
    </p:spTree>
  </p:cSld>
  <p:clrMapOvr>
    <a:masterClrMapping/>
  </p:clrMapOvr>
  <p:transition spd="slow"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20" id="9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1" id="92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a more complex (real world) example: (picture)</a:t>
            </a:r>
          </a:p>
          <a:p>
            <a:pPr rtl="0" lvl="0">
              <a:buNone/>
            </a:pPr>
            <a:r>
              <a:rPr lang="en"/>
              <a:t>* update friend list from facebook</a:t>
            </a:r>
          </a:p>
          <a:p>
            <a:pPr rtl="0" lvl="0">
              <a:buNone/>
            </a:pPr>
            <a:r>
              <a:rPr lang="en"/>
              <a:t>* get photo list from facebook</a:t>
            </a:r>
          </a:p>
          <a:p>
            <a:pPr rtl="0" lvl="0">
              <a:buNone/>
            </a:pPr>
            <a:r>
              <a:rPr lang="en"/>
              <a:t>* download 3 photos from the list</a:t>
            </a:r>
          </a:p>
          <a:p>
            <a:pPr rtl="0" lvl="0">
              <a:buNone/>
            </a:pPr>
            <a:r>
              <a:rPr lang="en"/>
              <a:t>* detect the dimension of the 3 photos</a:t>
            </a:r>
          </a:p>
          <a:p>
            <a:pPr rtl="0" lvl="0">
              <a:buNone/>
            </a:pPr>
            <a:r>
              <a:rPr lang="en"/>
              <a:t>* merge above photos</a:t>
            </a:r>
          </a:p>
          <a:p>
            <a:pPr rtl="0" lvl="0">
              <a:buNone/>
            </a:pPr>
            <a:r>
              <a:rPr lang="en"/>
              <a:t>* upload to facebook</a:t>
            </a:r>
          </a:p>
          <a:p>
            <a:pPr>
              <a:buNone/>
            </a:pPr>
            <a:r>
              <a:rPr lang="en"/>
              <a:t>this example shows a mix model of type Fork and type Diamond</a:t>
            </a:r>
          </a:p>
        </p:txBody>
      </p:sp>
    </p:spTree>
  </p:cSld>
  <p:clrMapOvr>
    <a:masterClrMapping/>
  </p:clrMapOvr>
  <p:transition spd="slow"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25" id="9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6" id="92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and how do we do that in a web application? we'll need to do the above example in a concurrent way. i.e. (last picture * 3)</a:t>
            </a:r>
          </a:p>
        </p:txBody>
      </p:sp>
    </p:spTree>
  </p:cSld>
  <p:clrMapOvr>
    <a:masterClrMapping/>
  </p:clrMapOvr>
  <p:transition spd="slow"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name="Shape 930" id="9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1" id="931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application servers</a:t>
            </a:r>
          </a:p>
        </p:txBody>
      </p:sp>
    </p:spTree>
  </p:cSld>
  <p:clrMapOvr>
    <a:masterClrMapping/>
  </p:clrMapOvr>
  <p:transition spd="slow"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35" id="9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6" id="936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l">
              <a:buNone/>
            </a:pPr>
            <a:r>
              <a:rPr lang="en" sz="3600"/>
              <a:t>Again: we don't talk about chunked encoding and web sockets or so for now; simply plain old HTTP 1.0</a:t>
            </a:r>
          </a:p>
        </p:txBody>
      </p:sp>
    </p:spTree>
  </p:cSld>
  <p:clrMapOvr>
    <a:masterClrMapping/>
  </p:clrMapOvr>
  <p:transition spd="slow"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name="Shape 940" id="9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1" id="941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- network concurrency</a:t>
            </a:r>
          </a:p>
          <a:p>
            <a:pPr rtl="0" lvl="0">
              <a:buNone/>
            </a:pPr>
            <a:r>
              <a:rPr lang="en"/>
              <a:t>- application concurrency</a:t>
            </a:r>
          </a:p>
        </p:txBody>
      </p:sp>
      <p:sp>
        <p:nvSpPr>
          <p:cNvPr name="Shape 942" id="942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two types of concurrency</a:t>
            </a:r>
          </a:p>
        </p:txBody>
      </p:sp>
    </p:spTree>
  </p:cSld>
  <p:clrMapOvr>
    <a:masterClrMapping/>
  </p:clrMapOvr>
  <p:transition spd="slow"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46" id="9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7" id="947"/>
          <p:cNvSpPr/>
          <p:nvPr/>
        </p:nvSpPr>
        <p:spPr>
          <a:xfrm>
            <a:off y="229600" x="94260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client</a:t>
            </a:r>
          </a:p>
        </p:txBody>
      </p:sp>
      <p:sp>
        <p:nvSpPr>
          <p:cNvPr name="Shape 948" id="948"/>
          <p:cNvSpPr/>
          <p:nvPr/>
        </p:nvSpPr>
        <p:spPr>
          <a:xfrm>
            <a:off y="229600" x="235785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949" id="949"/>
          <p:cNvSpPr/>
          <p:nvPr/>
        </p:nvSpPr>
        <p:spPr>
          <a:xfrm>
            <a:off y="229600" x="383350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950" id="950"/>
          <p:cNvSpPr/>
          <p:nvPr/>
        </p:nvSpPr>
        <p:spPr>
          <a:xfrm>
            <a:off y="2616250" x="1324600"/>
            <a:ext cy="1565100" cx="2985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http server (reverse proxy or load balancer)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take Nginx for the example</a:t>
            </a:r>
          </a:p>
        </p:txBody>
      </p:sp>
      <p:sp>
        <p:nvSpPr>
          <p:cNvPr name="Shape 951" id="951"/>
          <p:cNvSpPr/>
          <p:nvPr/>
        </p:nvSpPr>
        <p:spPr>
          <a:xfrm>
            <a:off y="5638775" x="374890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cxnSp>
        <p:nvCxnSpPr>
          <p:cNvPr name="Shape 952" id="952"/>
          <p:cNvCxnSpPr/>
          <p:nvPr/>
        </p:nvCxnSpPr>
        <p:spPr>
          <a:xfrm>
            <a:off y="1123875" x="1274925"/>
            <a:ext cy="1873200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953" id="953"/>
          <p:cNvSpPr/>
          <p:nvPr/>
        </p:nvSpPr>
        <p:spPr>
          <a:xfrm>
            <a:off y="1085586" x="1230762"/>
            <a:ext cy="243725" cx="237525"/>
          </a:xfrm>
          <a:custGeom>
            <a:pathLst>
              <a:path extrusionOk="0" h="9749" w="9501">
                <a:moveTo>
                  <a:pt y="9749" x="1042"/>
                </a:moveTo>
                <a:cubicBezTo>
                  <a:pt y="8137" x="961"/>
                  <a:pt y="403" x="-851"/>
                  <a:pt y="81" x="558"/>
                </a:cubicBezTo>
                <a:cubicBezTo>
                  <a:pt y="-241" x="1967"/>
                  <a:pt y="6526" x="8010"/>
                  <a:pt y="7816" x="950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  <p:cxnSp>
        <p:nvCxnSpPr>
          <p:cNvPr name="Shape 954" id="954"/>
          <p:cNvCxnSpPr/>
          <p:nvPr/>
        </p:nvCxnSpPr>
        <p:spPr>
          <a:xfrm>
            <a:off y="3893363" x="3323275"/>
            <a:ext cy="1873200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955" id="955"/>
          <p:cNvSpPr/>
          <p:nvPr/>
        </p:nvSpPr>
        <p:spPr>
          <a:xfrm>
            <a:off y="3855075" x="3279112"/>
            <a:ext cy="243725" cx="237525"/>
          </a:xfrm>
          <a:custGeom>
            <a:pathLst>
              <a:path extrusionOk="0" h="9749" w="9501">
                <a:moveTo>
                  <a:pt y="9749" x="1042"/>
                </a:moveTo>
                <a:cubicBezTo>
                  <a:pt y="8137" x="961"/>
                  <a:pt y="403" x="-851"/>
                  <a:pt y="81" x="558"/>
                </a:cubicBezTo>
                <a:cubicBezTo>
                  <a:pt y="-241" x="1967"/>
                  <a:pt y="6526" x="8010"/>
                  <a:pt y="7816" x="950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  <p:cxnSp>
        <p:nvCxnSpPr>
          <p:cNvPr name="Shape 956" id="956"/>
          <p:cNvCxnSpPr/>
          <p:nvPr/>
        </p:nvCxnSpPr>
        <p:spPr>
          <a:xfrm>
            <a:off y="1129900" x="2688825"/>
            <a:ext cy="1848899" cx="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957" id="957"/>
          <p:cNvCxnSpPr/>
          <p:nvPr/>
        </p:nvCxnSpPr>
        <p:spPr>
          <a:xfrm flipH="1">
            <a:off y="1196375" x="3323274"/>
            <a:ext cy="1667699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958" id="958"/>
          <p:cNvSpPr/>
          <p:nvPr/>
        </p:nvSpPr>
        <p:spPr>
          <a:xfrm>
            <a:off y="5597825" x="223095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959" id="959"/>
          <p:cNvSpPr/>
          <p:nvPr/>
        </p:nvSpPr>
        <p:spPr>
          <a:xfrm>
            <a:off y="5597825" x="579375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cxnSp>
        <p:nvCxnSpPr>
          <p:cNvPr name="Shape 960" id="960"/>
          <p:cNvCxnSpPr/>
          <p:nvPr/>
        </p:nvCxnSpPr>
        <p:spPr>
          <a:xfrm>
            <a:off y="3905513" x="2688825"/>
            <a:ext cy="1848899" cx="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961" id="961"/>
          <p:cNvCxnSpPr/>
          <p:nvPr/>
        </p:nvCxnSpPr>
        <p:spPr>
          <a:xfrm flipH="1">
            <a:off y="3930125" x="1324599"/>
            <a:ext cy="1667699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962" id="962"/>
          <p:cNvSpPr txBox="1"/>
          <p:nvPr/>
        </p:nvSpPr>
        <p:spPr>
          <a:xfrm>
            <a:off y="2061425" x="41108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buffering requests, I/O bound</a:t>
            </a:r>
          </a:p>
        </p:txBody>
      </p:sp>
      <p:sp>
        <p:nvSpPr>
          <p:cNvPr name="Shape 963" id="963"/>
          <p:cNvSpPr txBox="1"/>
          <p:nvPr/>
        </p:nvSpPr>
        <p:spPr>
          <a:xfrm>
            <a:off y="4098800" x="4257175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buffering responses, I/O bound</a:t>
            </a:r>
          </a:p>
        </p:txBody>
      </p:sp>
      <p:sp>
        <p:nvSpPr>
          <p:cNvPr name="Shape 964" id="964"/>
          <p:cNvSpPr txBox="1"/>
          <p:nvPr/>
        </p:nvSpPr>
        <p:spPr>
          <a:xfrm>
            <a:off y="5427000" x="4782125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processing requests, application dependant, might be I/O bound might be CPU bound and might have mixed form</a:t>
            </a:r>
          </a:p>
        </p:txBody>
      </p:sp>
    </p:spTree>
  </p:cSld>
  <p:clrMapOvr>
    <a:masterClrMapping/>
  </p:clrMapOvr>
  <p:transition spd="slow"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68" id="9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9" id="969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l">
              <a:buNone/>
            </a:pPr>
            <a:r>
              <a:rPr lang="en"/>
              <a:t>nginx, eventmachine, libev, nodejs, etc.</a:t>
            </a:r>
          </a:p>
        </p:txBody>
      </p:sp>
      <p:sp>
        <p:nvSpPr>
          <p:cNvPr name="Shape 970" id="97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sockets I/O bound tasks would be ideal for an event loop to process them efficiently</a:t>
            </a:r>
          </a:p>
        </p:txBody>
      </p:sp>
    </p:spTree>
  </p:cSld>
  <p:clrMapOvr>
    <a:masterClrMapping/>
  </p:clrMapOvr>
  <p:transition spd="slow"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74" id="9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5" id="975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unicorn uses pre-forked workers, thin uses clusters (launch multiple processes), puma uses threads; while rainbows could do anything above and more. you can even use zbatery to avoid forking (such as saving memory, or make it work more like puma)</a:t>
            </a:r>
          </a:p>
        </p:txBody>
      </p:sp>
      <p:sp>
        <p:nvSpPr>
          <p:cNvPr name="Shape 976" id="976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however, CPU bound tasks should be handled in real hardware core (e.g. kernel process/thread)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 sz="3600"/>
              <a:t>Caution: it's not faster for a user</a:t>
            </a:r>
          </a:p>
        </p:txBody>
      </p:sp>
    </p:spTree>
  </p:cSld>
  <p:clrMapOvr>
    <a:masterClrMapping/>
  </p:clrMapOvr>
  <p:transition spd="slow"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80" id="9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1" id="981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that is, using an event loop to buffer the requests</a:t>
            </a:r>
          </a:p>
        </p:txBody>
      </p:sp>
      <p:sp>
        <p:nvSpPr>
          <p:cNvPr name="Shape 982" id="982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we can abstract the http server (reverse proxy) easily, since it only needs to do one thing and do it well (unix philosophy)</a:t>
            </a:r>
          </a:p>
        </p:txBody>
      </p:sp>
    </p:spTree>
  </p:cSld>
  <p:clrMapOvr>
    <a:masterClrMapping/>
  </p:clrMapOvr>
  <p:transition spd="slow"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86" id="9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7" id="987"/>
          <p:cNvSpPr txBox="1"/>
          <p:nvPr>
            <p:ph type="ctrTitle"/>
          </p:nvPr>
        </p:nvSpPr>
        <p:spPr>
          <a:xfrm>
            <a:off y="4038623" x="52265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however, different application does different things, one strategy might work well for one application but not the other</a:t>
            </a:r>
          </a:p>
        </p:txBody>
      </p:sp>
    </p:spTree>
  </p:cSld>
  <p:clrMapOvr>
    <a:masterClrMapping/>
  </p:clrMapOvr>
  <p:transition spd="slow"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91" id="9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2" id="992"/>
          <p:cNvSpPr txBox="1"/>
          <p:nvPr>
            <p:ph type="ctrTitle"/>
          </p:nvPr>
        </p:nvSpPr>
        <p:spPr>
          <a:xfrm>
            <a:off y="3863398" x="64955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we could have an universal concurrency model which could do averagely good, but not perfect for say, *your*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96" id="9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7" id="99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that is why rainbows provides all possible concurrency models for you to choose from</a:t>
            </a:r>
          </a:p>
        </p:txBody>
      </p:sp>
    </p:spTree>
  </p:cSld>
  <p:clrMapOvr>
    <a:masterClrMapping/>
  </p:clrMapOvr>
  <p:transition spd="slow">
    <p:cut/>
  </p:transition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01" id="10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2" id="1002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it's I/O bound, and could be the most significant bottleneck, much slower than your favorite database</a:t>
            </a:r>
          </a:p>
        </p:txBody>
      </p:sp>
      <p:sp>
        <p:nvSpPr>
          <p:cNvPr name="Shape 1003" id="100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what if we want to make external requests to outside world? (e.g. facebook)</a:t>
            </a:r>
          </a:p>
        </p:txBody>
      </p:sp>
    </p:spTree>
  </p:cSld>
  <p:clrMapOvr>
    <a:masterClrMapping/>
  </p:clrMapOvr>
  <p:transition spd="slow">
    <p:cut/>
  </p:transition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07" id="10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8" id="100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let's see some concurrent popular ruby application servers</a:t>
            </a:r>
          </a:p>
        </p:txBody>
      </p:sp>
      <p:sp>
        <p:nvSpPr>
          <p:cNvPr name="Shape 1009" id="100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before we jump into the detail...</a:t>
            </a:r>
          </a:p>
        </p:txBody>
      </p:sp>
    </p:spTree>
  </p:cSld>
  <p:clrMapOvr>
    <a:masterClrMapping/>
  </p:clrMapOvr>
  <p:transition spd="slow">
    <p:cut/>
  </p:transition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name="Shape 1013" id="10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4" id="101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thin, puma, unicorn family</a:t>
            </a:r>
          </a:p>
        </p:txBody>
      </p:sp>
    </p:spTree>
  </p:cSld>
  <p:clrMapOvr>
    <a:masterClrMapping/>
  </p:clrMapOvr>
  <p:transition spd="slow">
    <p:cut/>
  </p:transition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18" id="10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9" id="1019"/>
          <p:cNvSpPr/>
          <p:nvPr/>
        </p:nvSpPr>
        <p:spPr>
          <a:xfrm>
            <a:off y="229600" x="94260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1020" id="1020"/>
          <p:cNvSpPr/>
          <p:nvPr/>
        </p:nvSpPr>
        <p:spPr>
          <a:xfrm>
            <a:off y="229600" x="235785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1021" id="1021"/>
          <p:cNvSpPr/>
          <p:nvPr/>
        </p:nvSpPr>
        <p:spPr>
          <a:xfrm>
            <a:off y="229600" x="383350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1022" id="1022"/>
          <p:cNvSpPr/>
          <p:nvPr/>
        </p:nvSpPr>
        <p:spPr>
          <a:xfrm>
            <a:off y="2616250" x="1324600"/>
            <a:ext cy="1565100" cx="2985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http server (reverse proxy or load balancer)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take Nginx for the example</a:t>
            </a:r>
          </a:p>
        </p:txBody>
      </p:sp>
      <p:sp>
        <p:nvSpPr>
          <p:cNvPr name="Shape 1023" id="1023"/>
          <p:cNvSpPr/>
          <p:nvPr/>
        </p:nvSpPr>
        <p:spPr>
          <a:xfrm>
            <a:off y="5638775" x="374890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cxnSp>
        <p:nvCxnSpPr>
          <p:cNvPr name="Shape 1024" id="1024"/>
          <p:cNvCxnSpPr/>
          <p:nvPr/>
        </p:nvCxnSpPr>
        <p:spPr>
          <a:xfrm>
            <a:off y="1123875" x="1274925"/>
            <a:ext cy="1873200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025" id="1025"/>
          <p:cNvSpPr/>
          <p:nvPr/>
        </p:nvSpPr>
        <p:spPr>
          <a:xfrm>
            <a:off y="1085586" x="1230762"/>
            <a:ext cy="243725" cx="237525"/>
          </a:xfrm>
          <a:custGeom>
            <a:pathLst>
              <a:path extrusionOk="0" h="9749" w="9501">
                <a:moveTo>
                  <a:pt y="9749" x="1042"/>
                </a:moveTo>
                <a:cubicBezTo>
                  <a:pt y="8137" x="961"/>
                  <a:pt y="403" x="-851"/>
                  <a:pt y="81" x="558"/>
                </a:cubicBezTo>
                <a:cubicBezTo>
                  <a:pt y="-241" x="1967"/>
                  <a:pt y="6526" x="8010"/>
                  <a:pt y="7816" x="950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  <p:cxnSp>
        <p:nvCxnSpPr>
          <p:cNvPr name="Shape 1026" id="1026"/>
          <p:cNvCxnSpPr/>
          <p:nvPr/>
        </p:nvCxnSpPr>
        <p:spPr>
          <a:xfrm>
            <a:off y="3893363" x="3323275"/>
            <a:ext cy="1873200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027" id="1027"/>
          <p:cNvSpPr/>
          <p:nvPr/>
        </p:nvSpPr>
        <p:spPr>
          <a:xfrm>
            <a:off y="3855075" x="3279112"/>
            <a:ext cy="243725" cx="237525"/>
          </a:xfrm>
          <a:custGeom>
            <a:pathLst>
              <a:path extrusionOk="0" h="9749" w="9501">
                <a:moveTo>
                  <a:pt y="9749" x="1042"/>
                </a:moveTo>
                <a:cubicBezTo>
                  <a:pt y="8137" x="961"/>
                  <a:pt y="403" x="-851"/>
                  <a:pt y="81" x="558"/>
                </a:cubicBezTo>
                <a:cubicBezTo>
                  <a:pt y="-241" x="1967"/>
                  <a:pt y="6526" x="8010"/>
                  <a:pt y="7816" x="950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  <p:cxnSp>
        <p:nvCxnSpPr>
          <p:cNvPr name="Shape 1028" id="1028"/>
          <p:cNvCxnSpPr/>
          <p:nvPr/>
        </p:nvCxnSpPr>
        <p:spPr>
          <a:xfrm>
            <a:off y="1129900" x="2688825"/>
            <a:ext cy="1848899" cx="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029" id="1029"/>
          <p:cNvCxnSpPr/>
          <p:nvPr/>
        </p:nvCxnSpPr>
        <p:spPr>
          <a:xfrm flipH="1">
            <a:off y="1196375" x="3323274"/>
            <a:ext cy="1667699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030" id="1030"/>
          <p:cNvSpPr/>
          <p:nvPr/>
        </p:nvSpPr>
        <p:spPr>
          <a:xfrm>
            <a:off y="5597825" x="223095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031" id="1031"/>
          <p:cNvSpPr/>
          <p:nvPr/>
        </p:nvSpPr>
        <p:spPr>
          <a:xfrm>
            <a:off y="5597825" x="579375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cxnSp>
        <p:nvCxnSpPr>
          <p:cNvPr name="Shape 1032" id="1032"/>
          <p:cNvCxnSpPr/>
          <p:nvPr/>
        </p:nvCxnSpPr>
        <p:spPr>
          <a:xfrm>
            <a:off y="3905513" x="2688825"/>
            <a:ext cy="1848899" cx="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033" id="1033"/>
          <p:cNvCxnSpPr/>
          <p:nvPr/>
        </p:nvCxnSpPr>
        <p:spPr>
          <a:xfrm flipH="1">
            <a:off y="3930125" x="1324599"/>
            <a:ext cy="1667699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034" id="1034"/>
          <p:cNvSpPr txBox="1"/>
          <p:nvPr/>
        </p:nvSpPr>
        <p:spPr>
          <a:xfrm>
            <a:off y="2061425" x="41108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buffering requests, I/O bound</a:t>
            </a:r>
          </a:p>
        </p:txBody>
      </p:sp>
      <p:sp>
        <p:nvSpPr>
          <p:cNvPr name="Shape 1035" id="1035"/>
          <p:cNvSpPr txBox="1"/>
          <p:nvPr/>
        </p:nvSpPr>
        <p:spPr>
          <a:xfrm>
            <a:off y="4098800" x="4257175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buffering responses, I/O bound</a:t>
            </a:r>
          </a:p>
        </p:txBody>
      </p:sp>
      <p:sp>
        <p:nvSpPr>
          <p:cNvPr name="Shape 1036" id="1036"/>
          <p:cNvSpPr txBox="1"/>
          <p:nvPr/>
        </p:nvSpPr>
        <p:spPr>
          <a:xfrm>
            <a:off y="5427000" x="4782125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processing requests, application dependant, might be I/O bound might be CPU bound and might have mixed form</a:t>
            </a:r>
          </a:p>
        </p:txBody>
      </p:sp>
    </p:spTree>
  </p:cSld>
  <p:clrMapOvr>
    <a:masterClrMapping/>
  </p:clrMapOvr>
  <p:transition spd="slow">
    <p:cut/>
  </p:transition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40" id="10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1" id="1041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you can run thin cluster for application concurrency</a:t>
            </a:r>
          </a:p>
        </p:txBody>
      </p:sp>
      <p:sp>
        <p:nvSpPr>
          <p:cNvPr name="Shape 1042" id="1042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default thin: eventmachine (event loop) for buffering requests; no application concurrency</a:t>
            </a:r>
          </a:p>
        </p:txBody>
      </p:sp>
    </p:spTree>
  </p:cSld>
  <p:clrMapOvr>
    <a:masterClrMapping/>
  </p:clrMapOvr>
  <p:transition spd="slow">
    <p:cut/>
  </p:transition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46" id="10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7" id="1047"/>
          <p:cNvSpPr/>
          <p:nvPr/>
        </p:nvSpPr>
        <p:spPr>
          <a:xfrm>
            <a:off y="5088350" x="2019000"/>
            <a:ext cy="558000" cx="1366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eventmachine</a:t>
            </a:r>
          </a:p>
        </p:txBody>
      </p:sp>
      <p:sp>
        <p:nvSpPr>
          <p:cNvPr name="Shape 1048" id="1048"/>
          <p:cNvSpPr/>
          <p:nvPr/>
        </p:nvSpPr>
        <p:spPr>
          <a:xfrm>
            <a:off y="5196413" x="264900"/>
            <a:ext cy="558000" cx="1366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eventmachine</a:t>
            </a:r>
          </a:p>
        </p:txBody>
      </p:sp>
      <p:sp>
        <p:nvSpPr>
          <p:cNvPr name="Shape 1049" id="1049"/>
          <p:cNvSpPr/>
          <p:nvPr/>
        </p:nvSpPr>
        <p:spPr>
          <a:xfrm>
            <a:off y="229600" x="94260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1050" id="1050"/>
          <p:cNvSpPr/>
          <p:nvPr/>
        </p:nvSpPr>
        <p:spPr>
          <a:xfrm>
            <a:off y="229600" x="235785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1051" id="1051"/>
          <p:cNvSpPr/>
          <p:nvPr/>
        </p:nvSpPr>
        <p:spPr>
          <a:xfrm>
            <a:off y="229600" x="383350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1052" id="1052"/>
          <p:cNvSpPr/>
          <p:nvPr/>
        </p:nvSpPr>
        <p:spPr>
          <a:xfrm>
            <a:off y="2616250" x="1324600"/>
            <a:ext cy="1565100" cx="2985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http server (reverse proxy or load balancer)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take Nginx for the example</a:t>
            </a:r>
          </a:p>
        </p:txBody>
      </p:sp>
      <p:sp>
        <p:nvSpPr>
          <p:cNvPr name="Shape 1053" id="1053"/>
          <p:cNvSpPr/>
          <p:nvPr/>
        </p:nvSpPr>
        <p:spPr>
          <a:xfrm>
            <a:off y="5954175" x="410070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cxnSp>
        <p:nvCxnSpPr>
          <p:cNvPr name="Shape 1054" id="1054"/>
          <p:cNvCxnSpPr/>
          <p:nvPr/>
        </p:nvCxnSpPr>
        <p:spPr>
          <a:xfrm>
            <a:off y="1123875" x="1274925"/>
            <a:ext cy="1873200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055" id="1055"/>
          <p:cNvSpPr/>
          <p:nvPr/>
        </p:nvSpPr>
        <p:spPr>
          <a:xfrm>
            <a:off y="1085586" x="1230762"/>
            <a:ext cy="243725" cx="237525"/>
          </a:xfrm>
          <a:custGeom>
            <a:pathLst>
              <a:path extrusionOk="0" h="9749" w="9501">
                <a:moveTo>
                  <a:pt y="9749" x="1042"/>
                </a:moveTo>
                <a:cubicBezTo>
                  <a:pt y="8137" x="961"/>
                  <a:pt y="403" x="-851"/>
                  <a:pt y="81" x="558"/>
                </a:cubicBezTo>
                <a:cubicBezTo>
                  <a:pt y="-241" x="1967"/>
                  <a:pt y="6526" x="8010"/>
                  <a:pt y="7816" x="950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  <p:cxnSp>
        <p:nvCxnSpPr>
          <p:cNvPr name="Shape 1056" id="1056"/>
          <p:cNvCxnSpPr/>
          <p:nvPr/>
        </p:nvCxnSpPr>
        <p:spPr>
          <a:xfrm>
            <a:off y="3893363" x="3323275"/>
            <a:ext cy="1873200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057" id="1057"/>
          <p:cNvSpPr/>
          <p:nvPr/>
        </p:nvSpPr>
        <p:spPr>
          <a:xfrm>
            <a:off y="3855075" x="3279112"/>
            <a:ext cy="243725" cx="237525"/>
          </a:xfrm>
          <a:custGeom>
            <a:pathLst>
              <a:path extrusionOk="0" h="9749" w="9501">
                <a:moveTo>
                  <a:pt y="9749" x="1042"/>
                </a:moveTo>
                <a:cubicBezTo>
                  <a:pt y="8137" x="961"/>
                  <a:pt y="403" x="-851"/>
                  <a:pt y="81" x="558"/>
                </a:cubicBezTo>
                <a:cubicBezTo>
                  <a:pt y="-241" x="1967"/>
                  <a:pt y="6526" x="8010"/>
                  <a:pt y="7816" x="950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  <p:cxnSp>
        <p:nvCxnSpPr>
          <p:cNvPr name="Shape 1058" id="1058"/>
          <p:cNvCxnSpPr/>
          <p:nvPr/>
        </p:nvCxnSpPr>
        <p:spPr>
          <a:xfrm>
            <a:off y="1129900" x="2688825"/>
            <a:ext cy="1848899" cx="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059" id="1059"/>
          <p:cNvCxnSpPr/>
          <p:nvPr/>
        </p:nvCxnSpPr>
        <p:spPr>
          <a:xfrm flipH="1">
            <a:off y="1196375" x="3323274"/>
            <a:ext cy="1667699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060" id="1060"/>
          <p:cNvSpPr/>
          <p:nvPr/>
        </p:nvSpPr>
        <p:spPr>
          <a:xfrm>
            <a:off y="5954175" x="229565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061" id="1061"/>
          <p:cNvSpPr/>
          <p:nvPr/>
        </p:nvSpPr>
        <p:spPr>
          <a:xfrm>
            <a:off y="5954175" x="644075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cxnSp>
        <p:nvCxnSpPr>
          <p:cNvPr name="Shape 1062" id="1062"/>
          <p:cNvCxnSpPr/>
          <p:nvPr/>
        </p:nvCxnSpPr>
        <p:spPr>
          <a:xfrm>
            <a:off y="3905513" x="2688825"/>
            <a:ext cy="1848899" cx="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063" id="1063"/>
          <p:cNvCxnSpPr/>
          <p:nvPr/>
        </p:nvCxnSpPr>
        <p:spPr>
          <a:xfrm flipH="1">
            <a:off y="3930125" x="1324599"/>
            <a:ext cy="1667699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064" id="1064"/>
          <p:cNvSpPr txBox="1"/>
          <p:nvPr/>
        </p:nvSpPr>
        <p:spPr>
          <a:xfrm>
            <a:off y="2061425" x="41108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buffering requests, I/O bound</a:t>
            </a:r>
          </a:p>
        </p:txBody>
      </p:sp>
      <p:sp>
        <p:nvSpPr>
          <p:cNvPr name="Shape 1065" id="1065"/>
          <p:cNvSpPr txBox="1"/>
          <p:nvPr/>
        </p:nvSpPr>
        <p:spPr>
          <a:xfrm>
            <a:off y="4098800" x="4257175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buffering responses, I/O bound</a:t>
            </a:r>
          </a:p>
        </p:txBody>
      </p:sp>
      <p:sp>
        <p:nvSpPr>
          <p:cNvPr name="Shape 1066" id="1066"/>
          <p:cNvSpPr txBox="1"/>
          <p:nvPr/>
        </p:nvSpPr>
        <p:spPr>
          <a:xfrm>
            <a:off y="2921400" x="3340975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067" id="1067"/>
          <p:cNvSpPr txBox="1"/>
          <p:nvPr/>
        </p:nvSpPr>
        <p:spPr>
          <a:xfrm>
            <a:off y="5459075" x="6355975"/>
            <a:ext cy="809099" cx="1558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thin</a:t>
            </a:r>
          </a:p>
        </p:txBody>
      </p:sp>
      <p:cxnSp>
        <p:nvCxnSpPr>
          <p:cNvPr name="Shape 1068" id="1068"/>
          <p:cNvCxnSpPr/>
          <p:nvPr/>
        </p:nvCxnSpPr>
        <p:spPr>
          <a:xfrm flipH="1">
            <a:off y="3930125" x="1153499"/>
            <a:ext cy="1667699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069" id="1069"/>
          <p:cNvCxnSpPr/>
          <p:nvPr/>
        </p:nvCxnSpPr>
        <p:spPr>
          <a:xfrm>
            <a:off y="3905513" x="2873550"/>
            <a:ext cy="1848899" cx="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070" id="1070"/>
          <p:cNvCxnSpPr/>
          <p:nvPr/>
        </p:nvCxnSpPr>
        <p:spPr>
          <a:xfrm>
            <a:off y="3893363" x="3613150"/>
            <a:ext cy="1873200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071" id="1071"/>
          <p:cNvSpPr/>
          <p:nvPr/>
        </p:nvSpPr>
        <p:spPr>
          <a:xfrm>
            <a:off y="3855075" x="3536950"/>
            <a:ext cy="243725" cx="237525"/>
          </a:xfrm>
          <a:custGeom>
            <a:pathLst>
              <a:path extrusionOk="0" h="9749" w="9501">
                <a:moveTo>
                  <a:pt y="9749" x="1042"/>
                </a:moveTo>
                <a:cubicBezTo>
                  <a:pt y="8137" x="961"/>
                  <a:pt y="403" x="-851"/>
                  <a:pt y="81" x="558"/>
                </a:cubicBezTo>
                <a:cubicBezTo>
                  <a:pt y="-241" x="1967"/>
                  <a:pt y="6526" x="8010"/>
                  <a:pt y="7816" x="950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072" id="1072"/>
          <p:cNvSpPr/>
          <p:nvPr/>
        </p:nvSpPr>
        <p:spPr>
          <a:xfrm>
            <a:off y="5309300" x="3714875"/>
            <a:ext cy="558000" cx="1366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eventmachine</a:t>
            </a:r>
          </a:p>
        </p:txBody>
      </p:sp>
      <p:cxnSp>
        <p:nvCxnSpPr>
          <p:cNvPr name="Shape 1073" id="1073"/>
          <p:cNvCxnSpPr/>
          <p:nvPr/>
        </p:nvCxnSpPr>
        <p:spPr>
          <a:xfrm>
            <a:off y="5648950" x="1093800"/>
            <a:ext cy="517499" cx="56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074" id="1074"/>
          <p:cNvCxnSpPr/>
          <p:nvPr/>
        </p:nvCxnSpPr>
        <p:spPr>
          <a:xfrm>
            <a:off y="5503375" x="2403950"/>
            <a:ext cy="558000" cx="121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075" id="1075"/>
          <p:cNvCxnSpPr/>
          <p:nvPr/>
        </p:nvCxnSpPr>
        <p:spPr>
          <a:xfrm flipH="1">
            <a:off y="5778350" x="4627899"/>
            <a:ext cy="404400" cx="2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7" id="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" id="98"/>
          <p:cNvSpPr txBox="1"/>
          <p:nvPr>
            <p:ph type="ctrTitle"/>
          </p:nvPr>
        </p:nvSpPr>
        <p:spPr>
          <a:xfrm>
            <a:off y="2100873" x="606900"/>
            <a:ext cy="1546500" cx="80880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l" rtl="0" lvl="0"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 moms can't produce</a:t>
            </a:r>
          </a:p>
          <a:p>
            <a:pPr algn="l" rtl="0" lvl="0"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child    in 1  month</a:t>
            </a:r>
          </a:p>
        </p:txBody>
      </p:sp>
    </p:spTree>
  </p:cSld>
  <p:clrMapOvr>
    <a:masterClrMapping/>
  </p:clrMapOvr>
  <p:transition spd="slow">
    <p:cut/>
  </p:transition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79" id="10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80" id="1080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you can of course run cluster for this</a:t>
            </a:r>
          </a:p>
        </p:txBody>
      </p:sp>
      <p:sp>
        <p:nvSpPr>
          <p:cNvPr name="Shape 1081" id="1081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threaded thin: eventmachine (event loop) for buffering requests; thread pool to serve requests</a:t>
            </a:r>
          </a:p>
        </p:txBody>
      </p:sp>
    </p:spTree>
  </p:cSld>
  <p:clrMapOvr>
    <a:masterClrMapping/>
  </p:clrMapOvr>
  <p:transition spd="slow">
    <p:cut/>
  </p:transition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85" id="10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86" id="1086"/>
          <p:cNvSpPr/>
          <p:nvPr/>
        </p:nvSpPr>
        <p:spPr>
          <a:xfrm>
            <a:off y="5088350" x="2019000"/>
            <a:ext cy="558000" cx="1366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eventmachine</a:t>
            </a:r>
          </a:p>
        </p:txBody>
      </p:sp>
      <p:sp>
        <p:nvSpPr>
          <p:cNvPr name="Shape 1087" id="1087"/>
          <p:cNvSpPr/>
          <p:nvPr/>
        </p:nvSpPr>
        <p:spPr>
          <a:xfrm>
            <a:off y="5196413" x="264900"/>
            <a:ext cy="558000" cx="1366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eventmachine</a:t>
            </a:r>
          </a:p>
        </p:txBody>
      </p:sp>
      <p:sp>
        <p:nvSpPr>
          <p:cNvPr name="Shape 1088" id="1088"/>
          <p:cNvSpPr/>
          <p:nvPr/>
        </p:nvSpPr>
        <p:spPr>
          <a:xfrm>
            <a:off y="229600" x="94260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1089" id="1089"/>
          <p:cNvSpPr/>
          <p:nvPr/>
        </p:nvSpPr>
        <p:spPr>
          <a:xfrm>
            <a:off y="229600" x="235785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1090" id="1090"/>
          <p:cNvSpPr/>
          <p:nvPr/>
        </p:nvSpPr>
        <p:spPr>
          <a:xfrm>
            <a:off y="229600" x="383350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1091" id="1091"/>
          <p:cNvSpPr/>
          <p:nvPr/>
        </p:nvSpPr>
        <p:spPr>
          <a:xfrm>
            <a:off y="2616250" x="1324600"/>
            <a:ext cy="1565100" cx="2985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http server (reverse proxy or load balancer)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take Nginx for the example</a:t>
            </a:r>
          </a:p>
        </p:txBody>
      </p:sp>
      <p:sp>
        <p:nvSpPr>
          <p:cNvPr name="Shape 1092" id="1092"/>
          <p:cNvSpPr/>
          <p:nvPr/>
        </p:nvSpPr>
        <p:spPr>
          <a:xfrm>
            <a:off y="5954175" x="410070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cxnSp>
        <p:nvCxnSpPr>
          <p:cNvPr name="Shape 1093" id="1093"/>
          <p:cNvCxnSpPr/>
          <p:nvPr/>
        </p:nvCxnSpPr>
        <p:spPr>
          <a:xfrm>
            <a:off y="1123875" x="1274925"/>
            <a:ext cy="1873200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094" id="1094"/>
          <p:cNvSpPr/>
          <p:nvPr/>
        </p:nvSpPr>
        <p:spPr>
          <a:xfrm>
            <a:off y="1085586" x="1230762"/>
            <a:ext cy="243725" cx="237525"/>
          </a:xfrm>
          <a:custGeom>
            <a:pathLst>
              <a:path extrusionOk="0" h="9749" w="9501">
                <a:moveTo>
                  <a:pt y="9749" x="1042"/>
                </a:moveTo>
                <a:cubicBezTo>
                  <a:pt y="8137" x="961"/>
                  <a:pt y="403" x="-851"/>
                  <a:pt y="81" x="558"/>
                </a:cubicBezTo>
                <a:cubicBezTo>
                  <a:pt y="-241" x="1967"/>
                  <a:pt y="6526" x="8010"/>
                  <a:pt y="7816" x="950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  <p:cxnSp>
        <p:nvCxnSpPr>
          <p:cNvPr name="Shape 1095" id="1095"/>
          <p:cNvCxnSpPr/>
          <p:nvPr/>
        </p:nvCxnSpPr>
        <p:spPr>
          <a:xfrm>
            <a:off y="3893363" x="3323275"/>
            <a:ext cy="1873200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096" id="1096"/>
          <p:cNvSpPr/>
          <p:nvPr/>
        </p:nvSpPr>
        <p:spPr>
          <a:xfrm>
            <a:off y="3855075" x="3279112"/>
            <a:ext cy="243725" cx="237525"/>
          </a:xfrm>
          <a:custGeom>
            <a:pathLst>
              <a:path extrusionOk="0" h="9749" w="9501">
                <a:moveTo>
                  <a:pt y="9749" x="1042"/>
                </a:moveTo>
                <a:cubicBezTo>
                  <a:pt y="8137" x="961"/>
                  <a:pt y="403" x="-851"/>
                  <a:pt y="81" x="558"/>
                </a:cubicBezTo>
                <a:cubicBezTo>
                  <a:pt y="-241" x="1967"/>
                  <a:pt y="6526" x="8010"/>
                  <a:pt y="7816" x="950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  <p:cxnSp>
        <p:nvCxnSpPr>
          <p:cNvPr name="Shape 1097" id="1097"/>
          <p:cNvCxnSpPr/>
          <p:nvPr/>
        </p:nvCxnSpPr>
        <p:spPr>
          <a:xfrm>
            <a:off y="1129900" x="2688825"/>
            <a:ext cy="1848899" cx="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098" id="1098"/>
          <p:cNvCxnSpPr/>
          <p:nvPr/>
        </p:nvCxnSpPr>
        <p:spPr>
          <a:xfrm flipH="1">
            <a:off y="1196375" x="3323274"/>
            <a:ext cy="1667699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099" id="1099"/>
          <p:cNvSpPr/>
          <p:nvPr/>
        </p:nvSpPr>
        <p:spPr>
          <a:xfrm>
            <a:off y="5954175" x="229565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00" id="1100"/>
          <p:cNvSpPr/>
          <p:nvPr/>
        </p:nvSpPr>
        <p:spPr>
          <a:xfrm>
            <a:off y="5954175" x="644075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cxnSp>
        <p:nvCxnSpPr>
          <p:cNvPr name="Shape 1101" id="1101"/>
          <p:cNvCxnSpPr/>
          <p:nvPr/>
        </p:nvCxnSpPr>
        <p:spPr>
          <a:xfrm>
            <a:off y="3905513" x="2688825"/>
            <a:ext cy="1848899" cx="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102" id="1102"/>
          <p:cNvCxnSpPr/>
          <p:nvPr/>
        </p:nvCxnSpPr>
        <p:spPr>
          <a:xfrm flipH="1">
            <a:off y="3930125" x="1324599"/>
            <a:ext cy="1667699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103" id="1103"/>
          <p:cNvSpPr txBox="1"/>
          <p:nvPr/>
        </p:nvSpPr>
        <p:spPr>
          <a:xfrm>
            <a:off y="2061425" x="41108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buffering requests, I/O bound</a:t>
            </a:r>
          </a:p>
        </p:txBody>
      </p:sp>
      <p:sp>
        <p:nvSpPr>
          <p:cNvPr name="Shape 1104" id="1104"/>
          <p:cNvSpPr txBox="1"/>
          <p:nvPr/>
        </p:nvSpPr>
        <p:spPr>
          <a:xfrm>
            <a:off y="4098800" x="4257175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buffering responses, I/O bound</a:t>
            </a:r>
          </a:p>
        </p:txBody>
      </p:sp>
      <p:sp>
        <p:nvSpPr>
          <p:cNvPr name="Shape 1105" id="1105"/>
          <p:cNvSpPr txBox="1"/>
          <p:nvPr/>
        </p:nvSpPr>
        <p:spPr>
          <a:xfrm>
            <a:off y="2921400" x="3340975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106" id="1106"/>
          <p:cNvSpPr txBox="1"/>
          <p:nvPr/>
        </p:nvSpPr>
        <p:spPr>
          <a:xfrm>
            <a:off y="5459075" x="6355975"/>
            <a:ext cy="809099" cx="1558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threaded thin</a:t>
            </a:r>
          </a:p>
        </p:txBody>
      </p:sp>
      <p:cxnSp>
        <p:nvCxnSpPr>
          <p:cNvPr name="Shape 1107" id="1107"/>
          <p:cNvCxnSpPr/>
          <p:nvPr/>
        </p:nvCxnSpPr>
        <p:spPr>
          <a:xfrm flipH="1">
            <a:off y="3930125" x="1153499"/>
            <a:ext cy="1667699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108" id="1108"/>
          <p:cNvCxnSpPr/>
          <p:nvPr/>
        </p:nvCxnSpPr>
        <p:spPr>
          <a:xfrm>
            <a:off y="3905513" x="2873550"/>
            <a:ext cy="1848899" cx="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109" id="1109"/>
          <p:cNvCxnSpPr/>
          <p:nvPr/>
        </p:nvCxnSpPr>
        <p:spPr>
          <a:xfrm>
            <a:off y="3893363" x="3613150"/>
            <a:ext cy="1873200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110" id="1110"/>
          <p:cNvSpPr/>
          <p:nvPr/>
        </p:nvSpPr>
        <p:spPr>
          <a:xfrm>
            <a:off y="3855075" x="3536950"/>
            <a:ext cy="243725" cx="237525"/>
          </a:xfrm>
          <a:custGeom>
            <a:pathLst>
              <a:path extrusionOk="0" h="9749" w="9501">
                <a:moveTo>
                  <a:pt y="9749" x="1042"/>
                </a:moveTo>
                <a:cubicBezTo>
                  <a:pt y="8137" x="961"/>
                  <a:pt y="403" x="-851"/>
                  <a:pt y="81" x="558"/>
                </a:cubicBezTo>
                <a:cubicBezTo>
                  <a:pt y="-241" x="1967"/>
                  <a:pt y="6526" x="8010"/>
                  <a:pt y="7816" x="950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111" id="1111"/>
          <p:cNvSpPr/>
          <p:nvPr/>
        </p:nvSpPr>
        <p:spPr>
          <a:xfrm>
            <a:off y="5309300" x="3714875"/>
            <a:ext cy="558000" cx="1366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eventmachine</a:t>
            </a:r>
          </a:p>
        </p:txBody>
      </p:sp>
      <p:cxnSp>
        <p:nvCxnSpPr>
          <p:cNvPr name="Shape 1112" id="1112"/>
          <p:cNvCxnSpPr/>
          <p:nvPr/>
        </p:nvCxnSpPr>
        <p:spPr>
          <a:xfrm>
            <a:off y="5648950" x="1093800"/>
            <a:ext cy="517499" cx="56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113" id="1113"/>
          <p:cNvCxnSpPr/>
          <p:nvPr/>
        </p:nvCxnSpPr>
        <p:spPr>
          <a:xfrm>
            <a:off y="5503375" x="2403950"/>
            <a:ext cy="558000" cx="121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114" id="1114"/>
          <p:cNvCxnSpPr/>
          <p:nvPr/>
        </p:nvCxnSpPr>
        <p:spPr>
          <a:xfrm flipH="1">
            <a:off y="5778350" x="4627899"/>
            <a:ext cy="404400" cx="2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115" id="1115"/>
          <p:cNvSpPr/>
          <p:nvPr/>
        </p:nvSpPr>
        <p:spPr>
          <a:xfrm>
            <a:off y="6106575" x="425310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16" id="1116"/>
          <p:cNvSpPr/>
          <p:nvPr/>
        </p:nvSpPr>
        <p:spPr>
          <a:xfrm>
            <a:off y="6258975" x="440550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17" id="1117"/>
          <p:cNvSpPr/>
          <p:nvPr/>
        </p:nvSpPr>
        <p:spPr>
          <a:xfrm>
            <a:off y="6106575" x="244805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18" id="1118"/>
          <p:cNvSpPr/>
          <p:nvPr/>
        </p:nvSpPr>
        <p:spPr>
          <a:xfrm>
            <a:off y="6258975" x="260045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19" id="1119"/>
          <p:cNvSpPr/>
          <p:nvPr/>
        </p:nvSpPr>
        <p:spPr>
          <a:xfrm>
            <a:off y="6106575" x="796475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20" id="1120"/>
          <p:cNvSpPr/>
          <p:nvPr/>
        </p:nvSpPr>
        <p:spPr>
          <a:xfrm>
            <a:off y="6258975" x="948875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</p:spTree>
  </p:cSld>
  <p:clrMapOvr>
    <a:masterClrMapping/>
  </p:clrMapOvr>
  <p:transition spd="slow">
    <p:cut/>
  </p:transition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24" id="1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25" id="1125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zbatery + ThreadPool = puma</a:t>
            </a:r>
          </a:p>
        </p:txBody>
      </p:sp>
      <p:sp>
        <p:nvSpPr>
          <p:cNvPr name="Shape 1126" id="1126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puma: thread pool</a:t>
            </a:r>
          </a:p>
        </p:txBody>
      </p:sp>
    </p:spTree>
  </p:cSld>
  <p:clrMapOvr>
    <a:masterClrMapping/>
  </p:clrMapOvr>
  <p:transition spd="slow">
    <p:cut/>
  </p:transition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30" id="1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1" id="1131"/>
          <p:cNvSpPr/>
          <p:nvPr/>
        </p:nvSpPr>
        <p:spPr>
          <a:xfrm>
            <a:off y="229600" x="94260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1132" id="1132"/>
          <p:cNvSpPr/>
          <p:nvPr/>
        </p:nvSpPr>
        <p:spPr>
          <a:xfrm>
            <a:off y="229600" x="235785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1133" id="1133"/>
          <p:cNvSpPr/>
          <p:nvPr/>
        </p:nvSpPr>
        <p:spPr>
          <a:xfrm>
            <a:off y="229600" x="383350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1134" id="1134"/>
          <p:cNvSpPr/>
          <p:nvPr/>
        </p:nvSpPr>
        <p:spPr>
          <a:xfrm>
            <a:off y="2616250" x="1324600"/>
            <a:ext cy="1565100" cx="2985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http server (reverse proxy or load balancer)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take Nginx for the example</a:t>
            </a:r>
          </a:p>
        </p:txBody>
      </p:sp>
      <p:sp>
        <p:nvSpPr>
          <p:cNvPr name="Shape 1135" id="1135"/>
          <p:cNvSpPr/>
          <p:nvPr/>
        </p:nvSpPr>
        <p:spPr>
          <a:xfrm>
            <a:off y="5638775" x="374890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cxnSp>
        <p:nvCxnSpPr>
          <p:cNvPr name="Shape 1136" id="1136"/>
          <p:cNvCxnSpPr/>
          <p:nvPr/>
        </p:nvCxnSpPr>
        <p:spPr>
          <a:xfrm>
            <a:off y="1123875" x="1274925"/>
            <a:ext cy="1873200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137" id="1137"/>
          <p:cNvSpPr/>
          <p:nvPr/>
        </p:nvSpPr>
        <p:spPr>
          <a:xfrm>
            <a:off y="1085586" x="1230762"/>
            <a:ext cy="243725" cx="237525"/>
          </a:xfrm>
          <a:custGeom>
            <a:pathLst>
              <a:path extrusionOk="0" h="9749" w="9501">
                <a:moveTo>
                  <a:pt y="9749" x="1042"/>
                </a:moveTo>
                <a:cubicBezTo>
                  <a:pt y="8137" x="961"/>
                  <a:pt y="403" x="-851"/>
                  <a:pt y="81" x="558"/>
                </a:cubicBezTo>
                <a:cubicBezTo>
                  <a:pt y="-241" x="1967"/>
                  <a:pt y="6526" x="8010"/>
                  <a:pt y="7816" x="950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  <p:cxnSp>
        <p:nvCxnSpPr>
          <p:cNvPr name="Shape 1138" id="1138"/>
          <p:cNvCxnSpPr/>
          <p:nvPr/>
        </p:nvCxnSpPr>
        <p:spPr>
          <a:xfrm>
            <a:off y="1129900" x="2688825"/>
            <a:ext cy="1848899" cx="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139" id="1139"/>
          <p:cNvCxnSpPr/>
          <p:nvPr/>
        </p:nvCxnSpPr>
        <p:spPr>
          <a:xfrm flipH="1">
            <a:off y="1196375" x="3323274"/>
            <a:ext cy="1667699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140" id="1140"/>
          <p:cNvSpPr/>
          <p:nvPr/>
        </p:nvSpPr>
        <p:spPr>
          <a:xfrm>
            <a:off y="5597825" x="223095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41" id="1141"/>
          <p:cNvSpPr/>
          <p:nvPr/>
        </p:nvSpPr>
        <p:spPr>
          <a:xfrm>
            <a:off y="5597825" x="579375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42" id="1142"/>
          <p:cNvSpPr txBox="1"/>
          <p:nvPr/>
        </p:nvSpPr>
        <p:spPr>
          <a:xfrm>
            <a:off y="2061425" x="41108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buffering requests, I/O bound</a:t>
            </a:r>
          </a:p>
        </p:txBody>
      </p:sp>
      <p:sp>
        <p:nvSpPr>
          <p:cNvPr name="Shape 1143" id="1143"/>
          <p:cNvSpPr txBox="1"/>
          <p:nvPr/>
        </p:nvSpPr>
        <p:spPr>
          <a:xfrm>
            <a:off y="4098800" x="4257175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buffering responses, I/O bound</a:t>
            </a:r>
          </a:p>
        </p:txBody>
      </p:sp>
      <p:sp>
        <p:nvSpPr>
          <p:cNvPr name="Shape 1144" id="1144"/>
          <p:cNvSpPr/>
          <p:nvPr/>
        </p:nvSpPr>
        <p:spPr>
          <a:xfrm>
            <a:off y="5791175" x="390130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45" id="1145"/>
          <p:cNvSpPr/>
          <p:nvPr/>
        </p:nvSpPr>
        <p:spPr>
          <a:xfrm>
            <a:off y="5750225" x="238335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46" id="1146"/>
          <p:cNvSpPr/>
          <p:nvPr/>
        </p:nvSpPr>
        <p:spPr>
          <a:xfrm>
            <a:off y="5750225" x="731775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47" id="1147"/>
          <p:cNvSpPr/>
          <p:nvPr/>
        </p:nvSpPr>
        <p:spPr>
          <a:xfrm>
            <a:off y="5902625" x="884175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48" id="1148"/>
          <p:cNvSpPr/>
          <p:nvPr/>
        </p:nvSpPr>
        <p:spPr>
          <a:xfrm>
            <a:off y="5902625" x="253575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49" id="1149"/>
          <p:cNvSpPr/>
          <p:nvPr/>
        </p:nvSpPr>
        <p:spPr>
          <a:xfrm>
            <a:off y="5943575" x="405370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50" id="1150"/>
          <p:cNvSpPr txBox="1"/>
          <p:nvPr/>
        </p:nvSpPr>
        <p:spPr>
          <a:xfrm>
            <a:off y="2921400" x="3340975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151" id="1151"/>
          <p:cNvSpPr txBox="1"/>
          <p:nvPr/>
        </p:nvSpPr>
        <p:spPr>
          <a:xfrm>
            <a:off y="5831100" x="5160200"/>
            <a:ext cy="809099" cx="1558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puma -- threads</a:t>
            </a:r>
          </a:p>
        </p:txBody>
      </p:sp>
      <p:cxnSp>
        <p:nvCxnSpPr>
          <p:cNvPr name="Shape 1152" id="1152"/>
          <p:cNvCxnSpPr/>
          <p:nvPr/>
        </p:nvCxnSpPr>
        <p:spPr>
          <a:xfrm>
            <a:off y="3893363" x="3323275"/>
            <a:ext cy="1873200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153" id="1153"/>
          <p:cNvSpPr/>
          <p:nvPr/>
        </p:nvSpPr>
        <p:spPr>
          <a:xfrm>
            <a:off y="3855075" x="3279112"/>
            <a:ext cy="243725" cx="237525"/>
          </a:xfrm>
          <a:custGeom>
            <a:pathLst>
              <a:path extrusionOk="0" h="9749" w="9501">
                <a:moveTo>
                  <a:pt y="9749" x="1042"/>
                </a:moveTo>
                <a:cubicBezTo>
                  <a:pt y="8137" x="961"/>
                  <a:pt y="403" x="-851"/>
                  <a:pt y="81" x="558"/>
                </a:cubicBezTo>
                <a:cubicBezTo>
                  <a:pt y="-241" x="1967"/>
                  <a:pt y="6526" x="8010"/>
                  <a:pt y="7816" x="950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  <p:cxnSp>
        <p:nvCxnSpPr>
          <p:cNvPr name="Shape 1154" id="1154"/>
          <p:cNvCxnSpPr/>
          <p:nvPr/>
        </p:nvCxnSpPr>
        <p:spPr>
          <a:xfrm>
            <a:off y="3905513" x="2688825"/>
            <a:ext cy="1848899" cx="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155" id="1155"/>
          <p:cNvCxnSpPr/>
          <p:nvPr/>
        </p:nvCxnSpPr>
        <p:spPr>
          <a:xfrm flipH="1">
            <a:off y="3930125" x="1324599"/>
            <a:ext cy="1667699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156" id="1156"/>
          <p:cNvCxnSpPr/>
          <p:nvPr/>
        </p:nvCxnSpPr>
        <p:spPr>
          <a:xfrm flipH="1">
            <a:off y="3930125" x="1153499"/>
            <a:ext cy="1667699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157" id="1157"/>
          <p:cNvCxnSpPr/>
          <p:nvPr/>
        </p:nvCxnSpPr>
        <p:spPr>
          <a:xfrm>
            <a:off y="3905513" x="2873550"/>
            <a:ext cy="1848899" cx="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158" id="1158"/>
          <p:cNvCxnSpPr/>
          <p:nvPr/>
        </p:nvCxnSpPr>
        <p:spPr>
          <a:xfrm>
            <a:off y="3893363" x="3613150"/>
            <a:ext cy="1873200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159" id="1159"/>
          <p:cNvSpPr/>
          <p:nvPr/>
        </p:nvSpPr>
        <p:spPr>
          <a:xfrm>
            <a:off y="3855075" x="3536950"/>
            <a:ext cy="243725" cx="237525"/>
          </a:xfrm>
          <a:custGeom>
            <a:pathLst>
              <a:path extrusionOk="0" h="9749" w="9501">
                <a:moveTo>
                  <a:pt y="9749" x="1042"/>
                </a:moveTo>
                <a:cubicBezTo>
                  <a:pt y="8137" x="961"/>
                  <a:pt y="403" x="-851"/>
                  <a:pt y="81" x="558"/>
                </a:cubicBezTo>
                <a:cubicBezTo>
                  <a:pt y="-241" x="1967"/>
                  <a:pt y="6526" x="8010"/>
                  <a:pt y="7816" x="950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</p:spTree>
  </p:cSld>
  <p:clrMapOvr>
    <a:masterClrMapping/>
  </p:clrMapOvr>
  <p:transition spd="slow">
    <p:cut/>
  </p:transition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63" id="1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4" id="116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unicorn: no network concurrency; worker process application concurrency</a:t>
            </a:r>
          </a:p>
        </p:txBody>
      </p:sp>
    </p:spTree>
  </p:cSld>
  <p:clrMapOvr>
    <a:masterClrMapping/>
  </p:clrMapOvr>
  <p:transition spd="slow">
    <p:cut/>
  </p:transition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68" id="1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9" id="1169"/>
          <p:cNvSpPr/>
          <p:nvPr/>
        </p:nvSpPr>
        <p:spPr>
          <a:xfrm>
            <a:off y="229600" x="94260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1170" id="1170"/>
          <p:cNvSpPr/>
          <p:nvPr/>
        </p:nvSpPr>
        <p:spPr>
          <a:xfrm>
            <a:off y="229600" x="235785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1171" id="1171"/>
          <p:cNvSpPr/>
          <p:nvPr/>
        </p:nvSpPr>
        <p:spPr>
          <a:xfrm>
            <a:off y="229600" x="383350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1172" id="1172"/>
          <p:cNvSpPr/>
          <p:nvPr/>
        </p:nvSpPr>
        <p:spPr>
          <a:xfrm>
            <a:off y="2616250" x="1324600"/>
            <a:ext cy="1565100" cx="2985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http server (reverse proxy or load balancer)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take Nginx for the example</a:t>
            </a:r>
          </a:p>
        </p:txBody>
      </p:sp>
      <p:sp>
        <p:nvSpPr>
          <p:cNvPr name="Shape 1173" id="1173"/>
          <p:cNvSpPr/>
          <p:nvPr/>
        </p:nvSpPr>
        <p:spPr>
          <a:xfrm>
            <a:off y="5638775" x="374890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cxnSp>
        <p:nvCxnSpPr>
          <p:cNvPr name="Shape 1174" id="1174"/>
          <p:cNvCxnSpPr/>
          <p:nvPr/>
        </p:nvCxnSpPr>
        <p:spPr>
          <a:xfrm>
            <a:off y="1123875" x="1274925"/>
            <a:ext cy="1873200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175" id="1175"/>
          <p:cNvSpPr/>
          <p:nvPr/>
        </p:nvSpPr>
        <p:spPr>
          <a:xfrm>
            <a:off y="1085586" x="1230762"/>
            <a:ext cy="243725" cx="237525"/>
          </a:xfrm>
          <a:custGeom>
            <a:pathLst>
              <a:path extrusionOk="0" h="9749" w="9501">
                <a:moveTo>
                  <a:pt y="9749" x="1042"/>
                </a:moveTo>
                <a:cubicBezTo>
                  <a:pt y="8137" x="961"/>
                  <a:pt y="403" x="-851"/>
                  <a:pt y="81" x="558"/>
                </a:cubicBezTo>
                <a:cubicBezTo>
                  <a:pt y="-241" x="1967"/>
                  <a:pt y="6526" x="8010"/>
                  <a:pt y="7816" x="950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  <p:cxnSp>
        <p:nvCxnSpPr>
          <p:cNvPr name="Shape 1176" id="1176"/>
          <p:cNvCxnSpPr/>
          <p:nvPr/>
        </p:nvCxnSpPr>
        <p:spPr>
          <a:xfrm>
            <a:off y="1129900" x="2688825"/>
            <a:ext cy="1848899" cx="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177" id="1177"/>
          <p:cNvCxnSpPr/>
          <p:nvPr/>
        </p:nvCxnSpPr>
        <p:spPr>
          <a:xfrm flipH="1">
            <a:off y="1196375" x="3323274"/>
            <a:ext cy="1667699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178" id="1178"/>
          <p:cNvSpPr/>
          <p:nvPr/>
        </p:nvSpPr>
        <p:spPr>
          <a:xfrm>
            <a:off y="5597825" x="223095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79" id="1179"/>
          <p:cNvSpPr/>
          <p:nvPr/>
        </p:nvSpPr>
        <p:spPr>
          <a:xfrm>
            <a:off y="5597825" x="579375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80" id="1180"/>
          <p:cNvSpPr txBox="1"/>
          <p:nvPr/>
        </p:nvSpPr>
        <p:spPr>
          <a:xfrm>
            <a:off y="2061425" x="41108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buffering requests, I/O bound</a:t>
            </a:r>
          </a:p>
        </p:txBody>
      </p:sp>
      <p:sp>
        <p:nvSpPr>
          <p:cNvPr name="Shape 1181" id="1181"/>
          <p:cNvSpPr txBox="1"/>
          <p:nvPr/>
        </p:nvSpPr>
        <p:spPr>
          <a:xfrm>
            <a:off y="4098800" x="4257175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buffering responses, I/O bound</a:t>
            </a:r>
          </a:p>
        </p:txBody>
      </p:sp>
      <p:sp>
        <p:nvSpPr>
          <p:cNvPr name="Shape 1182" id="1182"/>
          <p:cNvSpPr txBox="1"/>
          <p:nvPr/>
        </p:nvSpPr>
        <p:spPr>
          <a:xfrm>
            <a:off y="1196375" x="9382750"/>
            <a:ext cy="2871299" cx="18762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Unicron doesn't have any I/O concurrency, relying on Nginx to buffer the requests. Unicorn has workers (processes) concurrency, dealing with CPU bound tasks</a:t>
            </a:r>
          </a:p>
        </p:txBody>
      </p:sp>
      <p:sp>
        <p:nvSpPr>
          <p:cNvPr name="Shape 1183" id="1183"/>
          <p:cNvSpPr/>
          <p:nvPr/>
        </p:nvSpPr>
        <p:spPr>
          <a:xfrm>
            <a:off y="5791175" x="390130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84" id="1184"/>
          <p:cNvSpPr/>
          <p:nvPr/>
        </p:nvSpPr>
        <p:spPr>
          <a:xfrm>
            <a:off y="5750225" x="238335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85" id="1185"/>
          <p:cNvSpPr/>
          <p:nvPr/>
        </p:nvSpPr>
        <p:spPr>
          <a:xfrm>
            <a:off y="5750225" x="731775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86" id="1186"/>
          <p:cNvSpPr/>
          <p:nvPr/>
        </p:nvSpPr>
        <p:spPr>
          <a:xfrm>
            <a:off y="5902625" x="884175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87" id="1187"/>
          <p:cNvSpPr/>
          <p:nvPr/>
        </p:nvSpPr>
        <p:spPr>
          <a:xfrm>
            <a:off y="5902625" x="253575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88" id="1188"/>
          <p:cNvSpPr/>
          <p:nvPr/>
        </p:nvSpPr>
        <p:spPr>
          <a:xfrm>
            <a:off y="5943575" x="405370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189" id="1189"/>
          <p:cNvSpPr txBox="1"/>
          <p:nvPr/>
        </p:nvSpPr>
        <p:spPr>
          <a:xfrm>
            <a:off y="2921400" x="3340975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190" id="1190"/>
          <p:cNvSpPr txBox="1"/>
          <p:nvPr/>
        </p:nvSpPr>
        <p:spPr>
          <a:xfrm>
            <a:off y="5831100" x="5160200"/>
            <a:ext cy="809099" cx="1558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unicorn -- forked processes</a:t>
            </a:r>
          </a:p>
        </p:txBody>
      </p:sp>
      <p:cxnSp>
        <p:nvCxnSpPr>
          <p:cNvPr name="Shape 1191" id="1191"/>
          <p:cNvCxnSpPr/>
          <p:nvPr/>
        </p:nvCxnSpPr>
        <p:spPr>
          <a:xfrm>
            <a:off y="3893363" x="3323275"/>
            <a:ext cy="1873200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192" id="1192"/>
          <p:cNvSpPr/>
          <p:nvPr/>
        </p:nvSpPr>
        <p:spPr>
          <a:xfrm>
            <a:off y="3855075" x="3279112"/>
            <a:ext cy="243725" cx="237525"/>
          </a:xfrm>
          <a:custGeom>
            <a:pathLst>
              <a:path extrusionOk="0" h="9749" w="9501">
                <a:moveTo>
                  <a:pt y="9749" x="1042"/>
                </a:moveTo>
                <a:cubicBezTo>
                  <a:pt y="8137" x="961"/>
                  <a:pt y="403" x="-851"/>
                  <a:pt y="81" x="558"/>
                </a:cubicBezTo>
                <a:cubicBezTo>
                  <a:pt y="-241" x="1967"/>
                  <a:pt y="6526" x="8010"/>
                  <a:pt y="7816" x="950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  <p:cxnSp>
        <p:nvCxnSpPr>
          <p:cNvPr name="Shape 1193" id="1193"/>
          <p:cNvCxnSpPr/>
          <p:nvPr/>
        </p:nvCxnSpPr>
        <p:spPr>
          <a:xfrm>
            <a:off y="3905513" x="2688825"/>
            <a:ext cy="1848899" cx="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194" id="1194"/>
          <p:cNvCxnSpPr/>
          <p:nvPr/>
        </p:nvCxnSpPr>
        <p:spPr>
          <a:xfrm flipH="1">
            <a:off y="3930125" x="1324599"/>
            <a:ext cy="1667699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195" id="1195"/>
          <p:cNvCxnSpPr/>
          <p:nvPr/>
        </p:nvCxnSpPr>
        <p:spPr>
          <a:xfrm flipH="1">
            <a:off y="3930125" x="1153499"/>
            <a:ext cy="1667699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196" id="1196"/>
          <p:cNvCxnSpPr/>
          <p:nvPr/>
        </p:nvCxnSpPr>
        <p:spPr>
          <a:xfrm>
            <a:off y="3905513" x="2873550"/>
            <a:ext cy="1848899" cx="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197" id="1197"/>
          <p:cNvCxnSpPr/>
          <p:nvPr/>
        </p:nvCxnSpPr>
        <p:spPr>
          <a:xfrm>
            <a:off y="3893363" x="3613150"/>
            <a:ext cy="1873200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198" id="1198"/>
          <p:cNvSpPr/>
          <p:nvPr/>
        </p:nvSpPr>
        <p:spPr>
          <a:xfrm>
            <a:off y="3855075" x="3536950"/>
            <a:ext cy="243725" cx="237525"/>
          </a:xfrm>
          <a:custGeom>
            <a:pathLst>
              <a:path extrusionOk="0" h="9749" w="9501">
                <a:moveTo>
                  <a:pt y="9749" x="1042"/>
                </a:moveTo>
                <a:cubicBezTo>
                  <a:pt y="8137" x="961"/>
                  <a:pt y="403" x="-851"/>
                  <a:pt y="81" x="558"/>
                </a:cubicBezTo>
                <a:cubicBezTo>
                  <a:pt y="-241" x="1967"/>
                  <a:pt y="6526" x="8010"/>
                  <a:pt y="7816" x="950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</p:spTree>
  </p:cSld>
  <p:clrMapOvr>
    <a:masterClrMapping/>
  </p:clrMapOvr>
  <p:transition spd="slow">
    <p:cut/>
  </p:transition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02" id="1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03" id="120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rainbows: another concurrency model + unicorn</a:t>
            </a:r>
          </a:p>
        </p:txBody>
      </p:sp>
    </p:spTree>
  </p:cSld>
  <p:clrMapOvr>
    <a:masterClrMapping/>
  </p:clrMapOvr>
  <p:transition spd="slow">
    <p:cut/>
  </p:transition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07" id="1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08" id="120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saving memories</a:t>
            </a:r>
          </a:p>
        </p:txBody>
      </p:sp>
      <p:sp>
        <p:nvSpPr>
          <p:cNvPr name="Shape 1209" id="120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zbatery: rainbows with single unicorn (no fork)</a:t>
            </a:r>
          </a:p>
        </p:txBody>
      </p:sp>
    </p:spTree>
  </p:cSld>
  <p:clrMapOvr>
    <a:masterClrMapping/>
  </p:clrMapOvr>
  <p:transition spd="slow">
    <p:cut/>
  </p:transition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13" id="1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14" id="1214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rainbows + eventmachine = cluster default thin</a:t>
            </a:r>
          </a:p>
        </p:txBody>
      </p:sp>
      <p:sp>
        <p:nvSpPr>
          <p:cNvPr name="Shape 1215" id="121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zbatery + EventMachine = default thin</a:t>
            </a:r>
          </a:p>
        </p:txBody>
      </p:sp>
    </p:spTree>
  </p:cSld>
  <p:clrMapOvr>
    <a:masterClrMapping/>
  </p:clrMapOvr>
  <p:transition spd="slow">
    <p:cut/>
  </p:transition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19" id="1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0" id="122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zbatery + EventMachine + TryDefer (thread pool) = threaded thin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" id="103"/>
          <p:cNvSpPr txBox="1"/>
          <p:nvPr>
            <p:ph type="ctrTitle"/>
          </p:nvPr>
        </p:nvSpPr>
        <p:spPr>
          <a:xfrm>
            <a:off y="2100873" x="606900"/>
            <a:ext cy="1546500" cx="80880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l" rtl="0" lvl="0"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 moms can   produce</a:t>
            </a:r>
          </a:p>
          <a:p>
            <a:pPr algn="l" rtl="0" lvl="0"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 children in 10 month</a:t>
            </a:r>
          </a:p>
        </p:txBody>
      </p:sp>
      <p:sp>
        <p:nvSpPr>
          <p:cNvPr name="Shape 104" id="104"/>
          <p:cNvSpPr txBox="1"/>
          <p:nvPr/>
        </p:nvSpPr>
        <p:spPr>
          <a:xfrm>
            <a:off y="1540800" x="9216800"/>
            <a:ext cy="457200" cx="27384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that said, we cannot speed up</a:t>
            </a:r>
          </a:p>
        </p:txBody>
      </p:sp>
    </p:spTree>
  </p:cSld>
  <p:clrMapOvr>
    <a:masterClrMapping/>
  </p:clrMapOvr>
  <p:transition spd="slow">
    <p:cut/>
  </p:transition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24" id="1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5" id="122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each model has its strength to deal with different task</a:t>
            </a:r>
          </a:p>
        </p:txBody>
      </p:sp>
    </p:spTree>
  </p:cSld>
  <p:clrMapOvr>
    <a:masterClrMapping/>
  </p:clrMapOvr>
  <p:transition spd="slow">
    <p:cut/>
  </p:transition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29" id="1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30" id="123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remember? threads for cpu operations, reactor for i/o operations</a:t>
            </a:r>
          </a:p>
        </p:txBody>
      </p:sp>
    </p:spTree>
  </p:cSld>
  <p:clrMapOvr>
    <a:masterClrMapping/>
  </p:clrMapOvr>
  <p:transition spd="slow">
    <p:cut/>
  </p:transition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34" id="1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35" id="1235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it's of course CPU bound, and should be handled in a real core/CPU</a:t>
            </a:r>
          </a:p>
        </p:txBody>
      </p:sp>
      <p:sp>
        <p:nvSpPr>
          <p:cNvPr name="Shape 1236" id="1236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what if we want to resize images, encode videos?</a:t>
            </a:r>
          </a:p>
        </p:txBody>
      </p:sp>
    </p:spTree>
  </p:cSld>
  <p:clrMapOvr>
    <a:masterClrMapping/>
  </p:clrMapOvr>
  <p:transition spd="slow">
    <p:cut/>
  </p:transition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40" id="1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41" id="1241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or we need to request facebook and encode videos and request facebook again?</a:t>
            </a:r>
          </a:p>
        </p:txBody>
      </p:sp>
      <p:sp>
        <p:nvSpPr>
          <p:cNvPr name="Shape 1242" id="1242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what if we want to do both? what if we first request facebook, and then encode video, or vice versa?</a:t>
            </a:r>
          </a:p>
        </p:txBody>
      </p:sp>
    </p:spTree>
  </p:cSld>
  <p:clrMapOvr>
    <a:masterClrMapping/>
  </p:clrMapOvr>
  <p:transition spd="slow">
    <p:cut/>
  </p:transition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46" id="1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47" id="124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the reactor could be used for http concurrency and also making external requests</a:t>
            </a:r>
          </a:p>
        </p:txBody>
      </p:sp>
    </p:spTree>
  </p:cSld>
  <p:clrMapOvr>
    <a:masterClrMapping/>
  </p:clrMapOvr>
  <p:transition spd="slow">
    <p:cut/>
  </p:transition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51" id="1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2" id="1252"/>
          <p:cNvSpPr txBox="1"/>
          <p:nvPr>
            <p:ph type="ctrTitle"/>
          </p:nvPr>
        </p:nvSpPr>
        <p:spPr>
          <a:xfrm>
            <a:off y="0" x="799025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USE EVERYTHING</a:t>
            </a:r>
          </a:p>
        </p:txBody>
      </p:sp>
      <p:sp>
        <p:nvSpPr>
          <p:cNvPr name="Shape 1253" id="1253"/>
          <p:cNvSpPr/>
          <p:nvPr/>
        </p:nvSpPr>
        <p:spPr>
          <a:xfrm>
            <a:off y="1738312" x="2190750"/>
            <a:ext cy="3381375" cx="4762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57" id="1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8" id="125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for what i can think of right now</a:t>
            </a:r>
          </a:p>
        </p:txBody>
      </p:sp>
      <p:sp>
        <p:nvSpPr>
          <p:cNvPr name="Shape 1259" id="125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ultimate solution</a:t>
            </a:r>
          </a:p>
        </p:txBody>
      </p:sp>
    </p:spTree>
  </p:cSld>
  <p:clrMapOvr>
    <a:masterClrMapping/>
  </p:clrMapOvr>
  <p:transition spd="slow">
    <p:cut/>
  </p:transition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63" id="1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4" id="126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rainbows + eventmachine + thread pool + futures!</a:t>
            </a:r>
          </a:p>
        </p:txBody>
      </p:sp>
    </p:spTree>
  </p:cSld>
  <p:clrMapOvr>
    <a:masterClrMapping/>
  </p:clrMapOvr>
  <p:transition spd="slow">
    <p:cut/>
  </p:transition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name="Shape 1268" id="1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9" id="1269"/>
          <p:cNvSpPr/>
          <p:nvPr/>
        </p:nvSpPr>
        <p:spPr>
          <a:xfrm>
            <a:off y="229600" x="94260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1270" id="1270"/>
          <p:cNvSpPr/>
          <p:nvPr/>
        </p:nvSpPr>
        <p:spPr>
          <a:xfrm>
            <a:off y="229600" x="235785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1271" id="1271"/>
          <p:cNvSpPr/>
          <p:nvPr/>
        </p:nvSpPr>
        <p:spPr>
          <a:xfrm>
            <a:off y="229600" x="3833500"/>
            <a:ext cy="809699" cx="68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client</a:t>
            </a:r>
          </a:p>
        </p:txBody>
      </p:sp>
      <p:sp>
        <p:nvSpPr>
          <p:cNvPr name="Shape 1272" id="1272"/>
          <p:cNvSpPr/>
          <p:nvPr/>
        </p:nvSpPr>
        <p:spPr>
          <a:xfrm>
            <a:off y="2616250" x="1324600"/>
            <a:ext cy="1565100" cx="2985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http server (reverse proxy or load balancer)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take Nginx for the example</a:t>
            </a:r>
          </a:p>
        </p:txBody>
      </p:sp>
      <p:sp>
        <p:nvSpPr>
          <p:cNvPr name="Shape 1273" id="1273"/>
          <p:cNvSpPr/>
          <p:nvPr/>
        </p:nvSpPr>
        <p:spPr>
          <a:xfrm>
            <a:off y="5638775" x="374890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cxnSp>
        <p:nvCxnSpPr>
          <p:cNvPr name="Shape 1274" id="1274"/>
          <p:cNvCxnSpPr/>
          <p:nvPr/>
        </p:nvCxnSpPr>
        <p:spPr>
          <a:xfrm>
            <a:off y="1123875" x="1274925"/>
            <a:ext cy="1873200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275" id="1275"/>
          <p:cNvSpPr/>
          <p:nvPr/>
        </p:nvSpPr>
        <p:spPr>
          <a:xfrm>
            <a:off y="1085586" x="1230762"/>
            <a:ext cy="243725" cx="237525"/>
          </a:xfrm>
          <a:custGeom>
            <a:pathLst>
              <a:path extrusionOk="0" h="9749" w="9501">
                <a:moveTo>
                  <a:pt y="9749" x="1042"/>
                </a:moveTo>
                <a:cubicBezTo>
                  <a:pt y="8137" x="961"/>
                  <a:pt y="403" x="-851"/>
                  <a:pt y="81" x="558"/>
                </a:cubicBezTo>
                <a:cubicBezTo>
                  <a:pt y="-241" x="1967"/>
                  <a:pt y="6526" x="8010"/>
                  <a:pt y="7816" x="950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  <p:cxnSp>
        <p:nvCxnSpPr>
          <p:cNvPr name="Shape 1276" id="1276"/>
          <p:cNvCxnSpPr/>
          <p:nvPr/>
        </p:nvCxnSpPr>
        <p:spPr>
          <a:xfrm>
            <a:off y="1129900" x="2688825"/>
            <a:ext cy="1848899" cx="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277" id="1277"/>
          <p:cNvCxnSpPr/>
          <p:nvPr/>
        </p:nvCxnSpPr>
        <p:spPr>
          <a:xfrm flipH="1">
            <a:off y="1196375" x="3323274"/>
            <a:ext cy="1667699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278" id="1278"/>
          <p:cNvSpPr/>
          <p:nvPr/>
        </p:nvSpPr>
        <p:spPr>
          <a:xfrm>
            <a:off y="5597825" x="223095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279" id="1279"/>
          <p:cNvSpPr/>
          <p:nvPr/>
        </p:nvSpPr>
        <p:spPr>
          <a:xfrm>
            <a:off y="5597825" x="579375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280" id="1280"/>
          <p:cNvSpPr txBox="1"/>
          <p:nvPr/>
        </p:nvSpPr>
        <p:spPr>
          <a:xfrm>
            <a:off y="2061425" x="41108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buffering requests, I/O bound</a:t>
            </a:r>
          </a:p>
        </p:txBody>
      </p:sp>
      <p:sp>
        <p:nvSpPr>
          <p:cNvPr name="Shape 1281" id="1281"/>
          <p:cNvSpPr txBox="1"/>
          <p:nvPr/>
        </p:nvSpPr>
        <p:spPr>
          <a:xfrm>
            <a:off y="4098800" x="4257175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buffering responses, I/O bound</a:t>
            </a:r>
          </a:p>
        </p:txBody>
      </p:sp>
      <p:sp>
        <p:nvSpPr>
          <p:cNvPr name="Shape 1282" id="1282"/>
          <p:cNvSpPr txBox="1"/>
          <p:nvPr/>
        </p:nvSpPr>
        <p:spPr>
          <a:xfrm>
            <a:off y="1196375" x="9382750"/>
            <a:ext cy="2871299" cx="18762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Unicron doesn't have any I/O concurrency, relying on Nginx to buffer the requests. Unicorn has workers (processes) concurrency, dealing with CPU bound tasks</a:t>
            </a:r>
          </a:p>
        </p:txBody>
      </p:sp>
      <p:sp>
        <p:nvSpPr>
          <p:cNvPr name="Shape 1283" id="1283"/>
          <p:cNvSpPr/>
          <p:nvPr/>
        </p:nvSpPr>
        <p:spPr>
          <a:xfrm>
            <a:off y="5791175" x="390130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284" id="1284"/>
          <p:cNvSpPr/>
          <p:nvPr/>
        </p:nvSpPr>
        <p:spPr>
          <a:xfrm>
            <a:off y="5750225" x="238335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285" id="1285"/>
          <p:cNvSpPr/>
          <p:nvPr/>
        </p:nvSpPr>
        <p:spPr>
          <a:xfrm>
            <a:off y="5750225" x="731775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286" id="1286"/>
          <p:cNvSpPr/>
          <p:nvPr/>
        </p:nvSpPr>
        <p:spPr>
          <a:xfrm>
            <a:off y="5902625" x="884175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287" id="1287"/>
          <p:cNvSpPr/>
          <p:nvPr/>
        </p:nvSpPr>
        <p:spPr>
          <a:xfrm>
            <a:off y="5902625" x="253575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288" id="1288"/>
          <p:cNvSpPr/>
          <p:nvPr/>
        </p:nvSpPr>
        <p:spPr>
          <a:xfrm>
            <a:off y="5943575" x="4053700"/>
            <a:ext cy="809699" cx="9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 server</a:t>
            </a:r>
          </a:p>
        </p:txBody>
      </p:sp>
      <p:sp>
        <p:nvSpPr>
          <p:cNvPr name="Shape 1289" id="1289"/>
          <p:cNvSpPr txBox="1"/>
          <p:nvPr/>
        </p:nvSpPr>
        <p:spPr>
          <a:xfrm>
            <a:off y="2921400" x="3340975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290" id="1290"/>
          <p:cNvSpPr txBox="1"/>
          <p:nvPr/>
        </p:nvSpPr>
        <p:spPr>
          <a:xfrm>
            <a:off y="5831100" x="5160200"/>
            <a:ext cy="809099" cx="1558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unicorn -- forked processes</a:t>
            </a:r>
          </a:p>
        </p:txBody>
      </p:sp>
      <p:cxnSp>
        <p:nvCxnSpPr>
          <p:cNvPr name="Shape 1291" id="1291"/>
          <p:cNvCxnSpPr/>
          <p:nvPr/>
        </p:nvCxnSpPr>
        <p:spPr>
          <a:xfrm>
            <a:off y="3893363" x="3323275"/>
            <a:ext cy="1873200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292" id="1292"/>
          <p:cNvSpPr/>
          <p:nvPr/>
        </p:nvSpPr>
        <p:spPr>
          <a:xfrm>
            <a:off y="3855075" x="3279112"/>
            <a:ext cy="243725" cx="237525"/>
          </a:xfrm>
          <a:custGeom>
            <a:pathLst>
              <a:path extrusionOk="0" h="9749" w="9501">
                <a:moveTo>
                  <a:pt y="9749" x="1042"/>
                </a:moveTo>
                <a:cubicBezTo>
                  <a:pt y="8137" x="961"/>
                  <a:pt y="403" x="-851"/>
                  <a:pt y="81" x="558"/>
                </a:cubicBezTo>
                <a:cubicBezTo>
                  <a:pt y="-241" x="1967"/>
                  <a:pt y="6526" x="8010"/>
                  <a:pt y="7816" x="950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  <p:cxnSp>
        <p:nvCxnSpPr>
          <p:cNvPr name="Shape 1293" id="1293"/>
          <p:cNvCxnSpPr/>
          <p:nvPr/>
        </p:nvCxnSpPr>
        <p:spPr>
          <a:xfrm>
            <a:off y="3905513" x="2688825"/>
            <a:ext cy="1848899" cx="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294" id="1294"/>
          <p:cNvCxnSpPr/>
          <p:nvPr/>
        </p:nvCxnSpPr>
        <p:spPr>
          <a:xfrm flipH="1">
            <a:off y="3930125" x="1324599"/>
            <a:ext cy="1667699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295" id="1295"/>
          <p:cNvCxnSpPr/>
          <p:nvPr/>
        </p:nvCxnSpPr>
        <p:spPr>
          <a:xfrm flipH="1">
            <a:off y="3930125" x="1153499"/>
            <a:ext cy="1667699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296" id="1296"/>
          <p:cNvCxnSpPr/>
          <p:nvPr/>
        </p:nvCxnSpPr>
        <p:spPr>
          <a:xfrm>
            <a:off y="3905513" x="2873550"/>
            <a:ext cy="1848899" cx="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297" id="1297"/>
          <p:cNvCxnSpPr/>
          <p:nvPr/>
        </p:nvCxnSpPr>
        <p:spPr>
          <a:xfrm>
            <a:off y="3893363" x="3613150"/>
            <a:ext cy="1873200" cx="8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298" id="1298"/>
          <p:cNvSpPr/>
          <p:nvPr/>
        </p:nvSpPr>
        <p:spPr>
          <a:xfrm>
            <a:off y="3855075" x="3536950"/>
            <a:ext cy="243725" cx="237525"/>
          </a:xfrm>
          <a:custGeom>
            <a:pathLst>
              <a:path extrusionOk="0" h="9749" w="9501">
                <a:moveTo>
                  <a:pt y="9749" x="1042"/>
                </a:moveTo>
                <a:cubicBezTo>
                  <a:pt y="8137" x="961"/>
                  <a:pt y="403" x="-851"/>
                  <a:pt y="81" x="558"/>
                </a:cubicBezTo>
                <a:cubicBezTo>
                  <a:pt y="-241" x="1967"/>
                  <a:pt y="6526" x="8010"/>
                  <a:pt y="7816" x="950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</p:spTree>
  </p:cSld>
  <p:clrMapOvr>
    <a:masterClrMapping/>
  </p:clrMapOvr>
  <p:transition spd="slow">
    <p:cut/>
  </p:transition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02" id="1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03" id="130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and how do we do that in a web application? we'll need to do the above example in a concurrent way. i.e. (last picture * 3)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8" id="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9" id="109"/>
          <p:cNvSpPr txBox="1"/>
          <p:nvPr>
            <p:ph type="ctrTitle"/>
          </p:nvPr>
        </p:nvSpPr>
        <p:spPr>
          <a:xfrm>
            <a:off y="567373" x="9446750"/>
            <a:ext cy="2443799" cx="2002799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l" rtl="0" lvl="0">
              <a:buNone/>
            </a:pPr>
            <a:r>
              <a:rPr lang="en" sz="1200"/>
              <a:t>in a perfect world, we might have a process for each task. in reality, we don't have that much money (or resource on the earth)</a:t>
            </a:r>
          </a:p>
          <a:p>
            <a:r>
              <a:t/>
            </a:r>
          </a:p>
          <a:p>
            <a:pPr algn="l" rtl="0" lvl="0">
              <a:buNone/>
            </a:pPr>
            <a:r>
              <a:rPr lang="en" sz="1200"/>
              <a:t>(assuming you have much more clients than cores)</a:t>
            </a:r>
          </a:p>
        </p:txBody>
      </p:sp>
      <p:sp>
        <p:nvSpPr>
          <p:cNvPr name="Shape 110" id="110"/>
          <p:cNvSpPr txBox="1"/>
          <p:nvPr/>
        </p:nvSpPr>
        <p:spPr>
          <a:xfrm>
            <a:off y="926325" x="850500"/>
            <a:ext cy="3167999" cx="7442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4800"/>
              <a:t>Resource matters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07" id="1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08" id="1308"/>
          <p:cNvSpPr/>
          <p:nvPr/>
        </p:nvSpPr>
        <p:spPr>
          <a:xfrm>
            <a:off y="786200" x="2445825"/>
            <a:ext cy="495299" cx="13569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eventmachine</a:t>
            </a:r>
          </a:p>
        </p:txBody>
      </p:sp>
      <p:sp>
        <p:nvSpPr>
          <p:cNvPr name="Shape 1309" id="1309"/>
          <p:cNvSpPr/>
          <p:nvPr/>
        </p:nvSpPr>
        <p:spPr>
          <a:xfrm>
            <a:off y="786057" x="509950"/>
            <a:ext cy="495299" cx="1356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thin (default)</a:t>
            </a:r>
          </a:p>
        </p:txBody>
      </p:sp>
      <p:sp>
        <p:nvSpPr>
          <p:cNvPr name="Shape 1310" id="1310"/>
          <p:cNvSpPr/>
          <p:nvPr/>
        </p:nvSpPr>
        <p:spPr>
          <a:xfrm>
            <a:off y="272300" x="2445825"/>
            <a:ext cy="357299" cx="1356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network</a:t>
            </a:r>
          </a:p>
        </p:txBody>
      </p:sp>
      <p:sp>
        <p:nvSpPr>
          <p:cNvPr name="Shape 1311" id="1311"/>
          <p:cNvSpPr/>
          <p:nvPr/>
        </p:nvSpPr>
        <p:spPr>
          <a:xfrm>
            <a:off y="272300" x="6048500"/>
            <a:ext cy="357299" cx="1356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application</a:t>
            </a:r>
          </a:p>
        </p:txBody>
      </p:sp>
      <p:sp>
        <p:nvSpPr>
          <p:cNvPr name="Shape 1312" id="1312"/>
          <p:cNvSpPr/>
          <p:nvPr/>
        </p:nvSpPr>
        <p:spPr>
          <a:xfrm>
            <a:off y="1482882" x="509950"/>
            <a:ext cy="495299" cx="1356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thin (threaded)</a:t>
            </a:r>
          </a:p>
        </p:txBody>
      </p:sp>
      <p:sp>
        <p:nvSpPr>
          <p:cNvPr name="Shape 1313" id="1313"/>
          <p:cNvSpPr/>
          <p:nvPr/>
        </p:nvSpPr>
        <p:spPr>
          <a:xfrm>
            <a:off y="1482882" x="2445825"/>
            <a:ext cy="495299" cx="13569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eventmachine</a:t>
            </a:r>
          </a:p>
        </p:txBody>
      </p:sp>
      <p:sp>
        <p:nvSpPr>
          <p:cNvPr name="Shape 1314" id="1314"/>
          <p:cNvSpPr/>
          <p:nvPr/>
        </p:nvSpPr>
        <p:spPr>
          <a:xfrm>
            <a:off y="1482882" x="6048500"/>
            <a:ext cy="495299" cx="13569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thread pool</a:t>
            </a:r>
          </a:p>
        </p:txBody>
      </p:sp>
      <p:sp>
        <p:nvSpPr>
          <p:cNvPr name="Shape 1315" id="1315"/>
          <p:cNvSpPr/>
          <p:nvPr/>
        </p:nvSpPr>
        <p:spPr>
          <a:xfrm>
            <a:off y="2228457" x="509950"/>
            <a:ext cy="495299" cx="1356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puma</a:t>
            </a:r>
          </a:p>
        </p:txBody>
      </p:sp>
      <p:sp>
        <p:nvSpPr>
          <p:cNvPr name="Shape 1316" id="1316"/>
          <p:cNvSpPr/>
          <p:nvPr/>
        </p:nvSpPr>
        <p:spPr>
          <a:xfrm>
            <a:off y="2228457" x="6048500"/>
            <a:ext cy="495299" cx="13569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thread pool</a:t>
            </a:r>
          </a:p>
        </p:txBody>
      </p:sp>
      <p:sp>
        <p:nvSpPr>
          <p:cNvPr name="Shape 1317" id="1317"/>
          <p:cNvSpPr/>
          <p:nvPr/>
        </p:nvSpPr>
        <p:spPr>
          <a:xfrm>
            <a:off y="2998407" x="509950"/>
            <a:ext cy="495299" cx="1356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unicorn</a:t>
            </a:r>
          </a:p>
        </p:txBody>
      </p:sp>
      <p:sp>
        <p:nvSpPr>
          <p:cNvPr name="Shape 1318" id="1318"/>
          <p:cNvSpPr/>
          <p:nvPr/>
        </p:nvSpPr>
        <p:spPr>
          <a:xfrm>
            <a:off y="2998407" x="6048500"/>
            <a:ext cy="495299" cx="13569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worker processes</a:t>
            </a:r>
          </a:p>
        </p:txBody>
      </p:sp>
      <p:sp>
        <p:nvSpPr>
          <p:cNvPr name="Shape 1319" id="1319"/>
          <p:cNvSpPr/>
          <p:nvPr/>
        </p:nvSpPr>
        <p:spPr>
          <a:xfrm>
            <a:off y="786200" x="6048500"/>
            <a:ext cy="495299" cx="13569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N/A</a:t>
            </a:r>
          </a:p>
        </p:txBody>
      </p:sp>
      <p:sp>
        <p:nvSpPr>
          <p:cNvPr name="Shape 1320" id="1320"/>
          <p:cNvSpPr/>
          <p:nvPr/>
        </p:nvSpPr>
        <p:spPr>
          <a:xfrm>
            <a:off y="2998407" x="2445825"/>
            <a:ext cy="495299" cx="13569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N/A</a:t>
            </a:r>
          </a:p>
        </p:txBody>
      </p:sp>
      <p:sp>
        <p:nvSpPr>
          <p:cNvPr name="Shape 1321" id="1321"/>
          <p:cNvSpPr/>
          <p:nvPr/>
        </p:nvSpPr>
        <p:spPr>
          <a:xfrm>
            <a:off y="3819082" x="509950"/>
            <a:ext cy="495299" cx="1356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rainbows</a:t>
            </a:r>
          </a:p>
        </p:txBody>
      </p:sp>
      <p:sp>
        <p:nvSpPr>
          <p:cNvPr name="Shape 1322" id="1322"/>
          <p:cNvSpPr/>
          <p:nvPr/>
        </p:nvSpPr>
        <p:spPr>
          <a:xfrm>
            <a:off y="3819082" x="2445825"/>
            <a:ext cy="495299" cx="49757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worker processes +</a:t>
            </a:r>
            <a:br>
              <a:rPr lang="en"/>
            </a:br>
            <a:r>
              <a:rPr lang="en"/>
              <a:t>depends on configurations</a:t>
            </a:r>
          </a:p>
        </p:txBody>
      </p:sp>
      <p:sp>
        <p:nvSpPr>
          <p:cNvPr name="Shape 1323" id="1323"/>
          <p:cNvSpPr/>
          <p:nvPr/>
        </p:nvSpPr>
        <p:spPr>
          <a:xfrm>
            <a:off y="4647907" x="509950"/>
            <a:ext cy="495299" cx="1356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zbatery</a:t>
            </a:r>
          </a:p>
        </p:txBody>
      </p:sp>
      <p:sp>
        <p:nvSpPr>
          <p:cNvPr name="Shape 1324" id="1324"/>
          <p:cNvSpPr/>
          <p:nvPr/>
        </p:nvSpPr>
        <p:spPr>
          <a:xfrm>
            <a:off y="2171832" x="9261175"/>
            <a:ext cy="495299" cx="13569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zbatery</a:t>
            </a:r>
          </a:p>
        </p:txBody>
      </p:sp>
      <p:sp>
        <p:nvSpPr>
          <p:cNvPr name="Shape 1325" id="1325"/>
          <p:cNvSpPr/>
          <p:nvPr/>
        </p:nvSpPr>
        <p:spPr>
          <a:xfrm>
            <a:off y="3762457" x="9261175"/>
            <a:ext cy="495299" cx="13569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unicorn</a:t>
            </a:r>
          </a:p>
        </p:txBody>
      </p:sp>
      <p:sp>
        <p:nvSpPr>
          <p:cNvPr name="Shape 1326" id="1326"/>
          <p:cNvSpPr/>
          <p:nvPr/>
        </p:nvSpPr>
        <p:spPr>
          <a:xfrm>
            <a:off y="4591282" x="9261175"/>
            <a:ext cy="495299" cx="13569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rainbows</a:t>
            </a:r>
          </a:p>
        </p:txBody>
      </p:sp>
      <p:sp>
        <p:nvSpPr>
          <p:cNvPr name="Shape 1327" id="1327"/>
          <p:cNvSpPr/>
          <p:nvPr/>
        </p:nvSpPr>
        <p:spPr>
          <a:xfrm>
            <a:off y="4591282" x="10697425"/>
            <a:ext cy="495299" cx="13569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unicorn (no fork)</a:t>
            </a:r>
          </a:p>
        </p:txBody>
      </p:sp>
      <p:sp>
        <p:nvSpPr>
          <p:cNvPr name="Shape 1328" id="1328"/>
          <p:cNvSpPr/>
          <p:nvPr/>
        </p:nvSpPr>
        <p:spPr>
          <a:xfrm>
            <a:off y="215675" x="9261175"/>
            <a:ext cy="357299" cx="271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based on other architecture</a:t>
            </a:r>
          </a:p>
        </p:txBody>
      </p:sp>
      <p:sp>
        <p:nvSpPr>
          <p:cNvPr name="Shape 1329" id="1329"/>
          <p:cNvSpPr/>
          <p:nvPr/>
        </p:nvSpPr>
        <p:spPr>
          <a:xfrm>
            <a:off y="4647907" x="2445825"/>
            <a:ext cy="495299" cx="49997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depends on configurations</a:t>
            </a:r>
          </a:p>
        </p:txBody>
      </p:sp>
      <p:sp>
        <p:nvSpPr>
          <p:cNvPr name="Shape 1330" id="1330"/>
          <p:cNvSpPr/>
          <p:nvPr/>
        </p:nvSpPr>
        <p:spPr>
          <a:xfrm>
            <a:off y="272300" x="4203350"/>
            <a:ext cy="357299" cx="1356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interface</a:t>
            </a:r>
          </a:p>
        </p:txBody>
      </p:sp>
      <p:sp>
        <p:nvSpPr>
          <p:cNvPr name="Shape 1331" id="1331"/>
          <p:cNvSpPr/>
          <p:nvPr/>
        </p:nvSpPr>
        <p:spPr>
          <a:xfrm>
            <a:off y="786200" x="4203350"/>
            <a:ext cy="5311200" cx="13428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Rack</a:t>
            </a:r>
          </a:p>
        </p:txBody>
      </p:sp>
      <p:sp>
        <p:nvSpPr>
          <p:cNvPr name="Shape 1332" id="1332"/>
          <p:cNvSpPr/>
          <p:nvPr/>
        </p:nvSpPr>
        <p:spPr>
          <a:xfrm>
            <a:off y="5544332" x="509950"/>
            <a:ext cy="495299" cx="1356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passenger</a:t>
            </a:r>
          </a:p>
        </p:txBody>
      </p:sp>
      <p:sp>
        <p:nvSpPr>
          <p:cNvPr name="Shape 1333" id="1333"/>
          <p:cNvSpPr/>
          <p:nvPr/>
        </p:nvSpPr>
        <p:spPr>
          <a:xfrm>
            <a:off y="5544332" x="2445825"/>
            <a:ext cy="264899" cx="13569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I/O threads</a:t>
            </a:r>
          </a:p>
        </p:txBody>
      </p:sp>
      <p:sp>
        <p:nvSpPr>
          <p:cNvPr name="Shape 1334" id="1334"/>
          <p:cNvSpPr/>
          <p:nvPr/>
        </p:nvSpPr>
        <p:spPr>
          <a:xfrm>
            <a:off y="5542232" x="6048500"/>
            <a:ext cy="269099" cx="16538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process pool</a:t>
            </a:r>
          </a:p>
        </p:txBody>
      </p:sp>
      <p:sp>
        <p:nvSpPr>
          <p:cNvPr name="Shape 1335" id="1335"/>
          <p:cNvSpPr/>
          <p:nvPr/>
        </p:nvSpPr>
        <p:spPr>
          <a:xfrm>
            <a:off y="5863769" x="1639675"/>
            <a:ext cy="236400" cx="7320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SCGI?</a:t>
            </a:r>
          </a:p>
        </p:txBody>
      </p:sp>
      <p:sp>
        <p:nvSpPr>
          <p:cNvPr name="Shape 1336" id="1336"/>
          <p:cNvSpPr/>
          <p:nvPr/>
        </p:nvSpPr>
        <p:spPr>
          <a:xfrm>
            <a:off y="6246657" x="509950"/>
            <a:ext cy="495299" cx="1356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goliath</a:t>
            </a:r>
          </a:p>
        </p:txBody>
      </p:sp>
      <p:sp>
        <p:nvSpPr>
          <p:cNvPr name="Shape 1337" id="1337"/>
          <p:cNvSpPr/>
          <p:nvPr/>
        </p:nvSpPr>
        <p:spPr>
          <a:xfrm>
            <a:off y="6246657" x="2445825"/>
            <a:ext cy="495299" cx="13569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eventmachine</a:t>
            </a:r>
          </a:p>
        </p:txBody>
      </p:sp>
      <p:sp>
        <p:nvSpPr>
          <p:cNvPr name="Shape 1338" id="1338"/>
          <p:cNvSpPr/>
          <p:nvPr/>
        </p:nvSpPr>
        <p:spPr>
          <a:xfrm>
            <a:off y="6246657" x="4203350"/>
            <a:ext cy="495299" cx="13403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wrapped rack</a:t>
            </a:r>
          </a:p>
        </p:txBody>
      </p:sp>
      <p:sp>
        <p:nvSpPr>
          <p:cNvPr name="Shape 1339" id="1339"/>
          <p:cNvSpPr/>
          <p:nvPr/>
        </p:nvSpPr>
        <p:spPr>
          <a:xfrm>
            <a:off y="6246657" x="6048500"/>
            <a:ext cy="495299" cx="13569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async I/O</a:t>
            </a:r>
          </a:p>
        </p:txBody>
      </p:sp>
      <p:sp>
        <p:nvSpPr>
          <p:cNvPr name="Shape 1340" id="1340"/>
          <p:cNvSpPr/>
          <p:nvPr/>
        </p:nvSpPr>
        <p:spPr>
          <a:xfrm>
            <a:off y="5850382" x="2445825"/>
            <a:ext cy="264899" cx="13569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libev + libeio</a:t>
            </a:r>
          </a:p>
        </p:txBody>
      </p:sp>
      <p:sp>
        <p:nvSpPr>
          <p:cNvPr name="Shape 1341" id="1341"/>
          <p:cNvSpPr/>
          <p:nvPr/>
        </p:nvSpPr>
        <p:spPr>
          <a:xfrm>
            <a:off y="5848282" x="6048500"/>
            <a:ext cy="269099" cx="16538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process/thread pool</a:t>
            </a:r>
          </a:p>
        </p:txBody>
      </p:sp>
      <p:sp>
        <p:nvSpPr>
          <p:cNvPr name="Shape 1342" id="1342"/>
          <p:cNvSpPr/>
          <p:nvPr/>
        </p:nvSpPr>
        <p:spPr>
          <a:xfrm>
            <a:off y="5863769" x="109925"/>
            <a:ext cy="236400" cx="7320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nginx</a:t>
            </a:r>
          </a:p>
        </p:txBody>
      </p:sp>
    </p:spTree>
  </p:cSld>
  <p:clrMapOvr>
    <a:masterClrMapping/>
  </p:clrMapOvr>
  <p:transition spd="slow">
    <p:cut/>
  </p:transition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46" id="1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47" id="134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conclusion: your choice</a:t>
            </a:r>
          </a:p>
        </p:txBody>
      </p:sp>
    </p:spTree>
  </p:cSld>
  <p:clrMapOvr>
    <a:masterClrMapping/>
  </p:clrMapOvr>
  <p:transition spd="slow">
    <p:cut/>
  </p:transition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51" id="1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2" id="1352"/>
          <p:cNvSpPr/>
          <p:nvPr/>
        </p:nvSpPr>
        <p:spPr>
          <a:xfrm>
            <a:off y="227500" x="203125"/>
            <a:ext cy="463200" cx="22752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are u sure what your application will do?</a:t>
            </a:r>
          </a:p>
        </p:txBody>
      </p:sp>
      <p:sp>
        <p:nvSpPr>
          <p:cNvPr name="Shape 1353" id="1353"/>
          <p:cNvSpPr/>
          <p:nvPr/>
        </p:nvSpPr>
        <p:spPr>
          <a:xfrm>
            <a:off y="1404862" x="6427312"/>
            <a:ext cy="1682099" cx="22752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A4C2F4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you need concurrent app servers - [ 42 ] event-driven (CEER?) + thread pool.</a:t>
            </a:r>
          </a:p>
          <a:p>
            <a:pPr rtl="0" lvl="0">
              <a:buNone/>
            </a:pPr>
            <a:r>
              <a:rPr lang="en"/>
              <a:t>supported by:</a:t>
            </a:r>
          </a:p>
          <a:p>
            <a:pPr rtl="0" lvl="0">
              <a:buNone/>
            </a:pPr>
            <a:r>
              <a:rPr lang="en"/>
              <a:t>1.Thin</a:t>
            </a:r>
          </a:p>
          <a:p>
            <a:pPr rtl="0" lvl="0">
              <a:buNone/>
            </a:pPr>
            <a:r>
              <a:rPr lang="en"/>
              <a:t>2.Rainbows</a:t>
            </a:r>
          </a:p>
          <a:p>
            <a:pPr rtl="0" lvl="0">
              <a:buNone/>
            </a:pPr>
            <a:r>
              <a:rPr lang="en"/>
              <a:t>3.Zbattery (for Heroku)</a:t>
            </a:r>
          </a:p>
        </p:txBody>
      </p:sp>
      <p:cxnSp>
        <p:nvCxnSpPr>
          <p:cNvPr name="Shape 1354" id="1354"/>
          <p:cNvCxnSpPr>
            <a:stCxn id="1352" idx="3"/>
            <a:endCxn id="1353" idx="1"/>
          </p:cNvCxnSpPr>
          <p:nvPr/>
        </p:nvCxnSpPr>
        <p:spPr>
          <a:xfrm>
            <a:off y="459100" x="2478325"/>
            <a:ext cy="1786812" cx="39489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355" id="1355"/>
          <p:cNvSpPr/>
          <p:nvPr/>
        </p:nvSpPr>
        <p:spPr>
          <a:xfrm>
            <a:off y="446875" x="2323912"/>
            <a:ext cy="268200" cx="4713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No</a:t>
            </a:r>
          </a:p>
        </p:txBody>
      </p:sp>
      <p:sp>
        <p:nvSpPr>
          <p:cNvPr name="Shape 1356" id="1356"/>
          <p:cNvSpPr/>
          <p:nvPr/>
        </p:nvSpPr>
        <p:spPr>
          <a:xfrm>
            <a:off y="1090962" x="203125"/>
            <a:ext cy="316799" cx="22752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are ur colleagues sure?</a:t>
            </a:r>
          </a:p>
        </p:txBody>
      </p:sp>
      <p:cxnSp>
        <p:nvCxnSpPr>
          <p:cNvPr name="Shape 1357" id="1357"/>
          <p:cNvCxnSpPr>
            <a:stCxn id="1352" idx="2"/>
            <a:endCxn id="1356" idx="0"/>
          </p:cNvCxnSpPr>
          <p:nvPr/>
        </p:nvCxnSpPr>
        <p:spPr>
          <a:xfrm>
            <a:off y="690700" x="1340725"/>
            <a:ext cy="400262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358" id="1358"/>
          <p:cNvSpPr/>
          <p:nvPr/>
        </p:nvSpPr>
        <p:spPr>
          <a:xfrm>
            <a:off y="1808025" x="203125"/>
            <a:ext cy="341399" cx="22752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is ur boss sure?</a:t>
            </a:r>
          </a:p>
        </p:txBody>
      </p:sp>
      <p:cxnSp>
        <p:nvCxnSpPr>
          <p:cNvPr name="Shape 1359" id="1359"/>
          <p:cNvCxnSpPr>
            <a:stCxn id="1356" idx="2"/>
            <a:endCxn id="1358" idx="0"/>
          </p:cNvCxnSpPr>
          <p:nvPr/>
        </p:nvCxnSpPr>
        <p:spPr>
          <a:xfrm>
            <a:off y="1407762" x="1340725"/>
            <a:ext cy="400262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360" id="1360"/>
          <p:cNvSpPr/>
          <p:nvPr/>
        </p:nvSpPr>
        <p:spPr>
          <a:xfrm>
            <a:off y="2504900" x="203125"/>
            <a:ext cy="308699" cx="22752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srly?</a:t>
            </a:r>
          </a:p>
        </p:txBody>
      </p:sp>
      <p:cxnSp>
        <p:nvCxnSpPr>
          <p:cNvPr name="Shape 1361" id="1361"/>
          <p:cNvCxnSpPr>
            <a:stCxn id="1358" idx="2"/>
            <a:endCxn id="1360" idx="0"/>
          </p:cNvCxnSpPr>
          <p:nvPr/>
        </p:nvCxnSpPr>
        <p:spPr>
          <a:xfrm>
            <a:off y="2149424" x="1340725"/>
            <a:ext cy="355475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362" id="1362"/>
          <p:cNvCxnSpPr>
            <a:stCxn id="1356" idx="3"/>
            <a:endCxn id="1353" idx="1"/>
          </p:cNvCxnSpPr>
          <p:nvPr/>
        </p:nvCxnSpPr>
        <p:spPr>
          <a:xfrm>
            <a:off y="1249362" x="2478325"/>
            <a:ext cy="996549" cx="39489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363" id="1363"/>
          <p:cNvCxnSpPr>
            <a:stCxn id="1358" idx="3"/>
            <a:endCxn id="1353" idx="1"/>
          </p:cNvCxnSpPr>
          <p:nvPr/>
        </p:nvCxnSpPr>
        <p:spPr>
          <a:xfrm>
            <a:off y="1978724" x="2478325"/>
            <a:ext cy="267187" cx="39489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364" id="1364"/>
          <p:cNvCxnSpPr>
            <a:stCxn id="1360" idx="3"/>
            <a:endCxn id="1353" idx="1"/>
          </p:cNvCxnSpPr>
          <p:nvPr/>
        </p:nvCxnSpPr>
        <p:spPr>
          <a:xfrm rot="10800000" flipH="1">
            <a:off y="2245912" x="2478325"/>
            <a:ext cy="413337" cx="39489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365" id="1365"/>
          <p:cNvSpPr/>
          <p:nvPr/>
        </p:nvSpPr>
        <p:spPr>
          <a:xfrm>
            <a:off y="690700" x="1264825"/>
            <a:ext cy="268200" cx="633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Yes</a:t>
            </a:r>
          </a:p>
        </p:txBody>
      </p:sp>
      <p:sp>
        <p:nvSpPr>
          <p:cNvPr name="Shape 1366" id="1366"/>
          <p:cNvSpPr/>
          <p:nvPr/>
        </p:nvSpPr>
        <p:spPr>
          <a:xfrm>
            <a:off y="1351893" x="1264825"/>
            <a:ext cy="268200" cx="633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Yes</a:t>
            </a:r>
          </a:p>
        </p:txBody>
      </p:sp>
      <p:sp>
        <p:nvSpPr>
          <p:cNvPr name="Shape 1367" id="1367"/>
          <p:cNvSpPr/>
          <p:nvPr/>
        </p:nvSpPr>
        <p:spPr>
          <a:xfrm>
            <a:off y="2111812" x="1264825"/>
            <a:ext cy="268200" cx="633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Yes</a:t>
            </a:r>
          </a:p>
        </p:txBody>
      </p:sp>
      <p:sp>
        <p:nvSpPr>
          <p:cNvPr name="Shape 1368" id="1368"/>
          <p:cNvSpPr/>
          <p:nvPr/>
        </p:nvSpPr>
        <p:spPr>
          <a:xfrm>
            <a:off y="1244306" x="2222412"/>
            <a:ext cy="268200" cx="4713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No</a:t>
            </a:r>
          </a:p>
        </p:txBody>
      </p:sp>
      <p:sp>
        <p:nvSpPr>
          <p:cNvPr name="Shape 1369" id="1369"/>
          <p:cNvSpPr/>
          <p:nvPr/>
        </p:nvSpPr>
        <p:spPr>
          <a:xfrm>
            <a:off y="2599387" x="2323912"/>
            <a:ext cy="268200" cx="4713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No</a:t>
            </a:r>
          </a:p>
        </p:txBody>
      </p:sp>
      <p:sp>
        <p:nvSpPr>
          <p:cNvPr name="Shape 1370" id="1370"/>
          <p:cNvSpPr/>
          <p:nvPr/>
        </p:nvSpPr>
        <p:spPr>
          <a:xfrm>
            <a:off y="1929900" x="2222412"/>
            <a:ext cy="268200" cx="4713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No</a:t>
            </a:r>
          </a:p>
        </p:txBody>
      </p:sp>
      <p:sp>
        <p:nvSpPr>
          <p:cNvPr name="Shape 1371" id="1371"/>
          <p:cNvSpPr/>
          <p:nvPr/>
        </p:nvSpPr>
        <p:spPr>
          <a:xfrm>
            <a:off y="3104225" x="203125"/>
            <a:ext cy="463200" cx="22752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will computation time be short?</a:t>
            </a:r>
          </a:p>
        </p:txBody>
      </p:sp>
      <p:cxnSp>
        <p:nvCxnSpPr>
          <p:cNvPr name="Shape 1372" id="1372"/>
          <p:cNvCxnSpPr>
            <a:stCxn id="1360" idx="2"/>
            <a:endCxn id="1371" idx="0"/>
          </p:cNvCxnSpPr>
          <p:nvPr/>
        </p:nvCxnSpPr>
        <p:spPr>
          <a:xfrm>
            <a:off y="2813599" x="1340725"/>
            <a:ext cy="290625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373" id="1373"/>
          <p:cNvSpPr/>
          <p:nvPr/>
        </p:nvSpPr>
        <p:spPr>
          <a:xfrm>
            <a:off y="2735487" x="1264825"/>
            <a:ext cy="268200" cx="633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Yes</a:t>
            </a:r>
          </a:p>
        </p:txBody>
      </p:sp>
      <p:sp>
        <p:nvSpPr>
          <p:cNvPr name="Shape 1374" id="1374"/>
          <p:cNvSpPr/>
          <p:nvPr/>
        </p:nvSpPr>
        <p:spPr>
          <a:xfrm>
            <a:off y="3494300" x="1340725"/>
            <a:ext cy="268200" cx="633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Yes</a:t>
            </a:r>
          </a:p>
        </p:txBody>
      </p:sp>
      <p:cxnSp>
        <p:nvCxnSpPr>
          <p:cNvPr name="Shape 1375" id="1375"/>
          <p:cNvCxnSpPr>
            <a:stCxn id="1371" idx="2"/>
            <a:endCxn id="1376" idx="0"/>
          </p:cNvCxnSpPr>
          <p:nvPr/>
        </p:nvCxnSpPr>
        <p:spPr>
          <a:xfrm>
            <a:off y="3567425" x="1340725"/>
            <a:ext cy="195074" cx="161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377" id="1377"/>
          <p:cNvCxnSpPr>
            <a:stCxn id="1371" idx="3"/>
            <a:endCxn id="1353" idx="1"/>
          </p:cNvCxnSpPr>
          <p:nvPr/>
        </p:nvCxnSpPr>
        <p:spPr>
          <a:xfrm rot="10800000" flipH="1">
            <a:off y="2245912" x="2478325"/>
            <a:ext cy="1089912" cx="39489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378" id="1378"/>
          <p:cNvSpPr/>
          <p:nvPr/>
        </p:nvSpPr>
        <p:spPr>
          <a:xfrm>
            <a:off y="3323600" x="2222412"/>
            <a:ext cy="268200" cx="4713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No</a:t>
            </a:r>
          </a:p>
        </p:txBody>
      </p:sp>
      <p:sp>
        <p:nvSpPr>
          <p:cNvPr name="Shape 1376" id="1376"/>
          <p:cNvSpPr/>
          <p:nvPr/>
        </p:nvSpPr>
        <p:spPr>
          <a:xfrm>
            <a:off y="3762500" x="325062"/>
            <a:ext cy="463200" cx="20637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do u have extraordinary coding skills?</a:t>
            </a:r>
          </a:p>
        </p:txBody>
      </p:sp>
      <p:cxnSp>
        <p:nvCxnSpPr>
          <p:cNvPr name="Shape 1379" id="1379"/>
          <p:cNvCxnSpPr>
            <a:stCxn id="1376" idx="3"/>
            <a:endCxn id="1353" idx="1"/>
          </p:cNvCxnSpPr>
          <p:nvPr/>
        </p:nvCxnSpPr>
        <p:spPr>
          <a:xfrm rot="10800000" flipH="1">
            <a:off y="2245912" x="2388762"/>
            <a:ext cy="1748187" cx="40385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380" id="1380"/>
          <p:cNvSpPr/>
          <p:nvPr/>
        </p:nvSpPr>
        <p:spPr>
          <a:xfrm>
            <a:off y="4520482" x="373825"/>
            <a:ext cy="463200" cx="19337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do u need a lot of IO bound operations?</a:t>
            </a:r>
          </a:p>
        </p:txBody>
      </p:sp>
      <p:sp>
        <p:nvSpPr>
          <p:cNvPr name="Shape 1381" id="1381"/>
          <p:cNvSpPr/>
          <p:nvPr/>
        </p:nvSpPr>
        <p:spPr>
          <a:xfrm>
            <a:off y="4080810" x="3535325"/>
            <a:ext cy="463200" cx="18281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do u need "diamond type" operations?</a:t>
            </a:r>
          </a:p>
        </p:txBody>
      </p:sp>
      <p:sp>
        <p:nvSpPr>
          <p:cNvPr name="Shape 1382" id="1382"/>
          <p:cNvSpPr/>
          <p:nvPr/>
        </p:nvSpPr>
        <p:spPr>
          <a:xfrm>
            <a:off y="5306242" x="373825"/>
            <a:ext cy="1113300" cx="17634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A4C2F4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You don't really need a concurrent app server. Unicorn + Nginx would work fine</a:t>
            </a:r>
          </a:p>
        </p:txBody>
      </p:sp>
      <p:cxnSp>
        <p:nvCxnSpPr>
          <p:cNvPr name="Shape 1383" id="1383"/>
          <p:cNvCxnSpPr>
            <a:stCxn id="1376" idx="2"/>
            <a:endCxn id="1380" idx="0"/>
          </p:cNvCxnSpPr>
          <p:nvPr/>
        </p:nvCxnSpPr>
        <p:spPr>
          <a:xfrm flipH="1">
            <a:off y="4225700" x="1340724"/>
            <a:ext cy="294782" cx="161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384" id="1384"/>
          <p:cNvCxnSpPr>
            <a:stCxn id="1380" idx="2"/>
            <a:endCxn id="1382" idx="0"/>
          </p:cNvCxnSpPr>
          <p:nvPr/>
        </p:nvCxnSpPr>
        <p:spPr>
          <a:xfrm flipH="1">
            <a:off y="4983682" x="1255525"/>
            <a:ext cy="322560" cx="85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385" id="1385"/>
          <p:cNvSpPr/>
          <p:nvPr/>
        </p:nvSpPr>
        <p:spPr>
          <a:xfrm>
            <a:off y="5010862" x="1346125"/>
            <a:ext cy="268200" cx="4713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No</a:t>
            </a:r>
          </a:p>
        </p:txBody>
      </p:sp>
      <p:sp>
        <p:nvSpPr>
          <p:cNvPr name="Shape 1386" id="1386"/>
          <p:cNvSpPr/>
          <p:nvPr/>
        </p:nvSpPr>
        <p:spPr>
          <a:xfrm>
            <a:off y="3862182" x="2323912"/>
            <a:ext cy="268200" cx="4713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No</a:t>
            </a:r>
          </a:p>
        </p:txBody>
      </p:sp>
      <p:sp>
        <p:nvSpPr>
          <p:cNvPr name="Shape 1387" id="1387"/>
          <p:cNvSpPr/>
          <p:nvPr/>
        </p:nvSpPr>
        <p:spPr>
          <a:xfrm>
            <a:off y="4193407" x="1500150"/>
            <a:ext cy="268200" cx="633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Yes</a:t>
            </a:r>
          </a:p>
        </p:txBody>
      </p:sp>
      <p:cxnSp>
        <p:nvCxnSpPr>
          <p:cNvPr name="Shape 1388" id="1388"/>
          <p:cNvCxnSpPr>
            <a:stCxn id="1380" idx="3"/>
            <a:endCxn id="1381" idx="1"/>
          </p:cNvCxnSpPr>
          <p:nvPr/>
        </p:nvCxnSpPr>
        <p:spPr>
          <a:xfrm rot="10800000" flipH="1">
            <a:off y="4312410" x="2307624"/>
            <a:ext cy="439671" cx="122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389" id="1389"/>
          <p:cNvSpPr/>
          <p:nvPr/>
        </p:nvSpPr>
        <p:spPr>
          <a:xfrm>
            <a:off y="4837357" x="2222412"/>
            <a:ext cy="268200" cx="633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Yes</a:t>
            </a:r>
          </a:p>
        </p:txBody>
      </p:sp>
      <p:sp>
        <p:nvSpPr>
          <p:cNvPr name="Shape 1390" id="1390"/>
          <p:cNvSpPr/>
          <p:nvPr/>
        </p:nvSpPr>
        <p:spPr>
          <a:xfrm>
            <a:off y="3357328" x="6427312"/>
            <a:ext cy="1714500" cx="22752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A4C2F4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you need concurrent app servers -  event-driven (CEER?) + fiber.</a:t>
            </a:r>
          </a:p>
          <a:p>
            <a:pPr rtl="0" lvl="0">
              <a:buNone/>
            </a:pPr>
            <a:r>
              <a:rPr lang="en"/>
              <a:t>supported by (but need some adjustments):</a:t>
            </a:r>
          </a:p>
          <a:p>
            <a:pPr rtl="0" lvl="0">
              <a:buNone/>
            </a:pPr>
            <a:r>
              <a:rPr lang="en"/>
              <a:t>1.Thin</a:t>
            </a:r>
          </a:p>
          <a:p>
            <a:pPr rtl="0" lvl="0">
              <a:buNone/>
            </a:pPr>
            <a:r>
              <a:rPr lang="en"/>
              <a:t>2.Rainbows</a:t>
            </a:r>
          </a:p>
          <a:p>
            <a:pPr rtl="0" lvl="0">
              <a:buNone/>
            </a:pPr>
            <a:r>
              <a:rPr lang="en"/>
              <a:t>3.Zbattery (for Heroku)</a:t>
            </a:r>
          </a:p>
        </p:txBody>
      </p:sp>
      <p:cxnSp>
        <p:nvCxnSpPr>
          <p:cNvPr name="Shape 1391" id="1391"/>
          <p:cNvCxnSpPr>
            <a:stCxn id="1381" idx="3"/>
            <a:endCxn id="1390" idx="1"/>
          </p:cNvCxnSpPr>
          <p:nvPr/>
        </p:nvCxnSpPr>
        <p:spPr>
          <a:xfrm rot="10800000" flipH="1">
            <a:off y="4214578" x="5363524"/>
            <a:ext cy="97832" cx="10637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392" id="1392"/>
          <p:cNvSpPr/>
          <p:nvPr/>
        </p:nvSpPr>
        <p:spPr>
          <a:xfrm>
            <a:off y="4237185" x="5363525"/>
            <a:ext cy="268200" cx="633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Yes</a:t>
            </a:r>
          </a:p>
        </p:txBody>
      </p:sp>
      <p:sp>
        <p:nvSpPr>
          <p:cNvPr name="Shape 1393" id="1393"/>
          <p:cNvSpPr/>
          <p:nvPr/>
        </p:nvSpPr>
        <p:spPr>
          <a:xfrm>
            <a:off y="4871085" x="3231275"/>
            <a:ext cy="1714500" cx="22752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A4C2F4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you need concurrent app servers -  pure event-driven (CEER?).</a:t>
            </a:r>
          </a:p>
          <a:p>
            <a:pPr rtl="0" lvl="0">
              <a:buNone/>
            </a:pPr>
            <a:r>
              <a:rPr lang="en"/>
              <a:t>supported by:</a:t>
            </a:r>
          </a:p>
          <a:p>
            <a:pPr rtl="0" lvl="0">
              <a:buNone/>
            </a:pPr>
            <a:r>
              <a:rPr lang="en"/>
              <a:t>1.Thin</a:t>
            </a:r>
          </a:p>
          <a:p>
            <a:pPr rtl="0" lvl="0">
              <a:buNone/>
            </a:pPr>
            <a:r>
              <a:rPr lang="en"/>
              <a:t>2.Rainbows</a:t>
            </a:r>
          </a:p>
          <a:p>
            <a:pPr rtl="0" lvl="0">
              <a:buNone/>
            </a:pPr>
            <a:r>
              <a:rPr lang="en"/>
              <a:t>3.Zbattery (for Heroku)</a:t>
            </a:r>
          </a:p>
        </p:txBody>
      </p:sp>
      <p:cxnSp>
        <p:nvCxnSpPr>
          <p:cNvPr name="Shape 1394" id="1394"/>
          <p:cNvCxnSpPr>
            <a:stCxn id="1381" idx="2"/>
            <a:endCxn id="1393" idx="0"/>
          </p:cNvCxnSpPr>
          <p:nvPr/>
        </p:nvCxnSpPr>
        <p:spPr>
          <a:xfrm flipH="1">
            <a:off y="4544010" x="4368875"/>
            <a:ext cy="327074" cx="805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395" id="1395"/>
          <p:cNvSpPr/>
          <p:nvPr/>
        </p:nvSpPr>
        <p:spPr>
          <a:xfrm>
            <a:off y="4505385" x="4449425"/>
            <a:ext cy="268200" cx="4713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name="Shape 1399" id="13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00" id="140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Q?</a:t>
            </a:r>
          </a:p>
        </p:txBody>
      </p:sp>
    </p:spTree>
  </p:cSld>
  <p:clrMapOvr>
    <a:masterClrMapping/>
  </p:clrMapOvr>
  <p:transition spd="slow">
    <p:cut/>
  </p:transition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04" id="1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05" id="1405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some free talk</a:t>
            </a:r>
          </a:p>
        </p:txBody>
      </p:sp>
      <p:sp>
        <p:nvSpPr>
          <p:cNvPr name="Shape 1406" id="1406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EXTRA</a:t>
            </a:r>
          </a:p>
        </p:txBody>
      </p:sp>
    </p:spTree>
  </p:cSld>
  <p:clrMapOvr>
    <a:masterClrMapping/>
  </p:clrMapOvr>
  <p:transition spd="slow">
    <p:cut/>
  </p:transition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10" id="1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11" id="1411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Reinvent the wheel,</a:t>
            </a:r>
            <a:br>
              <a:rPr lang="en"/>
            </a:br>
            <a:r>
              <a:rPr lang="en"/>
              <a:t>not the car</a:t>
            </a:r>
          </a:p>
        </p:txBody>
      </p:sp>
    </p:spTree>
  </p:cSld>
  <p:clrMapOvr>
    <a:masterClrMapping/>
  </p:clrMapOvr>
  <p:transition spd="slow">
    <p:cut/>
  </p:transition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415" id="14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16" id="1416"/>
          <p:cNvSpPr txBox="1"/>
          <p:nvPr>
            <p:ph type="subTitle" idx="1"/>
          </p:nvPr>
        </p:nvSpPr>
        <p:spPr>
          <a:xfrm>
            <a:off y="234937" x="174025"/>
            <a:ext cy="1046400" cx="91791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l" rtl="0" lvl="0">
              <a:buNone/>
            </a:pPr>
            <a:r>
              <a:rPr lang="en">
                <a:solidFill>
                  <a:schemeClr val="dk1"/>
                </a:solidFill>
              </a:rPr>
              <a:t>fdata = RC::Facebook.new.get('me')</a:t>
            </a:r>
          </a:p>
          <a:p>
            <a:pPr algn="l" rtl="0" lvl="0">
              <a:buNone/>
            </a:pPr>
            <a:r>
              <a:rPr lang="en">
                <a:solidFill>
                  <a:schemeClr val="dk1"/>
                </a:solidFill>
              </a:rPr>
              <a:t>tdata = RC::Twitter.new.get('me')</a:t>
            </a:r>
          </a:p>
          <a:p>
            <a:pPr algn="l" rtl="0" lvl="0">
              <a:buNone/>
            </a:pPr>
            <a:r>
              <a:rPr lang="en">
                <a:solidFill>
                  <a:schemeClr val="dk1"/>
                </a:solidFill>
              </a:rPr>
              <a:t>t0 = Thread.new{ merge_photos fdata, tdata }</a:t>
            </a:r>
          </a:p>
          <a:p>
            <a:pPr algn="l" rtl="0" lvl="0">
              <a:buNone/>
            </a:pPr>
            <a:r>
              <a:rPr lang="en">
                <a:solidFill>
                  <a:schemeClr val="dk1"/>
                </a:solidFill>
              </a:rPr>
              <a:t>t1 = Thread.new{ mix_photos fdata, tdata }</a:t>
            </a:r>
          </a:p>
          <a:p>
            <a:pPr algn="l" rtl="0" lvl="0">
              <a:buNone/>
            </a:pPr>
            <a:r>
              <a:rPr lang="en">
                <a:solidFill>
                  <a:schemeClr val="dk1"/>
                </a:solidFill>
              </a:rPr>
              <a:t>t0.join; t1.join</a:t>
            </a:r>
          </a:p>
          <a:p>
            <a:pPr algn="l" rtl="0" lvl="0">
              <a:buNone/>
            </a:pPr>
            <a:r>
              <a:rPr lang="en">
                <a:solidFill>
                  <a:schemeClr val="dk1"/>
                </a:solidFill>
              </a:rPr>
              <a:t>merge_final_photo</a:t>
            </a:r>
          </a:p>
          <a:p>
            <a:pPr algn="l" rtl="0" lvl="0">
              <a:buNone/>
            </a:pPr>
            <a:r>
              <a:rPr lang="en">
                <a:solidFill>
                  <a:schemeClr val="dk1"/>
                </a:solidFill>
              </a:rPr>
              <a:t>Thread.new{ do_some_fancy_stuffs }</a:t>
            </a:r>
          </a:p>
          <a:p>
            <a:pPr algn="l" rtl="0" lvl="0">
              <a:buNone/>
            </a:pPr>
            <a:r>
              <a:rPr lang="en">
                <a:solidFill>
                  <a:schemeClr val="dk1"/>
                </a:solidFill>
              </a:rPr>
              <a:t>RC::Facebook.new.post('me', final) # non-blocking</a:t>
            </a:r>
          </a:p>
          <a:p>
            <a:pPr algn="l" rtl="0" lvl="0">
              <a:buNone/>
            </a:pPr>
            <a:r>
              <a:rPr lang="en">
                <a:solidFill>
                  <a:schemeClr val="dk1"/>
                </a:solidFill>
              </a:rPr>
              <a:t>RC::Twitter.new.post('me', final).tap{} # blocking</a:t>
            </a:r>
          </a:p>
        </p:txBody>
      </p:sp>
    </p:spTree>
  </p:cSld>
  <p:clrMapOvr>
    <a:masterClrMapping/>
  </p:clrMapOvr>
  <p:transition spd="slow">
    <p:cut/>
  </p:transition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420" id="14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21" id="14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network concurrency VS</a:t>
            </a:r>
          </a:p>
          <a:p>
            <a:pPr rtl="0" lvl="0">
              <a:buNone/>
            </a:pPr>
            <a:r>
              <a:rPr lang="en"/>
              <a:t>application concurrency</a:t>
            </a:r>
          </a:p>
        </p:txBody>
      </p:sp>
      <p:sp>
        <p:nvSpPr>
          <p:cNvPr name="Shape 1422" id="142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network concurrency =  buffering client request</a:t>
            </a:r>
          </a:p>
          <a:p>
            <a:pPr rtl="0" lvl="0">
              <a:buNone/>
            </a:pPr>
            <a:r>
              <a:rPr lang="en"/>
              <a:t>nginx could do this well</a:t>
            </a:r>
          </a:p>
          <a:p>
            <a:pPr rtl="0" lvl="0">
              <a:buNone/>
            </a:pPr>
            <a:r>
              <a:rPr lang="en"/>
              <a:t>we need reactor pattern, event loop, or whatever you call it</a:t>
            </a:r>
          </a:p>
          <a:p>
            <a:pPr rtl="0" lvl="0">
              <a:buNone/>
            </a:pPr>
            <a:r>
              <a:rPr lang="en"/>
              <a:t>it's a full I/O issue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application concurrency = do the real business</a:t>
            </a:r>
          </a:p>
          <a:p>
            <a:pPr rtl="0" lvl="0">
              <a:buNone/>
            </a:pPr>
            <a:r>
              <a:rPr lang="en"/>
              <a:t>might be I/O bound or CPU bound, it depends on your business. they are two different things</a:t>
            </a:r>
          </a:p>
        </p:txBody>
      </p:sp>
    </p:spTree>
  </p:cSld>
  <p:clrMapOvr>
    <a:masterClrMapping/>
  </p:clrMapOvr>
  <p:transition spd="slow">
    <p:cut/>
  </p:transition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426" id="14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27" id="1427"/>
          <p:cNvSpPr txBox="1"/>
          <p:nvPr>
            <p:ph type="body" idx="1"/>
          </p:nvPr>
        </p:nvSpPr>
        <p:spPr>
          <a:xfrm>
            <a:off y="640800" x="315075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default thin server = event loop network concurrency + no application concurrency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threaded thin server = event loop network concurrency + threaded application concurrency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if you have nginx in front, then there's no much point for an event loop, or is there?</a:t>
            </a:r>
          </a:p>
          <a:p>
            <a:pPr rtl="0" lvl="0">
              <a:buNone/>
            </a:pPr>
            <a:r>
              <a:rPr lang="en"/>
              <a:t>do you make external network request?</a:t>
            </a:r>
          </a:p>
          <a:p>
            <a:pPr rtl="0" lvl="0">
              <a:buNone/>
            </a:pPr>
            <a:r>
              <a:rPr lang="en"/>
              <a:t>if so, then it matters. if not, then it doesn't matter</a:t>
            </a:r>
          </a:p>
        </p:txBody>
      </p:sp>
    </p:spTree>
  </p:cSld>
  <p:clrMapOvr>
    <a:masterClrMapping/>
  </p:clrMapOvr>
  <p:transition spd="slow">
    <p:cut/>
  </p:transition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431" id="14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32" id="1432"/>
          <p:cNvSpPr txBox="1"/>
          <p:nvPr>
            <p:ph type="body" idx="1"/>
          </p:nvPr>
        </p:nvSpPr>
        <p:spPr>
          <a:xfrm>
            <a:off y="368375" x="172950"/>
            <a:ext cy="4967700" cx="8774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ruby people, please learn about threads</a:t>
            </a:r>
          </a:p>
          <a:p>
            <a:pPr rtl="0" lvl="0">
              <a:buNone/>
            </a:pPr>
            <a:r>
              <a:rPr lang="en"/>
              <a:t>don't easily trust the hype</a:t>
            </a:r>
          </a:p>
          <a:p>
            <a:pPr rtl="0" lvl="0">
              <a:buNone/>
            </a:pPr>
            <a:r>
              <a:rPr lang="en"/>
              <a:t>be conscious</a:t>
            </a:r>
          </a:p>
          <a:p>
            <a:pPr rtl="0" lvl="0">
              <a:buNone/>
            </a:pPr>
            <a:r>
              <a:rPr lang="en"/>
              <a:t>trust the old good things</a:t>
            </a:r>
          </a:p>
          <a:p>
            <a:pPr rtl="0" lvl="0">
              <a:buNone/>
            </a:pPr>
            <a:r>
              <a:rPr lang="en"/>
              <a:t>threads are old...</a:t>
            </a:r>
          </a:p>
          <a:p>
            <a:pPr rtl="0" lvl="0">
              <a:buNone/>
            </a:pPr>
            <a:r>
              <a:rPr lang="en"/>
              <a:t>it's not that hard</a:t>
            </a:r>
          </a:p>
          <a:p>
            <a:pPr rtl="0" lvl="0">
              <a:buNone/>
            </a:pPr>
            <a:r>
              <a:rPr lang="en"/>
              <a:t>threads are hard, if you don't try to understand it</a:t>
            </a:r>
          </a:p>
          <a:p>
            <a:pPr rtl="0" lvl="0">
              <a:buNone/>
            </a:pPr>
            <a:r>
              <a:rPr lang="en"/>
              <a:t>cores are growing, threads would be more and more important in the future. threading is not simply a technique, it's a concept... which we have to overcome in the end, don't be afraid of it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4" id="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5" id="115"/>
          <p:cNvSpPr txBox="1"/>
          <p:nvPr>
            <p:ph type="ctrTitle"/>
          </p:nvPr>
        </p:nvSpPr>
        <p:spPr>
          <a:xfrm>
            <a:off y="567373" x="9446750"/>
            <a:ext cy="2443799" cx="2002799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l" rtl="0" lvl="0">
              <a:buNone/>
            </a:pPr>
            <a:r>
              <a:rPr lang="en" sz="1200"/>
              <a:t>in a perfect world, we might have a process for each task. in reality, we don't have that much money (or resource on the earth)</a:t>
            </a:r>
          </a:p>
          <a:p>
            <a:r>
              <a:t/>
            </a:r>
          </a:p>
          <a:p>
            <a:pPr algn="l" rtl="0" lvl="0">
              <a:buNone/>
            </a:pPr>
            <a:r>
              <a:rPr lang="en" sz="1200"/>
              <a:t>(assuming you have much more clients than cores)</a:t>
            </a:r>
          </a:p>
        </p:txBody>
      </p:sp>
      <p:sp>
        <p:nvSpPr>
          <p:cNvPr name="Shape 116" id="116"/>
          <p:cNvSpPr txBox="1"/>
          <p:nvPr/>
        </p:nvSpPr>
        <p:spPr>
          <a:xfrm>
            <a:off y="926325" x="850500"/>
            <a:ext cy="3167999" cx="7442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4800"/>
              <a:t>Resource matters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4800"/>
              <a:t>We might not always have</a:t>
            </a:r>
          </a:p>
          <a:p>
            <a:pPr rtl="0" lvl="0">
              <a:buNone/>
            </a:pPr>
            <a:r>
              <a:rPr lang="en" sz="4800"/>
              <a:t>enough processors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436" id="14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37" id="143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thin = zbatery + eventmachine</a:t>
            </a:r>
          </a:p>
          <a:p>
            <a:pPr rtl="0" lvl="0">
              <a:buNone/>
            </a:pPr>
            <a:r>
              <a:rPr lang="en"/>
              <a:t>thin clusters = rainbows + eventmachine</a:t>
            </a:r>
          </a:p>
          <a:p>
            <a:pPr rtl="0" lvl="0">
              <a:buNone/>
            </a:pPr>
            <a:r>
              <a:rPr lang="en"/>
              <a:t>puma = zbatery + thread pool</a:t>
            </a:r>
          </a:p>
        </p:txBody>
      </p:sp>
    </p:spTree>
  </p:cSld>
  <p:clrMapOvr>
    <a:masterClrMapping/>
  </p:clrMapOvr>
  <p:transition spd="slow">
    <p:cut/>
  </p:transition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441" id="14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42" id="1442"/>
          <p:cNvSpPr txBox="1"/>
          <p:nvPr>
            <p:ph type="ctrTitle"/>
          </p:nvPr>
        </p:nvSpPr>
        <p:spPr>
          <a:xfrm>
            <a:off y="3669473" x="5280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bonus content? not sure if i would have time to talk about this, since it would be the toughest content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application concurrency</a:t>
            </a:r>
          </a:p>
        </p:txBody>
      </p:sp>
    </p:spTree>
  </p:cSld>
  <p:clrMapOvr>
    <a:masterClrMapping/>
  </p:clrMapOvr>
  <p:transition spd="slow">
    <p:cut/>
  </p:transition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446" id="14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47" id="144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3600" b="1">
                <a:solidFill>
                  <a:schemeClr val="dk1"/>
                </a:solidFill>
              </a:rPr>
              <a:t>（把上一張的圖中的食物替換回 I/O &amp; CPU）</a:t>
            </a:r>
          </a:p>
        </p:txBody>
      </p:sp>
    </p:spTree>
  </p:cSld>
  <p:clrMapOvr>
    <a:masterClrMapping/>
  </p:clrMapOvr>
  <p:transition spd="slow">
    <p:cut/>
  </p:transition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451" id="14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52" id="1452"/>
          <p:cNvSpPr txBox="1"/>
          <p:nvPr>
            <p:ph type="subTitle" idx="1"/>
          </p:nvPr>
        </p:nvSpPr>
        <p:spPr>
          <a:xfrm>
            <a:off y="5326778" x="341915"/>
            <a:ext cy="521699" cx="38751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453" id="1453"/>
          <p:cNvSpPr txBox="1"/>
          <p:nvPr>
            <p:ph type="ctrTitle"/>
          </p:nvPr>
        </p:nvSpPr>
        <p:spPr>
          <a:xfrm>
            <a:off y="4491376" x="341915"/>
            <a:ext cy="770999" cx="38751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1454" id="1454"/>
          <p:cNvSpPr/>
          <p:nvPr/>
        </p:nvSpPr>
        <p:spPr>
          <a:xfrm>
            <a:off y="3431605" x="0"/>
            <a:ext cy="3425963" cx="456615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455" id="1455"/>
          <p:cNvSpPr txBox="1"/>
          <p:nvPr/>
        </p:nvSpPr>
        <p:spPr>
          <a:xfrm>
            <a:off y="5918605" x="717969"/>
            <a:ext cy="227999" cx="35858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^^^^^ less overall time						^^^^^ more overall time</a:t>
            </a:r>
          </a:p>
        </p:txBody>
      </p:sp>
      <p:sp>
        <p:nvSpPr>
          <p:cNvPr name="Shape 1456" id="1456"/>
          <p:cNvSpPr txBox="1"/>
          <p:nvPr/>
        </p:nvSpPr>
        <p:spPr>
          <a:xfrm>
            <a:off y="5434493" x="1796439"/>
            <a:ext cy="227999" cx="865799"/>
          </a:xfrm>
          <a:prstGeom prst="rect">
            <a:avLst/>
          </a:prstGeom>
          <a:solidFill>
            <a:srgbClr val="6D9EEB"/>
          </a:solidFill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child (client) id</a:t>
            </a:r>
          </a:p>
        </p:txBody>
      </p:sp>
      <p:sp>
        <p:nvSpPr>
          <p:cNvPr name="Shape 1457" id="1457"/>
          <p:cNvSpPr txBox="1"/>
          <p:nvPr>
            <p:ph type="subTitle" idx="2"/>
          </p:nvPr>
        </p:nvSpPr>
        <p:spPr>
          <a:xfrm>
            <a:off y="5320846" x="4912214"/>
            <a:ext cy="523800" cx="38901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458" id="1458"/>
          <p:cNvSpPr txBox="1"/>
          <p:nvPr>
            <p:ph type="ctrTitle" idx="3"/>
          </p:nvPr>
        </p:nvSpPr>
        <p:spPr>
          <a:xfrm>
            <a:off y="4482208" x="4912214"/>
            <a:ext cy="773999" cx="38901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1459" id="1459"/>
          <p:cNvSpPr/>
          <p:nvPr/>
        </p:nvSpPr>
        <p:spPr>
          <a:xfrm>
            <a:off y="3426033" x="4568975"/>
            <a:ext cy="3431533" cx="457653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460" id="1460"/>
          <p:cNvSpPr txBox="1"/>
          <p:nvPr/>
        </p:nvSpPr>
        <p:spPr>
          <a:xfrm>
            <a:off y="4189088" x="4602245"/>
            <a:ext cy="228900" cx="708900"/>
          </a:xfrm>
          <a:prstGeom prst="rect">
            <a:avLst/>
          </a:prstGeom>
          <a:solidFill>
            <a:srgbClr val="6D9EEB"/>
          </a:solidFill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child (client) id</a:t>
            </a:r>
          </a:p>
        </p:txBody>
      </p:sp>
      <p:sp>
        <p:nvSpPr>
          <p:cNvPr name="Shape 1461" id="1461"/>
          <p:cNvSpPr txBox="1"/>
          <p:nvPr/>
        </p:nvSpPr>
        <p:spPr>
          <a:xfrm>
            <a:off y="5812139" x="5311097"/>
            <a:ext cy="228900" cx="35997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^^^^^ less overall time						^^^^^ more overall time</a:t>
            </a:r>
          </a:p>
        </p:txBody>
      </p:sp>
      <p:sp>
        <p:nvSpPr>
          <p:cNvPr name="Shape 1462" id="1462"/>
          <p:cNvSpPr/>
          <p:nvPr/>
        </p:nvSpPr>
        <p:spPr>
          <a:xfrm>
            <a:off y="5451782" x="7257436"/>
            <a:ext cy="129899" cx="213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63" id="1463"/>
          <p:cNvSpPr/>
          <p:nvPr/>
        </p:nvSpPr>
        <p:spPr>
          <a:xfrm>
            <a:off y="5451782" x="7333712"/>
            <a:ext cy="129899" cx="213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64" id="1464"/>
          <p:cNvSpPr/>
          <p:nvPr/>
        </p:nvSpPr>
        <p:spPr>
          <a:xfrm>
            <a:off y="5451782" x="7406960"/>
            <a:ext cy="129899" cx="213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65" id="1465"/>
          <p:cNvSpPr txBox="1"/>
          <p:nvPr/>
        </p:nvSpPr>
        <p:spPr>
          <a:xfrm>
            <a:off y="5402383" x="7406960"/>
            <a:ext cy="228900" cx="1022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context switching time</a:t>
            </a:r>
          </a:p>
        </p:txBody>
      </p:sp>
      <p:sp>
        <p:nvSpPr>
          <p:cNvPr name="Shape 1466" id="1466"/>
          <p:cNvSpPr txBox="1"/>
          <p:nvPr/>
        </p:nvSpPr>
        <p:spPr>
          <a:xfrm>
            <a:off y="472300" x="1392600"/>
            <a:ext cy="457200" cx="7065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3000"/>
              <a:t>considering one mom (thread/process)</a:t>
            </a:r>
          </a:p>
        </p:txBody>
      </p:sp>
    </p:spTree>
  </p:cSld>
  <p:clrMapOvr>
    <a:masterClrMapping/>
  </p:clrMapOvr>
  <p:transition spd="slow">
    <p:cut/>
  </p:transition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470" id="14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71" id="1471"/>
          <p:cNvSpPr txBox="1"/>
          <p:nvPr/>
        </p:nvSpPr>
        <p:spPr>
          <a:xfrm>
            <a:off y="4973800" x="1440075"/>
            <a:ext cy="457200" cx="71921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^^^^^ less overall time						^^^^^ more overall time</a:t>
            </a:r>
          </a:p>
        </p:txBody>
      </p:sp>
      <p:sp>
        <p:nvSpPr>
          <p:cNvPr name="Shape 1472" id="1472"/>
          <p:cNvSpPr txBox="1"/>
          <p:nvPr/>
        </p:nvSpPr>
        <p:spPr>
          <a:xfrm>
            <a:off y="472300" x="1392600"/>
            <a:ext cy="457200" cx="7065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3000"/>
              <a:t>considering one mom (thread/process)</a:t>
            </a:r>
          </a:p>
        </p:txBody>
      </p:sp>
      <p:cxnSp>
        <p:nvCxnSpPr>
          <p:cNvPr name="Shape 1473" id="1473"/>
          <p:cNvCxnSpPr/>
          <p:nvPr/>
        </p:nvCxnSpPr>
        <p:spPr>
          <a:xfrm>
            <a:off y="2493825" x="1935675"/>
            <a:ext cy="15374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1474" id="1474"/>
          <p:cNvCxnSpPr/>
          <p:nvPr/>
        </p:nvCxnSpPr>
        <p:spPr>
          <a:xfrm>
            <a:off y="4020775" x="1935675"/>
            <a:ext cy="0" cx="1602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1475" id="1475"/>
          <p:cNvSpPr/>
          <p:nvPr/>
        </p:nvSpPr>
        <p:spPr>
          <a:xfrm>
            <a:off y="2151205" x="376048"/>
            <a:ext cy="343199" cx="1559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1000"/>
              <a:t>Waiting and</a:t>
            </a:r>
          </a:p>
          <a:p>
            <a:pPr rtl="0" lvl="0">
              <a:buNone/>
            </a:pPr>
            <a:r>
              <a:rPr lang="en" sz="1000"/>
              <a:t>processing Time</a:t>
            </a:r>
          </a:p>
        </p:txBody>
      </p:sp>
      <p:sp>
        <p:nvSpPr>
          <p:cNvPr name="Shape 1476" id="1476"/>
          <p:cNvSpPr/>
          <p:nvPr/>
        </p:nvSpPr>
        <p:spPr>
          <a:xfrm>
            <a:off y="4019912" x="3537975"/>
            <a:ext cy="362100" cx="972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1000"/>
              <a:t>child (client) id</a:t>
            </a:r>
          </a:p>
        </p:txBody>
      </p:sp>
      <p:sp>
        <p:nvSpPr>
          <p:cNvPr name="Shape 1477" id="1477"/>
          <p:cNvSpPr txBox="1"/>
          <p:nvPr/>
        </p:nvSpPr>
        <p:spPr>
          <a:xfrm>
            <a:off y="4031450" x="1881117"/>
            <a:ext cy="427199" cx="13260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0  1  2  3  4  5</a:t>
            </a:r>
          </a:p>
        </p:txBody>
      </p:sp>
      <p:sp>
        <p:nvSpPr>
          <p:cNvPr name="Shape 1478" id="1478"/>
          <p:cNvSpPr/>
          <p:nvPr/>
        </p:nvSpPr>
        <p:spPr>
          <a:xfrm>
            <a:off y="3817675" x="1936009"/>
            <a:ext cy="203099" cx="197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79" id="1479"/>
          <p:cNvSpPr/>
          <p:nvPr/>
        </p:nvSpPr>
        <p:spPr>
          <a:xfrm>
            <a:off y="3622836" x="2133280"/>
            <a:ext cy="397799" cx="197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80" id="1480"/>
          <p:cNvSpPr/>
          <p:nvPr/>
        </p:nvSpPr>
        <p:spPr>
          <a:xfrm>
            <a:off y="3412371" x="2330680"/>
            <a:ext cy="608400" cx="197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81" id="1481"/>
          <p:cNvSpPr/>
          <p:nvPr/>
        </p:nvSpPr>
        <p:spPr>
          <a:xfrm>
            <a:off y="3201937" x="2527950"/>
            <a:ext cy="818699" cx="197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82" id="1482"/>
          <p:cNvSpPr/>
          <p:nvPr/>
        </p:nvSpPr>
        <p:spPr>
          <a:xfrm>
            <a:off y="2999265" x="2736882"/>
            <a:ext cy="1021499" cx="197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83" id="1483"/>
          <p:cNvSpPr/>
          <p:nvPr/>
        </p:nvSpPr>
        <p:spPr>
          <a:xfrm>
            <a:off y="2788822" x="2934152"/>
            <a:ext cy="1231800" cx="197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1484" id="1484"/>
          <p:cNvCxnSpPr/>
          <p:nvPr/>
        </p:nvCxnSpPr>
        <p:spPr>
          <a:xfrm>
            <a:off y="2493825" x="6069901"/>
            <a:ext cy="15374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1485" id="1485"/>
          <p:cNvCxnSpPr/>
          <p:nvPr/>
        </p:nvCxnSpPr>
        <p:spPr>
          <a:xfrm>
            <a:off y="4020775" x="6069901"/>
            <a:ext cy="0" cx="1602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1486" id="1486"/>
          <p:cNvSpPr/>
          <p:nvPr/>
        </p:nvSpPr>
        <p:spPr>
          <a:xfrm>
            <a:off y="2151205" x="4510275"/>
            <a:ext cy="343199" cx="1559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1000"/>
              <a:t>Waiting and</a:t>
            </a:r>
          </a:p>
          <a:p>
            <a:pPr rtl="0" lvl="0">
              <a:buNone/>
            </a:pPr>
            <a:r>
              <a:rPr lang="en" sz="1000"/>
              <a:t>processing Time</a:t>
            </a:r>
          </a:p>
        </p:txBody>
      </p:sp>
      <p:sp>
        <p:nvSpPr>
          <p:cNvPr name="Shape 1487" id="1487"/>
          <p:cNvSpPr/>
          <p:nvPr/>
        </p:nvSpPr>
        <p:spPr>
          <a:xfrm>
            <a:off y="4019912" x="7672201"/>
            <a:ext cy="362100" cx="972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1000"/>
              <a:t>child (client) id</a:t>
            </a:r>
          </a:p>
        </p:txBody>
      </p:sp>
      <p:sp>
        <p:nvSpPr>
          <p:cNvPr name="Shape 1488" id="1488"/>
          <p:cNvSpPr txBox="1"/>
          <p:nvPr/>
        </p:nvSpPr>
        <p:spPr>
          <a:xfrm>
            <a:off y="4031450" x="6015344"/>
            <a:ext cy="427199" cx="13260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0  1  2  3  4  5</a:t>
            </a:r>
          </a:p>
        </p:txBody>
      </p:sp>
      <p:sp>
        <p:nvSpPr>
          <p:cNvPr name="Shape 1489" id="1489"/>
          <p:cNvSpPr/>
          <p:nvPr/>
        </p:nvSpPr>
        <p:spPr>
          <a:xfrm>
            <a:off y="3209815" x="6070235"/>
            <a:ext cy="810900" cx="197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90" id="1490"/>
          <p:cNvSpPr/>
          <p:nvPr/>
        </p:nvSpPr>
        <p:spPr>
          <a:xfrm>
            <a:off y="3209806" x="6267506"/>
            <a:ext cy="810900" cx="197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91" id="1491"/>
          <p:cNvSpPr/>
          <p:nvPr/>
        </p:nvSpPr>
        <p:spPr>
          <a:xfrm>
            <a:off y="3209758" x="6464906"/>
            <a:ext cy="810900" cx="197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92" id="1492"/>
          <p:cNvSpPr/>
          <p:nvPr/>
        </p:nvSpPr>
        <p:spPr>
          <a:xfrm>
            <a:off y="3209739" x="6662177"/>
            <a:ext cy="810900" cx="197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93" id="1493"/>
          <p:cNvSpPr/>
          <p:nvPr/>
        </p:nvSpPr>
        <p:spPr>
          <a:xfrm>
            <a:off y="3209686" x="6871108"/>
            <a:ext cy="811199" cx="197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94" id="1494"/>
          <p:cNvSpPr/>
          <p:nvPr/>
        </p:nvSpPr>
        <p:spPr>
          <a:xfrm>
            <a:off y="3209665" x="7068379"/>
            <a:ext cy="810900" cx="197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95" id="1495"/>
          <p:cNvSpPr txBox="1"/>
          <p:nvPr/>
        </p:nvSpPr>
        <p:spPr>
          <a:xfrm>
            <a:off y="3586511" x="2057080"/>
            <a:ext cy="579000" cx="1148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000"/>
              <a:t>Total Waiting and </a:t>
            </a:r>
          </a:p>
          <a:p>
            <a:pPr rtl="0" lvl="0">
              <a:buNone/>
            </a:pPr>
            <a:r>
              <a:rPr lang="en" sz="1000"/>
              <a:t>Processing Time</a:t>
            </a:r>
          </a:p>
          <a:p>
            <a:r>
              <a:t/>
            </a:r>
          </a:p>
        </p:txBody>
      </p:sp>
      <p:sp>
        <p:nvSpPr>
          <p:cNvPr name="Shape 1496" id="1496"/>
          <p:cNvSpPr txBox="1"/>
          <p:nvPr/>
        </p:nvSpPr>
        <p:spPr>
          <a:xfrm>
            <a:off y="3532236" x="6103844"/>
            <a:ext cy="579000" cx="1148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000"/>
              <a:t>Total Waiting and </a:t>
            </a:r>
          </a:p>
          <a:p>
            <a:pPr rtl="0" lvl="0">
              <a:buNone/>
            </a:pPr>
            <a:r>
              <a:rPr lang="en" sz="1000"/>
              <a:t>Processing Time</a:t>
            </a:r>
          </a:p>
          <a:p>
            <a:r>
              <a:t/>
            </a:r>
          </a:p>
        </p:txBody>
      </p:sp>
      <p:sp>
        <p:nvSpPr>
          <p:cNvPr name="Shape 1497" id="1497"/>
          <p:cNvSpPr txBox="1"/>
          <p:nvPr/>
        </p:nvSpPr>
        <p:spPr>
          <a:xfrm>
            <a:off y="2044125" x="2211975"/>
            <a:ext cy="427199" cx="13260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sequential</a:t>
            </a:r>
          </a:p>
        </p:txBody>
      </p:sp>
      <p:sp>
        <p:nvSpPr>
          <p:cNvPr name="Shape 1498" id="1498"/>
          <p:cNvSpPr txBox="1"/>
          <p:nvPr/>
        </p:nvSpPr>
        <p:spPr>
          <a:xfrm>
            <a:off y="2044125" x="6464906"/>
            <a:ext cy="427199" cx="13260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concurrent</a:t>
            </a:r>
          </a:p>
        </p:txBody>
      </p:sp>
    </p:spTree>
  </p:cSld>
  <p:clrMapOvr>
    <a:masterClrMapping/>
  </p:clrMapOvr>
  <p:transition spd="slow">
    <p:cut/>
  </p:transition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502" id="15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3" id="1503"/>
          <p:cNvSpPr/>
          <p:nvPr/>
        </p:nvSpPr>
        <p:spPr>
          <a:xfrm>
            <a:off y="3629518" x="1936009"/>
            <a:ext cy="183899" cx="283499"/>
          </a:xfrm>
          <a:prstGeom prst="rect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04" id="1504"/>
          <p:cNvSpPr/>
          <p:nvPr/>
        </p:nvSpPr>
        <p:spPr>
          <a:xfrm>
            <a:off y="3421916" x="1935323"/>
            <a:ext cy="193799" cx="554399"/>
          </a:xfrm>
          <a:prstGeom prst="rect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05" id="1505"/>
          <p:cNvSpPr/>
          <p:nvPr/>
        </p:nvSpPr>
        <p:spPr>
          <a:xfrm>
            <a:off y="3211482" x="1937926"/>
            <a:ext cy="205200" cx="800700"/>
          </a:xfrm>
          <a:prstGeom prst="rect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06" id="1506"/>
          <p:cNvSpPr/>
          <p:nvPr/>
        </p:nvSpPr>
        <p:spPr>
          <a:xfrm>
            <a:off y="3008810" x="1939860"/>
            <a:ext cy="190800" cx="1096199"/>
          </a:xfrm>
          <a:prstGeom prst="rect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07" id="1507"/>
          <p:cNvSpPr/>
          <p:nvPr/>
        </p:nvSpPr>
        <p:spPr>
          <a:xfrm>
            <a:off y="2798367" x="1942458"/>
            <a:ext cy="201899" cx="1367100"/>
          </a:xfrm>
          <a:prstGeom prst="rect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08" id="1508"/>
          <p:cNvSpPr txBox="1"/>
          <p:nvPr/>
        </p:nvSpPr>
        <p:spPr>
          <a:xfrm>
            <a:off y="4973800" x="1440075"/>
            <a:ext cy="457200" cx="71921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^^^^^ less overall time						^^^^^ more overall time</a:t>
            </a:r>
          </a:p>
        </p:txBody>
      </p:sp>
      <p:sp>
        <p:nvSpPr>
          <p:cNvPr name="Shape 1509" id="1509"/>
          <p:cNvSpPr txBox="1"/>
          <p:nvPr/>
        </p:nvSpPr>
        <p:spPr>
          <a:xfrm>
            <a:off y="472300" x="1392600"/>
            <a:ext cy="457200" cx="7065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3000"/>
              <a:t>considering one mom (thread/process)</a:t>
            </a:r>
          </a:p>
        </p:txBody>
      </p:sp>
      <p:cxnSp>
        <p:nvCxnSpPr>
          <p:cNvPr name="Shape 1510" id="1510"/>
          <p:cNvCxnSpPr/>
          <p:nvPr/>
        </p:nvCxnSpPr>
        <p:spPr>
          <a:xfrm>
            <a:off y="2493825" x="1935675"/>
            <a:ext cy="15374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1511" id="1511"/>
          <p:cNvCxnSpPr/>
          <p:nvPr/>
        </p:nvCxnSpPr>
        <p:spPr>
          <a:xfrm>
            <a:off y="4020775" x="1935675"/>
            <a:ext cy="0" cx="1602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1512" id="1512"/>
          <p:cNvSpPr/>
          <p:nvPr/>
        </p:nvSpPr>
        <p:spPr>
          <a:xfrm>
            <a:off y="4020566" x="3519243"/>
            <a:ext cy="343199" cx="8537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1000"/>
              <a:t>Time</a:t>
            </a:r>
          </a:p>
        </p:txBody>
      </p:sp>
      <p:sp>
        <p:nvSpPr>
          <p:cNvPr name="Shape 1513" id="1513"/>
          <p:cNvSpPr/>
          <p:nvPr/>
        </p:nvSpPr>
        <p:spPr>
          <a:xfrm>
            <a:off y="2131725" x="963709"/>
            <a:ext cy="362100" cx="9722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1000"/>
              <a:t>child (client) id</a:t>
            </a:r>
          </a:p>
        </p:txBody>
      </p:sp>
      <p:sp>
        <p:nvSpPr>
          <p:cNvPr name="Shape 1514" id="1514"/>
          <p:cNvSpPr/>
          <p:nvPr/>
        </p:nvSpPr>
        <p:spPr>
          <a:xfrm>
            <a:off y="3817675" x="1936009"/>
            <a:ext cy="203099" cx="197400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15" id="1515"/>
          <p:cNvSpPr/>
          <p:nvPr/>
        </p:nvSpPr>
        <p:spPr>
          <a:xfrm>
            <a:off y="3629518" x="2209609"/>
            <a:ext cy="183899" cx="197400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16" id="1516"/>
          <p:cNvSpPr/>
          <p:nvPr/>
        </p:nvSpPr>
        <p:spPr>
          <a:xfrm>
            <a:off y="3419053" x="2483209"/>
            <a:ext cy="193799" cx="197400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17" id="1517"/>
          <p:cNvSpPr/>
          <p:nvPr/>
        </p:nvSpPr>
        <p:spPr>
          <a:xfrm>
            <a:off y="3208619" x="2756680"/>
            <a:ext cy="205200" cx="197400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18" id="1518"/>
          <p:cNvSpPr/>
          <p:nvPr/>
        </p:nvSpPr>
        <p:spPr>
          <a:xfrm>
            <a:off y="3005947" x="3041811"/>
            <a:ext cy="190800" cx="197400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19" id="1519"/>
          <p:cNvSpPr/>
          <p:nvPr/>
        </p:nvSpPr>
        <p:spPr>
          <a:xfrm>
            <a:off y="2795504" x="3315282"/>
            <a:ext cy="201899" cx="197400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1520" id="1520"/>
          <p:cNvCxnSpPr/>
          <p:nvPr/>
        </p:nvCxnSpPr>
        <p:spPr>
          <a:xfrm>
            <a:off y="2493825" x="6069901"/>
            <a:ext cy="15374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1521" id="1521"/>
          <p:cNvSpPr/>
          <p:nvPr/>
        </p:nvSpPr>
        <p:spPr>
          <a:xfrm>
            <a:off y="4020566" x="7653470"/>
            <a:ext cy="343199" cx="844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1000"/>
              <a:t>processing Time</a:t>
            </a:r>
          </a:p>
        </p:txBody>
      </p:sp>
      <p:sp>
        <p:nvSpPr>
          <p:cNvPr name="Shape 1522" id="1522"/>
          <p:cNvSpPr/>
          <p:nvPr/>
        </p:nvSpPr>
        <p:spPr>
          <a:xfrm>
            <a:off y="2131725" x="5097935"/>
            <a:ext cy="362100" cx="972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1000"/>
              <a:t>child (client) id</a:t>
            </a:r>
          </a:p>
        </p:txBody>
      </p:sp>
      <p:sp>
        <p:nvSpPr>
          <p:cNvPr name="Shape 1523" id="1523"/>
          <p:cNvSpPr txBox="1"/>
          <p:nvPr/>
        </p:nvSpPr>
        <p:spPr>
          <a:xfrm flipH="1">
            <a:off y="2693232" x="5785135"/>
            <a:ext cy="1451700" cx="2663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5</a:t>
            </a:r>
          </a:p>
          <a:p>
            <a:pPr rtl="0" lvl="0">
              <a:buNone/>
            </a:pPr>
            <a:r>
              <a:rPr lang="en"/>
              <a:t>4</a:t>
            </a:r>
          </a:p>
          <a:p>
            <a:pPr rtl="0" lvl="0">
              <a:buNone/>
            </a:pPr>
            <a:r>
              <a:rPr lang="en"/>
              <a:t>3</a:t>
            </a:r>
          </a:p>
          <a:p>
            <a:pPr rtl="0" lvl="0">
              <a:buNone/>
            </a:pPr>
            <a:r>
              <a:rPr lang="en"/>
              <a:t>2</a:t>
            </a:r>
          </a:p>
          <a:p>
            <a:pPr rtl="0" lvl="0">
              <a:buNone/>
            </a:pPr>
            <a:r>
              <a:rPr lang="en"/>
              <a:t>1</a:t>
            </a:r>
          </a:p>
          <a:p>
            <a:pPr rtl="0" lvl="0">
              <a:buNone/>
            </a:pPr>
            <a:r>
              <a:rPr lang="en"/>
              <a:t>0</a:t>
            </a:r>
          </a:p>
        </p:txBody>
      </p:sp>
      <p:sp>
        <p:nvSpPr>
          <p:cNvPr name="Shape 1524" id="1524"/>
          <p:cNvSpPr txBox="1"/>
          <p:nvPr/>
        </p:nvSpPr>
        <p:spPr>
          <a:xfrm>
            <a:off y="2044125" x="2211975"/>
            <a:ext cy="427199" cx="13260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sequential</a:t>
            </a:r>
          </a:p>
        </p:txBody>
      </p:sp>
      <p:sp>
        <p:nvSpPr>
          <p:cNvPr name="Shape 1525" id="1525"/>
          <p:cNvSpPr txBox="1"/>
          <p:nvPr/>
        </p:nvSpPr>
        <p:spPr>
          <a:xfrm>
            <a:off y="2044125" x="6464906"/>
            <a:ext cy="427199" cx="13260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concurrent</a:t>
            </a:r>
          </a:p>
        </p:txBody>
      </p:sp>
      <p:sp>
        <p:nvSpPr>
          <p:cNvPr name="Shape 1526" id="1526"/>
          <p:cNvSpPr txBox="1"/>
          <p:nvPr/>
        </p:nvSpPr>
        <p:spPr>
          <a:xfrm flipH="1">
            <a:off y="2678872" x="1669609"/>
            <a:ext cy="1451700" cx="2663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5</a:t>
            </a:r>
          </a:p>
          <a:p>
            <a:pPr rtl="0" lvl="0">
              <a:buNone/>
            </a:pPr>
            <a:r>
              <a:rPr lang="en"/>
              <a:t>4</a:t>
            </a:r>
          </a:p>
          <a:p>
            <a:pPr rtl="0" lvl="0">
              <a:buNone/>
            </a:pPr>
            <a:r>
              <a:rPr lang="en"/>
              <a:t>3</a:t>
            </a:r>
          </a:p>
          <a:p>
            <a:pPr rtl="0" lvl="0">
              <a:buNone/>
            </a:pPr>
            <a:r>
              <a:rPr lang="en"/>
              <a:t>2</a:t>
            </a:r>
          </a:p>
          <a:p>
            <a:pPr rtl="0" lvl="0">
              <a:buNone/>
            </a:pPr>
            <a:r>
              <a:rPr lang="en"/>
              <a:t>1</a:t>
            </a:r>
          </a:p>
          <a:p>
            <a:pPr rtl="0" lvl="0">
              <a:buNone/>
            </a:pPr>
            <a:r>
              <a:rPr lang="en"/>
              <a:t>0</a:t>
            </a:r>
          </a:p>
        </p:txBody>
      </p:sp>
      <p:cxnSp>
        <p:nvCxnSpPr>
          <p:cNvPr name="Shape 1527" id="1527"/>
          <p:cNvCxnSpPr/>
          <p:nvPr/>
        </p:nvCxnSpPr>
        <p:spPr>
          <a:xfrm>
            <a:off y="4020775" x="6069901"/>
            <a:ext cy="0" cx="1602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1528" id="1528"/>
          <p:cNvSpPr/>
          <p:nvPr/>
        </p:nvSpPr>
        <p:spPr>
          <a:xfrm>
            <a:off y="3817598" x="6070551"/>
            <a:ext cy="203099" cx="98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29" id="1529"/>
          <p:cNvSpPr/>
          <p:nvPr/>
        </p:nvSpPr>
        <p:spPr>
          <a:xfrm>
            <a:off y="3622760" x="6245387"/>
            <a:ext cy="183899" cx="98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30" id="1530"/>
          <p:cNvSpPr/>
          <p:nvPr/>
        </p:nvSpPr>
        <p:spPr>
          <a:xfrm>
            <a:off y="3412295" x="6420286"/>
            <a:ext cy="193799" cx="98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31" id="1531"/>
          <p:cNvSpPr/>
          <p:nvPr/>
        </p:nvSpPr>
        <p:spPr>
          <a:xfrm>
            <a:off y="3201861" x="6595121"/>
            <a:ext cy="205200" cx="98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32" id="1532"/>
          <p:cNvSpPr/>
          <p:nvPr/>
        </p:nvSpPr>
        <p:spPr>
          <a:xfrm>
            <a:off y="2999189" x="6775786"/>
            <a:ext cy="190800" cx="98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33" id="1533"/>
          <p:cNvSpPr/>
          <p:nvPr/>
        </p:nvSpPr>
        <p:spPr>
          <a:xfrm>
            <a:off y="2788746" x="6950621"/>
            <a:ext cy="201899" cx="98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34" id="1534"/>
          <p:cNvSpPr/>
          <p:nvPr/>
        </p:nvSpPr>
        <p:spPr>
          <a:xfrm>
            <a:off y="3817598" x="7125521"/>
            <a:ext cy="203099" cx="98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35" id="1535"/>
          <p:cNvSpPr/>
          <p:nvPr/>
        </p:nvSpPr>
        <p:spPr>
          <a:xfrm>
            <a:off y="3622760" x="7300356"/>
            <a:ext cy="183899" cx="98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36" id="1536"/>
          <p:cNvSpPr/>
          <p:nvPr/>
        </p:nvSpPr>
        <p:spPr>
          <a:xfrm>
            <a:off y="3412295" x="7475256"/>
            <a:ext cy="193799" cx="98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37" id="1537"/>
          <p:cNvSpPr/>
          <p:nvPr/>
        </p:nvSpPr>
        <p:spPr>
          <a:xfrm>
            <a:off y="3201861" x="7650091"/>
            <a:ext cy="205200" cx="98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38" id="1538"/>
          <p:cNvSpPr/>
          <p:nvPr/>
        </p:nvSpPr>
        <p:spPr>
          <a:xfrm>
            <a:off y="2999189" x="7830756"/>
            <a:ext cy="190800" cx="98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39" id="1539"/>
          <p:cNvSpPr/>
          <p:nvPr/>
        </p:nvSpPr>
        <p:spPr>
          <a:xfrm>
            <a:off y="2788746" x="8005591"/>
            <a:ext cy="201899" cx="98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40" id="1540"/>
          <p:cNvSpPr txBox="1"/>
          <p:nvPr/>
        </p:nvSpPr>
        <p:spPr>
          <a:xfrm>
            <a:off y="4141542" x="5975898"/>
            <a:ext cy="307499" cx="15261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666666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1000"/>
              <a:t>context switching time</a:t>
            </a:r>
          </a:p>
        </p:txBody>
      </p:sp>
      <p:sp>
        <p:nvSpPr>
          <p:cNvPr name="Shape 1541" id="1541"/>
          <p:cNvSpPr/>
          <p:nvPr/>
        </p:nvSpPr>
        <p:spPr>
          <a:xfrm>
            <a:off y="3365730" x="6522253"/>
            <a:ext cy="72300" cx="695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42" id="1542"/>
          <p:cNvSpPr/>
          <p:nvPr/>
        </p:nvSpPr>
        <p:spPr>
          <a:xfrm>
            <a:off y="3170891" x="6697089"/>
            <a:ext cy="72300" cx="695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43" id="1543"/>
          <p:cNvSpPr/>
          <p:nvPr/>
        </p:nvSpPr>
        <p:spPr>
          <a:xfrm>
            <a:off y="3775979" x="7227489"/>
            <a:ext cy="72300" cx="695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44" id="1544"/>
          <p:cNvSpPr/>
          <p:nvPr/>
        </p:nvSpPr>
        <p:spPr>
          <a:xfrm>
            <a:off y="3581141" x="7402324"/>
            <a:ext cy="72300" cx="695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45" id="1545"/>
          <p:cNvSpPr/>
          <p:nvPr/>
        </p:nvSpPr>
        <p:spPr>
          <a:xfrm>
            <a:off y="3365806" x="7577223"/>
            <a:ext cy="72300" cx="695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46" id="1546"/>
          <p:cNvSpPr/>
          <p:nvPr/>
        </p:nvSpPr>
        <p:spPr>
          <a:xfrm>
            <a:off y="3170968" x="7752058"/>
            <a:ext cy="72300" cx="695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47" id="1547"/>
          <p:cNvSpPr/>
          <p:nvPr/>
        </p:nvSpPr>
        <p:spPr>
          <a:xfrm>
            <a:off y="2950965" x="7932723"/>
            <a:ext cy="72300" cx="695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48" id="1548"/>
          <p:cNvSpPr/>
          <p:nvPr/>
        </p:nvSpPr>
        <p:spPr>
          <a:xfrm>
            <a:off y="2951041" x="6877753"/>
            <a:ext cy="72300" cx="695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49" id="1549"/>
          <p:cNvSpPr/>
          <p:nvPr/>
        </p:nvSpPr>
        <p:spPr>
          <a:xfrm>
            <a:off y="2756203" x="7052589"/>
            <a:ext cy="72300" cx="695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50" id="1550"/>
          <p:cNvSpPr/>
          <p:nvPr/>
        </p:nvSpPr>
        <p:spPr>
          <a:xfrm>
            <a:off y="3775979" x="6172519"/>
            <a:ext cy="72300" cx="695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51" id="1551"/>
          <p:cNvSpPr/>
          <p:nvPr/>
        </p:nvSpPr>
        <p:spPr>
          <a:xfrm>
            <a:off y="3581141" x="6347354"/>
            <a:ext cy="72300" cx="695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1552" id="1552"/>
          <p:cNvCxnSpPr>
            <a:stCxn id="1540" idx="0"/>
            <a:endCxn id="1550" idx="2"/>
          </p:cNvCxnSpPr>
          <p:nvPr/>
        </p:nvCxnSpPr>
        <p:spPr>
          <a:xfrm rot="10800000">
            <a:off y="3848279" x="6207319"/>
            <a:ext cy="293263" cx="53162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553" id="1553"/>
          <p:cNvCxnSpPr>
            <a:stCxn id="1540" idx="0"/>
            <a:endCxn id="1551" idx="2"/>
          </p:cNvCxnSpPr>
          <p:nvPr/>
        </p:nvCxnSpPr>
        <p:spPr>
          <a:xfrm rot="10800000">
            <a:off y="3653441" x="6382154"/>
            <a:ext cy="488101" cx="35679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554" id="1554"/>
          <p:cNvCxnSpPr>
            <a:stCxn id="1540" idx="0"/>
            <a:endCxn id="1541" idx="2"/>
          </p:cNvCxnSpPr>
          <p:nvPr/>
        </p:nvCxnSpPr>
        <p:spPr>
          <a:xfrm rot="10800000">
            <a:off y="3438030" x="6557053"/>
            <a:ext cy="703512" cx="18189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555" id="1555"/>
          <p:cNvCxnSpPr>
            <a:stCxn id="1540" idx="0"/>
            <a:endCxn id="1542" idx="2"/>
          </p:cNvCxnSpPr>
          <p:nvPr/>
        </p:nvCxnSpPr>
        <p:spPr>
          <a:xfrm rot="10800000">
            <a:off y="3243191" x="6731889"/>
            <a:ext cy="898350" cx="705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556" id="1556"/>
          <p:cNvCxnSpPr>
            <a:stCxn id="1540" idx="0"/>
            <a:endCxn id="1548" idx="3"/>
          </p:cNvCxnSpPr>
          <p:nvPr/>
        </p:nvCxnSpPr>
        <p:spPr>
          <a:xfrm rot="10800000" flipH="1">
            <a:off y="2987191" x="6738948"/>
            <a:ext cy="1154350" cx="20840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557" id="1557"/>
          <p:cNvCxnSpPr>
            <a:stCxn id="1540" idx="0"/>
            <a:endCxn id="1549" idx="3"/>
          </p:cNvCxnSpPr>
          <p:nvPr/>
        </p:nvCxnSpPr>
        <p:spPr>
          <a:xfrm rot="10800000" flipH="1">
            <a:off y="2792353" x="6738948"/>
            <a:ext cy="1349189" cx="38324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558" id="1558"/>
          <p:cNvSpPr/>
          <p:nvPr/>
        </p:nvSpPr>
        <p:spPr>
          <a:xfrm>
            <a:off y="3755275" x="2130050"/>
            <a:ext cy="98400" cx="860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59" id="1559"/>
          <p:cNvSpPr/>
          <p:nvPr/>
        </p:nvSpPr>
        <p:spPr>
          <a:xfrm>
            <a:off y="3568091" x="2407009"/>
            <a:ext cy="98400" cx="860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60" id="1560"/>
          <p:cNvSpPr/>
          <p:nvPr/>
        </p:nvSpPr>
        <p:spPr>
          <a:xfrm>
            <a:off y="3355611" x="2673850"/>
            <a:ext cy="98400" cx="860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61" id="1561"/>
          <p:cNvSpPr/>
          <p:nvPr/>
        </p:nvSpPr>
        <p:spPr>
          <a:xfrm>
            <a:off y="3168427" x="2950809"/>
            <a:ext cy="98400" cx="860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62" id="1562"/>
          <p:cNvSpPr/>
          <p:nvPr/>
        </p:nvSpPr>
        <p:spPr>
          <a:xfrm>
            <a:off y="2940846" x="3232452"/>
            <a:ext cy="98400" cx="860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63" id="1563"/>
          <p:cNvSpPr/>
          <p:nvPr/>
        </p:nvSpPr>
        <p:spPr>
          <a:xfrm>
            <a:off y="2589103" x="118134"/>
            <a:ext cy="406499" cx="1194299"/>
          </a:xfrm>
          <a:prstGeom prst="rect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waiting</a:t>
            </a:r>
          </a:p>
        </p:txBody>
      </p:sp>
      <p:sp>
        <p:nvSpPr>
          <p:cNvPr name="Shape 1564" id="1564"/>
          <p:cNvSpPr/>
          <p:nvPr/>
        </p:nvSpPr>
        <p:spPr>
          <a:xfrm>
            <a:off y="3093363" x="118134"/>
            <a:ext cy="418799" cx="1194299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processing</a:t>
            </a:r>
          </a:p>
        </p:txBody>
      </p:sp>
      <p:sp>
        <p:nvSpPr>
          <p:cNvPr name="Shape 1565" id="1565"/>
          <p:cNvSpPr/>
          <p:nvPr/>
        </p:nvSpPr>
        <p:spPr>
          <a:xfrm>
            <a:off y="3590429" x="118134"/>
            <a:ext cy="443399" cx="11942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context switching</a:t>
            </a:r>
          </a:p>
        </p:txBody>
      </p:sp>
    </p:spTree>
  </p:cSld>
  <p:clrMapOvr>
    <a:masterClrMapping/>
  </p:clrMapOvr>
  <p:transition spd="slow">
    <p:cut/>
  </p:transition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569" id="15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70" id="15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（使用前&amp;使用後(1)）</a:t>
            </a:r>
          </a:p>
        </p:txBody>
      </p:sp>
      <p:sp>
        <p:nvSpPr>
          <p:cNvPr name="Shape 1571" id="157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（圖一：總等待時間，用了 concurrency 以後圖中的面積反而會變大）</a:t>
            </a:r>
          </a:p>
          <a:p>
            <a:pPr rtl="0" lvl="0">
              <a:buNone/>
            </a:pPr>
            <a:r>
              <a:rPr lang="en"/>
              <a:t>X: 個別 client</a:t>
            </a:r>
          </a:p>
          <a:p>
            <a:pPr rtl="0" lvl="0">
              <a:buNone/>
            </a:pPr>
            <a:r>
              <a:rPr lang="en"/>
              <a:t>Y: 等待時間</a:t>
            </a:r>
          </a:p>
        </p:txBody>
      </p:sp>
    </p:spTree>
  </p:cSld>
  <p:clrMapOvr>
    <a:masterClrMapping/>
  </p:clrMapOvr>
  <p:transition spd="slow">
    <p:cut/>
  </p:transition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575" id="15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76" id="15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（使用前&amp;使用後(2)）</a:t>
            </a:r>
          </a:p>
        </p:txBody>
      </p:sp>
      <p:sp>
        <p:nvSpPr>
          <p:cNvPr name="Shape 1577" id="157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（圖二：甘特圖，執行不同使用者的 request 的時候，用了 concurrency 會讓單一使用者的處理時間變的不連續）</a:t>
            </a:r>
          </a:p>
          <a:p>
            <a:pPr rtl="0" lvl="0">
              <a:buNone/>
            </a:pPr>
            <a:r>
              <a:rPr lang="en"/>
              <a:t>X: 時間</a:t>
            </a:r>
          </a:p>
          <a:p>
            <a:pPr rtl="0" lvl="0">
              <a:buNone/>
            </a:pPr>
            <a:r>
              <a:rPr lang="en"/>
              <a:t>Y: 個別client</a:t>
            </a:r>
          </a:p>
        </p:txBody>
      </p:sp>
    </p:spTree>
  </p:cSld>
  <p:clrMapOvr>
    <a:masterClrMapping/>
  </p:clrMapOvr>
  <p:transition spd="slow">
    <p:cut/>
  </p:transition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581" id="15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82" id="15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（可以用 Concurrency 處理的問題類型，Data Dependency）</a:t>
            </a:r>
          </a:p>
        </p:txBody>
      </p:sp>
      <p:sp>
        <p:nvSpPr>
          <p:cNvPr name="Shape 1583" id="158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（圖一，叉子型：等待兩個不同來源的資料，各自獨立，先到的就先處理 (food + drink)，像是用手機同時分享照片到FB跟Twitter）</a:t>
            </a:r>
          </a:p>
          <a:p>
            <a:pPr rtl="0" lvl="0">
              <a:buNone/>
            </a:pPr>
            <a:r>
              <a:rPr lang="en"/>
              <a:t> </a:t>
            </a:r>
          </a:p>
          <a:p>
            <a:pPr rtl="0" lvl="0">
              <a:buNone/>
            </a:pPr>
            <a:r>
              <a:rPr lang="en"/>
              <a:t>（圖二，鑽石型：兩個來源的資料都等到了才能處理(food + spices)，像是抓FB跟Flickr的照片來合成一張Collage）</a:t>
            </a:r>
          </a:p>
        </p:txBody>
      </p:sp>
    </p:spTree>
  </p:cSld>
  <p:clrMapOvr>
    <a:masterClrMapping/>
  </p:clrMapOvr>
  <p:transition spd="slow">
    <p:cut/>
  </p:transition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587" id="15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88" id="158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tasks (eat, drink) depend on independent tasks (order_food, order_tea)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this is ideal for parallels computing (if we're not enforcing task resolution ordering), and it is quite easy to solve for whatever methods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order_food -&gt; eat</a:t>
            </a:r>
          </a:p>
          <a:p>
            <a:pPr rtl="0" lvl="0">
              <a:buNone/>
            </a:pPr>
            <a:r>
              <a:rPr lang="en"/>
              <a:t>order_tea -&gt; drink</a:t>
            </a:r>
          </a:p>
        </p:txBody>
      </p:sp>
      <p:sp>
        <p:nvSpPr>
          <p:cNvPr name="Shape 1589" id="1589"/>
          <p:cNvSpPr txBox="1"/>
          <p:nvPr/>
        </p:nvSpPr>
        <p:spPr>
          <a:xfrm>
            <a:off y="504075" x="113235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3000"/>
              <a:t>fork shaped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0" id="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1" id="121"/>
          <p:cNvSpPr txBox="1"/>
          <p:nvPr>
            <p:ph type="ctrTitle"/>
          </p:nvPr>
        </p:nvSpPr>
        <p:spPr>
          <a:xfrm>
            <a:off y="567373" x="9446750"/>
            <a:ext cy="2443799" cx="2002799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l" rtl="0" lvl="0">
              <a:buNone/>
            </a:pPr>
            <a:r>
              <a:rPr lang="en" sz="1200"/>
              <a:t>in a perfect world, we might have a process for each task. in reality, we don't have that much money (or resource on the earth)</a:t>
            </a:r>
          </a:p>
          <a:p>
            <a:r>
              <a:t/>
            </a:r>
          </a:p>
          <a:p>
            <a:pPr algn="l" rtl="0" lvl="0">
              <a:buNone/>
            </a:pPr>
            <a:r>
              <a:rPr lang="en" sz="1200"/>
              <a:t>(assuming you have much more clients than cores)</a:t>
            </a:r>
          </a:p>
        </p:txBody>
      </p:sp>
      <p:sp>
        <p:nvSpPr>
          <p:cNvPr name="Shape 122" id="122"/>
          <p:cNvSpPr txBox="1"/>
          <p:nvPr/>
        </p:nvSpPr>
        <p:spPr>
          <a:xfrm>
            <a:off y="926325" x="850500"/>
            <a:ext cy="3167999" cx="7442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4800"/>
              <a:t>Resource matters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4800"/>
              <a:t>We might not always have</a:t>
            </a:r>
          </a:p>
          <a:p>
            <a:pPr rtl="0" lvl="0">
              <a:buNone/>
            </a:pPr>
            <a:r>
              <a:rPr lang="en" sz="4800"/>
              <a:t>enough processors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4800"/>
              <a:t>We need multitasking</a:t>
            </a:r>
          </a:p>
        </p:txBody>
      </p:sp>
    </p:spTree>
  </p:cSld>
  <p:clrMapOvr>
    <a:masterClrMapping/>
  </p:clrMapOvr>
  <p:transition spd="slow">
    <p:cut/>
  </p:transition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593" id="15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94" id="159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task (add_spices) depends on multiple independent tasks (order_food, order_spices)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[order_food, </a:t>
            </a:r>
            <a:r>
              <a:rPr lang="en"/>
              <a:t>order_spices] -&gt; add_spices -&gt; eat</a:t>
            </a:r>
          </a:p>
        </p:txBody>
      </p:sp>
      <p:sp>
        <p:nvSpPr>
          <p:cNvPr name="Shape 1595" id="1595"/>
          <p:cNvSpPr txBox="1"/>
          <p:nvPr/>
        </p:nvSpPr>
        <p:spPr>
          <a:xfrm>
            <a:off y="504075" x="113235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3000"/>
              <a:t>diamond shaped</a:t>
            </a:r>
          </a:p>
        </p:txBody>
      </p:sp>
    </p:spTree>
  </p:cSld>
  <p:clrMapOvr>
    <a:masterClrMapping/>
  </p:clrMapOvr>
  <p:transition spd="slow">
    <p:cut/>
  </p:transition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599" id="15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00" id="1600"/>
          <p:cNvSpPr txBox="1"/>
          <p:nvPr>
            <p:ph type="body" idx="1"/>
          </p:nvPr>
        </p:nvSpPr>
        <p:spPr>
          <a:xfrm>
            <a:off y="17228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if we're not using concurrency, all clients would need to wait for a different period of time, and some unfortunate users might need to wait for a long long time, since (s)he needs to wait for all the preceding users had done their requests.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we don't want that, we want all users wait for the same time, eliminate unfortunate users, making our program "fair". 公平正義</a:t>
            </a:r>
          </a:p>
        </p:txBody>
      </p:sp>
      <p:sp>
        <p:nvSpPr>
          <p:cNvPr name="Shape 1601" id="16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605" id="16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06" id="16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1607" id="160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but making our program run concurrently, would actually make our program run slower, in terms of overall processing time. that's the trade of 公平正義. 公平正義的政府效率比較差</a:t>
            </a:r>
          </a:p>
        </p:txBody>
      </p:sp>
    </p:spTree>
  </p:cSld>
  <p:clrMapOvr>
    <a:masterClrMapping/>
  </p:clrMapOvr>
  <p:transition spd="slow">
    <p:cut/>
  </p:transition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611" id="16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12" id="16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Why Concurrency</a:t>
            </a:r>
          </a:p>
        </p:txBody>
      </p:sp>
      <p:sp>
        <p:nvSpPr>
          <p:cNvPr name="Shape 1613" id="161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（解釋 concurrency 這個東西其實並不會讓處理速度變快，相反的還會變慢，只是他可以避免某個特定使用者等超久的情況出現。）</a:t>
            </a:r>
          </a:p>
          <a:p>
            <a:pPr rtl="0" lvl="0">
              <a:buNone/>
            </a:pPr>
            <a:r>
              <a:rPr lang="en"/>
              <a:t>（所以...的情況適合採用 concurrency，但...的情況就不適合 concurrency）</a:t>
            </a:r>
          </a:p>
        </p:txBody>
      </p:sp>
    </p:spTree>
  </p:cSld>
  <p:clrMapOvr>
    <a:masterClrMapping/>
  </p:clrMapOvr>
  <p:transition spd="slow">
    <p:cut/>
  </p:transition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617" id="16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18" id="16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1619" id="161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（接下來幾張秀code：鑽石型的實做方式）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1. synchronized I/O + thread</a:t>
            </a:r>
          </a:p>
          <a:p>
            <a:pPr rtl="0" lvl="0">
              <a:buNone/>
            </a:pPr>
            <a:r>
              <a:rPr lang="en"/>
              <a:t>2. asynchronized I/O + callback</a:t>
            </a:r>
          </a:p>
          <a:p>
            <a:pPr rtl="0" lvl="0">
              <a:buNone/>
            </a:pPr>
            <a:r>
              <a:rPr lang="en"/>
              <a:t>3. asynchronized I/O + callback + thread (coroutine)</a:t>
            </a:r>
          </a:p>
        </p:txBody>
      </p:sp>
    </p:spTree>
  </p:cSld>
  <p:clrMapOvr>
    <a:masterClrMapping/>
  </p:clrMapOvr>
  <p:transition spd="slow">
    <p:cut/>
  </p:transition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623" id="16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24" id="16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1625" id="162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synchronized CPU - 依序執行</a:t>
            </a:r>
          </a:p>
          <a:p>
            <a:pPr rtl="0" lvl="0">
              <a:buNone/>
            </a:pPr>
            <a:r>
              <a:rPr lang="en"/>
              <a:t>asynchronized CPU - threads 輪流執行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synchronized I/O - 依序</a:t>
            </a:r>
          </a:p>
          <a:p>
            <a:pPr rtl="0" lvl="0">
              <a:buNone/>
            </a:pPr>
            <a:r>
              <a:rPr lang="en"/>
              <a:t>asynchronized I/O - </a:t>
            </a:r>
          </a:p>
        </p:txBody>
      </p:sp>
    </p:spTree>
  </p:cSld>
  <p:clrMapOvr>
    <a:masterClrMapping/>
  </p:clrMapOvr>
  <p:transition spd="slow">
    <p:cut/>
  </p:transition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5"/>
        </a:solidFill>
      </p:bgPr>
    </p:bg>
    <p:spTree>
      <p:nvGrpSpPr>
        <p:cNvPr name="Shape 1629" id="16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30" id="1630"/>
          <p:cNvSpPr txBox="1"/>
          <p:nvPr>
            <p:ph type="body" idx="1"/>
          </p:nvPr>
        </p:nvSpPr>
        <p:spPr>
          <a:xfrm>
            <a:off y="1370875" x="358925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class Reactor</a:t>
            </a:r>
          </a:p>
          <a:p>
            <a:pPr rtl="0" lvl="0">
              <a:buNone/>
            </a:pPr>
            <a:r>
              <a:rPr lang="en"/>
              <a:t>  def run</a:t>
            </a:r>
          </a:p>
          <a:p>
            <a:pPr rtl="0" lvl="0">
              <a:buNone/>
            </a:pPr>
            <a:r>
              <a:rPr lang="en"/>
              <a:t>	until read_socks.empty? &amp;&amp;</a:t>
            </a:r>
          </a:p>
          <a:p>
            <a:pPr rtl="0" lvl="0">
              <a:buNone/>
            </a:pPr>
            <a:r>
              <a:rPr lang="en"/>
              <a:t>            write_socks.empty?</a:t>
            </a:r>
          </a:p>
          <a:p>
            <a:pPr rtl="0" lvl="0">
              <a:buNone/>
            </a:pPr>
            <a:r>
              <a:rPr lang="en"/>
              <a:t>  	rs, ws = IO.select(read_socks, write_socks,</a:t>
            </a:r>
          </a:p>
          <a:p>
            <a:pPr rtl="0" lvl="0">
              <a:buNone/>
            </a:pPr>
            <a:r>
              <a:rPr lang="en"/>
              <a:t>                                 [], 0.05)</a:t>
            </a:r>
          </a:p>
          <a:p>
            <a:pPr rtl="0" lvl="0">
              <a:buNone/>
            </a:pPr>
            <a:r>
              <a:rPr lang="en"/>
              <a:t>  	read_data(rs)  if rs</a:t>
            </a:r>
          </a:p>
          <a:p>
            <a:pPr rtl="0" lvl="0">
              <a:buNone/>
            </a:pPr>
            <a:r>
              <a:rPr lang="en"/>
              <a:t>  	write_data(ws) if ws</a:t>
            </a:r>
          </a:p>
          <a:p>
            <a:pPr rtl="0" lvl="0">
              <a:buNone/>
            </a:pPr>
            <a:r>
              <a:rPr lang="en"/>
              <a:t>ennnd</a:t>
            </a:r>
          </a:p>
        </p:txBody>
      </p:sp>
      <p:sp>
        <p:nvSpPr>
          <p:cNvPr name="Shape 1631" id="1631"/>
          <p:cNvSpPr txBox="1"/>
          <p:nvPr/>
        </p:nvSpPr>
        <p:spPr>
          <a:xfrm>
            <a:off y="131725" x="82300"/>
            <a:ext cy="457200" cx="50663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4800"/>
              <a:t>a simple reactor</a:t>
            </a:r>
          </a:p>
        </p:txBody>
      </p:sp>
    </p:spTree>
  </p:cSld>
  <p:clrMapOvr>
    <a:masterClrMapping/>
  </p:clrMapOvr>
  <p:transition spd="slow">
    <p:cut/>
  </p:transition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5"/>
        </a:solidFill>
      </p:bgPr>
    </p:bg>
    <p:spTree>
      <p:nvGrpSpPr>
        <p:cNvPr name="Shape 1635" id="16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36" id="1636"/>
          <p:cNvSpPr txBox="1"/>
          <p:nvPr>
            <p:ph type="body" idx="1"/>
          </p:nvPr>
        </p:nvSpPr>
        <p:spPr>
          <a:xfrm>
            <a:off y="1370875" x="358925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class Reactor</a:t>
            </a:r>
          </a:p>
          <a:p>
            <a:pPr rtl="0" lvl="0">
              <a:buNone/>
            </a:pPr>
            <a:r>
              <a:rPr lang="en"/>
              <a:t>  def read sock, &amp;callback</a:t>
            </a:r>
          </a:p>
          <a:p>
            <a:pPr rtl="0" lvl="0">
              <a:buNone/>
            </a:pPr>
            <a:r>
              <a:rPr lang="en"/>
              <a:t>	read_socks &lt;&lt; sock</a:t>
            </a:r>
          </a:p>
          <a:p>
            <a:pPr rtl="0" lvl="0">
              <a:buNone/>
            </a:pPr>
            <a:r>
              <a:rPr lang="en"/>
              <a:t>	read_calls[sock.object_id] = callback</a:t>
            </a:r>
          </a:p>
          <a:p>
            <a:pPr rtl="0" lvl="0">
              <a:buNone/>
            </a:pPr>
            <a:r>
              <a:rPr lang="en"/>
              <a:t>  end</a:t>
            </a:r>
          </a:p>
          <a:p>
            <a:pPr rtl="0" lvl="0">
              <a:buNone/>
            </a:pPr>
            <a:r>
              <a:rPr lang="en"/>
              <a:t>  def write sock, data, &amp;callback</a:t>
            </a:r>
          </a:p>
          <a:p>
            <a:pPr rtl="0" lvl="0">
              <a:buNone/>
            </a:pPr>
            <a:r>
              <a:rPr lang="en"/>
              <a:t>	write_socks &lt;&lt; sock</a:t>
            </a:r>
          </a:p>
          <a:p>
            <a:pPr rtl="0" lvl="0">
              <a:buNone/>
            </a:pPr>
            <a:r>
              <a:rPr lang="en"/>
              <a:t>	write_pairs[sock.object_id] = [data, callback]</a:t>
            </a:r>
          </a:p>
          <a:p>
            <a:pPr rtl="0" lvl="0">
              <a:buNone/>
            </a:pPr>
            <a:r>
              <a:rPr lang="en"/>
              <a:t> ennd</a:t>
            </a:r>
          </a:p>
        </p:txBody>
      </p:sp>
      <p:sp>
        <p:nvSpPr>
          <p:cNvPr name="Shape 1637" id="1637"/>
          <p:cNvSpPr txBox="1"/>
          <p:nvPr/>
        </p:nvSpPr>
        <p:spPr>
          <a:xfrm>
            <a:off y="131725" x="82300"/>
            <a:ext cy="457200" cx="50663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4800"/>
              <a:t>a simple reactor</a:t>
            </a:r>
          </a:p>
        </p:txBody>
      </p:sp>
    </p:spTree>
  </p:cSld>
  <p:clrMapOvr>
    <a:masterClrMapping/>
  </p:clrMapOvr>
  <p:transition spd="slow">
    <p:cut/>
  </p:transition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5"/>
        </a:solidFill>
      </p:bgPr>
    </p:bg>
    <p:spTree>
      <p:nvGrpSpPr>
        <p:cNvPr name="Shape 1641" id="16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42" id="1642"/>
          <p:cNvSpPr txBox="1"/>
          <p:nvPr>
            <p:ph type="body" idx="1"/>
          </p:nvPr>
        </p:nvSpPr>
        <p:spPr>
          <a:xfrm>
            <a:off y="1370875" x="358925"/>
            <a:ext cy="4967700" cx="98567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class Reactor</a:t>
            </a:r>
          </a:p>
          <a:p>
            <a:pPr rtl="0" lvl="0">
              <a:buNone/>
            </a:pPr>
            <a:r>
              <a:rPr lang="en"/>
              <a:t>  def read_data rs</a:t>
            </a:r>
          </a:p>
          <a:p>
            <a:pPr rtl="0" lvl="0">
              <a:buNone/>
            </a:pPr>
            <a:r>
              <a:rPr lang="en"/>
              <a:t>	rs.each do |r|</a:t>
            </a:r>
          </a:p>
          <a:p>
            <a:pPr rtl="0" lvl="0">
              <a:buNone/>
            </a:pPr>
            <a:r>
              <a:rPr lang="en"/>
              <a:t>      begin</a:t>
            </a:r>
          </a:p>
          <a:p>
            <a:pPr rtl="0" lvl="0">
              <a:buNone/>
            </a:pPr>
            <a:r>
              <a:rPr lang="en"/>
              <a:t>        read_calls[r.object_id].call(r.read_nonblock(8192))</a:t>
            </a:r>
          </a:p>
          <a:p>
            <a:pPr rtl="0" lvl="0">
              <a:buNone/>
            </a:pPr>
            <a:r>
              <a:rPr lang="en"/>
              <a:t>      rescue Errno::EAGAIN, ::IO::WaitReadable</a:t>
            </a:r>
          </a:p>
          <a:p>
            <a:pPr rtl="0" lvl="0">
              <a:buNone/>
            </a:pPr>
            <a:r>
              <a:rPr lang="en"/>
              <a:t>      rescue Errno::ECONNRESET, EOFError</a:t>
            </a:r>
          </a:p>
          <a:p>
            <a:pPr rtl="0" lvl="0">
              <a:buNone/>
            </a:pPr>
            <a:r>
              <a:rPr lang="en"/>
              <a:t>        read_socks.delete(r)</a:t>
            </a:r>
          </a:p>
          <a:p>
            <a:pPr rtl="0" lvl="0">
              <a:buNone/>
            </a:pPr>
            <a:r>
              <a:rPr lang="en"/>
              <a:t>ennnd</a:t>
            </a:r>
          </a:p>
        </p:txBody>
      </p:sp>
      <p:sp>
        <p:nvSpPr>
          <p:cNvPr name="Shape 1643" id="1643"/>
          <p:cNvSpPr txBox="1"/>
          <p:nvPr/>
        </p:nvSpPr>
        <p:spPr>
          <a:xfrm>
            <a:off y="131725" x="82300"/>
            <a:ext cy="457200" cx="50663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4800"/>
              <a:t>a simple reactor</a:t>
            </a:r>
          </a:p>
        </p:txBody>
      </p:sp>
    </p:spTree>
  </p:cSld>
  <p:clrMapOvr>
    <a:masterClrMapping/>
  </p:clrMapOvr>
  <p:transition spd="slow">
    <p:cut/>
  </p:transition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5"/>
        </a:solidFill>
      </p:bgPr>
    </p:bg>
    <p:spTree>
      <p:nvGrpSpPr>
        <p:cNvPr name="Shape 1647" id="16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48" id="1648"/>
          <p:cNvSpPr txBox="1"/>
          <p:nvPr>
            <p:ph type="body" idx="1"/>
          </p:nvPr>
        </p:nvSpPr>
        <p:spPr>
          <a:xfrm>
            <a:off y="999575" x="82300"/>
            <a:ext cy="4967700" cx="98567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class Reactor</a:t>
            </a:r>
          </a:p>
          <a:p>
            <a:pPr rtl="0" lvl="0">
              <a:buNone/>
            </a:pPr>
            <a:r>
              <a:rPr lang="en"/>
              <a:t>  def write_data ws</a:t>
            </a:r>
          </a:p>
          <a:p>
            <a:pPr rtl="0" lvl="0">
              <a:buNone/>
            </a:pPr>
            <a:r>
              <a:rPr lang="en"/>
              <a:t>	ws.each do |w|</a:t>
            </a:r>
          </a:p>
          <a:p>
            <a:pPr rtl="0" lvl="0">
              <a:buNone/>
            </a:pPr>
            <a:r>
              <a:rPr lang="en"/>
              <a:t>  	    data, callback = write_pairs[w.object_id]</a:t>
            </a:r>
          </a:p>
          <a:p>
            <a:pPr rtl="0" lvl="0">
              <a:buNone/>
            </a:pPr>
            <a:r>
              <a:rPr lang="en"/>
              <a:t>        	begin</a:t>
            </a:r>
          </a:p>
          <a:p>
            <a:pPr rtl="0" lvl="0">
              <a:buNone/>
            </a:pPr>
            <a:r>
              <a:rPr lang="en"/>
              <a:t>          	data.slice!(0, w.write_nonblock(data))</a:t>
            </a:r>
          </a:p>
          <a:p>
            <a:pPr rtl="0" lvl="0">
              <a:buNone/>
            </a:pPr>
            <a:r>
              <a:rPr lang="en"/>
              <a:t>         	raise EOFError if data.empty?</a:t>
            </a:r>
          </a:p>
          <a:p>
            <a:pPr rtl="0" lvl="0">
              <a:buNone/>
            </a:pPr>
            <a:r>
              <a:rPr lang="en"/>
              <a:t>        	rescue ::IO::WaitWritable</a:t>
            </a:r>
          </a:p>
          <a:p>
            <a:pPr rtl="0" lvl="0">
              <a:buNone/>
            </a:pPr>
            <a:r>
              <a:rPr lang="en"/>
              <a:t>      	rescue EOFError</a:t>
            </a:r>
          </a:p>
          <a:p>
            <a:pPr rtl="0" lvl="0">
              <a:buNone/>
            </a:pPr>
            <a:r>
              <a:rPr lang="en"/>
              <a:t>          	write_pairs.delete(w.object_id)</a:t>
            </a:r>
          </a:p>
          <a:p>
            <a:pPr rtl="0" lvl="0">
              <a:buNone/>
            </a:pPr>
            <a:r>
              <a:rPr lang="en"/>
              <a:t>         	write_socks.delete(w)</a:t>
            </a:r>
          </a:p>
          <a:p>
            <a:pPr rtl="0" lvl="0">
              <a:buNone/>
            </a:pPr>
            <a:r>
              <a:rPr lang="en"/>
              <a:t>          	callback.call(w)</a:t>
            </a:r>
          </a:p>
          <a:p>
            <a:pPr rtl="0" lvl="0">
              <a:buNone/>
            </a:pPr>
            <a:r>
              <a:rPr lang="en"/>
              <a:t>ennnd</a:t>
            </a:r>
          </a:p>
        </p:txBody>
      </p:sp>
      <p:sp>
        <p:nvSpPr>
          <p:cNvPr name="Shape 1649" id="1649"/>
          <p:cNvSpPr txBox="1"/>
          <p:nvPr/>
        </p:nvSpPr>
        <p:spPr>
          <a:xfrm>
            <a:off y="131725" x="82300"/>
            <a:ext cy="457200" cx="50663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4800"/>
              <a:t>a simple reactor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6" id="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7" id="127"/>
          <p:cNvSpPr txBox="1"/>
          <p:nvPr>
            <p:ph type="ctrTitle"/>
          </p:nvPr>
        </p:nvSpPr>
        <p:spPr>
          <a:xfrm>
            <a:off y="2111123" x="685800"/>
            <a:ext cy="25371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Imagine 15 children have to be context switched amongst 10 moms</a:t>
            </a:r>
          </a:p>
        </p:txBody>
      </p:sp>
    </p:spTree>
  </p:cSld>
  <p:clrMapOvr>
    <a:masterClrMapping/>
  </p:clrMapOvr>
  <p:transition spd="slow">
    <p:cut/>
  </p:transition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653" id="16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54" id="165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it doesn't seem to be a good pattern</a:t>
            </a:r>
          </a:p>
        </p:txBody>
      </p:sp>
    </p:spTree>
  </p:cSld>
  <p:clrMapOvr>
    <a:masterClrMapping/>
  </p:clrMapOvr>
  <p:transition spd="slow">
    <p:cut/>
  </p:transition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658" id="16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59" id="165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but it's so ugly and tedious!</a:t>
            </a:r>
          </a:p>
          <a:p>
            <a:pPr rtl="0" lvl="0">
              <a:buNone/>
            </a:pPr>
            <a:r>
              <a:rPr lang="en"/>
              <a:t>what if we want 42 kinds of different spices?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yes, yes, i know nodejs guys have some solution for this, but why invent a new method while the old good synchronous programming does do the job elegantly? you can also consider that as a DSL for synchronous programming</a:t>
            </a:r>
          </a:p>
        </p:txBody>
      </p:sp>
    </p:spTree>
  </p:cSld>
  <p:clrMapOvr>
    <a:masterClrMapping/>
  </p:clrMapOvr>
  <p:transition spd="slow">
    <p:cut/>
  </p:transition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663" id="16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64" id="166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let's see how to make your code synchronous</a:t>
            </a:r>
          </a:p>
          <a:p>
            <a:pPr rtl="0" lvl="0">
              <a:buNone/>
            </a:pPr>
            <a:r>
              <a:rPr lang="en"/>
              <a:t>there are two approaches, depending on the architecture, you can use either threads or fibers to do that.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but note that fibers only work in an event loop (or say single threaded asynchronous programming)</a:t>
            </a:r>
          </a:p>
        </p:txBody>
      </p:sp>
    </p:spTree>
  </p:cSld>
  <p:clrMapOvr>
    <a:masterClrMapping/>
  </p:clrMapOvr>
  <p:transition spd="slow">
    <p:cut/>
  </p:transition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668" id="16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69" id="166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still looks ugly? we can go further with futures.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it can make your code exactly the same as synchronous one, but actually running asynchronous underneath.</a:t>
            </a:r>
          </a:p>
        </p:txBody>
      </p:sp>
    </p:spTree>
  </p:cSld>
  <p:clrMapOvr>
    <a:masterClrMapping/>
  </p:clrMapOvr>
  <p:transition spd="slow">
    <p:cut/>
  </p:transition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1673" id="16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74" id="16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（賣藥時間）</a:t>
            </a:r>
          </a:p>
        </p:txBody>
      </p:sp>
      <p:sp>
        <p:nvSpPr>
          <p:cNvPr name="Shape 1675" id="167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using rest-core to make concurrent requests with futures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maybe try to use celluloid to implement futures in the futures? that way, we can have a more consistent way to deal with either I/O or CPU bound operations.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i shouldn't create my own futures --  there's no futures for me (?)</a:t>
            </a:r>
          </a:p>
        </p:txBody>
      </p:sp>
    </p:spTree>
  </p:cSld>
  <p:clrMapOvr>
    <a:masterClrMapping/>
  </p:clrMapOvr>
  <p:transition spd="slow">
    <p:cut/>
  </p:transition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6"/>
        </a:solidFill>
      </p:bgPr>
    </p:bg>
    <p:spTree>
      <p:nvGrpSpPr>
        <p:cNvPr name="Shape 1679" id="16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80" id="1680"/>
          <p:cNvSpPr txBox="1"/>
          <p:nvPr>
            <p:ph type="ctrTitle"/>
          </p:nvPr>
        </p:nvSpPr>
        <p:spPr>
          <a:xfrm>
            <a:off y="65048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confused?</a:t>
            </a:r>
          </a:p>
        </p:txBody>
      </p:sp>
      <p:sp>
        <p:nvSpPr>
          <p:cNvPr name="Shape 1681" id="1681"/>
          <p:cNvSpPr/>
          <p:nvPr/>
        </p:nvSpPr>
        <p:spPr>
          <a:xfrm>
            <a:off y="2698879" x="4289200"/>
            <a:ext cy="843599" cx="1870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O</a:t>
            </a:r>
          </a:p>
        </p:txBody>
      </p:sp>
      <p:sp>
        <p:nvSpPr>
          <p:cNvPr name="Shape 1682" id="1682"/>
          <p:cNvSpPr/>
          <p:nvPr/>
        </p:nvSpPr>
        <p:spPr>
          <a:xfrm>
            <a:off y="2682529" x="6159400"/>
            <a:ext cy="843599" cx="1870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O</a:t>
            </a:r>
          </a:p>
        </p:txBody>
      </p:sp>
      <p:sp>
        <p:nvSpPr>
          <p:cNvPr name="Shape 1683" id="1683"/>
          <p:cNvSpPr/>
          <p:nvPr/>
        </p:nvSpPr>
        <p:spPr>
          <a:xfrm>
            <a:off y="3534425" x="4289200"/>
            <a:ext cy="810900" cx="1870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X</a:t>
            </a:r>
          </a:p>
        </p:txBody>
      </p:sp>
      <p:sp>
        <p:nvSpPr>
          <p:cNvPr name="Shape 1684" id="1684"/>
          <p:cNvSpPr/>
          <p:nvPr/>
        </p:nvSpPr>
        <p:spPr>
          <a:xfrm>
            <a:off y="3534425" x="6159400"/>
            <a:ext cy="810900" cx="1870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O</a:t>
            </a:r>
          </a:p>
        </p:txBody>
      </p:sp>
      <p:sp>
        <p:nvSpPr>
          <p:cNvPr name="Shape 1685" id="1685"/>
          <p:cNvSpPr txBox="1"/>
          <p:nvPr/>
        </p:nvSpPr>
        <p:spPr>
          <a:xfrm>
            <a:off y="2186179" x="6383975"/>
            <a:ext cy="457200" cx="15813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asynchronized</a:t>
            </a:r>
          </a:p>
        </p:txBody>
      </p:sp>
      <p:sp>
        <p:nvSpPr>
          <p:cNvPr name="Shape 1686" id="1686"/>
          <p:cNvSpPr txBox="1"/>
          <p:nvPr/>
        </p:nvSpPr>
        <p:spPr>
          <a:xfrm>
            <a:off y="2186179" x="4448800"/>
            <a:ext cy="457200" cx="15813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synchronized</a:t>
            </a:r>
          </a:p>
        </p:txBody>
      </p:sp>
      <p:sp>
        <p:nvSpPr>
          <p:cNvPr name="Shape 1687" id="1687"/>
          <p:cNvSpPr txBox="1"/>
          <p:nvPr/>
        </p:nvSpPr>
        <p:spPr>
          <a:xfrm>
            <a:off y="2875729" x="1915700"/>
            <a:ext cy="457200" cx="15813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thread</a:t>
            </a:r>
          </a:p>
        </p:txBody>
      </p:sp>
      <p:sp>
        <p:nvSpPr>
          <p:cNvPr name="Shape 1688" id="1688"/>
          <p:cNvSpPr txBox="1"/>
          <p:nvPr/>
        </p:nvSpPr>
        <p:spPr>
          <a:xfrm>
            <a:off y="3711275" x="449125"/>
            <a:ext cy="457200" cx="15813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reactor</a:t>
            </a:r>
          </a:p>
        </p:txBody>
      </p:sp>
      <p:sp>
        <p:nvSpPr>
          <p:cNvPr name="Shape 1689" id="1689"/>
          <p:cNvSpPr/>
          <p:nvPr/>
        </p:nvSpPr>
        <p:spPr>
          <a:xfrm>
            <a:off y="4345325" x="4289200"/>
            <a:ext cy="679800" cx="1870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O</a:t>
            </a:r>
          </a:p>
        </p:txBody>
      </p:sp>
      <p:sp>
        <p:nvSpPr>
          <p:cNvPr name="Shape 1690" id="1690"/>
          <p:cNvSpPr txBox="1"/>
          <p:nvPr/>
        </p:nvSpPr>
        <p:spPr>
          <a:xfrm>
            <a:off y="4456625" x="377025"/>
            <a:ext cy="457200" cx="15813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reactor </a:t>
            </a:r>
          </a:p>
        </p:txBody>
      </p:sp>
      <p:sp>
        <p:nvSpPr>
          <p:cNvPr name="Shape 1691" id="1691"/>
          <p:cNvSpPr txBox="1"/>
          <p:nvPr/>
        </p:nvSpPr>
        <p:spPr>
          <a:xfrm>
            <a:off y="4456625" x="1741875"/>
            <a:ext cy="457200" cx="15813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+ fiber</a:t>
            </a:r>
          </a:p>
        </p:txBody>
      </p:sp>
      <p:sp>
        <p:nvSpPr>
          <p:cNvPr name="Shape 1692" id="1692"/>
          <p:cNvSpPr/>
          <p:nvPr/>
        </p:nvSpPr>
        <p:spPr>
          <a:xfrm>
            <a:off y="2194279" x="1172150"/>
            <a:ext cy="504600" cx="3068399"/>
          </a:xfrm>
          <a:prstGeom prst="rtTriangl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implementation</a:t>
            </a:r>
          </a:p>
        </p:txBody>
      </p:sp>
      <p:sp>
        <p:nvSpPr>
          <p:cNvPr name="Shape 1693" id="1693"/>
          <p:cNvSpPr/>
          <p:nvPr/>
        </p:nvSpPr>
        <p:spPr>
          <a:xfrm rot="10800000">
            <a:off y="2186179" x="1160150"/>
            <a:ext cy="520800" cx="3092399"/>
          </a:xfrm>
          <a:prstGeom prst="rtTriangl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94" id="1694"/>
          <p:cNvSpPr txBox="1"/>
          <p:nvPr/>
        </p:nvSpPr>
        <p:spPr>
          <a:xfrm>
            <a:off y="2230279" x="2996375"/>
            <a:ext cy="432599" cx="11615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interface</a:t>
            </a:r>
          </a:p>
        </p:txBody>
      </p:sp>
      <p:sp>
        <p:nvSpPr>
          <p:cNvPr name="Shape 1695" id="1695"/>
          <p:cNvSpPr/>
          <p:nvPr/>
        </p:nvSpPr>
        <p:spPr>
          <a:xfrm>
            <a:off y="4345325" x="6159400"/>
            <a:ext cy="679800" cx="1870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X</a:t>
            </a:r>
          </a:p>
        </p:txBody>
      </p:sp>
      <p:sp>
        <p:nvSpPr>
          <p:cNvPr name="Shape 1696" id="1696"/>
          <p:cNvSpPr/>
          <p:nvPr/>
        </p:nvSpPr>
        <p:spPr>
          <a:xfrm>
            <a:off y="5025125" x="4289200"/>
            <a:ext cy="679800" cx="1870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O</a:t>
            </a:r>
          </a:p>
        </p:txBody>
      </p:sp>
      <p:sp>
        <p:nvSpPr>
          <p:cNvPr name="Shape 1697" id="1697"/>
          <p:cNvSpPr txBox="1"/>
          <p:nvPr/>
        </p:nvSpPr>
        <p:spPr>
          <a:xfrm>
            <a:off y="5136425" x="377025"/>
            <a:ext cy="457200" cx="15813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reactor </a:t>
            </a:r>
          </a:p>
        </p:txBody>
      </p:sp>
      <p:sp>
        <p:nvSpPr>
          <p:cNvPr name="Shape 1698" id="1698"/>
          <p:cNvSpPr txBox="1"/>
          <p:nvPr/>
        </p:nvSpPr>
        <p:spPr>
          <a:xfrm>
            <a:off y="5136425" x="1741875"/>
            <a:ext cy="457200" cx="15813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+ fiber</a:t>
            </a:r>
          </a:p>
        </p:txBody>
      </p:sp>
      <p:sp>
        <p:nvSpPr>
          <p:cNvPr name="Shape 1699" id="1699"/>
          <p:cNvSpPr/>
          <p:nvPr/>
        </p:nvSpPr>
        <p:spPr>
          <a:xfrm>
            <a:off y="5025125" x="6159400"/>
            <a:ext cy="679800" cx="1870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O</a:t>
            </a:r>
          </a:p>
        </p:txBody>
      </p:sp>
      <p:sp>
        <p:nvSpPr>
          <p:cNvPr name="Shape 1700" id="1700"/>
          <p:cNvSpPr txBox="1"/>
          <p:nvPr/>
        </p:nvSpPr>
        <p:spPr>
          <a:xfrm>
            <a:off y="5136425" x="-668175"/>
            <a:ext cy="457200" cx="15813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+futures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 txBox="1"/>
          <p:nvPr>
            <p:ph type="ctrTitle"/>
          </p:nvPr>
        </p:nvSpPr>
        <p:spPr>
          <a:xfrm>
            <a:off y="2080423" x="152250"/>
            <a:ext cy="1546500" cx="88395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Multitasking is not free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 txBox="1"/>
          <p:nvPr>
            <p:ph type="ctrTitle"/>
          </p:nvPr>
        </p:nvSpPr>
        <p:spPr>
          <a:xfrm>
            <a:off y="3786198" x="-799600"/>
            <a:ext cy="1546500" cx="10576199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Agenda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- Who? (2)</a:t>
            </a:r>
          </a:p>
          <a:p>
            <a:pPr rtl="0" lvl="0">
              <a:buNone/>
            </a:pPr>
            <a:r>
              <a:rPr lang="en"/>
              <a:t>- Concurrency? (10)</a:t>
            </a:r>
          </a:p>
          <a:p>
            <a:pPr rtl="0" lvl="0">
              <a:buNone/>
            </a:pPr>
            <a:r>
              <a:rPr lang="en"/>
              <a:t>- What we have? (15)</a:t>
            </a:r>
          </a:p>
          <a:p>
            <a:pPr rtl="0" lvl="0">
              <a:buNone/>
            </a:pPr>
            <a:r>
              <a:rPr lang="en"/>
              <a:t>- App servers? (15)</a:t>
            </a:r>
          </a:p>
          <a:p>
            <a:pPr rtl="0" lvl="0">
              <a:buNone/>
            </a:pPr>
            <a:r>
              <a:rPr lang="en"/>
              <a:t>- Q? (3)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6" id="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7" id="13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If your program context switches, then actually it runs slower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1" id="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2" id="142"/>
          <p:cNvSpPr txBox="1"/>
          <p:nvPr>
            <p:ph type="ctrTitle"/>
          </p:nvPr>
        </p:nvSpPr>
        <p:spPr>
          <a:xfrm>
            <a:off y="2131598" x="102350"/>
            <a:ext cy="1546500" cx="9156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But it's more fair for users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6" id="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7" id="147"/>
          <p:cNvSpPr txBox="1"/>
          <p:nvPr>
            <p:ph type="ctrTitle"/>
          </p:nvPr>
        </p:nvSpPr>
        <p:spPr>
          <a:xfrm>
            <a:off y="3728548" x="923405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[Image for a long long long line up]</a:t>
            </a:r>
          </a:p>
        </p:txBody>
      </p:sp>
      <p:sp>
        <p:nvSpPr>
          <p:cNvPr name="Shape 148" id="148"/>
          <p:cNvSpPr/>
          <p:nvPr/>
        </p:nvSpPr>
        <p:spPr>
          <a:xfrm>
            <a:off y="20052" x="0"/>
            <a:ext cy="6817894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2" id="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3" id="15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It's more fair if they are all served equally in terms of waiting time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7" id="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8" id="158"/>
          <p:cNvSpPr txBox="1"/>
          <p:nvPr>
            <p:ph type="ctrTitle"/>
          </p:nvPr>
        </p:nvSpPr>
        <p:spPr>
          <a:xfrm>
            <a:off y="2394173" x="9250225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[Image for someone buying a lot of things]</a:t>
            </a:r>
          </a:p>
        </p:txBody>
      </p:sp>
      <p:sp>
        <p:nvSpPr>
          <p:cNvPr name="Shape 159" id="159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3" id="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4" id="16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I just want a drink!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8" id="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9" id="16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to illustrate the overall running time: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3" id="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4" id="174"/>
          <p:cNvSpPr/>
          <p:nvPr/>
        </p:nvSpPr>
        <p:spPr>
          <a:xfrm>
            <a:off y="2507650" x="1217775"/>
            <a:ext cy="176400" cx="9774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75" id="175"/>
          <p:cNvSpPr/>
          <p:nvPr/>
        </p:nvSpPr>
        <p:spPr>
          <a:xfrm>
            <a:off y="2355425" x="2287425"/>
            <a:ext cy="144299" cx="2643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76" id="176"/>
          <p:cNvSpPr/>
          <p:nvPr/>
        </p:nvSpPr>
        <p:spPr>
          <a:xfrm>
            <a:off y="2203225" x="2644025"/>
            <a:ext cy="152100" cx="8171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77" id="177"/>
          <p:cNvSpPr/>
          <p:nvPr/>
        </p:nvSpPr>
        <p:spPr>
          <a:xfrm>
            <a:off y="2059000" x="3545425"/>
            <a:ext cy="144299" cx="13779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78" id="178"/>
          <p:cNvSpPr/>
          <p:nvPr/>
        </p:nvSpPr>
        <p:spPr>
          <a:xfrm>
            <a:off y="1898800" x="4999525"/>
            <a:ext cy="160199" cx="4887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179" id="179"/>
          <p:cNvCxnSpPr/>
          <p:nvPr/>
        </p:nvCxnSpPr>
        <p:spPr>
          <a:xfrm>
            <a:off y="5472150" x="1201750"/>
            <a:ext cy="0" cx="2707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180" id="180"/>
          <p:cNvSpPr/>
          <p:nvPr/>
        </p:nvSpPr>
        <p:spPr>
          <a:xfrm>
            <a:off y="5295875" x="4507025"/>
            <a:ext cy="176400" cx="3524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81" id="181"/>
          <p:cNvSpPr/>
          <p:nvPr/>
        </p:nvSpPr>
        <p:spPr>
          <a:xfrm>
            <a:off y="5143650" x="1606425"/>
            <a:ext cy="136200" cx="2643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82" id="182"/>
          <p:cNvSpPr/>
          <p:nvPr/>
        </p:nvSpPr>
        <p:spPr>
          <a:xfrm>
            <a:off y="4991450" x="4935725"/>
            <a:ext cy="152100" cx="2162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83" id="183"/>
          <p:cNvSpPr/>
          <p:nvPr/>
        </p:nvSpPr>
        <p:spPr>
          <a:xfrm>
            <a:off y="4847225" x="5228225"/>
            <a:ext cy="144299" cx="7368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84" id="184"/>
          <p:cNvSpPr/>
          <p:nvPr/>
        </p:nvSpPr>
        <p:spPr>
          <a:xfrm>
            <a:off y="4687025" x="4270625"/>
            <a:ext cy="160199" cx="1601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85" id="185"/>
          <p:cNvSpPr/>
          <p:nvPr/>
        </p:nvSpPr>
        <p:spPr>
          <a:xfrm>
            <a:off y="5295875" x="1209800"/>
            <a:ext cy="176400" cx="3203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86" id="186"/>
          <p:cNvSpPr/>
          <p:nvPr/>
        </p:nvSpPr>
        <p:spPr>
          <a:xfrm>
            <a:off y="4991450" x="1963025"/>
            <a:ext cy="152100" cx="2805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87" id="187"/>
          <p:cNvSpPr/>
          <p:nvPr/>
        </p:nvSpPr>
        <p:spPr>
          <a:xfrm>
            <a:off y="4847225" x="2319725"/>
            <a:ext cy="144299" cx="3203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88" id="188"/>
          <p:cNvSpPr/>
          <p:nvPr/>
        </p:nvSpPr>
        <p:spPr>
          <a:xfrm>
            <a:off y="4687025" x="2716325"/>
            <a:ext cy="160199" cx="3284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89" id="189"/>
          <p:cNvSpPr/>
          <p:nvPr/>
        </p:nvSpPr>
        <p:spPr>
          <a:xfrm>
            <a:off y="5295875" x="3121025"/>
            <a:ext cy="176400" cx="3044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0" id="190"/>
          <p:cNvSpPr/>
          <p:nvPr/>
        </p:nvSpPr>
        <p:spPr>
          <a:xfrm>
            <a:off y="4991450" x="3501725"/>
            <a:ext cy="152100" cx="3203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1" id="191"/>
          <p:cNvSpPr/>
          <p:nvPr/>
        </p:nvSpPr>
        <p:spPr>
          <a:xfrm>
            <a:off y="4847225" x="3898325"/>
            <a:ext cy="144299" cx="2961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2" id="192"/>
          <p:cNvSpPr/>
          <p:nvPr/>
        </p:nvSpPr>
        <p:spPr>
          <a:xfrm>
            <a:off y="2355428" x="1209775"/>
            <a:ext cy="144299" cx="10736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3" id="193"/>
          <p:cNvSpPr/>
          <p:nvPr/>
        </p:nvSpPr>
        <p:spPr>
          <a:xfrm>
            <a:off y="2207125" x="1205910"/>
            <a:ext cy="144299" cx="14343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4" id="194"/>
          <p:cNvSpPr/>
          <p:nvPr/>
        </p:nvSpPr>
        <p:spPr>
          <a:xfrm>
            <a:off y="2059000" x="1197790"/>
            <a:ext cy="144299" cx="23475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5" id="195"/>
          <p:cNvSpPr/>
          <p:nvPr/>
        </p:nvSpPr>
        <p:spPr>
          <a:xfrm>
            <a:off y="1906750" x="1193919"/>
            <a:ext cy="144299" cx="37977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6" id="196"/>
          <p:cNvSpPr/>
          <p:nvPr/>
        </p:nvSpPr>
        <p:spPr>
          <a:xfrm>
            <a:off y="5139600" x="1209775"/>
            <a:ext cy="144299" cx="4007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7" id="197"/>
          <p:cNvSpPr/>
          <p:nvPr/>
        </p:nvSpPr>
        <p:spPr>
          <a:xfrm>
            <a:off y="5311925" x="1530193"/>
            <a:ext cy="144299" cx="16029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8" id="198"/>
          <p:cNvSpPr/>
          <p:nvPr/>
        </p:nvSpPr>
        <p:spPr>
          <a:xfrm>
            <a:off y="5311925" x="3432925"/>
            <a:ext cy="144299" cx="10580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9" id="199"/>
          <p:cNvSpPr/>
          <p:nvPr/>
        </p:nvSpPr>
        <p:spPr>
          <a:xfrm>
            <a:off y="4995350" x="1209943"/>
            <a:ext cy="144299" cx="7533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0" id="200"/>
          <p:cNvSpPr/>
          <p:nvPr/>
        </p:nvSpPr>
        <p:spPr>
          <a:xfrm>
            <a:off y="4995350" x="2243525"/>
            <a:ext cy="144299" cx="12420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1" id="201"/>
          <p:cNvSpPr/>
          <p:nvPr/>
        </p:nvSpPr>
        <p:spPr>
          <a:xfrm>
            <a:off y="4995350" x="3822125"/>
            <a:ext cy="144299" cx="11058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2" id="202"/>
          <p:cNvSpPr/>
          <p:nvPr/>
        </p:nvSpPr>
        <p:spPr>
          <a:xfrm>
            <a:off y="4847225" x="1193725"/>
            <a:ext cy="144299" cx="11058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3" id="203"/>
          <p:cNvSpPr/>
          <p:nvPr/>
        </p:nvSpPr>
        <p:spPr>
          <a:xfrm>
            <a:off y="4847225" x="2644025"/>
            <a:ext cy="144299" cx="12420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4" id="204"/>
          <p:cNvSpPr/>
          <p:nvPr/>
        </p:nvSpPr>
        <p:spPr>
          <a:xfrm>
            <a:off y="4847225" x="4194425"/>
            <a:ext cy="144299" cx="10175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5" id="205"/>
          <p:cNvSpPr/>
          <p:nvPr/>
        </p:nvSpPr>
        <p:spPr>
          <a:xfrm>
            <a:off y="4694975" x="1197675"/>
            <a:ext cy="144299" cx="14904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6" id="206"/>
          <p:cNvSpPr/>
          <p:nvPr/>
        </p:nvSpPr>
        <p:spPr>
          <a:xfrm>
            <a:off y="4694975" x="3044825"/>
            <a:ext cy="144299" cx="12260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7" id="207"/>
          <p:cNvSpPr/>
          <p:nvPr/>
        </p:nvSpPr>
        <p:spPr>
          <a:xfrm>
            <a:off y="5199584" x="1514200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8" id="208"/>
          <p:cNvSpPr/>
          <p:nvPr/>
        </p:nvSpPr>
        <p:spPr>
          <a:xfrm>
            <a:off y="5055534" x="1866960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9" id="209"/>
          <p:cNvSpPr/>
          <p:nvPr/>
        </p:nvSpPr>
        <p:spPr>
          <a:xfrm>
            <a:off y="4919509" x="2195175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0" id="210"/>
          <p:cNvSpPr/>
          <p:nvPr/>
        </p:nvSpPr>
        <p:spPr>
          <a:xfrm>
            <a:off y="4767459" x="2640125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1" id="211"/>
          <p:cNvSpPr/>
          <p:nvPr/>
        </p:nvSpPr>
        <p:spPr>
          <a:xfrm>
            <a:off y="4687025" x="3036669"/>
            <a:ext cy="752999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2" id="212"/>
          <p:cNvSpPr/>
          <p:nvPr/>
        </p:nvSpPr>
        <p:spPr>
          <a:xfrm>
            <a:off y="5095428" x="3425525"/>
            <a:ext cy="2883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3" id="213"/>
          <p:cNvSpPr/>
          <p:nvPr/>
        </p:nvSpPr>
        <p:spPr>
          <a:xfrm>
            <a:off y="4919509" x="3786125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4" id="214"/>
          <p:cNvSpPr/>
          <p:nvPr/>
        </p:nvSpPr>
        <p:spPr>
          <a:xfrm>
            <a:off y="4767459" x="4178275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5" id="215"/>
          <p:cNvSpPr/>
          <p:nvPr/>
        </p:nvSpPr>
        <p:spPr>
          <a:xfrm>
            <a:off y="4919509" x="5152025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6" id="216"/>
          <p:cNvSpPr/>
          <p:nvPr/>
        </p:nvSpPr>
        <p:spPr>
          <a:xfrm>
            <a:off y="5063378" x="4859525"/>
            <a:ext cy="320399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7" id="217"/>
          <p:cNvSpPr/>
          <p:nvPr/>
        </p:nvSpPr>
        <p:spPr>
          <a:xfrm>
            <a:off y="2404184" x="2195175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8" id="218"/>
          <p:cNvSpPr/>
          <p:nvPr/>
        </p:nvSpPr>
        <p:spPr>
          <a:xfrm>
            <a:off y="2276184" x="2551725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9" id="219"/>
          <p:cNvSpPr/>
          <p:nvPr/>
        </p:nvSpPr>
        <p:spPr>
          <a:xfrm>
            <a:off y="2127275" x="3461225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0" id="220"/>
          <p:cNvSpPr/>
          <p:nvPr/>
        </p:nvSpPr>
        <p:spPr>
          <a:xfrm>
            <a:off y="1943075" x="4923325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1" id="221"/>
          <p:cNvSpPr txBox="1"/>
          <p:nvPr/>
        </p:nvSpPr>
        <p:spPr>
          <a:xfrm>
            <a:off y="889300" x="6112925"/>
            <a:ext cy="512700" cx="25638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sequential</a:t>
            </a:r>
          </a:p>
        </p:txBody>
      </p:sp>
      <p:sp>
        <p:nvSpPr>
          <p:cNvPr name="Shape 222" id="222"/>
          <p:cNvSpPr txBox="1"/>
          <p:nvPr/>
        </p:nvSpPr>
        <p:spPr>
          <a:xfrm>
            <a:off y="3790159" x="6161175"/>
            <a:ext cy="512700" cx="25638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concurrent</a:t>
            </a:r>
          </a:p>
        </p:txBody>
      </p:sp>
      <p:sp>
        <p:nvSpPr>
          <p:cNvPr name="Shape 223" id="223"/>
          <p:cNvSpPr/>
          <p:nvPr/>
        </p:nvSpPr>
        <p:spPr>
          <a:xfrm>
            <a:off y="2507650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#01</a:t>
            </a:r>
          </a:p>
        </p:txBody>
      </p:sp>
      <p:sp>
        <p:nvSpPr>
          <p:cNvPr name="Shape 224" id="224"/>
          <p:cNvSpPr/>
          <p:nvPr/>
        </p:nvSpPr>
        <p:spPr>
          <a:xfrm>
            <a:off y="2343428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#02</a:t>
            </a:r>
          </a:p>
        </p:txBody>
      </p:sp>
      <p:sp>
        <p:nvSpPr>
          <p:cNvPr name="Shape 225" id="225"/>
          <p:cNvSpPr/>
          <p:nvPr/>
        </p:nvSpPr>
        <p:spPr>
          <a:xfrm>
            <a:off y="2217335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#03</a:t>
            </a:r>
          </a:p>
        </p:txBody>
      </p:sp>
      <p:sp>
        <p:nvSpPr>
          <p:cNvPr name="Shape 226" id="226"/>
          <p:cNvSpPr/>
          <p:nvPr/>
        </p:nvSpPr>
        <p:spPr>
          <a:xfrm>
            <a:off y="2053114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#04</a:t>
            </a:r>
          </a:p>
        </p:txBody>
      </p:sp>
      <p:sp>
        <p:nvSpPr>
          <p:cNvPr name="Shape 227" id="227"/>
          <p:cNvSpPr/>
          <p:nvPr/>
        </p:nvSpPr>
        <p:spPr>
          <a:xfrm>
            <a:off y="1894750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#05</a:t>
            </a:r>
          </a:p>
        </p:txBody>
      </p:sp>
      <p:sp>
        <p:nvSpPr>
          <p:cNvPr name="Shape 228" id="228"/>
          <p:cNvSpPr/>
          <p:nvPr/>
        </p:nvSpPr>
        <p:spPr>
          <a:xfrm>
            <a:off y="5307875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#01</a:t>
            </a:r>
          </a:p>
        </p:txBody>
      </p:sp>
      <p:sp>
        <p:nvSpPr>
          <p:cNvPr name="Shape 229" id="229"/>
          <p:cNvSpPr/>
          <p:nvPr/>
        </p:nvSpPr>
        <p:spPr>
          <a:xfrm>
            <a:off y="5143653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#02</a:t>
            </a:r>
          </a:p>
        </p:txBody>
      </p:sp>
      <p:sp>
        <p:nvSpPr>
          <p:cNvPr name="Shape 230" id="230"/>
          <p:cNvSpPr/>
          <p:nvPr/>
        </p:nvSpPr>
        <p:spPr>
          <a:xfrm>
            <a:off y="5017560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#03</a:t>
            </a:r>
          </a:p>
        </p:txBody>
      </p:sp>
      <p:sp>
        <p:nvSpPr>
          <p:cNvPr name="Shape 231" id="231"/>
          <p:cNvSpPr/>
          <p:nvPr/>
        </p:nvSpPr>
        <p:spPr>
          <a:xfrm>
            <a:off y="4853339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#04</a:t>
            </a:r>
          </a:p>
        </p:txBody>
      </p:sp>
      <p:sp>
        <p:nvSpPr>
          <p:cNvPr name="Shape 232" id="232"/>
          <p:cNvSpPr/>
          <p:nvPr/>
        </p:nvSpPr>
        <p:spPr>
          <a:xfrm>
            <a:off y="4694975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#05</a:t>
            </a:r>
          </a:p>
        </p:txBody>
      </p:sp>
      <p:sp>
        <p:nvSpPr>
          <p:cNvPr name="Shape 233" id="233"/>
          <p:cNvSpPr/>
          <p:nvPr/>
        </p:nvSpPr>
        <p:spPr>
          <a:xfrm>
            <a:off y="2185387" x="6161175"/>
            <a:ext cy="184200" cx="11219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34" id="234"/>
          <p:cNvSpPr/>
          <p:nvPr/>
        </p:nvSpPr>
        <p:spPr>
          <a:xfrm>
            <a:off y="2429137" x="6161175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35" id="235"/>
          <p:cNvSpPr/>
          <p:nvPr/>
        </p:nvSpPr>
        <p:spPr>
          <a:xfrm>
            <a:off y="1945212" x="6161175"/>
            <a:ext cy="184200" cx="112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36" id="236"/>
          <p:cNvSpPr/>
          <p:nvPr/>
        </p:nvSpPr>
        <p:spPr>
          <a:xfrm>
            <a:off y="1949850" x="6353225"/>
            <a:ext cy="176400" cx="20832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lt1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waiting</a:t>
            </a:r>
          </a:p>
        </p:txBody>
      </p:sp>
      <p:sp>
        <p:nvSpPr>
          <p:cNvPr name="Shape 237" id="237"/>
          <p:cNvSpPr/>
          <p:nvPr/>
        </p:nvSpPr>
        <p:spPr>
          <a:xfrm>
            <a:off y="2184975" x="6353225"/>
            <a:ext cy="176400" cx="20832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lt1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processing</a:t>
            </a:r>
          </a:p>
        </p:txBody>
      </p:sp>
      <p:sp>
        <p:nvSpPr>
          <p:cNvPr name="Shape 238" id="238"/>
          <p:cNvSpPr/>
          <p:nvPr/>
        </p:nvSpPr>
        <p:spPr>
          <a:xfrm>
            <a:off y="2428725" x="6353225"/>
            <a:ext cy="176400" cx="20832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lt1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context switching</a:t>
            </a:r>
          </a:p>
        </p:txBody>
      </p:sp>
      <p:cxnSp>
        <p:nvCxnSpPr>
          <p:cNvPr name="Shape 239" id="239"/>
          <p:cNvCxnSpPr/>
          <p:nvPr/>
        </p:nvCxnSpPr>
        <p:spPr>
          <a:xfrm>
            <a:off y="2684050" x="1201750"/>
            <a:ext cy="0" cx="3845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240" id="240"/>
          <p:cNvCxnSpPr/>
          <p:nvPr/>
        </p:nvCxnSpPr>
        <p:spPr>
          <a:xfrm>
            <a:off y="913449" x="1209775"/>
            <a:ext cy="17706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241" id="241"/>
          <p:cNvCxnSpPr/>
          <p:nvPr/>
        </p:nvCxnSpPr>
        <p:spPr>
          <a:xfrm>
            <a:off y="5456225" x="1201625"/>
            <a:ext cy="0" cx="382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242" id="242"/>
          <p:cNvCxnSpPr/>
          <p:nvPr/>
        </p:nvCxnSpPr>
        <p:spPr>
          <a:xfrm>
            <a:off y="3685624" x="1209775"/>
            <a:ext cy="17706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243" id="243"/>
          <p:cNvSpPr txBox="1"/>
          <p:nvPr/>
        </p:nvSpPr>
        <p:spPr>
          <a:xfrm>
            <a:off y="2443575" x="5119625"/>
            <a:ext cy="352499" cx="608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Time</a:t>
            </a:r>
          </a:p>
        </p:txBody>
      </p:sp>
      <p:sp>
        <p:nvSpPr>
          <p:cNvPr name="Shape 244" id="244"/>
          <p:cNvSpPr txBox="1"/>
          <p:nvPr/>
        </p:nvSpPr>
        <p:spPr>
          <a:xfrm>
            <a:off y="5279975" x="5119625"/>
            <a:ext cy="352499" cx="608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Time</a:t>
            </a:r>
          </a:p>
        </p:txBody>
      </p:sp>
      <p:sp>
        <p:nvSpPr>
          <p:cNvPr name="Shape 245" id="245"/>
          <p:cNvSpPr txBox="1"/>
          <p:nvPr/>
        </p:nvSpPr>
        <p:spPr>
          <a:xfrm>
            <a:off y="560950" x="332468"/>
            <a:ext cy="352499" cx="8894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User ID</a:t>
            </a:r>
          </a:p>
        </p:txBody>
      </p:sp>
      <p:sp>
        <p:nvSpPr>
          <p:cNvPr name="Shape 246" id="246"/>
          <p:cNvSpPr txBox="1"/>
          <p:nvPr/>
        </p:nvSpPr>
        <p:spPr>
          <a:xfrm>
            <a:off y="3485375" x="304225"/>
            <a:ext cy="352499" cx="8894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User ID</a:t>
            </a:r>
          </a:p>
        </p:txBody>
      </p:sp>
      <p:sp>
        <p:nvSpPr>
          <p:cNvPr name="Shape 247" id="247"/>
          <p:cNvSpPr/>
          <p:nvPr/>
        </p:nvSpPr>
        <p:spPr>
          <a:xfrm>
            <a:off y="5007823" x="6161175"/>
            <a:ext cy="184200" cx="11219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8" id="248"/>
          <p:cNvSpPr/>
          <p:nvPr/>
        </p:nvSpPr>
        <p:spPr>
          <a:xfrm>
            <a:off y="5251573" x="6161175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9" id="249"/>
          <p:cNvSpPr/>
          <p:nvPr/>
        </p:nvSpPr>
        <p:spPr>
          <a:xfrm>
            <a:off y="4767648" x="6161175"/>
            <a:ext cy="184200" cx="112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50" id="250"/>
          <p:cNvSpPr/>
          <p:nvPr/>
        </p:nvSpPr>
        <p:spPr>
          <a:xfrm>
            <a:off y="4772285" x="6353225"/>
            <a:ext cy="176400" cx="20832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lt1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waiting</a:t>
            </a:r>
          </a:p>
        </p:txBody>
      </p:sp>
      <p:sp>
        <p:nvSpPr>
          <p:cNvPr name="Shape 251" id="251"/>
          <p:cNvSpPr/>
          <p:nvPr/>
        </p:nvSpPr>
        <p:spPr>
          <a:xfrm>
            <a:off y="5007410" x="6353225"/>
            <a:ext cy="176400" cx="20832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lt1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processing</a:t>
            </a:r>
          </a:p>
        </p:txBody>
      </p:sp>
      <p:sp>
        <p:nvSpPr>
          <p:cNvPr name="Shape 252" id="252"/>
          <p:cNvSpPr/>
          <p:nvPr/>
        </p:nvSpPr>
        <p:spPr>
          <a:xfrm>
            <a:off y="5251160" x="6353225"/>
            <a:ext cy="176400" cx="20832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lt1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context switching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56" id="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7" id="257"/>
          <p:cNvSpPr/>
          <p:nvPr/>
        </p:nvSpPr>
        <p:spPr>
          <a:xfrm>
            <a:off y="2507650" x="1217775"/>
            <a:ext cy="176400" cx="977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58" id="258"/>
          <p:cNvSpPr/>
          <p:nvPr/>
        </p:nvSpPr>
        <p:spPr>
          <a:xfrm>
            <a:off y="2355425" x="2287425"/>
            <a:ext cy="144299" cx="26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59" id="259"/>
          <p:cNvSpPr/>
          <p:nvPr/>
        </p:nvSpPr>
        <p:spPr>
          <a:xfrm>
            <a:off y="2203225" x="2644025"/>
            <a:ext cy="152100" cx="8171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60" id="260"/>
          <p:cNvSpPr/>
          <p:nvPr/>
        </p:nvSpPr>
        <p:spPr>
          <a:xfrm>
            <a:off y="2059000" x="3545425"/>
            <a:ext cy="144299" cx="1377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61" id="261"/>
          <p:cNvSpPr/>
          <p:nvPr/>
        </p:nvSpPr>
        <p:spPr>
          <a:xfrm>
            <a:off y="1898800" x="4999525"/>
            <a:ext cy="160199" cx="488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262" id="262"/>
          <p:cNvCxnSpPr/>
          <p:nvPr/>
        </p:nvCxnSpPr>
        <p:spPr>
          <a:xfrm>
            <a:off y="5472150" x="1201750"/>
            <a:ext cy="0" cx="2707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263" id="263"/>
          <p:cNvSpPr/>
          <p:nvPr/>
        </p:nvSpPr>
        <p:spPr>
          <a:xfrm>
            <a:off y="5295875" x="4507025"/>
            <a:ext cy="176400" cx="3524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64" id="264"/>
          <p:cNvSpPr/>
          <p:nvPr/>
        </p:nvSpPr>
        <p:spPr>
          <a:xfrm>
            <a:off y="5143650" x="1606425"/>
            <a:ext cy="136200" cx="26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65" id="265"/>
          <p:cNvSpPr/>
          <p:nvPr/>
        </p:nvSpPr>
        <p:spPr>
          <a:xfrm>
            <a:off y="4991450" x="4935725"/>
            <a:ext cy="152100" cx="2162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66" id="266"/>
          <p:cNvSpPr/>
          <p:nvPr/>
        </p:nvSpPr>
        <p:spPr>
          <a:xfrm>
            <a:off y="4847225" x="5228225"/>
            <a:ext cy="144299" cx="736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67" id="267"/>
          <p:cNvSpPr/>
          <p:nvPr/>
        </p:nvSpPr>
        <p:spPr>
          <a:xfrm>
            <a:off y="4687025" x="4270625"/>
            <a:ext cy="160199" cx="1601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68" id="268"/>
          <p:cNvSpPr/>
          <p:nvPr/>
        </p:nvSpPr>
        <p:spPr>
          <a:xfrm>
            <a:off y="5295875" x="1209800"/>
            <a:ext cy="176400" cx="3203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69" id="269"/>
          <p:cNvSpPr/>
          <p:nvPr/>
        </p:nvSpPr>
        <p:spPr>
          <a:xfrm>
            <a:off y="4991450" x="1963025"/>
            <a:ext cy="152100" cx="280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70" id="270"/>
          <p:cNvSpPr/>
          <p:nvPr/>
        </p:nvSpPr>
        <p:spPr>
          <a:xfrm>
            <a:off y="4847225" x="2319725"/>
            <a:ext cy="144299" cx="3203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71" id="271"/>
          <p:cNvSpPr/>
          <p:nvPr/>
        </p:nvSpPr>
        <p:spPr>
          <a:xfrm>
            <a:off y="4687025" x="2716325"/>
            <a:ext cy="160199" cx="3284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72" id="272"/>
          <p:cNvSpPr/>
          <p:nvPr/>
        </p:nvSpPr>
        <p:spPr>
          <a:xfrm>
            <a:off y="5295875" x="3121025"/>
            <a:ext cy="176400" cx="3044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73" id="273"/>
          <p:cNvSpPr/>
          <p:nvPr/>
        </p:nvSpPr>
        <p:spPr>
          <a:xfrm>
            <a:off y="4991450" x="3501725"/>
            <a:ext cy="152100" cx="3203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74" id="274"/>
          <p:cNvSpPr/>
          <p:nvPr/>
        </p:nvSpPr>
        <p:spPr>
          <a:xfrm>
            <a:off y="4847225" x="3898325"/>
            <a:ext cy="144299" cx="296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75" id="275"/>
          <p:cNvSpPr/>
          <p:nvPr/>
        </p:nvSpPr>
        <p:spPr>
          <a:xfrm>
            <a:off y="2355428" x="1209775"/>
            <a:ext cy="144299" cx="10736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76" id="276"/>
          <p:cNvSpPr/>
          <p:nvPr/>
        </p:nvSpPr>
        <p:spPr>
          <a:xfrm>
            <a:off y="2207125" x="1205910"/>
            <a:ext cy="144299" cx="14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77" id="277"/>
          <p:cNvSpPr/>
          <p:nvPr/>
        </p:nvSpPr>
        <p:spPr>
          <a:xfrm>
            <a:off y="2059000" x="1197790"/>
            <a:ext cy="144299" cx="234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78" id="278"/>
          <p:cNvSpPr/>
          <p:nvPr/>
        </p:nvSpPr>
        <p:spPr>
          <a:xfrm>
            <a:off y="1906750" x="1193919"/>
            <a:ext cy="144299" cx="3797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79" id="279"/>
          <p:cNvSpPr/>
          <p:nvPr/>
        </p:nvSpPr>
        <p:spPr>
          <a:xfrm>
            <a:off y="5139600" x="1209775"/>
            <a:ext cy="144299" cx="4007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80" id="280"/>
          <p:cNvSpPr/>
          <p:nvPr/>
        </p:nvSpPr>
        <p:spPr>
          <a:xfrm>
            <a:off y="5311925" x="1530193"/>
            <a:ext cy="144299" cx="1602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81" id="281"/>
          <p:cNvSpPr/>
          <p:nvPr/>
        </p:nvSpPr>
        <p:spPr>
          <a:xfrm>
            <a:off y="5311925" x="3432925"/>
            <a:ext cy="144299" cx="10580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82" id="282"/>
          <p:cNvSpPr/>
          <p:nvPr/>
        </p:nvSpPr>
        <p:spPr>
          <a:xfrm>
            <a:off y="4995350" x="1209943"/>
            <a:ext cy="144299" cx="753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83" id="283"/>
          <p:cNvSpPr/>
          <p:nvPr/>
        </p:nvSpPr>
        <p:spPr>
          <a:xfrm>
            <a:off y="4995350" x="2243525"/>
            <a:ext cy="144299" cx="124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84" id="284"/>
          <p:cNvSpPr/>
          <p:nvPr/>
        </p:nvSpPr>
        <p:spPr>
          <a:xfrm>
            <a:off y="4995350" x="3822125"/>
            <a:ext cy="144299" cx="110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85" id="285"/>
          <p:cNvSpPr/>
          <p:nvPr/>
        </p:nvSpPr>
        <p:spPr>
          <a:xfrm>
            <a:off y="4847225" x="1193725"/>
            <a:ext cy="144299" cx="110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86" id="286"/>
          <p:cNvSpPr/>
          <p:nvPr/>
        </p:nvSpPr>
        <p:spPr>
          <a:xfrm>
            <a:off y="4847225" x="2644025"/>
            <a:ext cy="144299" cx="124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87" id="287"/>
          <p:cNvSpPr/>
          <p:nvPr/>
        </p:nvSpPr>
        <p:spPr>
          <a:xfrm>
            <a:off y="4847225" x="4194425"/>
            <a:ext cy="144299" cx="10175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88" id="288"/>
          <p:cNvSpPr/>
          <p:nvPr/>
        </p:nvSpPr>
        <p:spPr>
          <a:xfrm>
            <a:off y="4694975" x="1197675"/>
            <a:ext cy="144299" cx="1490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89" id="289"/>
          <p:cNvSpPr/>
          <p:nvPr/>
        </p:nvSpPr>
        <p:spPr>
          <a:xfrm>
            <a:off y="4694975" x="3044825"/>
            <a:ext cy="144299" cx="12260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90" id="290"/>
          <p:cNvSpPr txBox="1"/>
          <p:nvPr/>
        </p:nvSpPr>
        <p:spPr>
          <a:xfrm>
            <a:off y="889300" x="6761875"/>
            <a:ext cy="512700" cx="25638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sequential</a:t>
            </a:r>
          </a:p>
        </p:txBody>
      </p:sp>
      <p:sp>
        <p:nvSpPr>
          <p:cNvPr name="Shape 291" id="291"/>
          <p:cNvSpPr txBox="1"/>
          <p:nvPr/>
        </p:nvSpPr>
        <p:spPr>
          <a:xfrm>
            <a:off y="3790159" x="6810125"/>
            <a:ext cy="512700" cx="25638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concurrent</a:t>
            </a:r>
          </a:p>
        </p:txBody>
      </p:sp>
      <p:sp>
        <p:nvSpPr>
          <p:cNvPr name="Shape 292" id="292"/>
          <p:cNvSpPr/>
          <p:nvPr/>
        </p:nvSpPr>
        <p:spPr>
          <a:xfrm>
            <a:off y="2507650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#01</a:t>
            </a:r>
          </a:p>
        </p:txBody>
      </p:sp>
      <p:sp>
        <p:nvSpPr>
          <p:cNvPr name="Shape 293" id="293"/>
          <p:cNvSpPr/>
          <p:nvPr/>
        </p:nvSpPr>
        <p:spPr>
          <a:xfrm>
            <a:off y="2343428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#02</a:t>
            </a:r>
          </a:p>
        </p:txBody>
      </p:sp>
      <p:sp>
        <p:nvSpPr>
          <p:cNvPr name="Shape 294" id="294"/>
          <p:cNvSpPr/>
          <p:nvPr/>
        </p:nvSpPr>
        <p:spPr>
          <a:xfrm>
            <a:off y="2217335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#03</a:t>
            </a:r>
          </a:p>
        </p:txBody>
      </p:sp>
      <p:sp>
        <p:nvSpPr>
          <p:cNvPr name="Shape 295" id="295"/>
          <p:cNvSpPr/>
          <p:nvPr/>
        </p:nvSpPr>
        <p:spPr>
          <a:xfrm>
            <a:off y="2053114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#04</a:t>
            </a:r>
          </a:p>
        </p:txBody>
      </p:sp>
      <p:sp>
        <p:nvSpPr>
          <p:cNvPr name="Shape 296" id="296"/>
          <p:cNvSpPr/>
          <p:nvPr/>
        </p:nvSpPr>
        <p:spPr>
          <a:xfrm>
            <a:off y="1894750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#05</a:t>
            </a:r>
          </a:p>
        </p:txBody>
      </p:sp>
      <p:sp>
        <p:nvSpPr>
          <p:cNvPr name="Shape 297" id="297"/>
          <p:cNvSpPr/>
          <p:nvPr/>
        </p:nvSpPr>
        <p:spPr>
          <a:xfrm>
            <a:off y="5307875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#01</a:t>
            </a:r>
          </a:p>
        </p:txBody>
      </p:sp>
      <p:sp>
        <p:nvSpPr>
          <p:cNvPr name="Shape 298" id="298"/>
          <p:cNvSpPr/>
          <p:nvPr/>
        </p:nvSpPr>
        <p:spPr>
          <a:xfrm>
            <a:off y="5143653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#02</a:t>
            </a:r>
          </a:p>
        </p:txBody>
      </p:sp>
      <p:sp>
        <p:nvSpPr>
          <p:cNvPr name="Shape 299" id="299"/>
          <p:cNvSpPr/>
          <p:nvPr/>
        </p:nvSpPr>
        <p:spPr>
          <a:xfrm>
            <a:off y="5017560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#03</a:t>
            </a:r>
          </a:p>
        </p:txBody>
      </p:sp>
      <p:sp>
        <p:nvSpPr>
          <p:cNvPr name="Shape 300" id="300"/>
          <p:cNvSpPr/>
          <p:nvPr/>
        </p:nvSpPr>
        <p:spPr>
          <a:xfrm>
            <a:off y="4853339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#04</a:t>
            </a:r>
          </a:p>
        </p:txBody>
      </p:sp>
      <p:sp>
        <p:nvSpPr>
          <p:cNvPr name="Shape 301" id="301"/>
          <p:cNvSpPr/>
          <p:nvPr/>
        </p:nvSpPr>
        <p:spPr>
          <a:xfrm>
            <a:off y="4694975" x="640931"/>
            <a:ext cy="168299" cx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#05</a:t>
            </a:r>
          </a:p>
        </p:txBody>
      </p:sp>
      <p:cxnSp>
        <p:nvCxnSpPr>
          <p:cNvPr name="Shape 302" id="302"/>
          <p:cNvCxnSpPr/>
          <p:nvPr/>
        </p:nvCxnSpPr>
        <p:spPr>
          <a:xfrm>
            <a:off y="2684050" x="1201749"/>
            <a:ext cy="0" cx="4839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303" id="303"/>
          <p:cNvCxnSpPr/>
          <p:nvPr/>
        </p:nvCxnSpPr>
        <p:spPr>
          <a:xfrm>
            <a:off y="913449" x="1209775"/>
            <a:ext cy="17706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304" id="304"/>
          <p:cNvCxnSpPr/>
          <p:nvPr/>
        </p:nvCxnSpPr>
        <p:spPr>
          <a:xfrm>
            <a:off y="5456225" x="1201592"/>
            <a:ext cy="0" cx="481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305" id="305"/>
          <p:cNvCxnSpPr/>
          <p:nvPr/>
        </p:nvCxnSpPr>
        <p:spPr>
          <a:xfrm>
            <a:off y="3685624" x="1209775"/>
            <a:ext cy="17706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306" id="306"/>
          <p:cNvSpPr txBox="1"/>
          <p:nvPr/>
        </p:nvSpPr>
        <p:spPr>
          <a:xfrm>
            <a:off y="2443575" x="5965025"/>
            <a:ext cy="352499" cx="608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Time</a:t>
            </a:r>
          </a:p>
        </p:txBody>
      </p:sp>
      <p:sp>
        <p:nvSpPr>
          <p:cNvPr name="Shape 307" id="307"/>
          <p:cNvSpPr txBox="1"/>
          <p:nvPr/>
        </p:nvSpPr>
        <p:spPr>
          <a:xfrm>
            <a:off y="5279975" x="5965025"/>
            <a:ext cy="352499" cx="608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Time</a:t>
            </a:r>
          </a:p>
        </p:txBody>
      </p:sp>
      <p:sp>
        <p:nvSpPr>
          <p:cNvPr name="Shape 308" id="308"/>
          <p:cNvSpPr txBox="1"/>
          <p:nvPr/>
        </p:nvSpPr>
        <p:spPr>
          <a:xfrm>
            <a:off y="560950" x="332468"/>
            <a:ext cy="352499" cx="8894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User ID</a:t>
            </a:r>
          </a:p>
        </p:txBody>
      </p:sp>
      <p:sp>
        <p:nvSpPr>
          <p:cNvPr name="Shape 309" id="309"/>
          <p:cNvSpPr txBox="1"/>
          <p:nvPr/>
        </p:nvSpPr>
        <p:spPr>
          <a:xfrm>
            <a:off y="3485375" x="304225"/>
            <a:ext cy="352499" cx="8894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User ID</a:t>
            </a:r>
          </a:p>
        </p:txBody>
      </p:sp>
      <p:sp>
        <p:nvSpPr>
          <p:cNvPr name="Shape 310" id="310"/>
          <p:cNvSpPr txBox="1"/>
          <p:nvPr/>
        </p:nvSpPr>
        <p:spPr>
          <a:xfrm>
            <a:off y="1894750" x="1353850"/>
            <a:ext cy="616799" cx="24035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waiting and processing time</a:t>
            </a:r>
          </a:p>
          <a:p>
            <a:pPr rtl="0" lvl="0">
              <a:buNone/>
            </a:pPr>
            <a:r>
              <a:rPr lang="en"/>
              <a:t>of users</a:t>
            </a:r>
          </a:p>
        </p:txBody>
      </p:sp>
      <p:sp>
        <p:nvSpPr>
          <p:cNvPr name="Shape 311" id="311"/>
          <p:cNvSpPr txBox="1"/>
          <p:nvPr/>
        </p:nvSpPr>
        <p:spPr>
          <a:xfrm>
            <a:off y="1177850" x="5324025"/>
            <a:ext cy="616799" cx="24035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running time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of server</a:t>
            </a:r>
          </a:p>
        </p:txBody>
      </p:sp>
      <p:cxnSp>
        <p:nvCxnSpPr>
          <p:cNvPr name="Shape 312" id="312"/>
          <p:cNvCxnSpPr/>
          <p:nvPr/>
        </p:nvCxnSpPr>
        <p:spPr>
          <a:xfrm>
            <a:off y="1846925" x="5488000"/>
            <a:ext cy="36294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len="lg" type="none" w="lg"/>
            <a:tailEnd len="lg" type="none" w="lg"/>
          </a:ln>
        </p:spPr>
      </p:cxnSp>
      <p:cxnSp>
        <p:nvCxnSpPr>
          <p:cNvPr name="Shape 313" id="313"/>
          <p:cNvCxnSpPr/>
          <p:nvPr/>
        </p:nvCxnSpPr>
        <p:spPr>
          <a:xfrm>
            <a:off y="1846925" x="5965025"/>
            <a:ext cy="36294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len="lg" type="none" w="lg"/>
            <a:tailEnd len="lg" type="none" w="lg"/>
          </a:ln>
        </p:spPr>
      </p:cxn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17" id="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8" id="31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319" id="31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320" id="320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321" id="321"/>
          <p:cNvSpPr/>
          <p:nvPr/>
        </p:nvSpPr>
        <p:spPr>
          <a:xfrm>
            <a:off y="0" x="9396500"/>
            <a:ext cy="449100" cx="1952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cpu bound operation, one thread (mom)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name="Shape 32" id="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" id="3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Who?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25" id="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6" id="326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327" id="32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328" id="328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32" id="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3" id="333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334" id="33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335" id="335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39" id="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0" id="340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341" id="341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342" id="342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6" id="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7" id="347"/>
          <p:cNvSpPr txBox="1"/>
          <p:nvPr>
            <p:ph type="ctrTitle"/>
          </p:nvPr>
        </p:nvSpPr>
        <p:spPr>
          <a:xfrm>
            <a:off y="3452023" x="-122850"/>
            <a:ext cy="1546500" cx="9156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Scalable != Fast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51" id="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2" id="352"/>
          <p:cNvSpPr txBox="1"/>
          <p:nvPr>
            <p:ph type="ctrTitle"/>
          </p:nvPr>
        </p:nvSpPr>
        <p:spPr>
          <a:xfrm>
            <a:off y="3452023" x="-122850"/>
            <a:ext cy="1546500" cx="9156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Scalable != Fast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Scalable == Less complaining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56" id="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7" id="357"/>
          <p:cNvSpPr txBox="1"/>
          <p:nvPr>
            <p:ph type="ctrTitle"/>
          </p:nvPr>
        </p:nvSpPr>
        <p:spPr>
          <a:xfrm>
            <a:off y="3452023" x="-122850"/>
            <a:ext cy="1546500" cx="9156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Rails is not fast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61" id="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2" id="362"/>
          <p:cNvSpPr txBox="1"/>
          <p:nvPr>
            <p:ph type="ctrTitle"/>
          </p:nvPr>
        </p:nvSpPr>
        <p:spPr>
          <a:xfrm>
            <a:off y="3452023" x="-122850"/>
            <a:ext cy="1546500" cx="9156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Rails is not fast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Rails might be scalable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name="Shape 366" id="3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7" id="36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so when do we want concurrency?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80000"/>
        </a:solidFill>
      </p:bgPr>
    </p:bg>
    <p:spTree>
      <p:nvGrpSpPr>
        <p:cNvPr name="Shape 371" id="3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2" id="372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373" id="37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以上 FREEZE *o*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77" id="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8" id="37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l">
              <a:buNone/>
            </a:pPr>
            <a:r>
              <a:rPr lang="en"/>
              <a:t>When context switching cost is much cheaper than a single task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7" id="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" id="3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* Programmer at Cardinal Blue</a:t>
            </a:r>
          </a:p>
          <a:p>
            <a:pPr rtl="0" lvl="0">
              <a:buNone/>
            </a:pPr>
            <a:r>
              <a:rPr lang="en"/>
              <a:t>* Use Ruby from 2006</a:t>
            </a:r>
          </a:p>
          <a:p>
            <a:pPr rtl="0" lvl="0">
              <a:buNone/>
            </a:pPr>
            <a:r>
              <a:rPr lang="en"/>
              <a:t>* Interested in programming languages and functional programming (e.g. Haskell)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82" id="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3" id="383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or if you have much more cores than your clients (= no context switching)</a:t>
            </a:r>
          </a:p>
        </p:txBody>
      </p:sp>
      <p:sp>
        <p:nvSpPr>
          <p:cNvPr name="Shape 384" id="38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l" rtl="0" lvl="0">
              <a:buNone/>
            </a:pPr>
            <a:r>
              <a:rPr lang="en"/>
              <a:t>When context switching cost is much cheaper than a single task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88" id="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9" id="38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If context switching cost is at about 1 second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93" id="3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4" id="39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It's much cheaper than 10 months, so it might be worth it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98" id="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9" id="39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But if context switching cost is at about 5 months, then it might not be worth it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3" id="4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name="Shape 404" id="404"/>
          <p:cNvCxnSpPr/>
          <p:nvPr/>
        </p:nvCxnSpPr>
        <p:spPr>
          <a:xfrm>
            <a:off y="777125" x="1209775"/>
            <a:ext cy="18908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405" id="405"/>
          <p:cNvCxnSpPr/>
          <p:nvPr/>
        </p:nvCxnSpPr>
        <p:spPr>
          <a:xfrm>
            <a:off y="2683925" x="1201750"/>
            <a:ext cy="0" cx="2707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406" id="406"/>
          <p:cNvSpPr/>
          <p:nvPr/>
        </p:nvSpPr>
        <p:spPr>
          <a:xfrm>
            <a:off y="2507650" x="1217775"/>
            <a:ext cy="176400" cx="9774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07" id="407"/>
          <p:cNvSpPr/>
          <p:nvPr/>
        </p:nvSpPr>
        <p:spPr>
          <a:xfrm>
            <a:off y="2355428" x="4571075"/>
            <a:ext cy="144299" cx="2643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08" id="408"/>
          <p:cNvSpPr/>
          <p:nvPr/>
        </p:nvSpPr>
        <p:spPr>
          <a:xfrm>
            <a:off y="2203225" x="4835275"/>
            <a:ext cy="152100" cx="8171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09" id="409"/>
          <p:cNvSpPr/>
          <p:nvPr/>
        </p:nvSpPr>
        <p:spPr>
          <a:xfrm>
            <a:off y="2059000" x="6792475"/>
            <a:ext cy="144299" cx="13779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10" id="410"/>
          <p:cNvSpPr/>
          <p:nvPr/>
        </p:nvSpPr>
        <p:spPr>
          <a:xfrm>
            <a:off y="1898800" x="8282575"/>
            <a:ext cy="160199" cx="4887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411" id="411"/>
          <p:cNvCxnSpPr/>
          <p:nvPr/>
        </p:nvCxnSpPr>
        <p:spPr>
          <a:xfrm>
            <a:off y="3565350" x="1209775"/>
            <a:ext cy="18908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412" id="412"/>
          <p:cNvCxnSpPr/>
          <p:nvPr/>
        </p:nvCxnSpPr>
        <p:spPr>
          <a:xfrm>
            <a:off y="5472150" x="1201750"/>
            <a:ext cy="0" cx="2707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413" id="413"/>
          <p:cNvSpPr/>
          <p:nvPr/>
        </p:nvSpPr>
        <p:spPr>
          <a:xfrm>
            <a:off y="5295875" x="4507025"/>
            <a:ext cy="176400" cx="3524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14" id="414"/>
          <p:cNvSpPr/>
          <p:nvPr/>
        </p:nvSpPr>
        <p:spPr>
          <a:xfrm>
            <a:off y="5143650" x="1606425"/>
            <a:ext cy="136200" cx="2643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15" id="415"/>
          <p:cNvSpPr/>
          <p:nvPr/>
        </p:nvSpPr>
        <p:spPr>
          <a:xfrm>
            <a:off y="4991450" x="4935725"/>
            <a:ext cy="152100" cx="2162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16" id="416"/>
          <p:cNvSpPr/>
          <p:nvPr/>
        </p:nvSpPr>
        <p:spPr>
          <a:xfrm>
            <a:off y="4847225" x="5228225"/>
            <a:ext cy="144299" cx="7368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17" id="417"/>
          <p:cNvSpPr/>
          <p:nvPr/>
        </p:nvSpPr>
        <p:spPr>
          <a:xfrm>
            <a:off y="4687025" x="4270625"/>
            <a:ext cy="160199" cx="1601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18" id="418"/>
          <p:cNvSpPr/>
          <p:nvPr/>
        </p:nvSpPr>
        <p:spPr>
          <a:xfrm>
            <a:off y="5295875" x="1209800"/>
            <a:ext cy="176400" cx="3203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19" id="419"/>
          <p:cNvSpPr/>
          <p:nvPr/>
        </p:nvSpPr>
        <p:spPr>
          <a:xfrm>
            <a:off y="4991450" x="1963025"/>
            <a:ext cy="152100" cx="2805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20" id="420"/>
          <p:cNvSpPr/>
          <p:nvPr/>
        </p:nvSpPr>
        <p:spPr>
          <a:xfrm>
            <a:off y="4847225" x="2319725"/>
            <a:ext cy="144299" cx="3203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21" id="421"/>
          <p:cNvSpPr/>
          <p:nvPr/>
        </p:nvSpPr>
        <p:spPr>
          <a:xfrm>
            <a:off y="4687025" x="2716325"/>
            <a:ext cy="160199" cx="3284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22" id="422"/>
          <p:cNvSpPr/>
          <p:nvPr/>
        </p:nvSpPr>
        <p:spPr>
          <a:xfrm>
            <a:off y="5295875" x="3121025"/>
            <a:ext cy="176400" cx="3044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23" id="423"/>
          <p:cNvSpPr/>
          <p:nvPr/>
        </p:nvSpPr>
        <p:spPr>
          <a:xfrm>
            <a:off y="4991450" x="3501725"/>
            <a:ext cy="152100" cx="3203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24" id="424"/>
          <p:cNvSpPr/>
          <p:nvPr/>
        </p:nvSpPr>
        <p:spPr>
          <a:xfrm>
            <a:off y="4847225" x="3898325"/>
            <a:ext cy="144299" cx="2961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25" id="425"/>
          <p:cNvSpPr/>
          <p:nvPr/>
        </p:nvSpPr>
        <p:spPr>
          <a:xfrm>
            <a:off y="2355428" x="1209775"/>
            <a:ext cy="144299" cx="10736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26" id="426"/>
          <p:cNvSpPr/>
          <p:nvPr/>
        </p:nvSpPr>
        <p:spPr>
          <a:xfrm>
            <a:off y="2207125" x="1205910"/>
            <a:ext cy="144299" cx="36290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27" id="427"/>
          <p:cNvSpPr/>
          <p:nvPr/>
        </p:nvSpPr>
        <p:spPr>
          <a:xfrm>
            <a:off y="2059000" x="1197790"/>
            <a:ext cy="144299" cx="55863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28" id="428"/>
          <p:cNvSpPr/>
          <p:nvPr/>
        </p:nvSpPr>
        <p:spPr>
          <a:xfrm>
            <a:off y="1906750" x="1193919"/>
            <a:ext cy="144299" cx="69647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29" id="429"/>
          <p:cNvSpPr/>
          <p:nvPr/>
        </p:nvSpPr>
        <p:spPr>
          <a:xfrm>
            <a:off y="5139600" x="1209775"/>
            <a:ext cy="144299" cx="4007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30" id="430"/>
          <p:cNvSpPr/>
          <p:nvPr/>
        </p:nvSpPr>
        <p:spPr>
          <a:xfrm>
            <a:off y="5311925" x="1530193"/>
            <a:ext cy="144299" cx="16029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31" id="431"/>
          <p:cNvSpPr/>
          <p:nvPr/>
        </p:nvSpPr>
        <p:spPr>
          <a:xfrm>
            <a:off y="5311925" x="3432925"/>
            <a:ext cy="144299" cx="10580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32" id="432"/>
          <p:cNvSpPr/>
          <p:nvPr/>
        </p:nvSpPr>
        <p:spPr>
          <a:xfrm>
            <a:off y="4995350" x="1209943"/>
            <a:ext cy="144299" cx="7533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33" id="433"/>
          <p:cNvSpPr/>
          <p:nvPr/>
        </p:nvSpPr>
        <p:spPr>
          <a:xfrm>
            <a:off y="4995350" x="2243525"/>
            <a:ext cy="144299" cx="12420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34" id="434"/>
          <p:cNvSpPr/>
          <p:nvPr/>
        </p:nvSpPr>
        <p:spPr>
          <a:xfrm>
            <a:off y="4995350" x="3822125"/>
            <a:ext cy="144299" cx="11058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35" id="435"/>
          <p:cNvSpPr/>
          <p:nvPr/>
        </p:nvSpPr>
        <p:spPr>
          <a:xfrm>
            <a:off y="4847225" x="1193725"/>
            <a:ext cy="144299" cx="11058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36" id="436"/>
          <p:cNvSpPr/>
          <p:nvPr/>
        </p:nvSpPr>
        <p:spPr>
          <a:xfrm>
            <a:off y="4847225" x="2644025"/>
            <a:ext cy="144299" cx="12420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37" id="437"/>
          <p:cNvSpPr/>
          <p:nvPr/>
        </p:nvSpPr>
        <p:spPr>
          <a:xfrm>
            <a:off y="4847225" x="4194425"/>
            <a:ext cy="144299" cx="10175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38" id="438"/>
          <p:cNvSpPr/>
          <p:nvPr/>
        </p:nvSpPr>
        <p:spPr>
          <a:xfrm>
            <a:off y="4694975" x="1197675"/>
            <a:ext cy="144299" cx="14904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39" id="439"/>
          <p:cNvSpPr/>
          <p:nvPr/>
        </p:nvSpPr>
        <p:spPr>
          <a:xfrm>
            <a:off y="4694975" x="3044825"/>
            <a:ext cy="144299" cx="12260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40" id="440"/>
          <p:cNvSpPr/>
          <p:nvPr/>
        </p:nvSpPr>
        <p:spPr>
          <a:xfrm>
            <a:off y="5199584" x="1514200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41" id="441"/>
          <p:cNvSpPr/>
          <p:nvPr/>
        </p:nvSpPr>
        <p:spPr>
          <a:xfrm>
            <a:off y="5055534" x="1866960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42" id="442"/>
          <p:cNvSpPr/>
          <p:nvPr/>
        </p:nvSpPr>
        <p:spPr>
          <a:xfrm>
            <a:off y="4919509" x="2195175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43" id="443"/>
          <p:cNvSpPr/>
          <p:nvPr/>
        </p:nvSpPr>
        <p:spPr>
          <a:xfrm>
            <a:off y="4767459" x="2640125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44" id="444"/>
          <p:cNvSpPr/>
          <p:nvPr/>
        </p:nvSpPr>
        <p:spPr>
          <a:xfrm>
            <a:off y="4583259" x="3044825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45" id="445"/>
          <p:cNvSpPr/>
          <p:nvPr/>
        </p:nvSpPr>
        <p:spPr>
          <a:xfrm>
            <a:off y="5095428" x="3425525"/>
            <a:ext cy="2883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46" id="446"/>
          <p:cNvSpPr/>
          <p:nvPr/>
        </p:nvSpPr>
        <p:spPr>
          <a:xfrm>
            <a:off y="4919509" x="3786125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47" id="447"/>
          <p:cNvSpPr/>
          <p:nvPr/>
        </p:nvSpPr>
        <p:spPr>
          <a:xfrm>
            <a:off y="4767459" x="4178275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48" id="448"/>
          <p:cNvSpPr/>
          <p:nvPr/>
        </p:nvSpPr>
        <p:spPr>
          <a:xfrm>
            <a:off y="4919509" x="5152025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49" id="449"/>
          <p:cNvSpPr/>
          <p:nvPr/>
        </p:nvSpPr>
        <p:spPr>
          <a:xfrm>
            <a:off y="5063378" x="4859525"/>
            <a:ext cy="320399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50" id="450"/>
          <p:cNvSpPr/>
          <p:nvPr/>
        </p:nvSpPr>
        <p:spPr>
          <a:xfrm>
            <a:off y="2385635" x="2243525"/>
            <a:ext cy="184200" cx="23273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51" id="451"/>
          <p:cNvSpPr/>
          <p:nvPr/>
        </p:nvSpPr>
        <p:spPr>
          <a:xfrm>
            <a:off y="2270810" x="4747325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52" id="452"/>
          <p:cNvSpPr/>
          <p:nvPr/>
        </p:nvSpPr>
        <p:spPr>
          <a:xfrm>
            <a:off y="2086610" x="5652475"/>
            <a:ext cy="184200" cx="11399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53" id="453"/>
          <p:cNvSpPr/>
          <p:nvPr/>
        </p:nvSpPr>
        <p:spPr>
          <a:xfrm>
            <a:off y="1958450" x="8158719"/>
            <a:ext cy="184200" cx="112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54" id="454"/>
          <p:cNvSpPr txBox="1"/>
          <p:nvPr/>
        </p:nvSpPr>
        <p:spPr>
          <a:xfrm>
            <a:off y="889300" x="6112925"/>
            <a:ext cy="512700" cx="25638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sequential</a:t>
            </a:r>
          </a:p>
        </p:txBody>
      </p:sp>
      <p:sp>
        <p:nvSpPr>
          <p:cNvPr name="Shape 455" id="455"/>
          <p:cNvSpPr txBox="1"/>
          <p:nvPr/>
        </p:nvSpPr>
        <p:spPr>
          <a:xfrm>
            <a:off y="4070559" x="6161175"/>
            <a:ext cy="512700" cx="25638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concurrent</a:t>
            </a:r>
          </a:p>
        </p:txBody>
      </p:sp>
      <p:sp>
        <p:nvSpPr>
          <p:cNvPr name="Shape 456" id="456"/>
          <p:cNvSpPr/>
          <p:nvPr/>
        </p:nvSpPr>
        <p:spPr>
          <a:xfrm>
            <a:off y="2507650" x="640931"/>
            <a:ext cy="168299" cx="552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#01</a:t>
            </a:r>
          </a:p>
        </p:txBody>
      </p:sp>
      <p:sp>
        <p:nvSpPr>
          <p:cNvPr name="Shape 457" id="457"/>
          <p:cNvSpPr/>
          <p:nvPr/>
        </p:nvSpPr>
        <p:spPr>
          <a:xfrm>
            <a:off y="2343428" x="640931"/>
            <a:ext cy="168299" cx="552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#02</a:t>
            </a:r>
          </a:p>
        </p:txBody>
      </p:sp>
      <p:sp>
        <p:nvSpPr>
          <p:cNvPr name="Shape 458" id="458"/>
          <p:cNvSpPr/>
          <p:nvPr/>
        </p:nvSpPr>
        <p:spPr>
          <a:xfrm>
            <a:off y="2217335" x="640931"/>
            <a:ext cy="168299" cx="552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#03</a:t>
            </a:r>
          </a:p>
        </p:txBody>
      </p:sp>
      <p:sp>
        <p:nvSpPr>
          <p:cNvPr name="Shape 459" id="459"/>
          <p:cNvSpPr/>
          <p:nvPr/>
        </p:nvSpPr>
        <p:spPr>
          <a:xfrm>
            <a:off y="2053114" x="640931"/>
            <a:ext cy="168299" cx="552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#04</a:t>
            </a:r>
          </a:p>
        </p:txBody>
      </p:sp>
      <p:sp>
        <p:nvSpPr>
          <p:cNvPr name="Shape 460" id="460"/>
          <p:cNvSpPr/>
          <p:nvPr/>
        </p:nvSpPr>
        <p:spPr>
          <a:xfrm>
            <a:off y="1894750" x="640931"/>
            <a:ext cy="168299" cx="552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#05</a:t>
            </a:r>
          </a:p>
        </p:txBody>
      </p:sp>
      <p:sp>
        <p:nvSpPr>
          <p:cNvPr name="Shape 461" id="461"/>
          <p:cNvSpPr/>
          <p:nvPr/>
        </p:nvSpPr>
        <p:spPr>
          <a:xfrm>
            <a:off y="5307875" x="640931"/>
            <a:ext cy="168299" cx="552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#01</a:t>
            </a:r>
          </a:p>
        </p:txBody>
      </p:sp>
      <p:sp>
        <p:nvSpPr>
          <p:cNvPr name="Shape 462" id="462"/>
          <p:cNvSpPr/>
          <p:nvPr/>
        </p:nvSpPr>
        <p:spPr>
          <a:xfrm>
            <a:off y="5143653" x="640931"/>
            <a:ext cy="168299" cx="552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#02</a:t>
            </a:r>
          </a:p>
        </p:txBody>
      </p:sp>
      <p:sp>
        <p:nvSpPr>
          <p:cNvPr name="Shape 463" id="463"/>
          <p:cNvSpPr/>
          <p:nvPr/>
        </p:nvSpPr>
        <p:spPr>
          <a:xfrm>
            <a:off y="5017560" x="640931"/>
            <a:ext cy="168299" cx="552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#03</a:t>
            </a:r>
          </a:p>
        </p:txBody>
      </p:sp>
      <p:sp>
        <p:nvSpPr>
          <p:cNvPr name="Shape 464" id="464"/>
          <p:cNvSpPr/>
          <p:nvPr/>
        </p:nvSpPr>
        <p:spPr>
          <a:xfrm>
            <a:off y="4853339" x="640931"/>
            <a:ext cy="168299" cx="552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#04</a:t>
            </a:r>
          </a:p>
        </p:txBody>
      </p:sp>
      <p:sp>
        <p:nvSpPr>
          <p:cNvPr name="Shape 465" id="465"/>
          <p:cNvSpPr/>
          <p:nvPr/>
        </p:nvSpPr>
        <p:spPr>
          <a:xfrm>
            <a:off y="4694975" x="640931"/>
            <a:ext cy="168299" cx="552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#05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69" id="4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0" id="47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Do kernel threads</a:t>
            </a:r>
          </a:p>
          <a:p>
            <a:pPr rtl="0" lvl="0">
              <a:buNone/>
            </a:pPr>
            <a:r>
              <a:rPr lang="en"/>
              <a:t>context switch fast?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74" id="4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5" id="47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Do   user  threads</a:t>
            </a:r>
            <a:br>
              <a:rPr lang="en"/>
            </a:br>
            <a:r>
              <a:rPr lang="en"/>
              <a:t>context switch fast?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79" id="4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0" id="48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Do   fibers</a:t>
            </a:r>
            <a:r>
              <a:rPr lang="en">
                <a:solidFill>
                  <a:srgbClr val="F3F3F3"/>
                </a:solidFill>
              </a:rPr>
              <a:t>.....</a:t>
            </a:r>
            <a:r>
              <a:rPr lang="en">
                <a:solidFill>
                  <a:srgbClr val="EFEFEF"/>
                </a:solidFill>
              </a:rPr>
              <a:t>........</a:t>
            </a:r>
            <a:br>
              <a:rPr lang="en"/>
            </a:br>
            <a:r>
              <a:rPr lang="en"/>
              <a:t>context switch fast?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84" id="4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5" id="48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 ton of different concurrency models then invented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89" id="4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0" id="49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each of them has different strengths to deal with different tasks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2" id="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" id="4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* Programmer at Cardinal Blue</a:t>
            </a:r>
          </a:p>
          <a:p>
            <a:pPr rtl="0" lvl="0">
              <a:buNone/>
            </a:pPr>
            <a:r>
              <a:rPr lang="en"/>
              <a:t>* Use Ruby from 2006</a:t>
            </a:r>
          </a:p>
          <a:p>
            <a:pPr rtl="0" lvl="0">
              <a:buNone/>
            </a:pPr>
            <a:r>
              <a:rPr lang="en"/>
              <a:t>* Interested in programming languages and functional programming (e.g. Haskell)</a:t>
            </a:r>
          </a:p>
          <a:p>
            <a:pPr rtl="0" lvl="0">
              <a:buNone/>
            </a:pPr>
            <a:r>
              <a:rPr lang="en"/>
              <a:t>* Also concurrency recently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94" id="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5" id="49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also trade off, trading with the ease of programming and efficiency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name="Shape 499" id="4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0" id="500"/>
          <p:cNvSpPr txBox="1"/>
          <p:nvPr>
            <p:ph type="ctrTitle"/>
          </p:nvPr>
        </p:nvSpPr>
        <p:spPr>
          <a:xfrm>
            <a:off y="2152548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data dependency -- two patterns of composite tasks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04" id="5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5" id="50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- linear data dependency</a:t>
            </a:r>
          </a:p>
          <a:p>
            <a:pPr>
              <a:buNone/>
            </a:pPr>
            <a:r>
              <a:rPr lang="en"/>
              <a:t>- mixed data dependency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09" id="5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0" id="510"/>
          <p:cNvSpPr/>
          <p:nvPr/>
        </p:nvSpPr>
        <p:spPr>
          <a:xfrm>
            <a:off y="1044722" x="1239125"/>
            <a:ext cy="423000" cx="2692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order</a:t>
            </a:r>
          </a:p>
        </p:txBody>
      </p:sp>
      <p:sp>
        <p:nvSpPr>
          <p:cNvPr name="Shape 511" id="511"/>
          <p:cNvSpPr/>
          <p:nvPr/>
        </p:nvSpPr>
        <p:spPr>
          <a:xfrm>
            <a:off y="1978745" x="1239125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wait food</a:t>
            </a:r>
          </a:p>
        </p:txBody>
      </p:sp>
      <p:sp>
        <p:nvSpPr>
          <p:cNvPr name="Shape 512" id="512"/>
          <p:cNvSpPr/>
          <p:nvPr/>
        </p:nvSpPr>
        <p:spPr>
          <a:xfrm>
            <a:off y="1978745" x="2780225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wait drink</a:t>
            </a:r>
          </a:p>
        </p:txBody>
      </p:sp>
      <p:sp>
        <p:nvSpPr>
          <p:cNvPr name="Shape 513" id="513"/>
          <p:cNvSpPr/>
          <p:nvPr/>
        </p:nvSpPr>
        <p:spPr>
          <a:xfrm>
            <a:off y="2921620" x="1237775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eat</a:t>
            </a:r>
          </a:p>
        </p:txBody>
      </p:sp>
      <p:sp>
        <p:nvSpPr>
          <p:cNvPr name="Shape 514" id="514"/>
          <p:cNvSpPr/>
          <p:nvPr/>
        </p:nvSpPr>
        <p:spPr>
          <a:xfrm>
            <a:off y="2921620" x="2778875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drink</a:t>
            </a:r>
          </a:p>
        </p:txBody>
      </p:sp>
      <p:cxnSp>
        <p:nvCxnSpPr>
          <p:cNvPr name="Shape 515" id="515"/>
          <p:cNvCxnSpPr>
            <a:stCxn id="510" idx="2"/>
            <a:endCxn id="511" idx="0"/>
          </p:cNvCxnSpPr>
          <p:nvPr/>
        </p:nvCxnSpPr>
        <p:spPr>
          <a:xfrm flipH="1">
            <a:off y="1467722" x="1816025"/>
            <a:ext cy="511022" cx="76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16" id="516"/>
          <p:cNvCxnSpPr>
            <a:stCxn id="510" idx="2"/>
            <a:endCxn id="512" idx="0"/>
          </p:cNvCxnSpPr>
          <p:nvPr/>
        </p:nvCxnSpPr>
        <p:spPr>
          <a:xfrm>
            <a:off y="1467722" x="2585225"/>
            <a:ext cy="511022" cx="771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17" id="517"/>
          <p:cNvCxnSpPr>
            <a:stCxn id="511" idx="2"/>
            <a:endCxn id="513" idx="0"/>
          </p:cNvCxnSpPr>
          <p:nvPr/>
        </p:nvCxnSpPr>
        <p:spPr>
          <a:xfrm flipH="1">
            <a:off y="2390945" x="1814675"/>
            <a:ext cy="530674" cx="13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18" id="518"/>
          <p:cNvCxnSpPr>
            <a:stCxn id="512" idx="2"/>
            <a:endCxn id="514" idx="0"/>
          </p:cNvCxnSpPr>
          <p:nvPr/>
        </p:nvCxnSpPr>
        <p:spPr>
          <a:xfrm flipH="1">
            <a:off y="2390945" x="3355775"/>
            <a:ext cy="530674" cx="13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519" id="519"/>
          <p:cNvSpPr txBox="1"/>
          <p:nvPr/>
        </p:nvSpPr>
        <p:spPr>
          <a:xfrm>
            <a:off y="3737285" x="289325"/>
            <a:ext cy="1695599" cx="36447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order_food -&gt; eat</a:t>
            </a:r>
          </a:p>
          <a:p>
            <a:pPr rtl="0" lvl="0">
              <a:spcBef>
                <a:spcPts val="600"/>
              </a:spcBef>
              <a:buNone/>
            </a:pPr>
            <a:r>
              <a:rPr lang="en" sz="3000"/>
              <a:t>order_tea -&gt; drink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23" id="5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4" id="524"/>
          <p:cNvSpPr/>
          <p:nvPr/>
        </p:nvSpPr>
        <p:spPr>
          <a:xfrm>
            <a:off y="1040296" x="5141000"/>
            <a:ext cy="423000" cx="2692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order</a:t>
            </a:r>
          </a:p>
        </p:txBody>
      </p:sp>
      <p:sp>
        <p:nvSpPr>
          <p:cNvPr name="Shape 525" id="525"/>
          <p:cNvSpPr/>
          <p:nvPr/>
        </p:nvSpPr>
        <p:spPr>
          <a:xfrm>
            <a:off y="1974318" x="5141000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wait food</a:t>
            </a:r>
          </a:p>
        </p:txBody>
      </p:sp>
      <p:sp>
        <p:nvSpPr>
          <p:cNvPr name="Shape 526" id="526"/>
          <p:cNvSpPr/>
          <p:nvPr/>
        </p:nvSpPr>
        <p:spPr>
          <a:xfrm>
            <a:off y="1974318" x="6682100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wait spices</a:t>
            </a:r>
          </a:p>
        </p:txBody>
      </p:sp>
      <p:sp>
        <p:nvSpPr>
          <p:cNvPr name="Shape 527" id="527"/>
          <p:cNvSpPr/>
          <p:nvPr/>
        </p:nvSpPr>
        <p:spPr>
          <a:xfrm>
            <a:off y="3835868" x="5151769"/>
            <a:ext cy="412200" cx="2702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eat</a:t>
            </a:r>
          </a:p>
        </p:txBody>
      </p:sp>
      <p:sp>
        <p:nvSpPr>
          <p:cNvPr name="Shape 528" id="528"/>
          <p:cNvSpPr/>
          <p:nvPr/>
        </p:nvSpPr>
        <p:spPr>
          <a:xfrm>
            <a:off y="2921620" x="5141069"/>
            <a:ext cy="412200" cx="2702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mix</a:t>
            </a:r>
          </a:p>
        </p:txBody>
      </p:sp>
      <p:cxnSp>
        <p:nvCxnSpPr>
          <p:cNvPr name="Shape 529" id="529"/>
          <p:cNvCxnSpPr>
            <a:stCxn id="524" idx="2"/>
            <a:endCxn id="525" idx="0"/>
          </p:cNvCxnSpPr>
          <p:nvPr/>
        </p:nvCxnSpPr>
        <p:spPr>
          <a:xfrm flipH="1">
            <a:off y="1463296" x="5717900"/>
            <a:ext cy="511022" cx="76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30" id="530"/>
          <p:cNvCxnSpPr>
            <a:stCxn id="524" idx="2"/>
            <a:endCxn id="526" idx="0"/>
          </p:cNvCxnSpPr>
          <p:nvPr/>
        </p:nvCxnSpPr>
        <p:spPr>
          <a:xfrm>
            <a:off y="1463296" x="6487100"/>
            <a:ext cy="511022" cx="771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31" id="531"/>
          <p:cNvCxnSpPr>
            <a:stCxn id="525" idx="2"/>
            <a:endCxn id="528" idx="0"/>
          </p:cNvCxnSpPr>
          <p:nvPr/>
        </p:nvCxnSpPr>
        <p:spPr>
          <a:xfrm>
            <a:off y="2386518" x="5717900"/>
            <a:ext cy="535101" cx="77451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32" id="532"/>
          <p:cNvCxnSpPr>
            <a:stCxn id="526" idx="2"/>
            <a:endCxn id="528" idx="0"/>
          </p:cNvCxnSpPr>
          <p:nvPr/>
        </p:nvCxnSpPr>
        <p:spPr>
          <a:xfrm flipH="1">
            <a:off y="2386518" x="6492419"/>
            <a:ext cy="535101" cx="76658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33" id="533"/>
          <p:cNvCxnSpPr>
            <a:stCxn id="528" idx="2"/>
            <a:endCxn id="527" idx="0"/>
          </p:cNvCxnSpPr>
          <p:nvPr/>
        </p:nvCxnSpPr>
        <p:spPr>
          <a:xfrm>
            <a:off y="3333820" x="6492419"/>
            <a:ext cy="502048" cx="1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534" id="534"/>
          <p:cNvSpPr txBox="1"/>
          <p:nvPr/>
        </p:nvSpPr>
        <p:spPr>
          <a:xfrm>
            <a:off y="4443485" x="854800"/>
            <a:ext cy="989400" cx="84381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[order_food, </a:t>
            </a:r>
            <a:r>
              <a:rPr lang="en" sz="3000"/>
              <a:t>order_spices] -&gt; add_spices -&gt; eat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38" id="5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9" id="539"/>
          <p:cNvSpPr/>
          <p:nvPr/>
        </p:nvSpPr>
        <p:spPr>
          <a:xfrm>
            <a:off y="1044722" x="1239125"/>
            <a:ext cy="423000" cx="2692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order</a:t>
            </a:r>
          </a:p>
        </p:txBody>
      </p:sp>
      <p:sp>
        <p:nvSpPr>
          <p:cNvPr name="Shape 540" id="540"/>
          <p:cNvSpPr/>
          <p:nvPr/>
        </p:nvSpPr>
        <p:spPr>
          <a:xfrm>
            <a:off y="1978745" x="1239125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wait food</a:t>
            </a:r>
          </a:p>
        </p:txBody>
      </p:sp>
      <p:sp>
        <p:nvSpPr>
          <p:cNvPr name="Shape 541" id="541"/>
          <p:cNvSpPr/>
          <p:nvPr/>
        </p:nvSpPr>
        <p:spPr>
          <a:xfrm>
            <a:off y="1978745" x="2780225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wait drink</a:t>
            </a:r>
          </a:p>
        </p:txBody>
      </p:sp>
      <p:sp>
        <p:nvSpPr>
          <p:cNvPr name="Shape 542" id="542"/>
          <p:cNvSpPr/>
          <p:nvPr/>
        </p:nvSpPr>
        <p:spPr>
          <a:xfrm>
            <a:off y="2921620" x="1237775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eat</a:t>
            </a:r>
          </a:p>
        </p:txBody>
      </p:sp>
      <p:sp>
        <p:nvSpPr>
          <p:cNvPr name="Shape 543" id="543"/>
          <p:cNvSpPr/>
          <p:nvPr/>
        </p:nvSpPr>
        <p:spPr>
          <a:xfrm>
            <a:off y="2921620" x="2778875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drink</a:t>
            </a:r>
          </a:p>
        </p:txBody>
      </p:sp>
      <p:cxnSp>
        <p:nvCxnSpPr>
          <p:cNvPr name="Shape 544" id="544"/>
          <p:cNvCxnSpPr>
            <a:stCxn id="539" idx="2"/>
            <a:endCxn id="540" idx="0"/>
          </p:cNvCxnSpPr>
          <p:nvPr/>
        </p:nvCxnSpPr>
        <p:spPr>
          <a:xfrm flipH="1">
            <a:off y="1467722" x="1816025"/>
            <a:ext cy="511022" cx="76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45" id="545"/>
          <p:cNvCxnSpPr>
            <a:stCxn id="539" idx="2"/>
            <a:endCxn id="541" idx="0"/>
          </p:cNvCxnSpPr>
          <p:nvPr/>
        </p:nvCxnSpPr>
        <p:spPr>
          <a:xfrm>
            <a:off y="1467722" x="2585225"/>
            <a:ext cy="511022" cx="771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46" id="546"/>
          <p:cNvCxnSpPr>
            <a:stCxn id="540" idx="2"/>
            <a:endCxn id="542" idx="0"/>
          </p:cNvCxnSpPr>
          <p:nvPr/>
        </p:nvCxnSpPr>
        <p:spPr>
          <a:xfrm flipH="1">
            <a:off y="2390945" x="1814675"/>
            <a:ext cy="530674" cx="13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47" id="547"/>
          <p:cNvCxnSpPr>
            <a:stCxn id="541" idx="2"/>
            <a:endCxn id="543" idx="0"/>
          </p:cNvCxnSpPr>
          <p:nvPr/>
        </p:nvCxnSpPr>
        <p:spPr>
          <a:xfrm flipH="1">
            <a:off y="2390945" x="3355775"/>
            <a:ext cy="530674" cx="13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548" id="548"/>
          <p:cNvSpPr/>
          <p:nvPr/>
        </p:nvSpPr>
        <p:spPr>
          <a:xfrm>
            <a:off y="1040296" x="5141000"/>
            <a:ext cy="423000" cx="2692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order</a:t>
            </a:r>
          </a:p>
        </p:txBody>
      </p:sp>
      <p:sp>
        <p:nvSpPr>
          <p:cNvPr name="Shape 549" id="549"/>
          <p:cNvSpPr/>
          <p:nvPr/>
        </p:nvSpPr>
        <p:spPr>
          <a:xfrm>
            <a:off y="1974318" x="5141000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wait food</a:t>
            </a:r>
          </a:p>
        </p:txBody>
      </p:sp>
      <p:sp>
        <p:nvSpPr>
          <p:cNvPr name="Shape 550" id="550"/>
          <p:cNvSpPr/>
          <p:nvPr/>
        </p:nvSpPr>
        <p:spPr>
          <a:xfrm>
            <a:off y="1974318" x="6682100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wait spices</a:t>
            </a:r>
          </a:p>
        </p:txBody>
      </p:sp>
      <p:sp>
        <p:nvSpPr>
          <p:cNvPr name="Shape 551" id="551"/>
          <p:cNvSpPr/>
          <p:nvPr/>
        </p:nvSpPr>
        <p:spPr>
          <a:xfrm>
            <a:off y="3835868" x="5151769"/>
            <a:ext cy="412200" cx="2702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eat</a:t>
            </a:r>
          </a:p>
        </p:txBody>
      </p:sp>
      <p:sp>
        <p:nvSpPr>
          <p:cNvPr name="Shape 552" id="552"/>
          <p:cNvSpPr/>
          <p:nvPr/>
        </p:nvSpPr>
        <p:spPr>
          <a:xfrm>
            <a:off y="2921620" x="5141069"/>
            <a:ext cy="412200" cx="2702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mix</a:t>
            </a:r>
          </a:p>
        </p:txBody>
      </p:sp>
      <p:cxnSp>
        <p:nvCxnSpPr>
          <p:cNvPr name="Shape 553" id="553"/>
          <p:cNvCxnSpPr>
            <a:stCxn id="548" idx="2"/>
            <a:endCxn id="549" idx="0"/>
          </p:cNvCxnSpPr>
          <p:nvPr/>
        </p:nvCxnSpPr>
        <p:spPr>
          <a:xfrm flipH="1">
            <a:off y="1463296" x="5717900"/>
            <a:ext cy="511022" cx="76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54" id="554"/>
          <p:cNvCxnSpPr>
            <a:stCxn id="548" idx="2"/>
            <a:endCxn id="550" idx="0"/>
          </p:cNvCxnSpPr>
          <p:nvPr/>
        </p:nvCxnSpPr>
        <p:spPr>
          <a:xfrm>
            <a:off y="1463296" x="6487100"/>
            <a:ext cy="511022" cx="771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55" id="555"/>
          <p:cNvCxnSpPr>
            <a:stCxn id="549" idx="2"/>
            <a:endCxn id="552" idx="0"/>
          </p:cNvCxnSpPr>
          <p:nvPr/>
        </p:nvCxnSpPr>
        <p:spPr>
          <a:xfrm>
            <a:off y="2386518" x="5717900"/>
            <a:ext cy="535101" cx="77451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56" id="556"/>
          <p:cNvCxnSpPr>
            <a:stCxn id="550" idx="2"/>
            <a:endCxn id="552" idx="0"/>
          </p:cNvCxnSpPr>
          <p:nvPr/>
        </p:nvCxnSpPr>
        <p:spPr>
          <a:xfrm flipH="1">
            <a:off y="2386518" x="6492419"/>
            <a:ext cy="535101" cx="76658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57" id="557"/>
          <p:cNvCxnSpPr>
            <a:stCxn id="552" idx="2"/>
            <a:endCxn id="551" idx="0"/>
          </p:cNvCxnSpPr>
          <p:nvPr/>
        </p:nvCxnSpPr>
        <p:spPr>
          <a:xfrm>
            <a:off y="3333820" x="6492419"/>
            <a:ext cy="502048" cx="1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name="Shape 561" id="5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2" id="562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two types of tasks:</a:t>
            </a:r>
          </a:p>
          <a:p>
            <a:pPr rtl="0" lvl="0">
              <a:buNone/>
            </a:pPr>
            <a:r>
              <a:rPr lang="en"/>
              <a:t>CPU bound tasks</a:t>
            </a:r>
          </a:p>
          <a:p>
            <a:pPr>
              <a:buNone/>
            </a:pPr>
            <a:r>
              <a:rPr lang="en"/>
              <a:t>I/O bound tasks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66" id="5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7" id="567"/>
          <p:cNvSpPr/>
          <p:nvPr/>
        </p:nvSpPr>
        <p:spPr>
          <a:xfrm>
            <a:off y="1044722" x="1239125"/>
            <a:ext cy="423000" cx="2692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prepare to share a photo</a:t>
            </a:r>
          </a:p>
        </p:txBody>
      </p:sp>
      <p:sp>
        <p:nvSpPr>
          <p:cNvPr name="Shape 568" id="568"/>
          <p:cNvSpPr/>
          <p:nvPr/>
        </p:nvSpPr>
        <p:spPr>
          <a:xfrm>
            <a:off y="1978745" x="1239125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share to facebook</a:t>
            </a:r>
          </a:p>
        </p:txBody>
      </p:sp>
      <p:sp>
        <p:nvSpPr>
          <p:cNvPr name="Shape 569" id="569"/>
          <p:cNvSpPr/>
          <p:nvPr/>
        </p:nvSpPr>
        <p:spPr>
          <a:xfrm>
            <a:off y="1978745" x="2780225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share to flickr</a:t>
            </a:r>
          </a:p>
        </p:txBody>
      </p:sp>
      <p:sp>
        <p:nvSpPr>
          <p:cNvPr name="Shape 570" id="570"/>
          <p:cNvSpPr/>
          <p:nvPr/>
        </p:nvSpPr>
        <p:spPr>
          <a:xfrm>
            <a:off y="2921620" x="1237775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save result</a:t>
            </a:r>
          </a:p>
        </p:txBody>
      </p:sp>
      <p:sp>
        <p:nvSpPr>
          <p:cNvPr name="Shape 571" id="571"/>
          <p:cNvSpPr/>
          <p:nvPr/>
        </p:nvSpPr>
        <p:spPr>
          <a:xfrm>
            <a:off y="2921620" x="2778875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save result</a:t>
            </a:r>
          </a:p>
        </p:txBody>
      </p:sp>
      <p:cxnSp>
        <p:nvCxnSpPr>
          <p:cNvPr name="Shape 572" id="572"/>
          <p:cNvCxnSpPr>
            <a:stCxn id="567" idx="2"/>
            <a:endCxn id="568" idx="0"/>
          </p:cNvCxnSpPr>
          <p:nvPr/>
        </p:nvCxnSpPr>
        <p:spPr>
          <a:xfrm flipH="1">
            <a:off y="1467722" x="1816025"/>
            <a:ext cy="511022" cx="76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73" id="573"/>
          <p:cNvCxnSpPr>
            <a:stCxn id="567" idx="2"/>
            <a:endCxn id="569" idx="0"/>
          </p:cNvCxnSpPr>
          <p:nvPr/>
        </p:nvCxnSpPr>
        <p:spPr>
          <a:xfrm>
            <a:off y="1467722" x="2585225"/>
            <a:ext cy="511022" cx="771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74" id="574"/>
          <p:cNvCxnSpPr>
            <a:stCxn id="568" idx="2"/>
            <a:endCxn id="570" idx="0"/>
          </p:cNvCxnSpPr>
          <p:nvPr/>
        </p:nvCxnSpPr>
        <p:spPr>
          <a:xfrm flipH="1">
            <a:off y="2390945" x="1814675"/>
            <a:ext cy="530674" cx="13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75" id="575"/>
          <p:cNvCxnSpPr>
            <a:stCxn id="569" idx="2"/>
            <a:endCxn id="571" idx="0"/>
          </p:cNvCxnSpPr>
          <p:nvPr/>
        </p:nvCxnSpPr>
        <p:spPr>
          <a:xfrm flipH="1">
            <a:off y="2390945" x="3355775"/>
            <a:ext cy="530674" cx="13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576" id="576"/>
          <p:cNvSpPr/>
          <p:nvPr/>
        </p:nvSpPr>
        <p:spPr>
          <a:xfrm>
            <a:off y="1040296" x="5141000"/>
            <a:ext cy="423000" cx="2692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prepare to merge photos</a:t>
            </a:r>
          </a:p>
        </p:txBody>
      </p:sp>
      <p:sp>
        <p:nvSpPr>
          <p:cNvPr name="Shape 577" id="577"/>
          <p:cNvSpPr/>
          <p:nvPr/>
        </p:nvSpPr>
        <p:spPr>
          <a:xfrm>
            <a:off y="1974318" x="5141000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load from facebook</a:t>
            </a:r>
          </a:p>
        </p:txBody>
      </p:sp>
      <p:sp>
        <p:nvSpPr>
          <p:cNvPr name="Shape 578" id="578"/>
          <p:cNvSpPr/>
          <p:nvPr/>
        </p:nvSpPr>
        <p:spPr>
          <a:xfrm>
            <a:off y="1974318" x="6682100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load from flickr</a:t>
            </a:r>
          </a:p>
        </p:txBody>
      </p:sp>
      <p:sp>
        <p:nvSpPr>
          <p:cNvPr name="Shape 579" id="579"/>
          <p:cNvSpPr/>
          <p:nvPr/>
        </p:nvSpPr>
        <p:spPr>
          <a:xfrm>
            <a:off y="3835868" x="5151769"/>
            <a:ext cy="412200" cx="2702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save result</a:t>
            </a:r>
          </a:p>
        </p:txBody>
      </p:sp>
      <p:sp>
        <p:nvSpPr>
          <p:cNvPr name="Shape 580" id="580"/>
          <p:cNvSpPr/>
          <p:nvPr/>
        </p:nvSpPr>
        <p:spPr>
          <a:xfrm>
            <a:off y="2921620" x="5141069"/>
            <a:ext cy="412200" cx="2702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merge photos</a:t>
            </a:r>
          </a:p>
        </p:txBody>
      </p:sp>
      <p:cxnSp>
        <p:nvCxnSpPr>
          <p:cNvPr name="Shape 581" id="581"/>
          <p:cNvCxnSpPr>
            <a:stCxn id="576" idx="2"/>
            <a:endCxn id="577" idx="0"/>
          </p:cNvCxnSpPr>
          <p:nvPr/>
        </p:nvCxnSpPr>
        <p:spPr>
          <a:xfrm flipH="1">
            <a:off y="1463296" x="5717900"/>
            <a:ext cy="511022" cx="76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82" id="582"/>
          <p:cNvCxnSpPr>
            <a:stCxn id="576" idx="2"/>
            <a:endCxn id="578" idx="0"/>
          </p:cNvCxnSpPr>
          <p:nvPr/>
        </p:nvCxnSpPr>
        <p:spPr>
          <a:xfrm>
            <a:off y="1463296" x="6487100"/>
            <a:ext cy="511022" cx="771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83" id="583"/>
          <p:cNvCxnSpPr>
            <a:stCxn id="577" idx="2"/>
            <a:endCxn id="580" idx="0"/>
          </p:cNvCxnSpPr>
          <p:nvPr/>
        </p:nvCxnSpPr>
        <p:spPr>
          <a:xfrm>
            <a:off y="2386518" x="5717900"/>
            <a:ext cy="535101" cx="77451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84" id="584"/>
          <p:cNvCxnSpPr>
            <a:stCxn id="578" idx="2"/>
            <a:endCxn id="580" idx="0"/>
          </p:cNvCxnSpPr>
          <p:nvPr/>
        </p:nvCxnSpPr>
        <p:spPr>
          <a:xfrm flipH="1">
            <a:off y="2386518" x="6492419"/>
            <a:ext cy="535101" cx="76658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85" id="585"/>
          <p:cNvCxnSpPr>
            <a:stCxn id="580" idx="2"/>
            <a:endCxn id="579" idx="0"/>
          </p:cNvCxnSpPr>
          <p:nvPr/>
        </p:nvCxnSpPr>
        <p:spPr>
          <a:xfrm>
            <a:off y="3333820" x="6492419"/>
            <a:ext cy="502048" cx="1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89" id="5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90" id="590"/>
          <p:cNvSpPr/>
          <p:nvPr/>
        </p:nvSpPr>
        <p:spPr>
          <a:xfrm>
            <a:off y="1044722" x="1239125"/>
            <a:ext cy="423000" cx="2692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prepare to share a photo</a:t>
            </a:r>
          </a:p>
        </p:txBody>
      </p:sp>
      <p:sp>
        <p:nvSpPr>
          <p:cNvPr name="Shape 591" id="591"/>
          <p:cNvSpPr/>
          <p:nvPr/>
        </p:nvSpPr>
        <p:spPr>
          <a:xfrm>
            <a:off y="1978745" x="1239125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share to facebook</a:t>
            </a:r>
          </a:p>
        </p:txBody>
      </p:sp>
      <p:sp>
        <p:nvSpPr>
          <p:cNvPr name="Shape 592" id="592"/>
          <p:cNvSpPr/>
          <p:nvPr/>
        </p:nvSpPr>
        <p:spPr>
          <a:xfrm>
            <a:off y="1978745" x="2780225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share to flickr</a:t>
            </a:r>
          </a:p>
        </p:txBody>
      </p:sp>
      <p:sp>
        <p:nvSpPr>
          <p:cNvPr name="Shape 593" id="593"/>
          <p:cNvSpPr/>
          <p:nvPr/>
        </p:nvSpPr>
        <p:spPr>
          <a:xfrm>
            <a:off y="2921620" x="1237775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save result</a:t>
            </a:r>
          </a:p>
        </p:txBody>
      </p:sp>
      <p:sp>
        <p:nvSpPr>
          <p:cNvPr name="Shape 594" id="594"/>
          <p:cNvSpPr/>
          <p:nvPr/>
        </p:nvSpPr>
        <p:spPr>
          <a:xfrm>
            <a:off y="2921620" x="2778875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save result</a:t>
            </a:r>
          </a:p>
        </p:txBody>
      </p:sp>
      <p:cxnSp>
        <p:nvCxnSpPr>
          <p:cNvPr name="Shape 595" id="595"/>
          <p:cNvCxnSpPr>
            <a:stCxn id="590" idx="2"/>
            <a:endCxn id="591" idx="0"/>
          </p:cNvCxnSpPr>
          <p:nvPr/>
        </p:nvCxnSpPr>
        <p:spPr>
          <a:xfrm flipH="1">
            <a:off y="1467722" x="1816025"/>
            <a:ext cy="511022" cx="76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96" id="596"/>
          <p:cNvCxnSpPr>
            <a:stCxn id="590" idx="2"/>
            <a:endCxn id="592" idx="0"/>
          </p:cNvCxnSpPr>
          <p:nvPr/>
        </p:nvCxnSpPr>
        <p:spPr>
          <a:xfrm>
            <a:off y="1467722" x="2585225"/>
            <a:ext cy="511022" cx="771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97" id="597"/>
          <p:cNvCxnSpPr>
            <a:stCxn id="591" idx="2"/>
            <a:endCxn id="593" idx="0"/>
          </p:cNvCxnSpPr>
          <p:nvPr/>
        </p:nvCxnSpPr>
        <p:spPr>
          <a:xfrm flipH="1">
            <a:off y="2390945" x="1814675"/>
            <a:ext cy="530674" cx="13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598" id="598"/>
          <p:cNvCxnSpPr>
            <a:stCxn id="592" idx="2"/>
            <a:endCxn id="594" idx="0"/>
          </p:cNvCxnSpPr>
          <p:nvPr/>
        </p:nvCxnSpPr>
        <p:spPr>
          <a:xfrm flipH="1">
            <a:off y="2390945" x="3355775"/>
            <a:ext cy="530674" cx="13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599" id="599"/>
          <p:cNvSpPr/>
          <p:nvPr/>
        </p:nvSpPr>
        <p:spPr>
          <a:xfrm>
            <a:off y="1040296" x="5141000"/>
            <a:ext cy="423000" cx="2692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prepare to merge photos</a:t>
            </a:r>
          </a:p>
        </p:txBody>
      </p:sp>
      <p:sp>
        <p:nvSpPr>
          <p:cNvPr name="Shape 600" id="600"/>
          <p:cNvSpPr/>
          <p:nvPr/>
        </p:nvSpPr>
        <p:spPr>
          <a:xfrm>
            <a:off y="1974318" x="5141000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load from facebook</a:t>
            </a:r>
          </a:p>
        </p:txBody>
      </p:sp>
      <p:sp>
        <p:nvSpPr>
          <p:cNvPr name="Shape 601" id="601"/>
          <p:cNvSpPr/>
          <p:nvPr/>
        </p:nvSpPr>
        <p:spPr>
          <a:xfrm>
            <a:off y="1974318" x="6682100"/>
            <a:ext cy="412200" cx="115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load from flickr</a:t>
            </a:r>
          </a:p>
        </p:txBody>
      </p:sp>
      <p:sp>
        <p:nvSpPr>
          <p:cNvPr name="Shape 602" id="602"/>
          <p:cNvSpPr/>
          <p:nvPr/>
        </p:nvSpPr>
        <p:spPr>
          <a:xfrm>
            <a:off y="3835868" x="5151769"/>
            <a:ext cy="412200" cx="2702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save result</a:t>
            </a:r>
          </a:p>
        </p:txBody>
      </p:sp>
      <p:sp>
        <p:nvSpPr>
          <p:cNvPr name="Shape 603" id="603"/>
          <p:cNvSpPr/>
          <p:nvPr/>
        </p:nvSpPr>
        <p:spPr>
          <a:xfrm>
            <a:off y="2921620" x="5141069"/>
            <a:ext cy="412200" cx="2702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merge photos</a:t>
            </a:r>
          </a:p>
        </p:txBody>
      </p:sp>
      <p:cxnSp>
        <p:nvCxnSpPr>
          <p:cNvPr name="Shape 604" id="604"/>
          <p:cNvCxnSpPr>
            <a:stCxn id="599" idx="2"/>
            <a:endCxn id="600" idx="0"/>
          </p:cNvCxnSpPr>
          <p:nvPr/>
        </p:nvCxnSpPr>
        <p:spPr>
          <a:xfrm flipH="1">
            <a:off y="1463296" x="5717900"/>
            <a:ext cy="511022" cx="76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605" id="605"/>
          <p:cNvCxnSpPr>
            <a:stCxn id="599" idx="2"/>
            <a:endCxn id="601" idx="0"/>
          </p:cNvCxnSpPr>
          <p:nvPr/>
        </p:nvCxnSpPr>
        <p:spPr>
          <a:xfrm>
            <a:off y="1463296" x="6487100"/>
            <a:ext cy="511022" cx="771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606" id="606"/>
          <p:cNvCxnSpPr>
            <a:stCxn id="600" idx="2"/>
            <a:endCxn id="603" idx="0"/>
          </p:cNvCxnSpPr>
          <p:nvPr/>
        </p:nvCxnSpPr>
        <p:spPr>
          <a:xfrm>
            <a:off y="2386518" x="5717900"/>
            <a:ext cy="535101" cx="77451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607" id="607"/>
          <p:cNvCxnSpPr>
            <a:stCxn id="601" idx="2"/>
            <a:endCxn id="603" idx="0"/>
          </p:cNvCxnSpPr>
          <p:nvPr/>
        </p:nvCxnSpPr>
        <p:spPr>
          <a:xfrm flipH="1">
            <a:off y="2386518" x="6492419"/>
            <a:ext cy="535101" cx="76658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608" id="608"/>
          <p:cNvCxnSpPr>
            <a:stCxn id="603" idx="2"/>
            <a:endCxn id="602" idx="0"/>
          </p:cNvCxnSpPr>
          <p:nvPr/>
        </p:nvCxnSpPr>
        <p:spPr>
          <a:xfrm>
            <a:off y="3333820" x="6492419"/>
            <a:ext cy="502048" cx="1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609" id="609"/>
          <p:cNvSpPr/>
          <p:nvPr/>
        </p:nvSpPr>
        <p:spPr>
          <a:xfrm>
            <a:off y="905330" x="3781525"/>
            <a:ext cy="488700" cx="841200"/>
          </a:xfrm>
          <a:prstGeom prst="wedgeEllipseCallout">
            <a:avLst>
              <a:gd name="adj1" fmla="val -54032"/>
              <a:gd name="adj2" fmla="val 2367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CPU</a:t>
            </a:r>
          </a:p>
        </p:txBody>
      </p:sp>
      <p:sp>
        <p:nvSpPr>
          <p:cNvPr name="Shape 610" id="610"/>
          <p:cNvSpPr/>
          <p:nvPr/>
        </p:nvSpPr>
        <p:spPr>
          <a:xfrm>
            <a:off y="1850880" x="3781525"/>
            <a:ext cy="488700" cx="841200"/>
          </a:xfrm>
          <a:prstGeom prst="wedgeEllipseCallout">
            <a:avLst>
              <a:gd name="adj1" fmla="val -54032"/>
              <a:gd name="adj2" fmla="val 2367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IO</a:t>
            </a:r>
          </a:p>
        </p:txBody>
      </p:sp>
      <p:sp>
        <p:nvSpPr>
          <p:cNvPr name="Shape 611" id="611"/>
          <p:cNvSpPr/>
          <p:nvPr/>
        </p:nvSpPr>
        <p:spPr>
          <a:xfrm>
            <a:off y="1897818" x="508750"/>
            <a:ext cy="488700" cx="841200"/>
          </a:xfrm>
          <a:prstGeom prst="wedgeEllipseCallout">
            <a:avLst>
              <a:gd name="adj1" fmla="val 57145"/>
              <a:gd name="adj2" fmla="val 23968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IO</a:t>
            </a:r>
          </a:p>
        </p:txBody>
      </p:sp>
      <p:sp>
        <p:nvSpPr>
          <p:cNvPr name="Shape 612" id="612"/>
          <p:cNvSpPr/>
          <p:nvPr/>
        </p:nvSpPr>
        <p:spPr>
          <a:xfrm>
            <a:off y="2845120" x="3781525"/>
            <a:ext cy="488700" cx="841200"/>
          </a:xfrm>
          <a:prstGeom prst="wedgeEllipseCallout">
            <a:avLst>
              <a:gd name="adj1" fmla="val -54032"/>
              <a:gd name="adj2" fmla="val 2367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CPU</a:t>
            </a:r>
          </a:p>
        </p:txBody>
      </p:sp>
      <p:sp>
        <p:nvSpPr>
          <p:cNvPr name="Shape 613" id="613"/>
          <p:cNvSpPr/>
          <p:nvPr/>
        </p:nvSpPr>
        <p:spPr>
          <a:xfrm>
            <a:off y="2845120" x="508750"/>
            <a:ext cy="488700" cx="841200"/>
          </a:xfrm>
          <a:prstGeom prst="wedgeEllipseCallout">
            <a:avLst>
              <a:gd name="adj1" fmla="val 57145"/>
              <a:gd name="adj2" fmla="val 23968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CPU</a:t>
            </a:r>
          </a:p>
        </p:txBody>
      </p:sp>
      <p:sp>
        <p:nvSpPr>
          <p:cNvPr name="Shape 614" id="614"/>
          <p:cNvSpPr/>
          <p:nvPr/>
        </p:nvSpPr>
        <p:spPr>
          <a:xfrm>
            <a:off y="880985" x="7718907"/>
            <a:ext cy="488700" cx="841200"/>
          </a:xfrm>
          <a:prstGeom prst="wedgeEllipseCallout">
            <a:avLst>
              <a:gd name="adj1" fmla="val -54032"/>
              <a:gd name="adj2" fmla="val 2367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CPU</a:t>
            </a:r>
          </a:p>
        </p:txBody>
      </p:sp>
      <p:sp>
        <p:nvSpPr>
          <p:cNvPr name="Shape 615" id="615"/>
          <p:cNvSpPr/>
          <p:nvPr/>
        </p:nvSpPr>
        <p:spPr>
          <a:xfrm>
            <a:off y="1826535" x="7718907"/>
            <a:ext cy="488700" cx="841200"/>
          </a:xfrm>
          <a:prstGeom prst="wedgeEllipseCallout">
            <a:avLst>
              <a:gd name="adj1" fmla="val -54032"/>
              <a:gd name="adj2" fmla="val 2367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IO</a:t>
            </a:r>
          </a:p>
        </p:txBody>
      </p:sp>
      <p:sp>
        <p:nvSpPr>
          <p:cNvPr name="Shape 616" id="616"/>
          <p:cNvSpPr/>
          <p:nvPr/>
        </p:nvSpPr>
        <p:spPr>
          <a:xfrm>
            <a:off y="1873474" x="4446132"/>
            <a:ext cy="488700" cx="841200"/>
          </a:xfrm>
          <a:prstGeom prst="wedgeEllipseCallout">
            <a:avLst>
              <a:gd name="adj1" fmla="val 57145"/>
              <a:gd name="adj2" fmla="val 23968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IO</a:t>
            </a:r>
          </a:p>
        </p:txBody>
      </p:sp>
      <p:sp>
        <p:nvSpPr>
          <p:cNvPr name="Shape 617" id="617"/>
          <p:cNvSpPr/>
          <p:nvPr/>
        </p:nvSpPr>
        <p:spPr>
          <a:xfrm>
            <a:off y="2820775" x="7718907"/>
            <a:ext cy="488700" cx="841200"/>
          </a:xfrm>
          <a:prstGeom prst="wedgeEllipseCallout">
            <a:avLst>
              <a:gd name="adj1" fmla="val -54032"/>
              <a:gd name="adj2" fmla="val 2367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CPU</a:t>
            </a:r>
          </a:p>
        </p:txBody>
      </p:sp>
      <p:sp>
        <p:nvSpPr>
          <p:cNvPr name="Shape 618" id="618"/>
          <p:cNvSpPr/>
          <p:nvPr/>
        </p:nvSpPr>
        <p:spPr>
          <a:xfrm>
            <a:off y="2820775" x="4446132"/>
            <a:ext cy="488700" cx="841200"/>
          </a:xfrm>
          <a:prstGeom prst="wedgeEllipseCallout">
            <a:avLst>
              <a:gd name="adj1" fmla="val 57145"/>
              <a:gd name="adj2" fmla="val 23968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CPU</a:t>
            </a:r>
          </a:p>
        </p:txBody>
      </p:sp>
      <p:sp>
        <p:nvSpPr>
          <p:cNvPr name="Shape 619" id="619"/>
          <p:cNvSpPr/>
          <p:nvPr/>
        </p:nvSpPr>
        <p:spPr>
          <a:xfrm>
            <a:off y="3797618" x="7718907"/>
            <a:ext cy="488700" cx="841200"/>
          </a:xfrm>
          <a:prstGeom prst="wedgeEllipseCallout">
            <a:avLst>
              <a:gd name="adj1" fmla="val -54032"/>
              <a:gd name="adj2" fmla="val 2367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CPU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name="Shape 623" id="6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24" id="62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what we have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 txBox="1"/>
          <p:nvPr>
            <p:ph type="title"/>
          </p:nvPr>
        </p:nvSpPr>
        <p:spPr>
          <a:xfrm>
            <a:off y="-8928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PicCollage</a:t>
            </a:r>
          </a:p>
        </p:txBody>
      </p:sp>
      <p:sp>
        <p:nvSpPr>
          <p:cNvPr name="Shape 49" id="49"/>
          <p:cNvSpPr/>
          <p:nvPr/>
        </p:nvSpPr>
        <p:spPr>
          <a:xfrm>
            <a:off y="1268813" x="0"/>
            <a:ext cy="4320374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28" id="6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29" id="629"/>
          <p:cNvSpPr txBox="1"/>
          <p:nvPr>
            <p:ph type="ctrTitle"/>
          </p:nvPr>
        </p:nvSpPr>
        <p:spPr>
          <a:xfrm>
            <a:off y="4100148" x="810125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we don't only talk about performance, we also talk about interface, since we human write programs the easy way, but not the hard way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33" id="6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4" id="63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it would be good if the interface we're using is orthogonal to its implementation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38" id="6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9" id="63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there are two advantages for this: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43" id="6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4" id="644"/>
          <p:cNvSpPr txBox="1"/>
          <p:nvPr>
            <p:ph type="ctrTitle"/>
          </p:nvPr>
        </p:nvSpPr>
        <p:spPr>
          <a:xfrm>
            <a:off y="460667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a) we don't have to change our code if the implementation is changed. (that said, we can also switch implementation to see how they work differently)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48" id="6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9" id="64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b) we don't need to really know the implementation detail in order to use this interface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53" id="6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54" id="654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this is an easy one</a:t>
            </a:r>
          </a:p>
        </p:txBody>
      </p:sp>
      <p:sp>
        <p:nvSpPr>
          <p:cNvPr name="Shape 655" id="65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linear data dependency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59" id="6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0" id="660"/>
          <p:cNvSpPr txBox="1"/>
          <p:nvPr>
            <p:ph type="title"/>
          </p:nvPr>
        </p:nvSpPr>
        <p:spPr>
          <a:xfrm>
            <a:off y="630800" x="0"/>
            <a:ext cy="6827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 b="0">
                <a:solidFill>
                  <a:srgbClr val="000000"/>
                </a:solidFill>
              </a:rPr>
              <a:t>interface -- callback</a:t>
            </a:r>
          </a:p>
        </p:txBody>
      </p:sp>
      <p:sp>
        <p:nvSpPr>
          <p:cNvPr name="Shape 661" id="661"/>
          <p:cNvSpPr txBox="1"/>
          <p:nvPr>
            <p:ph type="body" idx="1"/>
          </p:nvPr>
        </p:nvSpPr>
        <p:spPr>
          <a:xfrm>
            <a:off y="1062900" x="8875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order_food{ |food|</a:t>
            </a:r>
          </a:p>
          <a:p>
            <a:pPr rtl="0" lvl="0">
              <a:buNone/>
            </a:pPr>
            <a:r>
              <a:rPr lang="en"/>
              <a:t>  eat(food)</a:t>
            </a:r>
          </a:p>
          <a:p>
            <a:pPr rtl="0" lvl="0">
              <a:buNone/>
            </a:pPr>
            <a:r>
              <a:rPr lang="en"/>
              <a:t>}</a:t>
            </a:r>
          </a:p>
          <a:p>
            <a:pPr rtl="0" lvl="0">
              <a:buNone/>
            </a:pPr>
            <a:r>
              <a:rPr lang="en"/>
              <a:t>order_tea{ |tea|</a:t>
            </a:r>
          </a:p>
          <a:p>
            <a:pPr rtl="0" lvl="0">
              <a:buNone/>
            </a:pPr>
            <a:r>
              <a:rPr lang="en"/>
              <a:t>  drink(tea)</a:t>
            </a:r>
          </a:p>
          <a:p>
            <a:pPr rtl="0" lvl="0"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65" id="6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6" id="6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this might be bad, blocking drink while ordering food</a:t>
            </a:r>
          </a:p>
        </p:txBody>
      </p:sp>
      <p:sp>
        <p:nvSpPr>
          <p:cNvPr name="Shape 667" id="667"/>
          <p:cNvSpPr txBox="1"/>
          <p:nvPr>
            <p:ph type="body" idx="1"/>
          </p:nvPr>
        </p:nvSpPr>
        <p:spPr>
          <a:xfrm>
            <a:off y="1600200" x="3810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eat(order_food)</a:t>
            </a:r>
          </a:p>
          <a:p>
            <a:pPr>
              <a:buNone/>
            </a:pPr>
            <a:r>
              <a:rPr lang="en"/>
              <a:t>drink(order_tea)</a:t>
            </a:r>
          </a:p>
        </p:txBody>
      </p:sp>
      <p:sp>
        <p:nvSpPr>
          <p:cNvPr name="Shape 668" id="668"/>
          <p:cNvSpPr txBox="1"/>
          <p:nvPr/>
        </p:nvSpPr>
        <p:spPr>
          <a:xfrm>
            <a:off y="-58225" x="9187850"/>
            <a:ext cy="4420500" cx="25622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it is possible to address this blocking issue by doing some static analysis, and then we would know that drink(order_tea) doesn't depend on eat(order_food), that is we can make sure that eat(order_food) won't introduce any side-effect, like changing satisfaction points which drink(order_tea) might be depending on (or the random seed, to name a few concrete examples), so on so forth.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then we could make those operations run in parallels. but it would be hard even in a static typing program, not even to mention ruby which is so dynamic, that we cannot know a lot of thing unless we really run it, since that's the nature of dynamic programs.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so -- we cannot have this perfect interface for now, except... umm... in haskell, probably, which we need to control every single side-effect, so we might be able to tell whether they are dependant or not. but i believe even in haskell, this cannot be easily done either. let's see if we can reach that point given another decade.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callbacks are still ideal here since it forces you to explicitly telling the dependency,</a:t>
            </a:r>
          </a:p>
          <a:p>
            <a:pPr>
              <a:buNone/>
            </a:pPr>
            <a:r>
              <a:rPr lang="en"/>
              <a:t>then the program could know they could be run in a concurrent way.</a:t>
            </a:r>
          </a:p>
        </p:txBody>
      </p:sp>
      <p:sp>
        <p:nvSpPr>
          <p:cNvPr name="Shape 669" id="669"/>
          <p:cNvSpPr txBox="1"/>
          <p:nvPr/>
        </p:nvSpPr>
        <p:spPr>
          <a:xfrm>
            <a:off y="3693725" x="381000"/>
            <a:ext cy="3297900" cx="75920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3600"/>
              <a:t>but what if we could control side-effect and do static analysis?</a:t>
            </a:r>
          </a:p>
          <a:p>
            <a:pPr>
              <a:buNone/>
            </a:pPr>
            <a:r>
              <a:rPr lang="en" sz="3600"/>
              <a:t>not going to happen on ruby though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73" id="6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4" id="674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here comes the dragon</a:t>
            </a:r>
          </a:p>
        </p:txBody>
      </p:sp>
      <p:sp>
        <p:nvSpPr>
          <p:cNvPr name="Shape 675" id="67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mixed data dependency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79" id="6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0" id="68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if the interface we only have is callbacks...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* ~3.1k requests per minute</a:t>
            </a:r>
          </a:p>
          <a:p>
            <a:pPr rtl="0" lvl="0">
              <a:buNone/>
            </a:pPr>
            <a:r>
              <a:rPr lang="en"/>
              <a:t>* Average response time: ~135 ms</a:t>
            </a:r>
          </a:p>
          <a:p>
            <a:pPr rtl="0" lvl="0">
              <a:buNone/>
            </a:pPr>
            <a:r>
              <a:rPr lang="en"/>
              <a:t>* Average concurrent requests per process: ~7</a:t>
            </a:r>
          </a:p>
          <a:p>
            <a:pPr rtl="0" lvl="0">
              <a:buNone/>
            </a:pPr>
            <a:r>
              <a:rPr lang="en"/>
              <a:t>* Total processes: 18</a:t>
            </a:r>
          </a:p>
          <a:p>
            <a:pPr rtl="0" lvl="0">
              <a:buNone/>
            </a:pPr>
            <a:r>
              <a:rPr lang="en"/>
              <a:t>* Above data observed from NewRelic</a:t>
            </a:r>
          </a:p>
          <a:p>
            <a:pPr rtl="0" lvl="0">
              <a:buNone/>
            </a:pPr>
            <a:r>
              <a:rPr lang="en"/>
              <a:t>* App server: Zbatery with EventMachine and thread pool on Heroku Cedar stack</a:t>
            </a:r>
          </a:p>
        </p:txBody>
      </p:sp>
      <p:sp>
        <p:nvSpPr>
          <p:cNvPr name="Shape 55" id="55"/>
          <p:cNvSpPr txBox="1"/>
          <p:nvPr>
            <p:ph type="title"/>
          </p:nvPr>
        </p:nvSpPr>
        <p:spPr>
          <a:xfrm>
            <a:off y="-8928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PicCollage</a:t>
            </a:r>
          </a:p>
        </p:txBody>
      </p:sp>
      <p:sp>
        <p:nvSpPr>
          <p:cNvPr name="Shape 56" id="56"/>
          <p:cNvSpPr txBox="1"/>
          <p:nvPr/>
        </p:nvSpPr>
        <p:spPr>
          <a:xfrm>
            <a:off y="887450" x="310645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3000"/>
              <a:t>in 7 days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84" id="6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5" id="68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600"/>
              <a:t># order_food is blocking order_spices</a:t>
            </a:r>
          </a:p>
          <a:p>
            <a:pPr rtl="0" lvl="0">
              <a:buClr>
                <a:srgbClr val="000000"/>
              </a:buClr>
              <a:buSzPct val="42307"/>
              <a:buFont typeface="Arial"/>
              <a:buNone/>
            </a:pPr>
            <a:r>
              <a:rPr lang="en" sz="2600"/>
              <a:t>order_food{ |food|</a:t>
            </a:r>
          </a:p>
          <a:p>
            <a:pPr rtl="0" lvl="0">
              <a:buClr>
                <a:srgbClr val="000000"/>
              </a:buClr>
              <a:buSzPct val="42307"/>
              <a:buFont typeface="Arial"/>
              <a:buNone/>
            </a:pPr>
            <a:r>
              <a:rPr lang="en" sz="2600"/>
              <a:t>  order_spices{ |spices|</a:t>
            </a:r>
          </a:p>
          <a:p>
            <a:pPr rtl="0" lvl="0">
              <a:buNone/>
            </a:pPr>
            <a:r>
              <a:rPr lang="en" sz="2600"/>
              <a:t>    eat(add_spices(spices, food))</a:t>
            </a:r>
          </a:p>
          <a:p>
            <a:pPr rtl="0" lvl="0">
              <a:buNone/>
            </a:pPr>
            <a:r>
              <a:rPr lang="en" sz="2600"/>
              <a:t>  }</a:t>
            </a:r>
          </a:p>
          <a:p>
            <a:pPr rtl="0" lvl="0">
              <a:buNone/>
            </a:pPr>
            <a:r>
              <a:rPr lang="en" sz="2600"/>
              <a:t>}</a:t>
            </a:r>
          </a:p>
          <a:p>
            <a:r>
              <a:t/>
            </a:r>
          </a:p>
        </p:txBody>
      </p:sp>
      <p:sp>
        <p:nvSpPr>
          <p:cNvPr name="Shape 686" id="6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we don't want to do this: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90" id="6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1" id="691"/>
          <p:cNvSpPr txBox="1"/>
          <p:nvPr>
            <p:ph type="title"/>
          </p:nvPr>
        </p:nvSpPr>
        <p:spPr>
          <a:xfrm>
            <a:off y="1009150" x="39425"/>
            <a:ext cy="6914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we don't really want to do this either, but we have no choices if what we only have is callback and we want order_food and order_spices to run in a concurrent way</a:t>
            </a:r>
          </a:p>
        </p:txBody>
      </p:sp>
      <p:sp>
        <p:nvSpPr>
          <p:cNvPr name="Shape 692" id="692"/>
          <p:cNvSpPr txBox="1"/>
          <p:nvPr>
            <p:ph type="body" idx="1"/>
          </p:nvPr>
        </p:nvSpPr>
        <p:spPr>
          <a:xfrm>
            <a:off y="1775775" x="389525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/>
              <a:t>food, spices = nil</a:t>
            </a:r>
          </a:p>
          <a:p>
            <a:pPr rtl="0" lvl="0">
              <a:buNone/>
            </a:pPr>
            <a:r>
              <a:rPr lang="en" sz="1800"/>
              <a:t>order_food{ |arrived_food|</a:t>
            </a:r>
          </a:p>
          <a:p>
            <a:pPr rtl="0" lvl="0">
              <a:buNone/>
            </a:pPr>
            <a:r>
              <a:rPr lang="en" sz="1800"/>
              <a:t>  food = arrived_food</a:t>
            </a:r>
          </a:p>
          <a:p>
            <a:pPr rtl="0" lvl="0">
              <a:buNone/>
            </a:pPr>
            <a:r>
              <a:rPr lang="en" sz="1800"/>
              <a:t>  start_eating(food, spices) if food &amp;&amp; spices</a:t>
            </a:r>
          </a:p>
          <a:p>
            <a:pPr rtl="0" lvl="0">
              <a:buNone/>
            </a:pPr>
            <a:r>
              <a:rPr lang="en" sz="1800"/>
              <a:t>}</a:t>
            </a:r>
          </a:p>
          <a:p>
            <a:pPr rtl="0" lvl="0">
              <a:buNone/>
            </a:pPr>
            <a:r>
              <a:rPr lang="en" sz="1800"/>
              <a:t>order_spices{ |arrived_spices|</a:t>
            </a:r>
          </a:p>
          <a:p>
            <a:pPr rtl="0" lvl="0">
              <a:buNone/>
            </a:pPr>
            <a:r>
              <a:rPr lang="en" sz="1800"/>
              <a:t>  spices = arrived_spices</a:t>
            </a:r>
          </a:p>
          <a:p>
            <a:pPr rtl="0" lvl="0">
              <a:buNone/>
            </a:pPr>
            <a:r>
              <a:rPr lang="en" sz="1800"/>
              <a:t>  start_eating(food, spices) if food &amp;&amp; spices</a:t>
            </a:r>
          </a:p>
          <a:p>
            <a:pPr rtl="0" lvl="0">
              <a:buNone/>
            </a:pPr>
            <a:r>
              <a:rPr lang="en" sz="1800"/>
              <a:t>}</a:t>
            </a:r>
          </a:p>
          <a:p>
            <a:pPr rtl="0" lvl="0">
              <a:buNone/>
            </a:pPr>
            <a:r>
              <a:rPr lang="en" sz="1800"/>
              <a:t>##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def start_eating food, spices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superfood = add_spices(spices, food)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eat(superfood)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96" id="6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7" id="697"/>
          <p:cNvSpPr txBox="1"/>
          <p:nvPr>
            <p:ph type="title"/>
          </p:nvPr>
        </p:nvSpPr>
        <p:spPr>
          <a:xfrm>
            <a:off y="656550" x="386124"/>
            <a:ext cy="6914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ideally, we could do this with futures</a:t>
            </a:r>
          </a:p>
        </p:txBody>
      </p:sp>
      <p:sp>
        <p:nvSpPr>
          <p:cNvPr name="Shape 698" id="698"/>
          <p:cNvSpPr txBox="1"/>
          <p:nvPr>
            <p:ph type="body" idx="1"/>
          </p:nvPr>
        </p:nvSpPr>
        <p:spPr>
          <a:xfrm>
            <a:off y="1632862" x="457200"/>
            <a:ext cy="46020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600"/>
              <a:t>food = order_food</a:t>
            </a:r>
          </a:p>
          <a:p>
            <a:pPr rtl="0" lvl="0">
              <a:buNone/>
            </a:pPr>
            <a:r>
              <a:rPr lang="en" sz="2600"/>
              <a:t>spices = order_spices</a:t>
            </a:r>
          </a:p>
          <a:p>
            <a:pPr rtl="0" lvl="0">
              <a:buNone/>
            </a:pPr>
            <a:r>
              <a:rPr lang="en" sz="2600"/>
              <a:t>superfood = add_spices(spices, food)</a:t>
            </a:r>
          </a:p>
          <a:p>
            <a:pPr rtl="0" lvl="0">
              <a:buNone/>
            </a:pPr>
            <a:r>
              <a:rPr lang="en" sz="2600"/>
              <a:t>eat(superfood)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600"/>
              <a:t># or one liner</a:t>
            </a:r>
          </a:p>
          <a:p>
            <a:pPr rtl="0" lvl="0">
              <a:buNone/>
            </a:pPr>
            <a:r>
              <a:rPr lang="en" sz="2600"/>
              <a:t>eat(add_spices(order_spices, order_food))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02" id="7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3" id="70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but by how?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name="Shape 707" id="7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8" id="70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implementation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12" id="7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3" id="71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forget about data dependency for now, let's focus on implementation for a single task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17" id="7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8" id="71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basically we have two main choices: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22" id="7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3" id="723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this could be used for either CPU bound or IO bound operations</a:t>
            </a:r>
          </a:p>
        </p:txBody>
      </p:sp>
      <p:sp>
        <p:nvSpPr>
          <p:cNvPr name="Shape 724" id="72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a) threads with synchronous (blocking) interface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28" id="7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9" id="729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this could only be used on I/O bound operations, since it is a </a:t>
            </a:r>
          </a:p>
        </p:txBody>
      </p:sp>
      <p:sp>
        <p:nvSpPr>
          <p:cNvPr name="Shape 730" id="73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b) reactor with asynchronous (callback) interface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34" id="7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5" id="735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so it could be done in either a thread or with a reactor</a:t>
            </a:r>
          </a:p>
        </p:txBody>
      </p:sp>
      <p:sp>
        <p:nvSpPr>
          <p:cNvPr name="Shape 736" id="736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if order_food is I/O bound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 txBox="1"/>
          <p:nvPr>
            <p:ph type="body" idx="1"/>
          </p:nvPr>
        </p:nvSpPr>
        <p:spPr>
          <a:xfrm>
            <a:off y="1074525" x="408675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* jellyfish - Pico web framework for building API-centric web applications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* rib - Ruby-Interactive-ruBy -- Yet another interactive Ruby shell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* rest-core - Modular Ruby clients interface for REST APIs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* rest-more - Various REST clients such as Facebook and Twitter built with rest-core </a:t>
            </a:r>
          </a:p>
        </p:txBody>
      </p:sp>
      <p:sp>
        <p:nvSpPr>
          <p:cNvPr name="Shape 62" id="62"/>
          <p:cNvSpPr txBox="1"/>
          <p:nvPr>
            <p:ph type="title"/>
          </p:nvPr>
        </p:nvSpPr>
        <p:spPr>
          <a:xfrm>
            <a:off y="238239" x="368250"/>
            <a:ext cy="6617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Recent gems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40" id="7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1" id="741"/>
          <p:cNvSpPr txBox="1"/>
          <p:nvPr>
            <p:ph type="title"/>
          </p:nvPr>
        </p:nvSpPr>
        <p:spPr>
          <a:xfrm>
            <a:off y="722675" x="388850"/>
            <a:ext cy="6914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 sz="3000" b="0">
                <a:solidFill>
                  <a:srgbClr val="000000"/>
                </a:solidFill>
              </a:rPr>
              <a:t>the implementation -- how we define order_food with a thread</a:t>
            </a:r>
          </a:p>
        </p:txBody>
      </p:sp>
      <p:sp>
        <p:nvSpPr>
          <p:cNvPr name="Shape 742" id="742"/>
          <p:cNvSpPr txBox="1"/>
          <p:nvPr>
            <p:ph type="body" idx="1"/>
          </p:nvPr>
        </p:nvSpPr>
        <p:spPr>
          <a:xfrm>
            <a:off y="1668800" x="457199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def order_food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Thread.new{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  food = order_food_blocking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  yield(food)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}</a:t>
            </a:r>
          </a:p>
          <a:p>
            <a:pPr rtl="0" lvl="0">
              <a:buNone/>
            </a:pPr>
            <a:r>
              <a:rPr lang="en"/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46" id="7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7" id="747"/>
          <p:cNvSpPr txBox="1"/>
          <p:nvPr>
            <p:ph type="title"/>
          </p:nvPr>
        </p:nvSpPr>
        <p:spPr>
          <a:xfrm>
            <a:off y="336100" x="381675"/>
            <a:ext cy="6914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 sz="3000" b="0">
                <a:solidFill>
                  <a:srgbClr val="000000"/>
                </a:solidFill>
              </a:rPr>
              <a:t>the implementation -- as for with a reactor...</a:t>
            </a:r>
          </a:p>
        </p:txBody>
      </p:sp>
      <p:sp>
        <p:nvSpPr>
          <p:cNvPr name="Shape 748" id="748"/>
          <p:cNvSpPr txBox="1"/>
          <p:nvPr>
            <p:ph type="body" idx="1"/>
          </p:nvPr>
        </p:nvSpPr>
        <p:spPr>
          <a:xfrm>
            <a:off y="1124750" x="521649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def order_food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make_request('order_food'){ |food|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  yield(food)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}</a:t>
            </a:r>
          </a:p>
          <a:p>
            <a:pPr rtl="0" lvl="0">
              <a:buNone/>
            </a:pPr>
            <a:r>
              <a:rPr lang="en"/>
              <a:t>end</a:t>
            </a:r>
          </a:p>
        </p:txBody>
      </p:sp>
      <p:sp>
        <p:nvSpPr>
          <p:cNvPr name="Shape 749" id="749"/>
          <p:cNvSpPr txBox="1"/>
          <p:nvPr/>
        </p:nvSpPr>
        <p:spPr>
          <a:xfrm>
            <a:off y="336100" x="9470175"/>
            <a:ext cy="4178699" cx="19445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lang="en"/>
              <a:t># i know this looks stupid, but the actual implementation is quite dependant on which reactor we would want to use, so i omit them here; while we have universal threading interface.... threads were invented much more earlier, we have more agreements on it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53" id="7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4" id="754"/>
          <p:cNvSpPr txBox="1"/>
          <p:nvPr>
            <p:ph type="body" idx="1"/>
          </p:nvPr>
        </p:nvSpPr>
        <p:spPr>
          <a:xfrm>
            <a:off y="562375" x="88475"/>
            <a:ext cy="4967700" cx="91359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def order_food</a:t>
            </a:r>
          </a:p>
          <a:p>
            <a:pPr rtl="0" lvl="0">
              <a:buNone/>
            </a:pPr>
            <a:r>
              <a:rPr lang="en"/>
              <a:t>  buf = []</a:t>
            </a:r>
          </a:p>
          <a:p>
            <a:pPr rtl="0" lvl="0">
              <a:buNone/>
            </a:pPr>
            <a:r>
              <a:rPr lang="en"/>
              <a:t>  reactor = Thread.current[:reactor]</a:t>
            </a:r>
          </a:p>
          <a:p>
            <a:pPr rtl="0" lvl="0">
              <a:buNone/>
            </a:pPr>
            <a:r>
              <a:rPr lang="en"/>
              <a:t>  sock = TCPSocket.new('example.com', 80)</a:t>
            </a:r>
          </a:p>
          <a:p>
            <a:pPr rtl="0" lvl="0">
              <a:buNone/>
            </a:pPr>
            <a:r>
              <a:rPr lang="en"/>
              <a:t>  request = "GET / HTTP/1.0\r\n\r\n"</a:t>
            </a:r>
          </a:p>
          <a:p>
            <a:pPr rtl="0" lvl="0">
              <a:buNone/>
            </a:pPr>
            <a:r>
              <a:rPr lang="en"/>
              <a:t>  reactor.write sock, request do</a:t>
            </a:r>
          </a:p>
          <a:p>
            <a:pPr rtl="0" lvl="0">
              <a:buNone/>
            </a:pPr>
            <a:r>
              <a:rPr lang="en"/>
              <a:t>    reactor.read sock do |response|</a:t>
            </a:r>
          </a:p>
          <a:p>
            <a:pPr rtl="0" lvl="0">
              <a:buNone/>
            </a:pPr>
            <a:r>
              <a:rPr lang="en"/>
              <a:t>      if response</a:t>
            </a:r>
          </a:p>
          <a:p>
            <a:pPr rtl="0" lvl="0">
              <a:buNone/>
            </a:pPr>
            <a:r>
              <a:rPr lang="en"/>
              <a:t>        buf &lt;&lt; response</a:t>
            </a:r>
          </a:p>
          <a:p>
            <a:pPr rtl="0" lvl="0">
              <a:buNone/>
            </a:pPr>
            <a:r>
              <a:rPr lang="en"/>
              <a:t>      else</a:t>
            </a:r>
          </a:p>
          <a:p>
            <a:pPr rtl="0" lvl="0">
              <a:buNone/>
            </a:pPr>
            <a:r>
              <a:rPr lang="en"/>
              <a:t>        yield(buf.join)</a:t>
            </a:r>
          </a:p>
          <a:p>
            <a:pPr rtl="0" lvl="0">
              <a:buNone/>
            </a:pPr>
            <a:r>
              <a:rPr lang="en"/>
              <a:t>ennnnd</a:t>
            </a:r>
          </a:p>
        </p:txBody>
      </p:sp>
      <p:sp>
        <p:nvSpPr>
          <p:cNvPr name="Shape 755" id="755"/>
          <p:cNvSpPr txBox="1"/>
          <p:nvPr>
            <p:ph type="title"/>
          </p:nvPr>
        </p:nvSpPr>
        <p:spPr>
          <a:xfrm>
            <a:off y="154800" x="1289700"/>
            <a:ext cy="6914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 sz="3000" b="0">
                <a:solidFill>
                  <a:srgbClr val="000000"/>
                </a:solidFill>
              </a:rPr>
              <a:t>the implementation -- how we define order_food with a reactor</a:t>
            </a:r>
          </a:p>
        </p:txBody>
      </p:sp>
      <p:sp>
        <p:nvSpPr>
          <p:cNvPr name="Shape 756" id="756"/>
          <p:cNvSpPr txBox="1"/>
          <p:nvPr/>
        </p:nvSpPr>
        <p:spPr>
          <a:xfrm>
            <a:off y="3335750" x="6017525"/>
            <a:ext cy="3000000" cx="30000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https://github.com/godfat/ruby-server-exp/blob/master/sample/reactor.rb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60" id="7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1" id="761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if order_food is CPU bound</a:t>
            </a:r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65" id="7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6" id="766"/>
          <p:cNvSpPr txBox="1"/>
          <p:nvPr>
            <p:ph type="title"/>
          </p:nvPr>
        </p:nvSpPr>
        <p:spPr>
          <a:xfrm>
            <a:off y="722675" x="388850"/>
            <a:ext cy="6914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 sz="3000" b="0">
                <a:solidFill>
                  <a:srgbClr val="000000"/>
                </a:solidFill>
              </a:rPr>
              <a:t>the implementation -- how we define order_food with a thread</a:t>
            </a:r>
          </a:p>
        </p:txBody>
      </p:sp>
      <p:sp>
        <p:nvSpPr>
          <p:cNvPr name="Shape 767" id="767"/>
          <p:cNvSpPr txBox="1"/>
          <p:nvPr>
            <p:ph type="body" idx="1"/>
          </p:nvPr>
        </p:nvSpPr>
        <p:spPr>
          <a:xfrm>
            <a:off y="1668800" x="457199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def order_food</a:t>
            </a:r>
          </a:p>
          <a:p>
            <a:pPr rtl="0" lvl="0">
              <a:buNone/>
            </a:pPr>
            <a:r>
              <a:rPr lang="en"/>
              <a:t>  Thread.new{</a:t>
            </a:r>
          </a:p>
          <a:p>
            <a:pPr rtl="0" lvl="0">
              <a:buNone/>
            </a:pPr>
            <a:r>
              <a:rPr lang="en"/>
              <a:t>    food = order_food_blocking</a:t>
            </a:r>
          </a:p>
          <a:p>
            <a:pPr rtl="0" lvl="0">
              <a:buNone/>
            </a:pPr>
            <a:r>
              <a:rPr lang="en"/>
              <a:t>    yield(food)</a:t>
            </a:r>
          </a:p>
          <a:p>
            <a:pPr rtl="0" lvl="0">
              <a:buNone/>
            </a:pPr>
            <a:r>
              <a:rPr lang="en"/>
              <a:t>  }</a:t>
            </a:r>
          </a:p>
          <a:p>
            <a:pPr rtl="0" lvl="0">
              <a:buNone/>
            </a:pPr>
            <a:r>
              <a:rPr lang="en"/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71" id="7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2" id="772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how about reactor?</a:t>
            </a:r>
          </a:p>
        </p:txBody>
      </p:sp>
      <p:sp>
        <p:nvSpPr>
          <p:cNvPr name="Shape 773" id="77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yes, exactly the same</a:t>
            </a:r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77" id="7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8" id="77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sorry, you can't do that with a reactor.</a:t>
            </a:r>
          </a:p>
          <a:p>
            <a:pPr rtl="0" lvl="0">
              <a:buNone/>
            </a:pPr>
            <a:r>
              <a:rPr lang="en"/>
              <a:t>use a thread instead.</a:t>
            </a:r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82" id="7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3" id="783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disk I/O: thread</a:t>
            </a:r>
          </a:p>
          <a:p>
            <a:pPr>
              <a:buNone/>
            </a:pPr>
            <a:r>
              <a:rPr lang="en"/>
              <a:t>see libev and libeio</a:t>
            </a:r>
          </a:p>
        </p:txBody>
      </p:sp>
      <p:sp>
        <p:nvSpPr>
          <p:cNvPr name="Shape 784" id="784"/>
          <p:cNvSpPr txBox="1"/>
          <p:nvPr>
            <p:ph type="ctrTitle"/>
          </p:nvPr>
        </p:nvSpPr>
        <p:spPr>
          <a:xfrm>
            <a:off y="2111148" x="-478050"/>
            <a:ext cy="1546500" cx="10100099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CPU: thread</a:t>
            </a:r>
          </a:p>
          <a:p>
            <a:pPr rtl="0" lvl="0">
              <a:buNone/>
            </a:pPr>
            <a:r>
              <a:rPr lang="en">
                <a:solidFill>
                  <a:schemeClr val="dk2"/>
                </a:solidFill>
              </a:rPr>
              <a:t>(sockets and pipes)</a:t>
            </a:r>
            <a:r>
              <a:rPr lang="en"/>
              <a:t> I/O: reactor</a:t>
            </a:r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88" id="7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9" id="78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back to mixed data dependency</a:t>
            </a:r>
          </a:p>
        </p:txBody>
      </p:sp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93" id="7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4" id="79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if we could have some other interface than callbacks...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ihower, ET </a:t>
            </a:r>
            <a:r>
              <a:rPr lang="en">
                <a:solidFill>
                  <a:schemeClr val="accent1"/>
                </a:solidFill>
              </a:rPr>
              <a:t>Blue</a:t>
            </a:r>
            <a:r>
              <a:rPr lang="en"/>
              <a:t> and </a:t>
            </a:r>
            <a:r>
              <a:rPr lang="en">
                <a:solidFill>
                  <a:schemeClr val="accent6"/>
                </a:solidFill>
              </a:rPr>
              <a:t>Cardinal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Blue</a:t>
            </a:r>
          </a:p>
        </p:txBody>
      </p:sp>
      <p:sp>
        <p:nvSpPr>
          <p:cNvPr name="Shape 68" id="6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Special Thanks</a:t>
            </a:r>
          </a:p>
        </p:txBody>
      </p: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98" id="7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9" id="799"/>
          <p:cNvSpPr txBox="1"/>
          <p:nvPr>
            <p:ph type="title"/>
          </p:nvPr>
        </p:nvSpPr>
        <p:spPr>
          <a:xfrm>
            <a:off y="365463" x="1246550"/>
            <a:ext cy="6914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 sz="3000" b="0">
                <a:solidFill>
                  <a:srgbClr val="000000"/>
                </a:solidFill>
              </a:rPr>
              <a:t>we can do it with threads easily</a:t>
            </a:r>
          </a:p>
        </p:txBody>
      </p:sp>
      <p:sp>
        <p:nvSpPr>
          <p:cNvPr name="Shape 800" id="800"/>
          <p:cNvSpPr txBox="1"/>
          <p:nvPr>
            <p:ph type="body" idx="1"/>
          </p:nvPr>
        </p:nvSpPr>
        <p:spPr>
          <a:xfrm>
            <a:off y="1601963" x="293575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food, spices = nil</a:t>
            </a:r>
          </a:p>
          <a:p>
            <a:pPr rtl="0" lvl="0">
              <a:buNone/>
            </a:pPr>
            <a:r>
              <a:rPr lang="en"/>
              <a:t>t0 = Thread.new{ food = order_food }</a:t>
            </a:r>
          </a:p>
          <a:p>
            <a:pPr rtl="0" lvl="0">
              <a:buNone/>
            </a:pPr>
            <a:r>
              <a:rPr lang="en"/>
              <a:t>t1 = Thread.new{ spices = order_spices }</a:t>
            </a:r>
          </a:p>
          <a:p>
            <a:pPr rtl="0" lvl="0">
              <a:buNone/>
            </a:pPr>
            <a:r>
              <a:rPr lang="en"/>
              <a:t>t0.join</a:t>
            </a:r>
          </a:p>
          <a:p>
            <a:pPr rtl="0" lvl="0">
              <a:buNone/>
            </a:pPr>
            <a:r>
              <a:rPr lang="en"/>
              <a:t>t1.join</a:t>
            </a:r>
          </a:p>
          <a:p>
            <a:pPr rtl="0" lvl="0">
              <a:buNone/>
            </a:pPr>
            <a:r>
              <a:rPr lang="en"/>
              <a:t>superfood = add_spices(spices, food)</a:t>
            </a:r>
          </a:p>
          <a:p>
            <a:pPr rtl="0" lvl="0">
              <a:buNone/>
            </a:pPr>
            <a:r>
              <a:rPr lang="en"/>
              <a:t>eat(superfood)</a:t>
            </a:r>
          </a:p>
        </p:txBody>
      </p:sp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04" id="8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05" id="805"/>
          <p:cNvSpPr txBox="1"/>
          <p:nvPr>
            <p:ph type="ctrTitle"/>
          </p:nvPr>
        </p:nvSpPr>
        <p:spPr>
          <a:xfrm>
            <a:off y="3267598" x="604925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what if we still want callbacks, since then we can pick either threads or reactors as the implementation detail?</a:t>
            </a:r>
          </a:p>
        </p:txBody>
      </p:sp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09" id="8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0" id="81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can we do better?</a:t>
            </a:r>
          </a:p>
        </p:txBody>
      </p:sp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14" id="8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5" id="815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YES!</a:t>
            </a:r>
          </a:p>
        </p:txBody>
      </p:sp>
      <p:sp>
        <p:nvSpPr>
          <p:cNvPr name="Shape 816" id="816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can we do better?</a:t>
            </a:r>
          </a:p>
        </p:txBody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20" id="8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1" id="821"/>
          <p:cNvSpPr txBox="1"/>
          <p:nvPr>
            <p:ph type="title"/>
          </p:nvPr>
        </p:nvSpPr>
        <p:spPr>
          <a:xfrm>
            <a:off y="281300" x="217325"/>
            <a:ext cy="6914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instead of writing this...</a:t>
            </a:r>
          </a:p>
        </p:txBody>
      </p:sp>
      <p:sp>
        <p:nvSpPr>
          <p:cNvPr name="Shape 822" id="822"/>
          <p:cNvSpPr txBox="1"/>
          <p:nvPr>
            <p:ph type="body" idx="1"/>
          </p:nvPr>
        </p:nvSpPr>
        <p:spPr>
          <a:xfrm>
            <a:off y="1086025" x="4138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/>
              <a:t>
</a:t>
            </a:r>
          </a:p>
          <a:p>
            <a:pPr rtl="0" lvl="0">
              <a:buNone/>
            </a:pPr>
            <a:r>
              <a:rPr lang="en" sz="1800"/>
              <a:t>food, spices = nil</a:t>
            </a:r>
          </a:p>
          <a:p>
            <a:pPr rtl="0" lvl="0">
              <a:buNone/>
            </a:pPr>
            <a:r>
              <a:rPr lang="en" sz="1800"/>
              <a:t>order_food{ |arrived_food|</a:t>
            </a:r>
          </a:p>
          <a:p>
            <a:pPr rtl="0" lvl="0">
              <a:buNone/>
            </a:pPr>
            <a:r>
              <a:rPr lang="en" sz="1800"/>
              <a:t>  food = arrived_food</a:t>
            </a:r>
          </a:p>
          <a:p>
            <a:pPr rtl="0" lvl="0">
              <a:buNone/>
            </a:pPr>
            <a:r>
              <a:rPr lang="en" sz="1800"/>
              <a:t>  start_eating(food, spices) if food &amp;&amp; spices</a:t>
            </a:r>
          </a:p>
          <a:p>
            <a:pPr rtl="0" lvl="0">
              <a:buNone/>
            </a:pPr>
            <a:r>
              <a:rPr lang="en" sz="1800"/>
              <a:t>}</a:t>
            </a:r>
          </a:p>
          <a:p>
            <a:pPr rtl="0" lvl="0">
              <a:buNone/>
            </a:pPr>
            <a:r>
              <a:rPr lang="en" sz="1800"/>
              <a:t>order_spices{ |arrived_spices|</a:t>
            </a:r>
          </a:p>
          <a:p>
            <a:pPr rtl="0" lvl="0">
              <a:buNone/>
            </a:pPr>
            <a:r>
              <a:rPr lang="en" sz="1800"/>
              <a:t>  spices = arrived_spices</a:t>
            </a:r>
          </a:p>
          <a:p>
            <a:pPr rtl="0" lvl="0">
              <a:buNone/>
            </a:pPr>
            <a:r>
              <a:rPr lang="en" sz="1800"/>
              <a:t>  start_eating(food, spices) if food &amp;&amp; spices</a:t>
            </a:r>
          </a:p>
          <a:p>
            <a:pPr rtl="0" lvl="0">
              <a:buNone/>
            </a:pPr>
            <a:r>
              <a:rPr lang="en" sz="1800"/>
              <a:t>}</a:t>
            </a:r>
          </a:p>
          <a:p>
            <a:pPr rtl="0" lvl="0">
              <a:buNone/>
            </a:pPr>
            <a:r>
              <a:rPr lang="en" sz="1800"/>
              <a:t>##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def start_eating food, spices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superfood = add_spices(spices, food)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eat(superfood)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26" id="8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7" id="82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we could use threads or fibers to remove the need for defining another callback (i.e. start_eating)</a:t>
            </a:r>
          </a:p>
        </p:txBody>
      </p:sp>
    </p:spTree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31" id="8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2" id="832"/>
          <p:cNvSpPr txBox="1"/>
          <p:nvPr>
            <p:ph type="title"/>
          </p:nvPr>
        </p:nvSpPr>
        <p:spPr>
          <a:xfrm>
            <a:off y="281300" x="217325"/>
            <a:ext cy="6914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instead of writing this...</a:t>
            </a:r>
          </a:p>
        </p:txBody>
      </p:sp>
      <p:sp>
        <p:nvSpPr>
          <p:cNvPr name="Shape 833" id="833"/>
          <p:cNvSpPr txBox="1"/>
          <p:nvPr>
            <p:ph type="body" idx="1"/>
          </p:nvPr>
        </p:nvSpPr>
        <p:spPr>
          <a:xfrm>
            <a:off y="1086025" x="4138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/>
              <a:t>
</a:t>
            </a:r>
          </a:p>
          <a:p>
            <a:pPr rtl="0" lvl="0">
              <a:buNone/>
            </a:pPr>
            <a:r>
              <a:rPr lang="en" sz="1800"/>
              <a:t>food, spices = nil</a:t>
            </a:r>
          </a:p>
          <a:p>
            <a:pPr rtl="0" lvl="0">
              <a:buNone/>
            </a:pPr>
            <a:r>
              <a:rPr lang="en" sz="1800"/>
              <a:t>order_food{ |arrived_food|</a:t>
            </a:r>
          </a:p>
          <a:p>
            <a:pPr rtl="0" lvl="0">
              <a:buNone/>
            </a:pPr>
            <a:r>
              <a:rPr lang="en" sz="1800"/>
              <a:t>  food = arrived_food</a:t>
            </a:r>
          </a:p>
          <a:p>
            <a:pPr rtl="0" lvl="0">
              <a:buNone/>
            </a:pPr>
            <a:r>
              <a:rPr lang="en" sz="1800"/>
              <a:t>  start_eating(food, spices) if food &amp;&amp; spices</a:t>
            </a:r>
          </a:p>
          <a:p>
            <a:pPr rtl="0" lvl="0">
              <a:buNone/>
            </a:pPr>
            <a:r>
              <a:rPr lang="en" sz="1800"/>
              <a:t>}</a:t>
            </a:r>
          </a:p>
          <a:p>
            <a:pPr rtl="0" lvl="0">
              <a:buNone/>
            </a:pPr>
            <a:r>
              <a:rPr lang="en" sz="1800"/>
              <a:t>order_spices{ |arrived_spices|</a:t>
            </a:r>
          </a:p>
          <a:p>
            <a:pPr rtl="0" lvl="0">
              <a:buNone/>
            </a:pPr>
            <a:r>
              <a:rPr lang="en" sz="1800"/>
              <a:t>  spices = arrived_spices</a:t>
            </a:r>
          </a:p>
          <a:p>
            <a:pPr rtl="0" lvl="0">
              <a:buNone/>
            </a:pPr>
            <a:r>
              <a:rPr lang="en" sz="1800"/>
              <a:t>  start_eating(food, spices) if food &amp;&amp; spices</a:t>
            </a:r>
          </a:p>
          <a:p>
            <a:pPr rtl="0" lvl="0">
              <a:buNone/>
            </a:pPr>
            <a:r>
              <a:rPr lang="en" sz="1800"/>
              <a:t>}</a:t>
            </a:r>
          </a:p>
          <a:p>
            <a:pPr rtl="0" lvl="0">
              <a:buNone/>
            </a:pPr>
            <a:r>
              <a:rPr lang="en" sz="1800"/>
              <a:t>##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def start_eating food, spices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superfood = add_spices(spices, food)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eat(superfood)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37" id="8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8" id="838"/>
          <p:cNvSpPr txBox="1"/>
          <p:nvPr>
            <p:ph type="title"/>
          </p:nvPr>
        </p:nvSpPr>
        <p:spPr>
          <a:xfrm>
            <a:off y="281300" x="217325"/>
            <a:ext cy="6914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instead of writing this...</a:t>
            </a:r>
          </a:p>
        </p:txBody>
      </p:sp>
      <p:sp>
        <p:nvSpPr>
          <p:cNvPr name="Shape 839" id="839"/>
          <p:cNvSpPr txBox="1"/>
          <p:nvPr>
            <p:ph type="body" idx="1"/>
          </p:nvPr>
        </p:nvSpPr>
        <p:spPr>
          <a:xfrm>
            <a:off y="1086025" x="4138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/>
              <a:t>
</a:t>
            </a:r>
          </a:p>
          <a:p>
            <a:pPr rtl="0" lvl="0">
              <a:buNone/>
            </a:pPr>
            <a:r>
              <a:rPr lang="en" sz="1800"/>
              <a:t>food, spices = nil</a:t>
            </a:r>
          </a:p>
          <a:p>
            <a:pPr rtl="0" lvl="0">
              <a:buNone/>
            </a:pPr>
            <a:r>
              <a:rPr lang="en" sz="1800"/>
              <a:t>order_food{ |arrived_food|</a:t>
            </a:r>
          </a:p>
          <a:p>
            <a:pPr rtl="0" lvl="0">
              <a:buNone/>
            </a:pPr>
            <a:r>
              <a:rPr lang="en" sz="1800"/>
              <a:t>  food = arrived_food</a:t>
            </a:r>
          </a:p>
          <a:p>
            <a:pPr rtl="0" lvl="0">
              <a:buNone/>
            </a:pPr>
            <a:r>
              <a:rPr lang="en" sz="1800">
                <a:solidFill>
                  <a:schemeClr val="lt2"/>
                </a:solidFill>
              </a:rPr>
              <a:t>  start_eating(food, spices) if food &amp;&amp; spices</a:t>
            </a:r>
          </a:p>
          <a:p>
            <a:pPr rtl="0" lvl="0">
              <a:buNone/>
            </a:pPr>
            <a:r>
              <a:rPr lang="en" sz="1800"/>
              <a:t>}</a:t>
            </a:r>
          </a:p>
          <a:p>
            <a:pPr rtl="0" lvl="0">
              <a:buNone/>
            </a:pPr>
            <a:r>
              <a:rPr lang="en" sz="1800"/>
              <a:t>order_spices{ |arrived_spices|</a:t>
            </a:r>
          </a:p>
          <a:p>
            <a:pPr rtl="0" lvl="0">
              <a:buNone/>
            </a:pPr>
            <a:r>
              <a:rPr lang="en" sz="1800"/>
              <a:t>  spices = arrived_spices</a:t>
            </a:r>
          </a:p>
          <a:p>
            <a:pPr rtl="0" lvl="0">
              <a:buNone/>
            </a:pPr>
            <a:r>
              <a:rPr lang="en" sz="1800">
                <a:solidFill>
                  <a:schemeClr val="lt2"/>
                </a:solidFill>
              </a:rPr>
              <a:t>  start_eating(food, spices) if food &amp;&amp; spices</a:t>
            </a:r>
          </a:p>
          <a:p>
            <a:pPr rtl="0" lvl="0">
              <a:buNone/>
            </a:pPr>
            <a:r>
              <a:rPr lang="en" sz="1800"/>
              <a:t>}</a:t>
            </a:r>
          </a:p>
          <a:p>
            <a:pPr rtl="0" lvl="0">
              <a:buNone/>
            </a:pPr>
            <a:r>
              <a:rPr lang="en" sz="1800"/>
              <a:t>##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lt2"/>
                </a:solidFill>
              </a:rPr>
              <a:t>def start_eating food, spices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superfood = add_spices(spices, food)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eat(superfood)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lt2"/>
                </a:solidFill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43" id="8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4" id="844"/>
          <p:cNvSpPr txBox="1"/>
          <p:nvPr>
            <p:ph type="title"/>
          </p:nvPr>
        </p:nvSpPr>
        <p:spPr>
          <a:xfrm>
            <a:off y="281300" x="217325"/>
            <a:ext cy="691499" cx="87837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Turn threads callback back to synchronized like using join</a:t>
            </a:r>
          </a:p>
        </p:txBody>
      </p:sp>
      <p:sp>
        <p:nvSpPr>
          <p:cNvPr name="Shape 845" id="845"/>
          <p:cNvSpPr txBox="1"/>
          <p:nvPr>
            <p:ph type="body" idx="1"/>
          </p:nvPr>
        </p:nvSpPr>
        <p:spPr>
          <a:xfrm>
            <a:off y="1086025" x="4138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>
                <a:solidFill>
                  <a:schemeClr val="accent6"/>
                </a:solidFill>
              </a:rPr>
              <a:t>condv = ConditionVariable.new</a:t>
            </a:r>
          </a:p>
          <a:p>
            <a:pPr rtl="0" lvl="0">
              <a:buNone/>
            </a:pPr>
            <a:r>
              <a:rPr lang="en" sz="1800">
                <a:solidFill>
                  <a:schemeClr val="accent6"/>
                </a:solidFill>
              </a:rPr>
              <a:t>mutex = Mutex.new</a:t>
            </a:r>
          </a:p>
          <a:p>
            <a:pPr rtl="0" lvl="0">
              <a:buNone/>
            </a:pPr>
            <a:r>
              <a:rPr lang="en" sz="1800"/>
              <a:t>food, spices = nil</a:t>
            </a:r>
          </a:p>
          <a:p>
            <a:pPr rtl="0" lvl="0">
              <a:buNone/>
            </a:pPr>
            <a:r>
              <a:rPr lang="en" sz="1800"/>
              <a:t>order_food{ |arrived_food|</a:t>
            </a:r>
          </a:p>
          <a:p>
            <a:pPr rtl="0" lvl="0">
              <a:buNone/>
            </a:pPr>
            <a:r>
              <a:rPr lang="en" sz="1800"/>
              <a:t>  food = arrived_food</a:t>
            </a:r>
          </a:p>
          <a:p>
            <a:pPr rtl="0" lvl="0">
              <a:buNone/>
            </a:pPr>
            <a:r>
              <a:rPr lang="en" sz="1800"/>
              <a:t>  </a:t>
            </a:r>
            <a:r>
              <a:rPr lang="en" sz="1800">
                <a:solidFill>
                  <a:schemeClr val="accent6"/>
                </a:solidFill>
              </a:rPr>
              <a:t>condv.signal if food &amp;&amp; spices</a:t>
            </a:r>
          </a:p>
          <a:p>
            <a:pPr rtl="0" lvl="0">
              <a:buNone/>
            </a:pPr>
            <a:r>
              <a:rPr lang="en" sz="1800"/>
              <a:t>}</a:t>
            </a:r>
          </a:p>
          <a:p>
            <a:pPr rtl="0" lvl="0">
              <a:buNone/>
            </a:pPr>
            <a:r>
              <a:rPr lang="en" sz="1800"/>
              <a:t>order_spices{ |arrived_spices|</a:t>
            </a:r>
          </a:p>
          <a:p>
            <a:pPr rtl="0" lvl="0">
              <a:buNone/>
            </a:pPr>
            <a:r>
              <a:rPr lang="en" sz="1800"/>
              <a:t>  spices = arrived_spices</a:t>
            </a:r>
          </a:p>
          <a:p>
            <a:pPr rtl="0" lvl="0">
              <a:buNone/>
            </a:pPr>
            <a:r>
              <a:rPr lang="en" sz="1800"/>
              <a:t>  </a:t>
            </a:r>
            <a:r>
              <a:rPr lang="en" sz="1800">
                <a:solidFill>
                  <a:schemeClr val="accent6"/>
                </a:solidFill>
              </a:rPr>
              <a:t>condv.signal if food &amp;&amp; spices</a:t>
            </a:r>
          </a:p>
          <a:p>
            <a:pPr rtl="0" lvl="0">
              <a:buNone/>
            </a:pPr>
            <a:r>
              <a:rPr lang="en" sz="1800"/>
              <a:t>}</a:t>
            </a:r>
          </a:p>
          <a:p>
            <a:pPr rtl="0" lvl="0">
              <a:buNone/>
            </a:pPr>
            <a:r>
              <a:rPr lang="en" sz="1800"/>
              <a:t>##</a:t>
            </a:r>
          </a:p>
          <a:p>
            <a:pPr rtl="0" lvl="0">
              <a:buNone/>
            </a:pPr>
            <a:r>
              <a:rPr lang="en" sz="1800">
                <a:solidFill>
                  <a:schemeClr val="accent6"/>
                </a:solidFill>
              </a:rPr>
              <a:t>mutex.synchronize{ condv.wait(mutex) }</a:t>
            </a:r>
          </a:p>
          <a:p>
            <a:pPr rtl="0" lvl="0">
              <a:buNone/>
            </a:pPr>
            <a:r>
              <a:rPr lang="en" sz="1800"/>
              <a:t>  superfood = add_spices(spices, food)</a:t>
            </a:r>
          </a:p>
          <a:p>
            <a:pPr rtl="0" lvl="0">
              <a:buNone/>
            </a:pPr>
            <a:r>
              <a:rPr lang="en" sz="1800"/>
              <a:t>  eat(superfood)</a:t>
            </a:r>
          </a:p>
        </p:txBody>
      </p:sp>
    </p:spTree>
  </p:cSld>
  <p:clrMapOvr>
    <a:masterClrMapping/>
  </p:clrMapOvr>
  <p:transition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49" id="8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0" id="850"/>
          <p:cNvSpPr txBox="1"/>
          <p:nvPr>
            <p:ph type="title"/>
          </p:nvPr>
        </p:nvSpPr>
        <p:spPr>
          <a:xfrm>
            <a:off y="281300" x="217325"/>
            <a:ext cy="691499" cx="87837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Turn reactor callback to synchronized style</a:t>
            </a:r>
          </a:p>
        </p:txBody>
      </p:sp>
      <p:sp>
        <p:nvSpPr>
          <p:cNvPr name="Shape 851" id="851"/>
          <p:cNvSpPr txBox="1"/>
          <p:nvPr>
            <p:ph type="body" idx="1"/>
          </p:nvPr>
        </p:nvSpPr>
        <p:spPr>
          <a:xfrm>
            <a:off y="1086025" x="4138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>
                <a:solidFill>
                  <a:schemeClr val="accent6"/>
                </a:solidFill>
              </a:rPr>
              <a:t>fiber = Fiber.current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/>
              <a:t>food, spices = nil</a:t>
            </a:r>
          </a:p>
          <a:p>
            <a:pPr rtl="0" lvl="0">
              <a:buNone/>
            </a:pPr>
            <a:r>
              <a:rPr lang="en" sz="1800"/>
              <a:t>order_food{ |arrived_food|</a:t>
            </a:r>
          </a:p>
          <a:p>
            <a:pPr rtl="0" lvl="0">
              <a:buNone/>
            </a:pPr>
            <a:r>
              <a:rPr lang="en" sz="1800"/>
              <a:t>  food = arrived_food</a:t>
            </a:r>
          </a:p>
          <a:p>
            <a:pPr rtl="0" lvl="0">
              <a:buNone/>
            </a:pPr>
            <a:r>
              <a:rPr lang="en" sz="1800"/>
              <a:t>  </a:t>
            </a:r>
            <a:r>
              <a:rPr lang="en" sz="1800">
                <a:solidFill>
                  <a:schemeClr val="accent6"/>
                </a:solidFill>
              </a:rPr>
              <a:t>fiber.resume if food &amp;&amp; spices</a:t>
            </a:r>
          </a:p>
          <a:p>
            <a:pPr rtl="0" lvl="0">
              <a:buNone/>
            </a:pPr>
            <a:r>
              <a:rPr lang="en" sz="1800"/>
              <a:t>}</a:t>
            </a:r>
          </a:p>
          <a:p>
            <a:pPr rtl="0" lvl="0">
              <a:buNone/>
            </a:pPr>
            <a:r>
              <a:rPr lang="en" sz="1800"/>
              <a:t>order_spices{ |arrived_spices|</a:t>
            </a:r>
          </a:p>
          <a:p>
            <a:pPr rtl="0" lvl="0">
              <a:buNone/>
            </a:pPr>
            <a:r>
              <a:rPr lang="en" sz="1800"/>
              <a:t>  spices = arrived_spices</a:t>
            </a:r>
          </a:p>
          <a:p>
            <a:pPr rtl="0" lvl="0">
              <a:buNone/>
            </a:pPr>
            <a:r>
              <a:rPr lang="en" sz="1800"/>
              <a:t>  </a:t>
            </a:r>
            <a:r>
              <a:rPr lang="en" sz="1800">
                <a:solidFill>
                  <a:schemeClr val="accent6"/>
                </a:solidFill>
              </a:rPr>
              <a:t>fiber.resume if food &amp;&amp; spices</a:t>
            </a:r>
          </a:p>
          <a:p>
            <a:pPr rtl="0" lvl="0">
              <a:buNone/>
            </a:pPr>
            <a:r>
              <a:rPr lang="en" sz="1800"/>
              <a:t>}</a:t>
            </a:r>
          </a:p>
          <a:p>
            <a:pPr rtl="0" lvl="0">
              <a:buNone/>
            </a:pPr>
            <a:r>
              <a:rPr lang="en" sz="1800"/>
              <a:t>##</a:t>
            </a:r>
          </a:p>
          <a:p>
            <a:pPr rtl="0" lvl="0">
              <a:buNone/>
            </a:pPr>
            <a:r>
              <a:rPr lang="en" sz="1800">
                <a:solidFill>
                  <a:schemeClr val="accent6"/>
                </a:solidFill>
              </a:rPr>
              <a:t>Fiber.yield</a:t>
            </a:r>
          </a:p>
          <a:p>
            <a:pPr rtl="0" lvl="0">
              <a:buNone/>
            </a:pPr>
            <a:r>
              <a:rPr lang="en" sz="1800"/>
              <a:t>  superfood = add_spices(spices, food)</a:t>
            </a:r>
          </a:p>
          <a:p>
            <a:pPr rtl="0" lvl="0">
              <a:buNone/>
            </a:pPr>
            <a:r>
              <a:rPr lang="en" sz="1800"/>
              <a:t>  eat(superfood)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