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4"/>
  </p:notesMasterIdLst>
  <p:handoutMasterIdLst>
    <p:handoutMasterId r:id="rId35"/>
  </p:handoutMasterIdLst>
  <p:sldIdLst>
    <p:sldId id="261" r:id="rId3"/>
    <p:sldId id="271" r:id="rId4"/>
    <p:sldId id="272" r:id="rId5"/>
    <p:sldId id="278" r:id="rId6"/>
    <p:sldId id="274" r:id="rId7"/>
    <p:sldId id="275" r:id="rId8"/>
    <p:sldId id="276" r:id="rId9"/>
    <p:sldId id="277" r:id="rId10"/>
    <p:sldId id="27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301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80" r:id="rId29"/>
    <p:sldId id="297" r:id="rId30"/>
    <p:sldId id="298" r:id="rId31"/>
    <p:sldId id="299" r:id="rId32"/>
    <p:sldId id="30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86635" autoAdjust="0"/>
  </p:normalViewPr>
  <p:slideViewPr>
    <p:cSldViewPr snapToGrid="0">
      <p:cViewPr varScale="1">
        <p:scale>
          <a:sx n="75" d="100"/>
          <a:sy n="75" d="100"/>
        </p:scale>
        <p:origin x="168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Show</a:t>
            </a:r>
            <a:r>
              <a:rPr lang="en-US" baseline="0" smtClean="0"/>
              <a:t> directory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3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8/23/2016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dex.html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Android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2843-201710_MCS4993_M:Topics </a:t>
            </a:r>
            <a:r>
              <a:rPr lang="en-US" dirty="0"/>
              <a:t>in </a:t>
            </a:r>
            <a:r>
              <a:rPr lang="en-US" dirty="0" smtClean="0"/>
              <a:t>MA/CS</a:t>
            </a:r>
          </a:p>
          <a:p>
            <a:r>
              <a:rPr lang="en-US" dirty="0" smtClean="0"/>
              <a:t>2843-201710_MCS5993_M:Topics in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development environment</a:t>
            </a:r>
          </a:p>
          <a:p>
            <a:pPr lvl="1"/>
            <a:r>
              <a:rPr lang="en-US" dirty="0" smtClean="0"/>
              <a:t>Install Java JDK (not the JRE)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i="1" dirty="0" smtClean="0">
                <a:hlinkClick r:id="rId2"/>
              </a:rPr>
              <a:t>http</a:t>
            </a:r>
            <a:r>
              <a:rPr lang="en-US" i="1" dirty="0">
                <a:hlinkClick r:id="rId2"/>
              </a:rPr>
              <a:t>://</a:t>
            </a:r>
            <a:r>
              <a:rPr lang="en-US" i="1" dirty="0" smtClean="0">
                <a:hlinkClick r:id="rId2"/>
              </a:rPr>
              <a:t>www.oracle.com/technetwork/java/javase/downloads/index.html</a:t>
            </a:r>
            <a:endParaRPr lang="en-US" i="1" dirty="0" smtClean="0"/>
          </a:p>
          <a:p>
            <a:pPr lvl="1"/>
            <a:r>
              <a:rPr lang="en-US" dirty="0" smtClean="0"/>
              <a:t>Install Android Studio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i="1" dirty="0" smtClean="0">
                <a:hlinkClick r:id="rId3"/>
              </a:rPr>
              <a:t>https</a:t>
            </a:r>
            <a:r>
              <a:rPr lang="en-US" i="1" dirty="0">
                <a:hlinkClick r:id="rId3"/>
              </a:rPr>
              <a:t>://</a:t>
            </a:r>
            <a:r>
              <a:rPr lang="en-US" i="1" dirty="0" smtClean="0">
                <a:hlinkClick r:id="rId3"/>
              </a:rPr>
              <a:t>developer.android.com/studio/index.html</a:t>
            </a:r>
            <a:endParaRPr lang="en-US" i="1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basic app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263" y="1981201"/>
            <a:ext cx="5753099" cy="40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basic app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67" y="1884892"/>
            <a:ext cx="6439164" cy="40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4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basic app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1740161"/>
            <a:ext cx="6904831" cy="429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basic app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758581"/>
            <a:ext cx="6845564" cy="425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basic app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933" y="1646238"/>
            <a:ext cx="6265561" cy="447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9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basic app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1754628"/>
            <a:ext cx="7507271" cy="42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1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38" y="649641"/>
            <a:ext cx="4724400" cy="1847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60" y="667305"/>
            <a:ext cx="4486275" cy="167640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5558" y="3169328"/>
            <a:ext cx="82939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define how the user interface is presented.</a:t>
            </a:r>
            <a:endParaRPr lang="en-US" alt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 define actions.</a:t>
            </a:r>
            <a:endParaRPr lang="en-US" altLang="en-US" sz="105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dirty="0">
                <a:solidFill>
                  <a:srgbClr val="333333"/>
                </a:solidFill>
                <a:latin typeface="inherit"/>
              </a:rPr>
              <a:t>The device launches your app and creates an activity object.</a:t>
            </a:r>
            <a:endParaRPr lang="en-US" alt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dirty="0">
                <a:solidFill>
                  <a:srgbClr val="333333"/>
                </a:solidFill>
                <a:latin typeface="inherit"/>
              </a:rPr>
              <a:t>The activity object specifies a layout.</a:t>
            </a:r>
            <a:endParaRPr lang="en-US" alt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dirty="0">
                <a:solidFill>
                  <a:srgbClr val="333333"/>
                </a:solidFill>
                <a:latin typeface="inherit"/>
              </a:rPr>
              <a:t>The activity tells Android to display the layout on screen.</a:t>
            </a:r>
            <a:endParaRPr lang="en-US" alt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dirty="0">
                <a:solidFill>
                  <a:srgbClr val="333333"/>
                </a:solidFill>
                <a:latin typeface="inherit"/>
              </a:rPr>
              <a:t>The user interacts with the layout that’s displayed on the device.</a:t>
            </a:r>
            <a:endParaRPr lang="en-US" alt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en-US" dirty="0">
                <a:solidFill>
                  <a:srgbClr val="333333"/>
                </a:solidFill>
                <a:latin typeface="inherit"/>
              </a:rPr>
              <a:t>The activity responds to these interactions by running application code.</a:t>
            </a:r>
            <a:endParaRPr lang="en-US" alt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en-US" altLang="en-US" dirty="0">
                <a:solidFill>
                  <a:srgbClr val="333333"/>
                </a:solidFill>
                <a:latin typeface="inherit"/>
              </a:rPr>
              <a:t>The activity updates the display...</a:t>
            </a:r>
            <a:endParaRPr lang="en-US" alt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en-US" altLang="en-US" dirty="0">
                <a:solidFill>
                  <a:srgbClr val="333333"/>
                </a:solidFill>
                <a:latin typeface="inherit"/>
              </a:rPr>
              <a:t>...which the user sees on the device.</a:t>
            </a:r>
            <a:endParaRPr lang="en-US" alt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app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Android </a:t>
            </a:r>
            <a:r>
              <a:rPr lang="en-US" dirty="0" smtClean="0"/>
              <a:t>emulator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889" y="1843352"/>
            <a:ext cx="7263458" cy="40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Run the app in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</a:t>
            </a:r>
            <a:r>
              <a:rPr lang="en-US"/>
              <a:t>Android </a:t>
            </a:r>
            <a:r>
              <a:rPr lang="en-US" smtClean="0"/>
              <a:t>emulator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61" y="1803400"/>
            <a:ext cx="7325413" cy="37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8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Syllabus</a:t>
            </a:r>
          </a:p>
          <a:p>
            <a:r>
              <a:rPr lang="en-US" dirty="0" smtClean="0"/>
              <a:t>Books</a:t>
            </a:r>
          </a:p>
          <a:p>
            <a:r>
              <a:rPr lang="en-US" dirty="0" smtClean="0"/>
              <a:t>Project</a:t>
            </a:r>
          </a:p>
          <a:p>
            <a:r>
              <a:rPr lang="en-US" dirty="0" smtClean="0"/>
              <a:t>Hello World Android app</a:t>
            </a:r>
          </a:p>
          <a:p>
            <a:r>
              <a:rPr lang="en-US" dirty="0" smtClean="0"/>
              <a:t>Java Test reminder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Run the app in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</a:t>
            </a:r>
            <a:r>
              <a:rPr lang="en-US"/>
              <a:t>Android </a:t>
            </a:r>
            <a:r>
              <a:rPr lang="en-US" smtClean="0"/>
              <a:t>emulator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1713496"/>
            <a:ext cx="6536268" cy="434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4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Run the app in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</a:t>
            </a:r>
            <a:r>
              <a:rPr lang="en-US"/>
              <a:t>Android </a:t>
            </a:r>
            <a:r>
              <a:rPr lang="en-US" smtClean="0"/>
              <a:t>emulator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9" y="1646238"/>
            <a:ext cx="6671733" cy="444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6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Run the app in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</a:t>
            </a:r>
            <a:r>
              <a:rPr lang="en-US"/>
              <a:t>Android </a:t>
            </a:r>
            <a:r>
              <a:rPr lang="en-US" smtClean="0"/>
              <a:t>emulator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67" y="1797761"/>
            <a:ext cx="5547982" cy="417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3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Run the app in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</a:t>
            </a:r>
            <a:r>
              <a:rPr lang="en-US"/>
              <a:t>Android </a:t>
            </a:r>
            <a:r>
              <a:rPr lang="en-US" smtClean="0"/>
              <a:t>emulator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212" y="1701725"/>
            <a:ext cx="5803104" cy="43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Run the app in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</a:t>
            </a:r>
            <a:r>
              <a:rPr lang="en-US"/>
              <a:t>Android </a:t>
            </a:r>
            <a:r>
              <a:rPr lang="en-US" smtClean="0"/>
              <a:t>emulator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467" y="1646238"/>
            <a:ext cx="6549230" cy="43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app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Android </a:t>
            </a:r>
            <a:r>
              <a:rPr lang="en-US" dirty="0" smtClean="0"/>
              <a:t>emulator</a:t>
            </a:r>
          </a:p>
          <a:p>
            <a:r>
              <a:rPr lang="en-US" dirty="0" smtClean="0"/>
              <a:t>Run-&gt;Run ‘App’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912" y="1981201"/>
            <a:ext cx="4102311" cy="34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0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text</a:t>
            </a:r>
          </a:p>
          <a:p>
            <a:r>
              <a:rPr lang="en-US" dirty="0" smtClean="0"/>
              <a:t>Run-&gt;Run ‘App’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666" y="1646238"/>
            <a:ext cx="8379394" cy="47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3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test next class</a:t>
            </a:r>
          </a:p>
          <a:p>
            <a:r>
              <a:rPr lang="en-US" dirty="0" smtClean="0"/>
              <a:t>Assignment for next Tuesday – create HelloWorld app / change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1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files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0"/>
            <a:ext cx="5275384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755" y="0"/>
            <a:ext cx="3958288" cy="6791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065" y="0"/>
            <a:ext cx="3758790" cy="691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4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69507" y="807868"/>
            <a:ext cx="94280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apply plugin: '</a:t>
            </a:r>
            <a:r>
              <a:rPr lang="en-US" sz="1200" dirty="0" err="1"/>
              <a:t>com.android.application</a:t>
            </a:r>
            <a:r>
              <a:rPr lang="en-US" sz="1200" dirty="0"/>
              <a:t>'</a:t>
            </a:r>
          </a:p>
          <a:p>
            <a:endParaRPr lang="en-US" sz="1200" dirty="0"/>
          </a:p>
          <a:p>
            <a:r>
              <a:rPr lang="en-US" sz="1200" dirty="0"/>
              <a:t>android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compileSdkVersion</a:t>
            </a:r>
            <a:r>
              <a:rPr lang="en-US" sz="1200" dirty="0"/>
              <a:t> 24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buildToolsVersion</a:t>
            </a:r>
            <a:r>
              <a:rPr lang="en-US" sz="1200" dirty="0"/>
              <a:t> "24.0.1"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defaultConfig</a:t>
            </a:r>
            <a:r>
              <a:rPr lang="en-US" sz="1200" dirty="0"/>
              <a:t>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applicationId</a:t>
            </a:r>
            <a:r>
              <a:rPr lang="en-US" sz="1200" dirty="0"/>
              <a:t> "</a:t>
            </a:r>
            <a:r>
              <a:rPr lang="en-US" sz="1200" dirty="0" err="1"/>
              <a:t>edu.ltu.helloworld</a:t>
            </a:r>
            <a:r>
              <a:rPr lang="en-US" sz="1200" dirty="0"/>
              <a:t>"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minSdkVersion</a:t>
            </a:r>
            <a:r>
              <a:rPr lang="en-US" sz="1200" dirty="0"/>
              <a:t> 15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targetSdkVersion</a:t>
            </a:r>
            <a:r>
              <a:rPr lang="en-US" sz="1200" dirty="0"/>
              <a:t> 24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versionCode</a:t>
            </a:r>
            <a:r>
              <a:rPr lang="en-US" sz="1200" dirty="0"/>
              <a:t> 1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versionName</a:t>
            </a:r>
            <a:r>
              <a:rPr lang="en-US" sz="1200" dirty="0"/>
              <a:t> "1.0"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buildTypes</a:t>
            </a:r>
            <a:r>
              <a:rPr lang="en-US" sz="1200" dirty="0"/>
              <a:t> {</a:t>
            </a:r>
          </a:p>
          <a:p>
            <a:r>
              <a:rPr lang="en-US" sz="1200" dirty="0"/>
              <a:t>        release 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minifyEnabled</a:t>
            </a:r>
            <a:r>
              <a:rPr lang="en-US" sz="1200" dirty="0"/>
              <a:t> false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proguardFiles</a:t>
            </a:r>
            <a:r>
              <a:rPr lang="en-US" sz="1200" dirty="0"/>
              <a:t> </a:t>
            </a:r>
            <a:r>
              <a:rPr lang="en-US" sz="1200" dirty="0" err="1"/>
              <a:t>getDefaultProguardFile</a:t>
            </a:r>
            <a:r>
              <a:rPr lang="en-US" sz="1200" dirty="0"/>
              <a:t>('proguard-android.txt'), 'proguard-rules.pro'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dependencies {</a:t>
            </a:r>
          </a:p>
          <a:p>
            <a:r>
              <a:rPr lang="en-US" sz="1200" dirty="0"/>
              <a:t>    compile </a:t>
            </a:r>
            <a:r>
              <a:rPr lang="en-US" sz="1200" dirty="0" err="1"/>
              <a:t>fileTree</a:t>
            </a:r>
            <a:r>
              <a:rPr lang="en-US" sz="1200" dirty="0"/>
              <a:t>(</a:t>
            </a:r>
            <a:r>
              <a:rPr lang="en-US" sz="1200" dirty="0" err="1"/>
              <a:t>dir</a:t>
            </a:r>
            <a:r>
              <a:rPr lang="en-US" sz="1200" dirty="0"/>
              <a:t>: 'libs', include: ['*.jar'])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testCompile</a:t>
            </a:r>
            <a:r>
              <a:rPr lang="en-US" sz="1200" dirty="0"/>
              <a:t> 'junit:junit:4.12'</a:t>
            </a:r>
          </a:p>
          <a:p>
            <a:r>
              <a:rPr lang="en-US" sz="1200" dirty="0"/>
              <a:t>    compile 'com.android.support:appcompat-v7:24.2.0'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39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Godfrey Nolan, B.E., MSc.</a:t>
            </a:r>
          </a:p>
          <a:p>
            <a:pPr lvl="1"/>
            <a:r>
              <a:rPr lang="en-US" dirty="0" smtClean="0"/>
              <a:t>President of RIIS LLC, mobile development company based in Troy, MI</a:t>
            </a:r>
          </a:p>
          <a:p>
            <a:pPr lvl="1"/>
            <a:r>
              <a:rPr lang="en-US" dirty="0" smtClean="0"/>
              <a:t>Originally from Dublin, Ireland</a:t>
            </a:r>
          </a:p>
          <a:p>
            <a:pPr lvl="1"/>
            <a:r>
              <a:rPr lang="en-US" dirty="0" smtClean="0"/>
              <a:t>Author 5 books</a:t>
            </a:r>
          </a:p>
          <a:p>
            <a:pPr lvl="2"/>
            <a:r>
              <a:rPr lang="en-US" dirty="0" smtClean="0"/>
              <a:t>Decompiling Java, Decompiling Android, Android Best Practices, </a:t>
            </a:r>
            <a:br>
              <a:rPr lang="en-US" dirty="0" smtClean="0"/>
            </a:br>
            <a:r>
              <a:rPr lang="en-US" dirty="0" smtClean="0"/>
              <a:t>Bulletproof Android, Agile Android</a:t>
            </a:r>
          </a:p>
          <a:p>
            <a:pPr lvl="2"/>
            <a:r>
              <a:rPr lang="en-US" dirty="0" smtClean="0"/>
              <a:t>Currently working on Agile Swift and Android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3" y="0"/>
            <a:ext cx="11137883" cy="672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7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13" y="297217"/>
            <a:ext cx="85248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0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you know at the end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to </a:t>
            </a:r>
            <a:r>
              <a:rPr lang="en-US" dirty="0" smtClean="0"/>
              <a:t>use </a:t>
            </a:r>
            <a:r>
              <a:rPr lang="en-US" dirty="0"/>
              <a:t>Android Studio</a:t>
            </a:r>
          </a:p>
          <a:p>
            <a:r>
              <a:rPr lang="en-US" dirty="0"/>
              <a:t>How to write 5-10 simple android apps.</a:t>
            </a:r>
          </a:p>
          <a:p>
            <a:r>
              <a:rPr lang="en-US" dirty="0"/>
              <a:t>How to push your code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/>
              <a:t>Know where to put passwords and API keys in an app</a:t>
            </a:r>
          </a:p>
          <a:p>
            <a:r>
              <a:rPr lang="en-US" dirty="0"/>
              <a:t>How to write unit tests</a:t>
            </a:r>
          </a:p>
          <a:p>
            <a:r>
              <a:rPr lang="en-US" dirty="0"/>
              <a:t>How to write user interface tests </a:t>
            </a:r>
          </a:p>
          <a:p>
            <a:r>
              <a:rPr lang="en-US" dirty="0"/>
              <a:t>How to build and test a project in </a:t>
            </a:r>
            <a:r>
              <a:rPr lang="en-US" dirty="0" smtClean="0"/>
              <a:t>Jenkins</a:t>
            </a:r>
            <a:endParaRPr lang="en-US" dirty="0"/>
          </a:p>
          <a:p>
            <a:r>
              <a:rPr lang="en-US" dirty="0"/>
              <a:t>Know how to measure code coverage</a:t>
            </a:r>
          </a:p>
          <a:p>
            <a:r>
              <a:rPr lang="en-US" dirty="0"/>
              <a:t>Know the difference between unit testing and 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328370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191813"/>
              </p:ext>
            </p:extLst>
          </p:nvPr>
        </p:nvGraphicFramePr>
        <p:xfrm>
          <a:off x="1295400" y="1981200"/>
          <a:ext cx="9601200" cy="3708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14635"/>
                <a:gridCol w="3045041"/>
                <a:gridCol w="1305017"/>
                <a:gridCol w="39365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8/23/16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Introduction, Hello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9/22/16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Fragments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8/26/16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</a:t>
                      </a:r>
                      <a:r>
                        <a:rPr lang="en-US" baseline="0" dirty="0" smtClean="0"/>
                        <a:t> Java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9/27/16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 Bars &amp; Navigation Menus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8/30/16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Activities and Intents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9/29/16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Action Bars &amp; Navigation Menus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9/1/16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Activities and Intents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10/4/16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SQLite databases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9/6/16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r>
                        <a:rPr lang="en-US" baseline="0" dirty="0" smtClean="0"/>
                        <a:t> Activity Lifecycle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10/6/16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SQLite databases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9/8/16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10/11/16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AsyncTask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9/13/16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10/13/16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AsyncTask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9/15/16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Views and Adapters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10/18/16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</a:t>
                      </a:r>
                      <a:r>
                        <a:rPr lang="en-US" baseline="0" dirty="0" smtClean="0"/>
                        <a:t> the hood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9/20/16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Views and Adapters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10/18/16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 the hood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8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010773"/>
              </p:ext>
            </p:extLst>
          </p:nvPr>
        </p:nvGraphicFramePr>
        <p:xfrm>
          <a:off x="1295400" y="1981200"/>
          <a:ext cx="9601200" cy="3708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14635"/>
                <a:gridCol w="3045041"/>
                <a:gridCol w="1305017"/>
                <a:gridCol w="39365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10/25/16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</a:t>
                      </a:r>
                      <a:r>
                        <a:rPr lang="en-US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11/24/16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10/27/16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11/29/16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 Integration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11/1/16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12/1/16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 Driven Development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11/3/16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 Term</a:t>
                      </a:r>
                      <a:r>
                        <a:rPr lang="en-US" baseline="0" dirty="0" smtClean="0"/>
                        <a:t> Written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12/6/16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Driven</a:t>
                      </a:r>
                      <a:r>
                        <a:rPr lang="en-US" baseline="0" dirty="0" smtClean="0"/>
                        <a:t> Development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11/8/16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12/8/16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 Project</a:t>
                      </a:r>
                      <a:r>
                        <a:rPr lang="en-US" baseline="0" dirty="0" smtClean="0"/>
                        <a:t> Demo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11/10/16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12/13/16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Written Exam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11/15/16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</a:t>
                      </a:r>
                      <a:r>
                        <a:rPr lang="en-US" baseline="0" dirty="0" smtClean="0"/>
                        <a:t>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11/17/16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11/22/16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84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95" y="1766332"/>
            <a:ext cx="3377538" cy="3894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385" y="1766331"/>
            <a:ext cx="2568227" cy="389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6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3276600" cy="3809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Do List</a:t>
            </a:r>
          </a:p>
          <a:p>
            <a:r>
              <a:rPr lang="en-US" dirty="0" smtClean="0"/>
              <a:t>Calculator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Home app</a:t>
            </a:r>
          </a:p>
          <a:p>
            <a:r>
              <a:rPr lang="en-US" dirty="0" smtClean="0"/>
              <a:t>COPD app</a:t>
            </a:r>
          </a:p>
          <a:p>
            <a:r>
              <a:rPr lang="en-US" dirty="0"/>
              <a:t>Drone app</a:t>
            </a:r>
          </a:p>
          <a:p>
            <a:r>
              <a:rPr lang="en-US" dirty="0" smtClean="0"/>
              <a:t>Google </a:t>
            </a:r>
            <a:r>
              <a:rPr lang="en-US" dirty="0"/>
              <a:t>Cardboard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Comparing Crops app</a:t>
            </a:r>
          </a:p>
          <a:p>
            <a:r>
              <a:rPr lang="en-US" dirty="0" smtClean="0"/>
              <a:t>Secure app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17059" y="1981200"/>
            <a:ext cx="32766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Salesforce app</a:t>
            </a:r>
          </a:p>
          <a:p>
            <a:r>
              <a:rPr lang="en-US" dirty="0"/>
              <a:t>EMR Integration app</a:t>
            </a:r>
          </a:p>
          <a:p>
            <a:r>
              <a:rPr lang="en-US" dirty="0" smtClean="0"/>
              <a:t>Push notifications app</a:t>
            </a:r>
          </a:p>
          <a:p>
            <a:r>
              <a:rPr lang="en-US" dirty="0" err="1" smtClean="0"/>
              <a:t>Quickblox</a:t>
            </a:r>
            <a:r>
              <a:rPr lang="en-US" dirty="0" smtClean="0"/>
              <a:t> app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03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development environment</a:t>
            </a:r>
          </a:p>
          <a:p>
            <a:r>
              <a:rPr lang="en-US" dirty="0" smtClean="0"/>
              <a:t>Build a basic app</a:t>
            </a:r>
          </a:p>
          <a:p>
            <a:r>
              <a:rPr lang="en-US" dirty="0" smtClean="0"/>
              <a:t>Run the app in the Android emulator</a:t>
            </a:r>
          </a:p>
          <a:p>
            <a:r>
              <a:rPr lang="en-US" dirty="0" smtClean="0"/>
              <a:t>Change the app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662</Words>
  <Application>Microsoft Office PowerPoint</Application>
  <PresentationFormat>Widescreen</PresentationFormat>
  <Paragraphs>203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Georgia</vt:lpstr>
      <vt:lpstr>inherit</vt:lpstr>
      <vt:lpstr>Times New Roman</vt:lpstr>
      <vt:lpstr>Diamond Grid 16x9</vt:lpstr>
      <vt:lpstr>Building Android apps</vt:lpstr>
      <vt:lpstr>Agenda</vt:lpstr>
      <vt:lpstr>Introductions</vt:lpstr>
      <vt:lpstr>What should you know at the end of this course</vt:lpstr>
      <vt:lpstr>Course Schedule</vt:lpstr>
      <vt:lpstr>Course Schedule</vt:lpstr>
      <vt:lpstr>Books</vt:lpstr>
      <vt:lpstr>Projects</vt:lpstr>
      <vt:lpstr>Hello World Android app</vt:lpstr>
      <vt:lpstr>Hello World Android app</vt:lpstr>
      <vt:lpstr>Hello World Android app</vt:lpstr>
      <vt:lpstr>Hello World Android app</vt:lpstr>
      <vt:lpstr>Hello World Android app</vt:lpstr>
      <vt:lpstr>Hello World Android app</vt:lpstr>
      <vt:lpstr>Hello World Android app</vt:lpstr>
      <vt:lpstr>Hello World Android app</vt:lpstr>
      <vt:lpstr>PowerPoint Presentation</vt:lpstr>
      <vt:lpstr>Hello World Android app</vt:lpstr>
      <vt:lpstr>Hello World Android app</vt:lpstr>
      <vt:lpstr>Hello World Android app</vt:lpstr>
      <vt:lpstr>Hello World Android app</vt:lpstr>
      <vt:lpstr>Hello World Android app</vt:lpstr>
      <vt:lpstr>Hello World Android app</vt:lpstr>
      <vt:lpstr>Hello World Android app</vt:lpstr>
      <vt:lpstr>Hello World Android app</vt:lpstr>
      <vt:lpstr>Hello World Android app</vt:lpstr>
      <vt:lpstr>Reminder</vt:lpstr>
      <vt:lpstr>Project files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2016-08-20T19:03:32Z</dcterms:created>
  <dcterms:modified xsi:type="dcterms:W3CDTF">2016-08-24T14:26:53Z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