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0"/>
  </p:notesMasterIdLst>
  <p:handoutMasterIdLst>
    <p:handoutMasterId r:id="rId41"/>
  </p:handoutMasterIdLst>
  <p:sldIdLst>
    <p:sldId id="261" r:id="rId3"/>
    <p:sldId id="664" r:id="rId4"/>
    <p:sldId id="735" r:id="rId5"/>
    <p:sldId id="736" r:id="rId6"/>
    <p:sldId id="775" r:id="rId7"/>
    <p:sldId id="776" r:id="rId8"/>
    <p:sldId id="777" r:id="rId9"/>
    <p:sldId id="778" r:id="rId10"/>
    <p:sldId id="779" r:id="rId11"/>
    <p:sldId id="781" r:id="rId12"/>
    <p:sldId id="782" r:id="rId13"/>
    <p:sldId id="783" r:id="rId14"/>
    <p:sldId id="784" r:id="rId15"/>
    <p:sldId id="792" r:id="rId16"/>
    <p:sldId id="789" r:id="rId17"/>
    <p:sldId id="790" r:id="rId18"/>
    <p:sldId id="785" r:id="rId19"/>
    <p:sldId id="780" r:id="rId20"/>
    <p:sldId id="794" r:id="rId21"/>
    <p:sldId id="787" r:id="rId22"/>
    <p:sldId id="793" r:id="rId23"/>
    <p:sldId id="795" r:id="rId24"/>
    <p:sldId id="796" r:id="rId25"/>
    <p:sldId id="797" r:id="rId26"/>
    <p:sldId id="798" r:id="rId27"/>
    <p:sldId id="799" r:id="rId28"/>
    <p:sldId id="800" r:id="rId29"/>
    <p:sldId id="801" r:id="rId30"/>
    <p:sldId id="802" r:id="rId31"/>
    <p:sldId id="803" r:id="rId32"/>
    <p:sldId id="804" r:id="rId33"/>
    <p:sldId id="806" r:id="rId34"/>
    <p:sldId id="807" r:id="rId35"/>
    <p:sldId id="805" r:id="rId36"/>
    <p:sldId id="808" r:id="rId37"/>
    <p:sldId id="809" r:id="rId38"/>
    <p:sldId id="6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71141" autoAdjust="0"/>
  </p:normalViewPr>
  <p:slideViewPr>
    <p:cSldViewPr snapToGrid="0">
      <p:cViewPr>
        <p:scale>
          <a:sx n="70" d="100"/>
          <a:sy n="70" d="100"/>
        </p:scale>
        <p:origin x="856" y="20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en.wikipedia.org/wiki/Separation_of_concern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en.wikipedia.org/wiki/Model%E2%80%93view%E2%80%93presenter"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martinfowler.com/eaaCatalog/repository.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64015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55125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how and where do we start the Interactor when an app resumes? Everything that is not strictly view related should go into the Presenter class. This helps achieve </a:t>
            </a:r>
            <a:r>
              <a:rPr lang="en-US" sz="1200" b="1" i="0" u="none" strike="noStrike" kern="1200" dirty="0" smtClean="0">
                <a:solidFill>
                  <a:schemeClr val="tx1"/>
                </a:solidFill>
                <a:effectLst/>
                <a:latin typeface="+mn-lt"/>
                <a:ea typeface="+mn-ea"/>
                <a:cs typeface="+mn-cs"/>
                <a:hlinkClick r:id="rId3"/>
              </a:rPr>
              <a:t>separation of concerns</a:t>
            </a:r>
            <a:r>
              <a:rPr lang="en-US" sz="1200" b="0" i="0" kern="1200" dirty="0" smtClean="0">
                <a:solidFill>
                  <a:schemeClr val="tx1"/>
                </a:solidFill>
                <a:effectLst/>
                <a:latin typeface="+mn-lt"/>
                <a:ea typeface="+mn-ea"/>
                <a:cs typeface="+mn-cs"/>
              </a:rPr>
              <a:t> and prevents the Activity classes from getting bloated. This includes all code working with Interactors.</a:t>
            </a:r>
          </a:p>
          <a:p>
            <a:r>
              <a:rPr lang="en-US" sz="1200" b="0" i="0" kern="1200" dirty="0" smtClean="0">
                <a:solidFill>
                  <a:schemeClr val="tx1"/>
                </a:solidFill>
                <a:effectLst/>
                <a:latin typeface="+mn-lt"/>
                <a:ea typeface="+mn-ea"/>
                <a:cs typeface="+mn-cs"/>
              </a:rPr>
              <a:t>In our </a:t>
            </a:r>
            <a:r>
              <a:rPr lang="en-US" sz="1200" b="1" i="0" kern="1200" dirty="0" err="1" smtClean="0">
                <a:solidFill>
                  <a:schemeClr val="tx1"/>
                </a:solidFill>
                <a:effectLst/>
                <a:latin typeface="+mn-lt"/>
                <a:ea typeface="+mn-ea"/>
                <a:cs typeface="+mn-cs"/>
              </a:rPr>
              <a:t>MainActivity</a:t>
            </a:r>
            <a:r>
              <a:rPr lang="en-US" sz="1200" b="0" i="0" kern="1200" dirty="0" smtClean="0">
                <a:solidFill>
                  <a:schemeClr val="tx1"/>
                </a:solidFill>
                <a:effectLst/>
                <a:latin typeface="+mn-lt"/>
                <a:ea typeface="+mn-ea"/>
                <a:cs typeface="+mn-cs"/>
              </a:rPr>
              <a:t> class we override the </a:t>
            </a:r>
            <a:r>
              <a:rPr lang="en-US" sz="1200" b="1" i="1" kern="1200" dirty="0" err="1" smtClean="0">
                <a:solidFill>
                  <a:schemeClr val="tx1"/>
                </a:solidFill>
                <a:effectLst/>
                <a:latin typeface="+mn-lt"/>
                <a:ea typeface="+mn-ea"/>
                <a:cs typeface="+mn-cs"/>
              </a:rPr>
              <a:t>onResume</a:t>
            </a:r>
            <a:r>
              <a:rPr lang="en-US" sz="1200" b="1"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method:</a:t>
            </a:r>
          </a:p>
          <a:p>
            <a:endParaRPr lang="en-US" dirty="0" smtClean="0"/>
          </a:p>
          <a:p>
            <a:r>
              <a:rPr lang="en-US" sz="1200" b="0" i="0" kern="1200" dirty="0" smtClean="0">
                <a:solidFill>
                  <a:schemeClr val="tx1"/>
                </a:solidFill>
                <a:effectLst/>
                <a:latin typeface="+mn-lt"/>
                <a:ea typeface="+mn-ea"/>
                <a:cs typeface="+mn-cs"/>
              </a:rPr>
              <a:t>All </a:t>
            </a:r>
            <a:r>
              <a:rPr lang="en-US" sz="1200" b="1" i="0" kern="1200" dirty="0" smtClean="0">
                <a:solidFill>
                  <a:schemeClr val="tx1"/>
                </a:solidFill>
                <a:effectLst/>
                <a:latin typeface="+mn-lt"/>
                <a:ea typeface="+mn-ea"/>
                <a:cs typeface="+mn-cs"/>
              </a:rPr>
              <a:t>Presenter</a:t>
            </a:r>
            <a:r>
              <a:rPr lang="en-US" sz="1200" b="0" i="0" kern="1200" dirty="0" smtClean="0">
                <a:solidFill>
                  <a:schemeClr val="tx1"/>
                </a:solidFill>
                <a:effectLst/>
                <a:latin typeface="+mn-lt"/>
                <a:ea typeface="+mn-ea"/>
                <a:cs typeface="+mn-cs"/>
              </a:rPr>
              <a:t> objects implement the </a:t>
            </a:r>
            <a:r>
              <a:rPr lang="en-US" sz="1200" b="1" i="1" kern="1200" dirty="0" smtClean="0">
                <a:solidFill>
                  <a:schemeClr val="tx1"/>
                </a:solidFill>
                <a:effectLst/>
                <a:latin typeface="+mn-lt"/>
                <a:ea typeface="+mn-ea"/>
                <a:cs typeface="+mn-cs"/>
              </a:rPr>
              <a:t>resume()</a:t>
            </a:r>
            <a:r>
              <a:rPr lang="en-US" sz="1200" b="0" i="0" kern="1200" dirty="0" smtClean="0">
                <a:solidFill>
                  <a:schemeClr val="tx1"/>
                </a:solidFill>
                <a:effectLst/>
                <a:latin typeface="+mn-lt"/>
                <a:ea typeface="+mn-ea"/>
                <a:cs typeface="+mn-cs"/>
              </a:rPr>
              <a:t> method when they </a:t>
            </a:r>
            <a:r>
              <a:rPr lang="en-US" sz="1200" b="0" i="0" kern="1200" dirty="0" err="1" smtClean="0">
                <a:solidFill>
                  <a:schemeClr val="tx1"/>
                </a:solidFill>
                <a:effectLst/>
                <a:latin typeface="+mn-lt"/>
                <a:ea typeface="+mn-ea"/>
                <a:cs typeface="+mn-cs"/>
              </a:rPr>
              <a:t>extend</a:t>
            </a:r>
            <a:r>
              <a:rPr lang="en-US" sz="1200" b="1" i="0" kern="1200" dirty="0" err="1" smtClean="0">
                <a:solidFill>
                  <a:schemeClr val="tx1"/>
                </a:solidFill>
                <a:effectLst/>
                <a:latin typeface="+mn-lt"/>
                <a:ea typeface="+mn-ea"/>
                <a:cs typeface="+mn-cs"/>
              </a:rPr>
              <a:t>BasePresenter</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00059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start the Interactor inside the </a:t>
            </a:r>
            <a:r>
              <a:rPr lang="en-US" sz="1200" b="1" i="0" kern="1200" dirty="0" err="1" smtClean="0">
                <a:solidFill>
                  <a:schemeClr val="tx1"/>
                </a:solidFill>
                <a:effectLst/>
                <a:latin typeface="+mn-lt"/>
                <a:ea typeface="+mn-ea"/>
                <a:cs typeface="+mn-cs"/>
              </a:rPr>
              <a:t>MainPresenter</a:t>
            </a:r>
            <a:r>
              <a:rPr lang="en-US" sz="1200" b="0" i="0" kern="1200" dirty="0" smtClean="0">
                <a:solidFill>
                  <a:schemeClr val="tx1"/>
                </a:solidFill>
                <a:effectLst/>
                <a:latin typeface="+mn-lt"/>
                <a:ea typeface="+mn-ea"/>
                <a:cs typeface="+mn-cs"/>
              </a:rPr>
              <a:t> class in the </a:t>
            </a:r>
            <a:r>
              <a:rPr lang="en-US" sz="1200" b="1" i="1" kern="1200" dirty="0" smtClean="0">
                <a:solidFill>
                  <a:schemeClr val="tx1"/>
                </a:solidFill>
                <a:effectLst/>
                <a:latin typeface="+mn-lt"/>
                <a:ea typeface="+mn-ea"/>
                <a:cs typeface="+mn-cs"/>
              </a:rPr>
              <a:t>resume()</a:t>
            </a:r>
            <a:r>
              <a:rPr lang="en-US" sz="1200" b="0" i="0" kern="1200" dirty="0" smtClean="0">
                <a:solidFill>
                  <a:schemeClr val="tx1"/>
                </a:solidFill>
                <a:effectLst/>
                <a:latin typeface="+mn-lt"/>
                <a:ea typeface="+mn-ea"/>
                <a:cs typeface="+mn-cs"/>
              </a:rPr>
              <a:t>method:</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execute()</a:t>
            </a:r>
            <a:r>
              <a:rPr lang="en-US" sz="1200" b="0" i="0" kern="1200" dirty="0" smtClean="0">
                <a:solidFill>
                  <a:schemeClr val="tx1"/>
                </a:solidFill>
                <a:effectLst/>
                <a:latin typeface="+mn-lt"/>
                <a:ea typeface="+mn-ea"/>
                <a:cs typeface="+mn-cs"/>
              </a:rPr>
              <a:t> method will just execute the </a:t>
            </a:r>
            <a:r>
              <a:rPr lang="en-US" sz="1200" b="1" i="1" kern="1200" dirty="0" smtClean="0">
                <a:solidFill>
                  <a:schemeClr val="tx1"/>
                </a:solidFill>
                <a:effectLst/>
                <a:latin typeface="+mn-lt"/>
                <a:ea typeface="+mn-ea"/>
                <a:cs typeface="+mn-cs"/>
              </a:rPr>
              <a:t>run()</a:t>
            </a:r>
            <a:r>
              <a:rPr lang="en-US" sz="1200" b="0" i="0" kern="1200" dirty="0" smtClean="0">
                <a:solidFill>
                  <a:schemeClr val="tx1"/>
                </a:solidFill>
                <a:effectLst/>
                <a:latin typeface="+mn-lt"/>
                <a:ea typeface="+mn-ea"/>
                <a:cs typeface="+mn-cs"/>
              </a:rPr>
              <a:t> method of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WelcomingInteractorImpl</a:t>
            </a:r>
            <a:r>
              <a:rPr lang="en-US" sz="1200" b="0" i="0" kern="1200" dirty="0" smtClean="0">
                <a:solidFill>
                  <a:schemeClr val="tx1"/>
                </a:solidFill>
                <a:effectLst/>
                <a:latin typeface="+mn-lt"/>
                <a:ea typeface="+mn-ea"/>
                <a:cs typeface="+mn-cs"/>
              </a:rPr>
              <a:t> in a background thread. </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run()</a:t>
            </a:r>
            <a:r>
              <a:rPr lang="en-US" sz="1200" b="0" i="0" kern="1200" dirty="0" smtClean="0">
                <a:solidFill>
                  <a:schemeClr val="tx1"/>
                </a:solidFill>
                <a:effectLst/>
                <a:latin typeface="+mn-lt"/>
                <a:ea typeface="+mn-ea"/>
                <a:cs typeface="+mn-cs"/>
              </a:rPr>
              <a:t> method can be seen in the </a:t>
            </a:r>
            <a:r>
              <a:rPr lang="en-US" sz="1200" b="1" i="1" kern="1200" dirty="0" smtClean="0">
                <a:solidFill>
                  <a:schemeClr val="tx1"/>
                </a:solidFill>
                <a:effectLst/>
                <a:latin typeface="+mn-lt"/>
                <a:ea typeface="+mn-ea"/>
                <a:cs typeface="+mn-cs"/>
              </a:rPr>
              <a:t>Writing a new Interactor</a:t>
            </a:r>
            <a:r>
              <a:rPr lang="en-US" sz="1200" b="0" i="0" kern="1200" dirty="0" smtClean="0">
                <a:solidFill>
                  <a:schemeClr val="tx1"/>
                </a:solidFill>
                <a:effectLst/>
                <a:latin typeface="+mn-lt"/>
                <a:ea typeface="+mn-ea"/>
                <a:cs typeface="+mn-cs"/>
              </a:rPr>
              <a:t> section.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910626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All Interactors are run in the background thread so there shouldn’t be any impact on UI performance.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Let’s create a new Interactor with a warm name of </a:t>
            </a:r>
            <a:r>
              <a:rPr lang="en-US" sz="1200" b="1" i="0" kern="1200" dirty="0" err="1" smtClean="0">
                <a:solidFill>
                  <a:schemeClr val="tx1"/>
                </a:solidFill>
                <a:effectLst/>
                <a:latin typeface="+mn-lt"/>
                <a:ea typeface="+mn-ea"/>
                <a:cs typeface="+mn-cs"/>
              </a:rPr>
              <a:t>WelcomingInteractor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Callback</a:t>
            </a:r>
            <a:r>
              <a:rPr lang="en-US" sz="1200" b="0" i="0" kern="1200" dirty="0" smtClean="0">
                <a:solidFill>
                  <a:schemeClr val="tx1"/>
                </a:solidFill>
                <a:effectLst/>
                <a:latin typeface="+mn-lt"/>
                <a:ea typeface="+mn-ea"/>
                <a:cs typeface="+mn-cs"/>
              </a:rPr>
              <a:t> is responsible for talking to the UI on the main thread, we put it into this Interactor’s interface so we don’t have to name it a </a:t>
            </a:r>
            <a:r>
              <a:rPr lang="en-US" sz="1200" b="0" i="1" kern="1200" dirty="0" err="1" smtClean="0">
                <a:solidFill>
                  <a:schemeClr val="tx1"/>
                </a:solidFill>
                <a:effectLst/>
                <a:latin typeface="+mn-lt"/>
                <a:ea typeface="+mn-ea"/>
                <a:cs typeface="+mn-cs"/>
              </a:rPr>
              <a:t>WelcomingInteractorCallback</a:t>
            </a:r>
            <a:r>
              <a:rPr lang="en-US" sz="1200" b="0" i="1"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to distinguish it from other callbacks.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331559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the implementation</a:t>
            </a:r>
            <a:r>
              <a:rPr lang="en-US" sz="1200" b="0" i="0" kern="1200" baseline="0" dirty="0" smtClean="0">
                <a:solidFill>
                  <a:schemeClr val="tx1"/>
                </a:solidFill>
                <a:effectLst/>
                <a:latin typeface="+mn-lt"/>
                <a:ea typeface="+mn-ea"/>
                <a:cs typeface="+mn-cs"/>
              </a:rPr>
              <a:t> of the code.</a:t>
            </a:r>
          </a:p>
          <a:p>
            <a:r>
              <a:rPr lang="en-US" sz="1200" b="0" i="0" kern="1200" dirty="0" smtClean="0">
                <a:solidFill>
                  <a:schemeClr val="tx1"/>
                </a:solidFill>
                <a:effectLst/>
                <a:latin typeface="+mn-lt"/>
                <a:ea typeface="+mn-ea"/>
                <a:cs typeface="+mn-cs"/>
              </a:rPr>
              <a:t>This just attempts to retrieve the message and sends the message or the error to the UI to display it. We notify the UI using our Callback which is actually going to be our Presenter. </a:t>
            </a:r>
            <a:r>
              <a:rPr lang="en-US" sz="1200" b="1" i="0" kern="1200" dirty="0" smtClean="0">
                <a:solidFill>
                  <a:schemeClr val="tx1"/>
                </a:solidFill>
                <a:effectLst/>
                <a:latin typeface="+mn-lt"/>
                <a:ea typeface="+mn-ea"/>
                <a:cs typeface="+mn-cs"/>
              </a:rPr>
              <a:t>That is the crux of our business logic. Everything else we need to do is framework dependent.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529599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Presentation code belongs to the </a:t>
            </a:r>
            <a:r>
              <a:rPr lang="en-US" sz="1200" b="1" i="0" kern="1200" dirty="0" smtClean="0">
                <a:solidFill>
                  <a:schemeClr val="tx1"/>
                </a:solidFill>
                <a:effectLst/>
                <a:latin typeface="+mn-lt"/>
                <a:ea typeface="+mn-ea"/>
                <a:cs typeface="+mn-cs"/>
              </a:rPr>
              <a:t>outer layer</a:t>
            </a:r>
            <a:r>
              <a:rPr lang="en-US" sz="1200" b="0" i="0" kern="1200" dirty="0" smtClean="0">
                <a:solidFill>
                  <a:schemeClr val="tx1"/>
                </a:solidFill>
                <a:effectLst/>
                <a:latin typeface="+mn-lt"/>
                <a:ea typeface="+mn-ea"/>
                <a:cs typeface="+mn-cs"/>
              </a:rPr>
              <a:t> in Clean. It consists of framework dependent code to display the UI to the user. We will use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MainActivity</a:t>
            </a:r>
            <a:r>
              <a:rPr lang="en-US" sz="1200" b="0" i="0" kern="1200" dirty="0" smtClean="0">
                <a:solidFill>
                  <a:schemeClr val="tx1"/>
                </a:solidFill>
                <a:effectLst/>
                <a:latin typeface="+mn-lt"/>
                <a:ea typeface="+mn-ea"/>
                <a:cs typeface="+mn-cs"/>
              </a:rPr>
              <a:t> class to display the welcome message to the user when the app resumes.</a:t>
            </a:r>
          </a:p>
          <a:p>
            <a:r>
              <a:rPr lang="en-US" sz="1200" b="0" i="0" kern="1200" dirty="0" smtClean="0">
                <a:solidFill>
                  <a:schemeClr val="tx1"/>
                </a:solidFill>
                <a:effectLst/>
                <a:latin typeface="+mn-lt"/>
                <a:ea typeface="+mn-ea"/>
                <a:cs typeface="+mn-cs"/>
              </a:rPr>
              <a:t>Let’s start by writing the interface of our </a:t>
            </a:r>
            <a:r>
              <a:rPr lang="en-US" sz="1200" b="1" i="0" kern="1200" dirty="0" smtClean="0">
                <a:solidFill>
                  <a:schemeClr val="tx1"/>
                </a:solidFill>
                <a:effectLst/>
                <a:latin typeface="+mn-lt"/>
                <a:ea typeface="+mn-ea"/>
                <a:cs typeface="+mn-cs"/>
              </a:rPr>
              <a:t>Presenter</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The only thing our view needs to do is to display the welcome message: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814217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434055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51861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932190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172134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40050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it small where</a:t>
            </a:r>
            <a:r>
              <a:rPr lang="en-US" baseline="0" dirty="0" smtClean="0"/>
              <a:t> ever possible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951383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it small where</a:t>
            </a:r>
            <a:r>
              <a:rPr lang="en-US" baseline="0" dirty="0" smtClean="0"/>
              <a:t> ever possible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656727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godfreynolan</a:t>
            </a:r>
            <a:r>
              <a:rPr lang="en-US" dirty="0" smtClean="0"/>
              <a:t>/</a:t>
            </a:r>
            <a:r>
              <a:rPr lang="en-US" smtClean="0"/>
              <a:t>AgileAndroid</a:t>
            </a:r>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882012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21127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Entities </a:t>
            </a:r>
          </a:p>
          <a:p>
            <a:r>
              <a:rPr lang="en-US" sz="1200" b="0" i="0" kern="1200" dirty="0" smtClean="0">
                <a:solidFill>
                  <a:schemeClr val="tx1"/>
                </a:solidFill>
                <a:effectLst/>
                <a:latin typeface="+mn-lt"/>
                <a:ea typeface="+mn-ea"/>
                <a:cs typeface="+mn-cs"/>
              </a:rPr>
              <a:t>Entities are business objects, functions or data structures, that are responsible for all the </a:t>
            </a:r>
            <a:r>
              <a:rPr lang="en-US" sz="1200" b="1" i="0" kern="1200" dirty="0" smtClean="0">
                <a:solidFill>
                  <a:schemeClr val="tx1"/>
                </a:solidFill>
                <a:effectLst/>
                <a:latin typeface="+mn-lt"/>
                <a:ea typeface="+mn-ea"/>
                <a:cs typeface="+mn-cs"/>
              </a:rPr>
              <a:t>non</a:t>
            </a:r>
            <a:r>
              <a:rPr lang="en-US" sz="1200" b="0" i="0" kern="1200" dirty="0" smtClean="0">
                <a:solidFill>
                  <a:schemeClr val="tx1"/>
                </a:solidFill>
                <a:effectLst/>
                <a:latin typeface="+mn-lt"/>
                <a:ea typeface="+mn-ea"/>
                <a:cs typeface="+mn-cs"/>
              </a:rPr>
              <a:t> application specific business rules.</a:t>
            </a:r>
          </a:p>
          <a:p>
            <a:r>
              <a:rPr lang="en-US" sz="1200" b="0" i="0" kern="1200" dirty="0" smtClean="0">
                <a:solidFill>
                  <a:schemeClr val="tx1"/>
                </a:solidFill>
                <a:effectLst/>
                <a:latin typeface="+mn-lt"/>
                <a:ea typeface="+mn-ea"/>
                <a:cs typeface="+mn-cs"/>
              </a:rPr>
              <a:t>So for example</a:t>
            </a:r>
            <a:r>
              <a:rPr lang="en-US" sz="1200" b="0" i="0" kern="1200" baseline="0" dirty="0" smtClean="0">
                <a:solidFill>
                  <a:schemeClr val="tx1"/>
                </a:solidFill>
                <a:effectLst/>
                <a:latin typeface="+mn-lt"/>
                <a:ea typeface="+mn-ea"/>
                <a:cs typeface="+mn-cs"/>
              </a:rPr>
              <a:t> bank account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that if you have multiple applications that share the same domain (business) objects, the entities should not need to change in order to be usable by all of them.</a:t>
            </a:r>
          </a:p>
          <a:p>
            <a:r>
              <a:rPr lang="en-US" sz="1200" b="1" i="0" kern="1200" dirty="0" smtClean="0">
                <a:solidFill>
                  <a:schemeClr val="tx1"/>
                </a:solidFill>
                <a:effectLst/>
                <a:latin typeface="+mn-lt"/>
                <a:ea typeface="+mn-ea"/>
                <a:cs typeface="+mn-cs"/>
              </a:rPr>
              <a:t>Interactors or Use Cases</a:t>
            </a:r>
          </a:p>
          <a:p>
            <a:r>
              <a:rPr lang="en-US" sz="1200" b="0" i="0" kern="1200" dirty="0" smtClean="0">
                <a:solidFill>
                  <a:schemeClr val="tx1"/>
                </a:solidFill>
                <a:effectLst/>
                <a:latin typeface="+mn-lt"/>
                <a:ea typeface="+mn-ea"/>
                <a:cs typeface="+mn-cs"/>
              </a:rPr>
              <a:t>Interactors represent the layer for application specific business rules. </a:t>
            </a:r>
          </a:p>
          <a:p>
            <a:r>
              <a:rPr lang="en-US" sz="1200" b="0" i="0" kern="1200" dirty="0" smtClean="0">
                <a:solidFill>
                  <a:schemeClr val="tx1"/>
                </a:solidFill>
                <a:effectLst/>
                <a:latin typeface="+mn-lt"/>
                <a:ea typeface="+mn-ea"/>
                <a:cs typeface="+mn-cs"/>
              </a:rPr>
              <a:t>So for example</a:t>
            </a:r>
            <a:r>
              <a:rPr lang="en-US" sz="1200" b="0" i="0" kern="1200" baseline="0" dirty="0" smtClean="0">
                <a:solidFill>
                  <a:schemeClr val="tx1"/>
                </a:solidFill>
                <a:effectLst/>
                <a:latin typeface="+mn-lt"/>
                <a:ea typeface="+mn-ea"/>
                <a:cs typeface="+mn-cs"/>
              </a:rPr>
              <a:t> transferring money, paying a bill etc.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a:t>
            </a:r>
            <a:r>
              <a:rPr lang="en-US" sz="1200" b="0" i="0" kern="1200" baseline="0" dirty="0" smtClean="0">
                <a:solidFill>
                  <a:schemeClr val="tx1"/>
                </a:solidFill>
                <a:effectLst/>
                <a:latin typeface="+mn-lt"/>
                <a:ea typeface="+mn-ea"/>
                <a:cs typeface="+mn-cs"/>
              </a:rPr>
              <a:t> what happens if you want to add change add a new bank account to your app, do you need to rewrite everything</a:t>
            </a:r>
          </a:p>
          <a:p>
            <a:r>
              <a:rPr lang="en-US" sz="1200" b="0" i="0" kern="1200" baseline="0" dirty="0" smtClean="0">
                <a:solidFill>
                  <a:schemeClr val="tx1"/>
                </a:solidFill>
                <a:effectLst/>
                <a:latin typeface="+mn-lt"/>
                <a:ea typeface="+mn-ea"/>
                <a:cs typeface="+mn-cs"/>
              </a:rPr>
              <a:t>Or what if you want to add PayPal as a payment option?  </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70000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is some vocabulary that is relevant for getting familiar and understanding this approach in a better way:</a:t>
            </a:r>
          </a:p>
          <a:p>
            <a:r>
              <a:rPr lang="en-US" sz="1200" b="1" i="0" kern="1200" dirty="0" smtClean="0">
                <a:solidFill>
                  <a:schemeClr val="tx1"/>
                </a:solidFill>
                <a:effectLst/>
                <a:latin typeface="+mn-lt"/>
                <a:ea typeface="+mn-ea"/>
                <a:cs typeface="+mn-cs"/>
              </a:rPr>
              <a:t>Entities:</a:t>
            </a:r>
            <a:r>
              <a:rPr lang="en-US" sz="1200" b="0" i="0" kern="1200" dirty="0" smtClean="0">
                <a:solidFill>
                  <a:schemeClr val="tx1"/>
                </a:solidFill>
                <a:effectLst/>
                <a:latin typeface="+mn-lt"/>
                <a:ea typeface="+mn-ea"/>
                <a:cs typeface="+mn-cs"/>
              </a:rPr>
              <a:t> These are the business objects of the application.</a:t>
            </a:r>
          </a:p>
          <a:p>
            <a:r>
              <a:rPr lang="en-US" sz="1200" b="1" i="0" kern="1200" dirty="0" smtClean="0">
                <a:solidFill>
                  <a:schemeClr val="tx1"/>
                </a:solidFill>
                <a:effectLst/>
                <a:latin typeface="+mn-lt"/>
                <a:ea typeface="+mn-ea"/>
                <a:cs typeface="+mn-cs"/>
              </a:rPr>
              <a:t>Use Cases:</a:t>
            </a:r>
            <a:r>
              <a:rPr lang="en-US" sz="1200" b="0" i="0" kern="1200" dirty="0" smtClean="0">
                <a:solidFill>
                  <a:schemeClr val="tx1"/>
                </a:solidFill>
                <a:effectLst/>
                <a:latin typeface="+mn-lt"/>
                <a:ea typeface="+mn-ea"/>
                <a:cs typeface="+mn-cs"/>
              </a:rPr>
              <a:t> These use cases orchestrate the flow of data to and from the entities. Are also called Interactors.</a:t>
            </a:r>
          </a:p>
          <a:p>
            <a:r>
              <a:rPr lang="en-US" sz="1200" b="1" i="0" kern="1200" dirty="0" smtClean="0">
                <a:solidFill>
                  <a:schemeClr val="tx1"/>
                </a:solidFill>
                <a:effectLst/>
                <a:latin typeface="+mn-lt"/>
                <a:ea typeface="+mn-ea"/>
                <a:cs typeface="+mn-cs"/>
              </a:rPr>
              <a:t>Interface Adapters:</a:t>
            </a:r>
            <a:r>
              <a:rPr lang="en-US" sz="1200" b="0" i="0" kern="1200" dirty="0" smtClean="0">
                <a:solidFill>
                  <a:schemeClr val="tx1"/>
                </a:solidFill>
                <a:effectLst/>
                <a:latin typeface="+mn-lt"/>
                <a:ea typeface="+mn-ea"/>
                <a:cs typeface="+mn-cs"/>
              </a:rPr>
              <a:t> This set of adapters convert data from the format most convenient for the use cases and entities. Presenters and Controllers belong here.</a:t>
            </a:r>
          </a:p>
          <a:p>
            <a:r>
              <a:rPr lang="en-US" sz="1200" b="1" i="0" kern="1200" dirty="0" smtClean="0">
                <a:solidFill>
                  <a:schemeClr val="tx1"/>
                </a:solidFill>
                <a:effectLst/>
                <a:latin typeface="+mn-lt"/>
                <a:ea typeface="+mn-ea"/>
                <a:cs typeface="+mn-cs"/>
              </a:rPr>
              <a:t>Frameworks and Drivers:</a:t>
            </a:r>
            <a:r>
              <a:rPr lang="en-US" sz="1200" b="0" i="0" kern="1200" dirty="0" smtClean="0">
                <a:solidFill>
                  <a:schemeClr val="tx1"/>
                </a:solidFill>
                <a:effectLst/>
                <a:latin typeface="+mn-lt"/>
                <a:ea typeface="+mn-ea"/>
                <a:cs typeface="+mn-cs"/>
              </a:rPr>
              <a:t> This is where all the details go: UI, tools, frameworks, etc.</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55044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objective is the </a:t>
            </a:r>
            <a:r>
              <a:rPr lang="en-US" sz="1200" b="1" i="0" kern="1200" dirty="0" smtClean="0">
                <a:solidFill>
                  <a:schemeClr val="tx1"/>
                </a:solidFill>
                <a:effectLst/>
                <a:latin typeface="+mn-lt"/>
                <a:ea typeface="+mn-ea"/>
                <a:cs typeface="+mn-cs"/>
              </a:rPr>
              <a:t>separation of concerns</a:t>
            </a:r>
            <a:r>
              <a:rPr lang="en-US" sz="1200" b="0" i="0" kern="1200" dirty="0" smtClean="0">
                <a:solidFill>
                  <a:schemeClr val="tx1"/>
                </a:solidFill>
                <a:effectLst/>
                <a:latin typeface="+mn-lt"/>
                <a:ea typeface="+mn-ea"/>
                <a:cs typeface="+mn-cs"/>
              </a:rPr>
              <a:t> by keeping the business rules not knowing anything at all about the outside world, thus, they can can be tested without any dependency to any external element.</a:t>
            </a:r>
          </a:p>
          <a:p>
            <a:r>
              <a:rPr lang="en-US" sz="1200" b="0" i="0" kern="1200" dirty="0" smtClean="0">
                <a:solidFill>
                  <a:schemeClr val="tx1"/>
                </a:solidFill>
                <a:effectLst/>
                <a:latin typeface="+mn-lt"/>
                <a:ea typeface="+mn-ea"/>
                <a:cs typeface="+mn-cs"/>
              </a:rPr>
              <a:t>To achieve this, </a:t>
            </a:r>
            <a:r>
              <a:rPr lang="en-US" sz="1200" b="1" i="0" kern="1200" dirty="0" smtClean="0">
                <a:solidFill>
                  <a:schemeClr val="tx1"/>
                </a:solidFill>
                <a:effectLst/>
                <a:latin typeface="+mn-lt"/>
                <a:ea typeface="+mn-ea"/>
                <a:cs typeface="+mn-cs"/>
              </a:rPr>
              <a:t>my proposal is about breaking up the project into 3 different layers,</a:t>
            </a:r>
            <a:r>
              <a:rPr lang="en-US" sz="1200" b="0" i="0" kern="1200" dirty="0" smtClean="0">
                <a:solidFill>
                  <a:schemeClr val="tx1"/>
                </a:solidFill>
                <a:effectLst/>
                <a:latin typeface="+mn-lt"/>
                <a:ea typeface="+mn-ea"/>
                <a:cs typeface="+mn-cs"/>
              </a:rPr>
              <a:t> in which each one has its own purpose and works separately from the others.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592873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Is here, where the logic related with views and animations happens. It uses no more than </a:t>
            </a:r>
            <a:r>
              <a:rPr lang="en-US" sz="1200" b="0" i="0" kern="1200" dirty="0" err="1" smtClean="0">
                <a:solidFill>
                  <a:schemeClr val="tx1"/>
                </a:solidFill>
                <a:effectLst/>
                <a:latin typeface="+mn-lt"/>
                <a:ea typeface="+mn-ea"/>
                <a:cs typeface="+mn-cs"/>
              </a:rPr>
              <a:t>a</a:t>
            </a:r>
            <a:r>
              <a:rPr lang="en-US" sz="1200" b="1" i="0" kern="1200" dirty="0" err="1" smtClean="0">
                <a:solidFill>
                  <a:schemeClr val="tx1"/>
                </a:solidFill>
                <a:effectLst/>
                <a:latin typeface="+mn-lt"/>
                <a:ea typeface="+mn-ea"/>
                <a:cs typeface="+mn-cs"/>
              </a:rPr>
              <a:t>Model</a:t>
            </a:r>
            <a:r>
              <a:rPr lang="en-US" sz="1200" b="1" i="0" kern="1200" dirty="0" smtClean="0">
                <a:solidFill>
                  <a:schemeClr val="tx1"/>
                </a:solidFill>
                <a:effectLst/>
                <a:latin typeface="+mn-lt"/>
                <a:ea typeface="+mn-ea"/>
                <a:cs typeface="+mn-cs"/>
              </a:rPr>
              <a:t> View Presenter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MVP</a:t>
            </a:r>
            <a:r>
              <a:rPr lang="en-US" sz="1200" b="0" i="0" kern="1200" dirty="0" smtClean="0">
                <a:solidFill>
                  <a:schemeClr val="tx1"/>
                </a:solidFill>
                <a:effectLst/>
                <a:latin typeface="+mn-lt"/>
                <a:ea typeface="+mn-ea"/>
                <a:cs typeface="+mn-cs"/>
              </a:rPr>
              <a:t> from now on), but you can use any other pattern like MVC or MVVM. I will not get into details on it, but here </a:t>
            </a:r>
            <a:r>
              <a:rPr lang="en-US" sz="1200" b="1" i="0" kern="1200" dirty="0" smtClean="0">
                <a:solidFill>
                  <a:schemeClr val="tx1"/>
                </a:solidFill>
                <a:effectLst/>
                <a:latin typeface="+mn-lt"/>
                <a:ea typeface="+mn-ea"/>
                <a:cs typeface="+mn-cs"/>
              </a:rPr>
              <a:t>fragments and activities are only views,</a:t>
            </a:r>
            <a:r>
              <a:rPr lang="en-US" sz="1200" b="0" i="0" kern="1200" dirty="0" smtClean="0">
                <a:solidFill>
                  <a:schemeClr val="tx1"/>
                </a:solidFill>
                <a:effectLst/>
                <a:latin typeface="+mn-lt"/>
                <a:ea typeface="+mn-ea"/>
                <a:cs typeface="+mn-cs"/>
              </a:rPr>
              <a:t> there is no logic inside them other than UI logic, and this is where all the rendering stuff takes place.</a:t>
            </a:r>
            <a:r>
              <a:rPr lang="en-US" dirty="0" smtClean="0"/>
              <a:t/>
            </a:r>
            <a:br>
              <a:rPr lang="en-US" dirty="0" smtClean="0"/>
            </a:br>
            <a:r>
              <a:rPr lang="en-US" sz="1200" b="1" i="0" kern="1200" dirty="0" smtClean="0">
                <a:solidFill>
                  <a:schemeClr val="tx1"/>
                </a:solidFill>
                <a:effectLst/>
                <a:latin typeface="+mn-lt"/>
                <a:ea typeface="+mn-ea"/>
                <a:cs typeface="+mn-cs"/>
              </a:rPr>
              <a:t>Presenters</a:t>
            </a:r>
            <a:r>
              <a:rPr lang="en-US" sz="1200" b="0" i="0" kern="1200" dirty="0" smtClean="0">
                <a:solidFill>
                  <a:schemeClr val="tx1"/>
                </a:solidFill>
                <a:effectLst/>
                <a:latin typeface="+mn-lt"/>
                <a:ea typeface="+mn-ea"/>
                <a:cs typeface="+mn-cs"/>
              </a:rPr>
              <a:t> in this layer are composed with </a:t>
            </a:r>
            <a:r>
              <a:rPr lang="en-US" sz="1200" b="1" i="0" kern="1200" dirty="0" smtClean="0">
                <a:solidFill>
                  <a:schemeClr val="tx1"/>
                </a:solidFill>
                <a:effectLst/>
                <a:latin typeface="+mn-lt"/>
                <a:ea typeface="+mn-ea"/>
                <a:cs typeface="+mn-cs"/>
              </a:rPr>
              <a:t>interactors (use cases)</a:t>
            </a:r>
            <a:r>
              <a:rPr lang="en-US" sz="1200" b="0" i="0" kern="1200" dirty="0" smtClean="0">
                <a:solidFill>
                  <a:schemeClr val="tx1"/>
                </a:solidFill>
                <a:effectLst/>
                <a:latin typeface="+mn-lt"/>
                <a:ea typeface="+mn-ea"/>
                <a:cs typeface="+mn-cs"/>
              </a:rPr>
              <a:t> that perform the job in a new thread outside the android UI thread, and come back using a callback with the data that will be rendered in the view.</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50401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Business rules here: all the logic happens in this layer.</a:t>
            </a:r>
            <a:r>
              <a:rPr lang="en-US" sz="1200" b="0" i="0" kern="1200" dirty="0" smtClean="0">
                <a:solidFill>
                  <a:schemeClr val="tx1"/>
                </a:solidFill>
                <a:effectLst/>
                <a:latin typeface="+mn-lt"/>
                <a:ea typeface="+mn-ea"/>
                <a:cs typeface="+mn-cs"/>
              </a:rPr>
              <a:t> Regarding the android project, you will see all the interactors (use cases) implementations here as well.</a:t>
            </a:r>
            <a:r>
              <a:rPr lang="en-US" dirty="0" smtClean="0"/>
              <a:t/>
            </a:r>
            <a:br>
              <a:rPr lang="en-US" dirty="0" smtClean="0"/>
            </a:br>
            <a:r>
              <a:rPr lang="en-US" sz="1200" b="1" i="0" kern="1200" dirty="0" smtClean="0">
                <a:solidFill>
                  <a:schemeClr val="tx1"/>
                </a:solidFill>
                <a:effectLst/>
                <a:latin typeface="+mn-lt"/>
                <a:ea typeface="+mn-ea"/>
                <a:cs typeface="+mn-cs"/>
              </a:rPr>
              <a:t>This layer is a pure java module without any android dependencies.</a:t>
            </a:r>
            <a:r>
              <a:rPr lang="en-US" sz="1200" b="0" i="0" kern="1200" dirty="0" smtClean="0">
                <a:solidFill>
                  <a:schemeClr val="tx1"/>
                </a:solidFill>
                <a:effectLst/>
                <a:latin typeface="+mn-lt"/>
                <a:ea typeface="+mn-ea"/>
                <a:cs typeface="+mn-cs"/>
              </a:rPr>
              <a:t> All the external components use interfaces when connecting to the business objects.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48270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All data needed for the application comes from this layer through a </a:t>
            </a:r>
            <a:r>
              <a:rPr lang="en-US" sz="1200" b="1" i="0" kern="1200" dirty="0" err="1" smtClean="0">
                <a:solidFill>
                  <a:schemeClr val="tx1"/>
                </a:solidFill>
                <a:effectLst/>
                <a:latin typeface="+mn-lt"/>
                <a:ea typeface="+mn-ea"/>
                <a:cs typeface="+mn-cs"/>
              </a:rPr>
              <a:t>UserRepository</a:t>
            </a:r>
            <a:r>
              <a:rPr lang="en-US" sz="1200" b="1" i="0" kern="1200" dirty="0" smtClean="0">
                <a:solidFill>
                  <a:schemeClr val="tx1"/>
                </a:solidFill>
                <a:effectLst/>
                <a:latin typeface="+mn-lt"/>
                <a:ea typeface="+mn-ea"/>
                <a:cs typeface="+mn-cs"/>
              </a:rPr>
              <a:t> implementation (the interface is in the domain layer) that uses a </a:t>
            </a:r>
            <a:r>
              <a:rPr lang="en-US" sz="1200" b="1" i="0" u="none" strike="noStrike" kern="1200" dirty="0" smtClean="0">
                <a:solidFill>
                  <a:schemeClr val="tx1"/>
                </a:solidFill>
                <a:effectLst/>
                <a:latin typeface="+mn-lt"/>
                <a:ea typeface="+mn-ea"/>
                <a:cs typeface="+mn-cs"/>
                <a:hlinkClick r:id="rId3"/>
              </a:rPr>
              <a:t>Repository Pattern</a:t>
            </a:r>
            <a:r>
              <a:rPr lang="en-US" sz="1200" b="1" i="0" kern="1200" dirty="0" smtClean="0">
                <a:solidFill>
                  <a:schemeClr val="tx1"/>
                </a:solidFill>
                <a:effectLst/>
                <a:latin typeface="+mn-lt"/>
                <a:ea typeface="+mn-ea"/>
                <a:cs typeface="+mn-cs"/>
              </a:rPr>
              <a:t> with a strategy that, through a factory, picks different data sources depending on certain conditions.</a:t>
            </a:r>
            <a:r>
              <a:rPr lang="en-US" dirty="0" smtClean="0"/>
              <a:t/>
            </a:r>
            <a:br>
              <a:rPr lang="en-US" dirty="0" smtClean="0"/>
            </a:br>
            <a:r>
              <a:rPr lang="en-US" sz="1200" b="0" i="0" kern="1200" dirty="0" smtClean="0">
                <a:solidFill>
                  <a:schemeClr val="tx1"/>
                </a:solidFill>
                <a:effectLst/>
                <a:latin typeface="+mn-lt"/>
                <a:ea typeface="+mn-ea"/>
                <a:cs typeface="+mn-cs"/>
              </a:rPr>
              <a:t>For instance, when getting a user by id, the disk cache data source will be selected if the user already exists in cache, otherwise the cloud will be queried to retrieve the data and later save it to the disk cache.</a:t>
            </a:r>
            <a:r>
              <a:rPr lang="en-US" dirty="0" smtClean="0"/>
              <a:t/>
            </a:r>
            <a:br>
              <a:rPr lang="en-US" dirty="0" smtClean="0"/>
            </a:br>
            <a:r>
              <a:rPr lang="en-US" sz="1200" b="1" i="0" kern="1200" dirty="0" smtClean="0">
                <a:solidFill>
                  <a:schemeClr val="tx1"/>
                </a:solidFill>
                <a:effectLst/>
                <a:latin typeface="+mn-lt"/>
                <a:ea typeface="+mn-ea"/>
                <a:cs typeface="+mn-cs"/>
              </a:rPr>
              <a:t>The idea behind all this is that the data origin is transparent for the client,</a:t>
            </a:r>
            <a:r>
              <a:rPr lang="en-US" sz="1200" b="0" i="0" kern="1200" dirty="0" smtClean="0">
                <a:solidFill>
                  <a:schemeClr val="tx1"/>
                </a:solidFill>
                <a:effectLst/>
                <a:latin typeface="+mn-lt"/>
                <a:ea typeface="+mn-ea"/>
                <a:cs typeface="+mn-cs"/>
              </a:rPr>
              <a:t> which does not care if the data is coming from memory, disk or the cloud, the only truth is that the data will arrive and will be got.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25833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medium.com</a:t>
            </a:r>
            <a:r>
              <a:rPr lang="en-US" dirty="0" smtClean="0"/>
              <a:t>/@</a:t>
            </a:r>
            <a:r>
              <a:rPr lang="en-US" dirty="0" err="1" smtClean="0"/>
              <a:t>dmilicic</a:t>
            </a:r>
            <a:r>
              <a:rPr lang="en-US" dirty="0" smtClean="0"/>
              <a:t>/a-detailed-guide-on-developing-android-apps-using-the-clean-architecture-pattern-d38d71e94029#.cvw2vjcr2</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908829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2/6/17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2/6/17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2/6/17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2/6/17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2/6/17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Android apps – Week 12b</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2843-201710_MCS4993_M:Topics </a:t>
            </a:r>
            <a:r>
              <a:rPr lang="en-US" dirty="0"/>
              <a:t>in </a:t>
            </a:r>
            <a:r>
              <a:rPr lang="en-US" dirty="0" smtClean="0"/>
              <a:t>MA/CS</a:t>
            </a:r>
          </a:p>
          <a:p>
            <a:r>
              <a:rPr lang="en-US" dirty="0" smtClean="0"/>
              <a:t>2843-201710_MCS5993_M:Topics in Computer Science</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3222" y="2118867"/>
            <a:ext cx="5845556" cy="3426705"/>
          </a:xfrm>
          <a:prstGeom prst="rect">
            <a:avLst/>
          </a:prstGeom>
        </p:spPr>
      </p:pic>
    </p:spTree>
    <p:extLst>
      <p:ext uri="{BB962C8B-B14F-4D97-AF65-F5344CB8AC3E}">
        <p14:creationId xmlns:p14="http://schemas.microsoft.com/office/powerpoint/2010/main" val="67562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Layer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0050" y="2108200"/>
            <a:ext cx="3771900" cy="3556000"/>
          </a:xfrm>
        </p:spPr>
      </p:pic>
    </p:spTree>
    <p:extLst>
      <p:ext uri="{BB962C8B-B14F-4D97-AF65-F5344CB8AC3E}">
        <p14:creationId xmlns:p14="http://schemas.microsoft.com/office/powerpoint/2010/main" val="204337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Layer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2260" y="1981200"/>
            <a:ext cx="6907480" cy="3810000"/>
          </a:xfrm>
        </p:spPr>
      </p:pic>
    </p:spTree>
    <p:extLst>
      <p:ext uri="{BB962C8B-B14F-4D97-AF65-F5344CB8AC3E}">
        <p14:creationId xmlns:p14="http://schemas.microsoft.com/office/powerpoint/2010/main" val="16311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“Greet the user with a message when the app starts where that message is </a:t>
            </a:r>
            <a:r>
              <a:rPr lang="en-US" sz="2800" dirty="0" smtClean="0"/>
              <a:t>stored in the database.”</a:t>
            </a:r>
          </a:p>
          <a:p>
            <a:r>
              <a:rPr lang="en-US" sz="2800" dirty="0"/>
              <a:t>the </a:t>
            </a:r>
            <a:r>
              <a:rPr lang="en-US" sz="2800" b="1" dirty="0"/>
              <a:t>presentation</a:t>
            </a:r>
            <a:r>
              <a:rPr lang="en-US" sz="2800" dirty="0"/>
              <a:t> package</a:t>
            </a:r>
          </a:p>
          <a:p>
            <a:r>
              <a:rPr lang="en-US" sz="2800" dirty="0"/>
              <a:t>the </a:t>
            </a:r>
            <a:r>
              <a:rPr lang="en-US" sz="2800" b="1" dirty="0"/>
              <a:t>storage</a:t>
            </a:r>
            <a:r>
              <a:rPr lang="en-US" sz="2800" dirty="0"/>
              <a:t> package</a:t>
            </a:r>
          </a:p>
          <a:p>
            <a:r>
              <a:rPr lang="en-US" sz="2800" dirty="0"/>
              <a:t>the </a:t>
            </a:r>
            <a:r>
              <a:rPr lang="en-US" sz="2800" b="1" dirty="0"/>
              <a:t>domain</a:t>
            </a:r>
            <a:r>
              <a:rPr lang="en-US" sz="2800" dirty="0"/>
              <a:t> </a:t>
            </a:r>
            <a:r>
              <a:rPr lang="en-US" sz="2800" dirty="0" smtClean="0"/>
              <a:t>package</a:t>
            </a:r>
            <a:r>
              <a:rPr lang="en-US" sz="2800" dirty="0"/>
              <a:t/>
            </a:r>
            <a:br>
              <a:rPr lang="en-US" sz="2800" dirty="0"/>
            </a:br>
            <a:endParaRPr lang="en-US" sz="2800" dirty="0"/>
          </a:p>
        </p:txBody>
      </p:sp>
    </p:spTree>
    <p:extLst>
      <p:ext uri="{BB962C8B-B14F-4D97-AF65-F5344CB8AC3E}">
        <p14:creationId xmlns:p14="http://schemas.microsoft.com/office/powerpoint/2010/main" val="86283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calls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i="1" dirty="0" err="1"/>
              <a:t>MainActivity</a:t>
            </a:r>
            <a:r>
              <a:rPr lang="en-US" sz="2800" i="1" dirty="0"/>
              <a:t> </a:t>
            </a:r>
            <a:endParaRPr lang="en-US" sz="2800" i="1" dirty="0" smtClean="0"/>
          </a:p>
          <a:p>
            <a:pPr marL="0" indent="0">
              <a:buNone/>
            </a:pPr>
            <a:r>
              <a:rPr lang="en-US" sz="2800" i="1" dirty="0"/>
              <a:t> </a:t>
            </a:r>
            <a:r>
              <a:rPr lang="en-US" sz="2800" i="1" dirty="0" smtClean="0"/>
              <a:t>  -&gt;</a:t>
            </a:r>
            <a:r>
              <a:rPr lang="en-US" sz="2800" i="1" dirty="0" err="1"/>
              <a:t>MainPresenter</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WelcomingInteractor</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WelcomeMessageRepository</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WelcomingInteractor</a:t>
            </a:r>
            <a:r>
              <a:rPr lang="en-US" sz="2800" i="1" dirty="0"/>
              <a:t> </a:t>
            </a:r>
            <a:endParaRPr lang="en-US" sz="2800" i="1" dirty="0" smtClean="0"/>
          </a:p>
          <a:p>
            <a:pPr marL="0" indent="0">
              <a:buNone/>
            </a:pPr>
            <a:r>
              <a:rPr lang="en-US" sz="2800" i="1" dirty="0"/>
              <a:t> </a:t>
            </a:r>
            <a:r>
              <a:rPr lang="en-US" sz="2800" i="1" dirty="0" smtClean="0"/>
              <a:t>  -&gt; </a:t>
            </a:r>
            <a:r>
              <a:rPr lang="en-US" sz="2800" i="1" dirty="0" err="1"/>
              <a:t>MainPresenter</a:t>
            </a:r>
            <a:r>
              <a:rPr lang="en-US" sz="2800" i="1" dirty="0"/>
              <a:t> </a:t>
            </a:r>
            <a:endParaRPr lang="en-US" sz="2800" i="1" dirty="0" smtClean="0"/>
          </a:p>
          <a:p>
            <a:pPr marL="0" indent="0">
              <a:buNone/>
            </a:pPr>
            <a:r>
              <a:rPr lang="en-US" sz="2800" i="1" dirty="0" smtClean="0"/>
              <a:t>-&gt; </a:t>
            </a:r>
            <a:r>
              <a:rPr lang="en-US" sz="2800" i="1" dirty="0" err="1"/>
              <a:t>MainActivity</a:t>
            </a:r>
            <a:endParaRPr lang="en-US" sz="2800" dirty="0"/>
          </a:p>
        </p:txBody>
      </p:sp>
    </p:spTree>
    <p:extLst>
      <p:ext uri="{BB962C8B-B14F-4D97-AF65-F5344CB8AC3E}">
        <p14:creationId xmlns:p14="http://schemas.microsoft.com/office/powerpoint/2010/main" val="47362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MainActivity</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7700" y="2743200"/>
            <a:ext cx="8356600" cy="2286000"/>
          </a:xfrm>
        </p:spPr>
      </p:pic>
    </p:spTree>
    <p:extLst>
      <p:ext uri="{BB962C8B-B14F-4D97-AF65-F5344CB8AC3E}">
        <p14:creationId xmlns:p14="http://schemas.microsoft.com/office/powerpoint/2010/main" val="78727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MainPresenter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1585" y="1981200"/>
            <a:ext cx="6768829" cy="3810000"/>
          </a:xfrm>
        </p:spPr>
      </p:pic>
    </p:spTree>
    <p:extLst>
      <p:ext uri="{BB962C8B-B14F-4D97-AF65-F5344CB8AC3E}">
        <p14:creationId xmlns:p14="http://schemas.microsoft.com/office/powerpoint/2010/main" val="164066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new Interactor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3150" y="2457450"/>
            <a:ext cx="7505700" cy="2857500"/>
          </a:xfrm>
        </p:spPr>
      </p:pic>
    </p:spTree>
    <p:extLst>
      <p:ext uri="{BB962C8B-B14F-4D97-AF65-F5344CB8AC3E}">
        <p14:creationId xmlns:p14="http://schemas.microsoft.com/office/powerpoint/2010/main" val="121338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0"/>
            <a:ext cx="8819011" cy="6858000"/>
          </a:xfrm>
          <a:prstGeom prst="rect">
            <a:avLst/>
          </a:prstGeom>
        </p:spPr>
      </p:pic>
    </p:spTree>
    <p:extLst>
      <p:ext uri="{BB962C8B-B14F-4D97-AF65-F5344CB8AC3E}">
        <p14:creationId xmlns:p14="http://schemas.microsoft.com/office/powerpoint/2010/main" val="207436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346" y="1981200"/>
            <a:ext cx="7575307" cy="3810000"/>
          </a:xfrm>
        </p:spPr>
      </p:pic>
    </p:spTree>
    <p:extLst>
      <p:ext uri="{BB962C8B-B14F-4D97-AF65-F5344CB8AC3E}">
        <p14:creationId xmlns:p14="http://schemas.microsoft.com/office/powerpoint/2010/main" val="31504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295400" y="2025805"/>
            <a:ext cx="9601200" cy="3809999"/>
          </a:xfrm>
        </p:spPr>
        <p:txBody>
          <a:bodyPr>
            <a:normAutofit/>
          </a:bodyPr>
          <a:lstStyle/>
          <a:p>
            <a:r>
              <a:rPr lang="en-US" sz="3200" dirty="0" smtClean="0"/>
              <a:t>Design Patterns</a:t>
            </a:r>
          </a:p>
          <a:p>
            <a:r>
              <a:rPr lang="en-US" sz="3200" dirty="0" smtClean="0"/>
              <a:t>Unit Testing 101</a:t>
            </a:r>
            <a:endParaRPr lang="en-US" sz="2800" dirty="0" smtClean="0"/>
          </a:p>
          <a:p>
            <a:pPr lvl="1"/>
            <a:endParaRPr lang="en-US" sz="3000" dirty="0" smtClean="0"/>
          </a:p>
        </p:txBody>
      </p:sp>
    </p:spTree>
    <p:extLst>
      <p:ext uri="{BB962C8B-B14F-4D97-AF65-F5344CB8AC3E}">
        <p14:creationId xmlns:p14="http://schemas.microsoft.com/office/powerpoint/2010/main" val="188051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MainPresenter</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4800" y="2209800"/>
            <a:ext cx="6502400" cy="3352800"/>
          </a:xfrm>
        </p:spPr>
      </p:pic>
    </p:spTree>
    <p:extLst>
      <p:ext uri="{BB962C8B-B14F-4D97-AF65-F5344CB8AC3E}">
        <p14:creationId xmlns:p14="http://schemas.microsoft.com/office/powerpoint/2010/main" val="139718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MainActivity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0" y="3155950"/>
            <a:ext cx="6286500" cy="1460500"/>
          </a:xfrm>
        </p:spPr>
      </p:pic>
    </p:spTree>
    <p:extLst>
      <p:ext uri="{BB962C8B-B14F-4D97-AF65-F5344CB8AC3E}">
        <p14:creationId xmlns:p14="http://schemas.microsoft.com/office/powerpoint/2010/main" val="75955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calls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i="1" dirty="0" err="1"/>
              <a:t>MainActivity</a:t>
            </a:r>
            <a:r>
              <a:rPr lang="en-US" sz="2800" i="1" dirty="0"/>
              <a:t> </a:t>
            </a:r>
            <a:endParaRPr lang="en-US" sz="2800" i="1" dirty="0" smtClean="0"/>
          </a:p>
          <a:p>
            <a:pPr marL="0" indent="0">
              <a:buNone/>
            </a:pPr>
            <a:r>
              <a:rPr lang="en-US" sz="2800" i="1" dirty="0"/>
              <a:t> </a:t>
            </a:r>
            <a:r>
              <a:rPr lang="en-US" sz="2800" i="1" dirty="0" smtClean="0"/>
              <a:t>  -&gt;</a:t>
            </a:r>
            <a:r>
              <a:rPr lang="en-US" sz="2800" i="1" dirty="0" err="1"/>
              <a:t>MainPresenter</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WelcomingInteractor</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WelcomeMessageRepository</a:t>
            </a:r>
            <a:r>
              <a:rPr lang="en-US" sz="2800" i="1" dirty="0"/>
              <a:t> </a:t>
            </a:r>
            <a:endParaRPr lang="en-US" sz="2800" i="1" dirty="0" smtClean="0"/>
          </a:p>
          <a:p>
            <a:pPr marL="0" indent="0">
              <a:buNone/>
            </a:pPr>
            <a:r>
              <a:rPr lang="en-US" sz="2800" i="1" dirty="0"/>
              <a:t> </a:t>
            </a:r>
            <a:r>
              <a:rPr lang="en-US" sz="2800" i="1" dirty="0" smtClean="0"/>
              <a:t>      -&gt; </a:t>
            </a:r>
            <a:r>
              <a:rPr lang="en-US" sz="2800" i="1" dirty="0" err="1"/>
              <a:t>WelcomingInteractor</a:t>
            </a:r>
            <a:r>
              <a:rPr lang="en-US" sz="2800" i="1" dirty="0"/>
              <a:t> </a:t>
            </a:r>
            <a:endParaRPr lang="en-US" sz="2800" i="1" dirty="0" smtClean="0"/>
          </a:p>
          <a:p>
            <a:pPr marL="0" indent="0">
              <a:buNone/>
            </a:pPr>
            <a:r>
              <a:rPr lang="en-US" sz="2800" i="1" dirty="0"/>
              <a:t> </a:t>
            </a:r>
            <a:r>
              <a:rPr lang="en-US" sz="2800" i="1" dirty="0" smtClean="0"/>
              <a:t>  -&gt; </a:t>
            </a:r>
            <a:r>
              <a:rPr lang="en-US" sz="2800" i="1" dirty="0" err="1"/>
              <a:t>MainPresenter</a:t>
            </a:r>
            <a:r>
              <a:rPr lang="en-US" sz="2800" i="1" dirty="0"/>
              <a:t> </a:t>
            </a:r>
            <a:endParaRPr lang="en-US" sz="2800" i="1" dirty="0" smtClean="0"/>
          </a:p>
          <a:p>
            <a:pPr marL="0" indent="0">
              <a:buNone/>
            </a:pPr>
            <a:r>
              <a:rPr lang="en-US" sz="2800" i="1" dirty="0" smtClean="0"/>
              <a:t>-&gt; </a:t>
            </a:r>
            <a:r>
              <a:rPr lang="en-US" sz="2800" i="1" dirty="0" err="1"/>
              <a:t>MainActivity</a:t>
            </a:r>
            <a:endParaRPr lang="en-US" sz="2800" dirty="0"/>
          </a:p>
        </p:txBody>
      </p:sp>
    </p:spTree>
    <p:extLst>
      <p:ext uri="{BB962C8B-B14F-4D97-AF65-F5344CB8AC3E}">
        <p14:creationId xmlns:p14="http://schemas.microsoft.com/office/powerpoint/2010/main" val="9019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calls</a:t>
            </a:r>
            <a:endParaRPr lang="en-US" dirty="0"/>
          </a:p>
        </p:txBody>
      </p:sp>
      <p:sp>
        <p:nvSpPr>
          <p:cNvPr id="3" name="Content Placeholder 2"/>
          <p:cNvSpPr>
            <a:spLocks noGrp="1"/>
          </p:cNvSpPr>
          <p:nvPr>
            <p:ph idx="1"/>
          </p:nvPr>
        </p:nvSpPr>
        <p:spPr/>
        <p:txBody>
          <a:bodyPr>
            <a:normAutofit/>
          </a:bodyPr>
          <a:lstStyle/>
          <a:p>
            <a:pPr marL="0" indent="0">
              <a:buNone/>
            </a:pPr>
            <a:r>
              <a:rPr lang="en-US" sz="2800" b="1" i="1" dirty="0"/>
              <a:t>Outer — Mid — Core — Outer — Core — Mid — Outer</a:t>
            </a: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658108"/>
            <a:ext cx="4784852" cy="3253995"/>
          </a:xfrm>
          <a:prstGeom prst="rect">
            <a:avLst/>
          </a:prstGeom>
        </p:spPr>
      </p:pic>
    </p:spTree>
    <p:extLst>
      <p:ext uri="{BB962C8B-B14F-4D97-AF65-F5344CB8AC3E}">
        <p14:creationId xmlns:p14="http://schemas.microsoft.com/office/powerpoint/2010/main" val="77523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101</a:t>
            </a:r>
            <a:endParaRPr lang="en-US" dirty="0"/>
          </a:p>
        </p:txBody>
      </p:sp>
      <p:sp>
        <p:nvSpPr>
          <p:cNvPr id="3" name="Content Placeholder 2"/>
          <p:cNvSpPr>
            <a:spLocks noGrp="1"/>
          </p:cNvSpPr>
          <p:nvPr>
            <p:ph idx="1"/>
          </p:nvPr>
        </p:nvSpPr>
        <p:spPr/>
        <p:txBody>
          <a:bodyPr/>
          <a:lstStyle/>
          <a:p>
            <a:r>
              <a:rPr lang="en-US" sz="3200" dirty="0" smtClean="0"/>
              <a:t>Hello World</a:t>
            </a:r>
          </a:p>
          <a:p>
            <a:r>
              <a:rPr lang="en-US" sz="3200" dirty="0" smtClean="0"/>
              <a:t>Benefits</a:t>
            </a:r>
          </a:p>
          <a:p>
            <a:r>
              <a:rPr lang="en-US" sz="3200" dirty="0" smtClean="0"/>
              <a:t>Android Testing Pyramid</a:t>
            </a:r>
          </a:p>
          <a:p>
            <a:r>
              <a:rPr lang="en-US" sz="3200" dirty="0" smtClean="0"/>
              <a:t>Up and Running</a:t>
            </a:r>
          </a:p>
          <a:p>
            <a:endParaRPr lang="en-US" dirty="0"/>
          </a:p>
        </p:txBody>
      </p:sp>
    </p:spTree>
    <p:extLst>
      <p:ext uri="{BB962C8B-B14F-4D97-AF65-F5344CB8AC3E}">
        <p14:creationId xmlns:p14="http://schemas.microsoft.com/office/powerpoint/2010/main" val="205245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101</a:t>
            </a:r>
            <a:endParaRPr lang="en-US" dirty="0"/>
          </a:p>
        </p:txBody>
      </p:sp>
      <p:sp>
        <p:nvSpPr>
          <p:cNvPr id="3" name="Content Placeholder 2"/>
          <p:cNvSpPr>
            <a:spLocks noGrp="1"/>
          </p:cNvSpPr>
          <p:nvPr>
            <p:ph idx="1"/>
          </p:nvPr>
        </p:nvSpPr>
        <p:spPr/>
        <p:txBody>
          <a:bodyPr/>
          <a:lstStyle/>
          <a:p>
            <a:r>
              <a:rPr lang="en-US" sz="3200" dirty="0" smtClean="0"/>
              <a:t>Catch more mistakes</a:t>
            </a:r>
          </a:p>
          <a:p>
            <a:r>
              <a:rPr lang="en-US" sz="3200" dirty="0" smtClean="0"/>
              <a:t>Confidently make more changes</a:t>
            </a:r>
          </a:p>
          <a:p>
            <a:r>
              <a:rPr lang="en-US" sz="3200" dirty="0" smtClean="0"/>
              <a:t>Built in regression testing</a:t>
            </a:r>
          </a:p>
          <a:p>
            <a:r>
              <a:rPr lang="en-US" sz="3200" dirty="0" smtClean="0"/>
              <a:t>Extend the life of your codebase</a:t>
            </a:r>
          </a:p>
          <a:p>
            <a:endParaRPr lang="en-US" dirty="0"/>
          </a:p>
        </p:txBody>
      </p:sp>
    </p:spTree>
    <p:extLst>
      <p:ext uri="{BB962C8B-B14F-4D97-AF65-F5344CB8AC3E}">
        <p14:creationId xmlns:p14="http://schemas.microsoft.com/office/powerpoint/2010/main" val="6356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530" y="530352"/>
            <a:ext cx="5976620" cy="5516880"/>
          </a:xfrm>
        </p:spPr>
      </p:pic>
    </p:spTree>
    <p:extLst>
      <p:ext uri="{BB962C8B-B14F-4D97-AF65-F5344CB8AC3E}">
        <p14:creationId xmlns:p14="http://schemas.microsoft.com/office/powerpoint/2010/main" val="166976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29584" y="406312"/>
            <a:ext cx="4268304" cy="5695784"/>
          </a:xfrm>
        </p:spPr>
      </p:pic>
    </p:spTree>
    <p:extLst>
      <p:ext uri="{BB962C8B-B14F-4D97-AF65-F5344CB8AC3E}">
        <p14:creationId xmlns:p14="http://schemas.microsoft.com/office/powerpoint/2010/main" val="159853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308" y="1845564"/>
            <a:ext cx="8565554" cy="2250948"/>
          </a:xfrm>
          <a:prstGeom prst="rect">
            <a:avLst/>
          </a:prstGeom>
        </p:spPr>
      </p:pic>
    </p:spTree>
    <p:extLst>
      <p:ext uri="{BB962C8B-B14F-4D97-AF65-F5344CB8AC3E}">
        <p14:creationId xmlns:p14="http://schemas.microsoft.com/office/powerpoint/2010/main" val="92094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6260" y="974344"/>
            <a:ext cx="8568930" cy="4658360"/>
          </a:xfrm>
          <a:prstGeom prst="rect">
            <a:avLst/>
          </a:prstGeom>
        </p:spPr>
      </p:pic>
    </p:spTree>
    <p:extLst>
      <p:ext uri="{BB962C8B-B14F-4D97-AF65-F5344CB8AC3E}">
        <p14:creationId xmlns:p14="http://schemas.microsoft.com/office/powerpoint/2010/main" val="114947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Goal?</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Scalable</a:t>
            </a:r>
          </a:p>
          <a:p>
            <a:pPr lvl="1"/>
            <a:r>
              <a:rPr lang="en-US" sz="2800" dirty="0" smtClean="0"/>
              <a:t>Add new features quickly</a:t>
            </a:r>
          </a:p>
          <a:p>
            <a:r>
              <a:rPr lang="en-US" sz="3200" dirty="0" smtClean="0"/>
              <a:t>Maintainable</a:t>
            </a:r>
          </a:p>
          <a:p>
            <a:pPr lvl="1"/>
            <a:r>
              <a:rPr lang="en-US" sz="2800" dirty="0" smtClean="0"/>
              <a:t>No spaghetti code</a:t>
            </a:r>
          </a:p>
          <a:p>
            <a:pPr lvl="1"/>
            <a:r>
              <a:rPr lang="en-US" sz="2800" dirty="0" smtClean="0"/>
              <a:t>Don</a:t>
            </a:r>
            <a:r>
              <a:rPr lang="uk-UA" sz="2800" dirty="0" smtClean="0"/>
              <a:t>’</a:t>
            </a:r>
            <a:r>
              <a:rPr lang="en-US" sz="2800" dirty="0" smtClean="0"/>
              <a:t>t cross the streams</a:t>
            </a:r>
          </a:p>
          <a:p>
            <a:r>
              <a:rPr lang="en-US" sz="3200" dirty="0" smtClean="0"/>
              <a:t>Testable</a:t>
            </a:r>
          </a:p>
          <a:p>
            <a:pPr lvl="1"/>
            <a:r>
              <a:rPr lang="en-US" sz="2800" dirty="0" smtClean="0"/>
              <a:t>Easy to unit test</a:t>
            </a:r>
          </a:p>
        </p:txBody>
      </p:sp>
    </p:spTree>
    <p:extLst>
      <p:ext uri="{BB962C8B-B14F-4D97-AF65-F5344CB8AC3E}">
        <p14:creationId xmlns:p14="http://schemas.microsoft.com/office/powerpoint/2010/main" val="59824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101</a:t>
            </a:r>
            <a:endParaRPr lang="en-US" dirty="0"/>
          </a:p>
        </p:txBody>
      </p:sp>
      <p:sp>
        <p:nvSpPr>
          <p:cNvPr id="3" name="Content Placeholder 2"/>
          <p:cNvSpPr>
            <a:spLocks noGrp="1"/>
          </p:cNvSpPr>
          <p:nvPr>
            <p:ph idx="1"/>
          </p:nvPr>
        </p:nvSpPr>
        <p:spPr/>
        <p:txBody>
          <a:bodyPr>
            <a:noAutofit/>
          </a:bodyPr>
          <a:lstStyle/>
          <a:p>
            <a:r>
              <a:rPr lang="en-US" sz="3200" dirty="0"/>
              <a:t>Command </a:t>
            </a:r>
            <a:r>
              <a:rPr lang="en-US" sz="3200" dirty="0" smtClean="0"/>
              <a:t>line</a:t>
            </a:r>
          </a:p>
          <a:p>
            <a:r>
              <a:rPr lang="en-US" sz="3200" dirty="0" smtClean="0"/>
              <a:t>Setup </a:t>
            </a:r>
            <a:r>
              <a:rPr lang="en-US" sz="3200" dirty="0"/>
              <a:t>and </a:t>
            </a:r>
            <a:r>
              <a:rPr lang="en-US" sz="3200" dirty="0" smtClean="0"/>
              <a:t>Teardown</a:t>
            </a:r>
          </a:p>
          <a:p>
            <a:r>
              <a:rPr lang="en-US" sz="3200" dirty="0" smtClean="0"/>
              <a:t>Grouping</a:t>
            </a:r>
          </a:p>
          <a:p>
            <a:r>
              <a:rPr lang="en-US" sz="3200" dirty="0" smtClean="0"/>
              <a:t>Parameters</a:t>
            </a:r>
          </a:p>
          <a:p>
            <a:r>
              <a:rPr lang="en-US" sz="3200" dirty="0" smtClean="0"/>
              <a:t>Assertions</a:t>
            </a:r>
          </a:p>
          <a:p>
            <a:r>
              <a:rPr lang="en-US" sz="3200" dirty="0" smtClean="0"/>
              <a:t>Code </a:t>
            </a:r>
            <a:r>
              <a:rPr lang="en-US" sz="3200" dirty="0"/>
              <a:t>Coverage</a:t>
            </a:r>
          </a:p>
        </p:txBody>
      </p:sp>
    </p:spTree>
    <p:extLst>
      <p:ext uri="{BB962C8B-B14F-4D97-AF65-F5344CB8AC3E}">
        <p14:creationId xmlns:p14="http://schemas.microsoft.com/office/powerpoint/2010/main" val="192554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700" y="952500"/>
            <a:ext cx="6819900" cy="4940300"/>
          </a:xfrm>
          <a:prstGeom prst="rect">
            <a:avLst/>
          </a:prstGeom>
        </p:spPr>
      </p:pic>
    </p:spTree>
    <p:extLst>
      <p:ext uri="{BB962C8B-B14F-4D97-AF65-F5344CB8AC3E}">
        <p14:creationId xmlns:p14="http://schemas.microsoft.com/office/powerpoint/2010/main" val="202469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316" y="349504"/>
            <a:ext cx="6270244" cy="5615475"/>
          </a:xfrm>
          <a:prstGeom prst="rect">
            <a:avLst/>
          </a:prstGeom>
        </p:spPr>
      </p:pic>
    </p:spTree>
    <p:extLst>
      <p:ext uri="{BB962C8B-B14F-4D97-AF65-F5344CB8AC3E}">
        <p14:creationId xmlns:p14="http://schemas.microsoft.com/office/powerpoint/2010/main" val="107826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2" y="83372"/>
            <a:ext cx="9922256" cy="6076243"/>
          </a:xfrm>
          <a:prstGeom prst="rect">
            <a:avLst/>
          </a:prstGeom>
        </p:spPr>
      </p:pic>
    </p:spTree>
    <p:extLst>
      <p:ext uri="{BB962C8B-B14F-4D97-AF65-F5344CB8AC3E}">
        <p14:creationId xmlns:p14="http://schemas.microsoft.com/office/powerpoint/2010/main" val="14416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assertEquals</a:t>
            </a:r>
            <a:endParaRPr lang="en-US" dirty="0" smtClean="0"/>
          </a:p>
          <a:p>
            <a:r>
              <a:rPr lang="en-US" dirty="0" err="1" smtClean="0"/>
              <a:t>assertTrue</a:t>
            </a:r>
            <a:endParaRPr lang="en-US" dirty="0" smtClean="0"/>
          </a:p>
          <a:p>
            <a:r>
              <a:rPr lang="en-US" dirty="0" err="1" smtClean="0"/>
              <a:t>assertFalse</a:t>
            </a:r>
            <a:endParaRPr lang="en-US" dirty="0" smtClean="0"/>
          </a:p>
          <a:p>
            <a:r>
              <a:rPr lang="en-US" dirty="0" err="1" smtClean="0"/>
              <a:t>assertNull</a:t>
            </a:r>
            <a:endParaRPr lang="en-US" dirty="0" smtClean="0"/>
          </a:p>
          <a:p>
            <a:r>
              <a:rPr lang="en-US" dirty="0" err="1" smtClean="0"/>
              <a:t>assertNotNull</a:t>
            </a:r>
            <a:endParaRPr lang="en-US" dirty="0" smtClean="0"/>
          </a:p>
          <a:p>
            <a:r>
              <a:rPr lang="en-US" dirty="0" err="1" smtClean="0"/>
              <a:t>assertSame</a:t>
            </a:r>
            <a:endParaRPr lang="en-US" dirty="0" smtClean="0"/>
          </a:p>
          <a:p>
            <a:r>
              <a:rPr lang="en-US" dirty="0" err="1" smtClean="0"/>
              <a:t>assertNotSame</a:t>
            </a:r>
            <a:endParaRPr lang="en-US" dirty="0" smtClean="0"/>
          </a:p>
          <a:p>
            <a:r>
              <a:rPr lang="en-US" dirty="0" err="1" smtClean="0"/>
              <a:t>assertThat</a:t>
            </a:r>
            <a:endParaRPr lang="en-US" dirty="0" smtClean="0"/>
          </a:p>
          <a:p>
            <a:r>
              <a:rPr lang="en-US" dirty="0" smtClean="0"/>
              <a:t>fail</a:t>
            </a:r>
            <a:endParaRPr lang="en-US" dirty="0"/>
          </a:p>
        </p:txBody>
      </p:sp>
    </p:spTree>
    <p:extLst>
      <p:ext uri="{BB962C8B-B14F-4D97-AF65-F5344CB8AC3E}">
        <p14:creationId xmlns:p14="http://schemas.microsoft.com/office/powerpoint/2010/main" val="167510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319" y="751840"/>
            <a:ext cx="9506995" cy="5210048"/>
          </a:xfrm>
          <a:prstGeom prst="rect">
            <a:avLst/>
          </a:prstGeom>
        </p:spPr>
      </p:pic>
    </p:spTree>
    <p:extLst>
      <p:ext uri="{BB962C8B-B14F-4D97-AF65-F5344CB8AC3E}">
        <p14:creationId xmlns:p14="http://schemas.microsoft.com/office/powerpoint/2010/main" val="15169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571500"/>
            <a:ext cx="10058400" cy="5651563"/>
          </a:xfrm>
          <a:prstGeom prst="rect">
            <a:avLst/>
          </a:prstGeom>
        </p:spPr>
      </p:pic>
    </p:spTree>
    <p:extLst>
      <p:ext uri="{BB962C8B-B14F-4D97-AF65-F5344CB8AC3E}">
        <p14:creationId xmlns:p14="http://schemas.microsoft.com/office/powerpoint/2010/main" val="156856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Tuesday</a:t>
            </a:r>
            <a:endParaRPr lang="en-US" dirty="0"/>
          </a:p>
        </p:txBody>
      </p:sp>
      <p:sp>
        <p:nvSpPr>
          <p:cNvPr id="3" name="Content Placeholder 2"/>
          <p:cNvSpPr>
            <a:spLocks noGrp="1"/>
          </p:cNvSpPr>
          <p:nvPr>
            <p:ph idx="1"/>
          </p:nvPr>
        </p:nvSpPr>
        <p:spPr/>
        <p:txBody>
          <a:bodyPr>
            <a:normAutofit/>
          </a:bodyPr>
          <a:lstStyle/>
          <a:p>
            <a:r>
              <a:rPr lang="en-US" sz="3200" dirty="0" smtClean="0"/>
              <a:t>Unit Testing 201</a:t>
            </a:r>
          </a:p>
          <a:p>
            <a:pPr lvl="1"/>
            <a:r>
              <a:rPr lang="en-US" sz="2800" dirty="0" err="1" smtClean="0"/>
              <a:t>Hamcrest</a:t>
            </a:r>
            <a:endParaRPr lang="en-US" sz="2800" dirty="0" smtClean="0"/>
          </a:p>
          <a:p>
            <a:pPr lvl="1"/>
            <a:r>
              <a:rPr lang="en-US" sz="2800" dirty="0" err="1" smtClean="0"/>
              <a:t>Mockito</a:t>
            </a:r>
            <a:endParaRPr lang="en-US" sz="2800" dirty="0" smtClean="0"/>
          </a:p>
          <a:p>
            <a:pPr lvl="1"/>
            <a:r>
              <a:rPr lang="en-US" sz="2800" dirty="0" err="1" smtClean="0"/>
              <a:t>Robolectric</a:t>
            </a:r>
            <a:endParaRPr lang="en-US" sz="2800" dirty="0" smtClean="0"/>
          </a:p>
          <a:p>
            <a:pPr lvl="1"/>
            <a:r>
              <a:rPr lang="en-US" sz="2800" dirty="0" smtClean="0"/>
              <a:t>Jenkins</a:t>
            </a:r>
            <a:endParaRPr lang="en-US" sz="2800" dirty="0"/>
          </a:p>
        </p:txBody>
      </p:sp>
    </p:spTree>
    <p:extLst>
      <p:ext uri="{BB962C8B-B14F-4D97-AF65-F5344CB8AC3E}">
        <p14:creationId xmlns:p14="http://schemas.microsoft.com/office/powerpoint/2010/main" val="69452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sz="3200" dirty="0"/>
              <a:t>Easier to add new features </a:t>
            </a:r>
            <a:endParaRPr lang="en-US" sz="3200" dirty="0" smtClean="0"/>
          </a:p>
          <a:p>
            <a:r>
              <a:rPr lang="en-US" sz="3200" dirty="0" smtClean="0"/>
              <a:t>Easier </a:t>
            </a:r>
            <a:r>
              <a:rPr lang="en-US" sz="3200" dirty="0"/>
              <a:t>to understand </a:t>
            </a:r>
            <a:endParaRPr lang="en-US" sz="3200" dirty="0" smtClean="0"/>
          </a:p>
          <a:p>
            <a:r>
              <a:rPr lang="en-US" sz="3200" dirty="0" smtClean="0"/>
              <a:t>Easier </a:t>
            </a:r>
            <a:r>
              <a:rPr lang="en-US" sz="3200" dirty="0"/>
              <a:t>to </a:t>
            </a:r>
            <a:r>
              <a:rPr lang="en-US" sz="3200" dirty="0" smtClean="0"/>
              <a:t>police</a:t>
            </a:r>
          </a:p>
          <a:p>
            <a:r>
              <a:rPr lang="en-US" sz="3200" dirty="0" smtClean="0"/>
              <a:t>Make </a:t>
            </a:r>
            <a:r>
              <a:rPr lang="en-US" sz="3200" dirty="0"/>
              <a:t>our life easier </a:t>
            </a:r>
          </a:p>
          <a:p>
            <a:r>
              <a:rPr lang="en-US" sz="3200" dirty="0"/>
              <a:t>Make Unit Testing easier </a:t>
            </a:r>
          </a:p>
          <a:p>
            <a:endParaRPr lang="en-US" dirty="0"/>
          </a:p>
        </p:txBody>
      </p:sp>
    </p:spTree>
    <p:extLst>
      <p:ext uri="{BB962C8B-B14F-4D97-AF65-F5344CB8AC3E}">
        <p14:creationId xmlns:p14="http://schemas.microsoft.com/office/powerpoint/2010/main" val="9626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5150" y="2070100"/>
            <a:ext cx="8521700" cy="3632200"/>
          </a:xfrm>
        </p:spPr>
      </p:pic>
    </p:spTree>
    <p:extLst>
      <p:ext uri="{BB962C8B-B14F-4D97-AF65-F5344CB8AC3E}">
        <p14:creationId xmlns:p14="http://schemas.microsoft.com/office/powerpoint/2010/main" val="48257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a:t>
            </a:r>
            <a:endParaRPr lang="en-US" dirty="0"/>
          </a:p>
        </p:txBody>
      </p:sp>
      <p:sp>
        <p:nvSpPr>
          <p:cNvPr id="3" name="Content Placeholder 2"/>
          <p:cNvSpPr>
            <a:spLocks noGrp="1"/>
          </p:cNvSpPr>
          <p:nvPr>
            <p:ph idx="1"/>
          </p:nvPr>
        </p:nvSpPr>
        <p:spPr/>
        <p:txBody>
          <a:bodyPr>
            <a:noAutofit/>
          </a:bodyPr>
          <a:lstStyle/>
          <a:p>
            <a:r>
              <a:rPr lang="en-US" sz="3200" dirty="0"/>
              <a:t>Independent of </a:t>
            </a:r>
            <a:r>
              <a:rPr lang="en-US" sz="3200" dirty="0" smtClean="0"/>
              <a:t>Frameworks</a:t>
            </a:r>
          </a:p>
          <a:p>
            <a:r>
              <a:rPr lang="en-US" sz="3200" dirty="0" smtClean="0"/>
              <a:t>Testable</a:t>
            </a:r>
          </a:p>
          <a:p>
            <a:r>
              <a:rPr lang="en-US" sz="3200" dirty="0" smtClean="0"/>
              <a:t>Independent </a:t>
            </a:r>
            <a:r>
              <a:rPr lang="en-US" sz="3200" dirty="0"/>
              <a:t>of </a:t>
            </a:r>
            <a:r>
              <a:rPr lang="en-US" sz="3200" dirty="0" smtClean="0"/>
              <a:t>UI</a:t>
            </a:r>
          </a:p>
          <a:p>
            <a:r>
              <a:rPr lang="en-US" sz="3200" dirty="0" smtClean="0"/>
              <a:t>Independent </a:t>
            </a:r>
            <a:r>
              <a:rPr lang="en-US" sz="3200" dirty="0"/>
              <a:t>of </a:t>
            </a:r>
            <a:r>
              <a:rPr lang="en-US" sz="3200" dirty="0" smtClean="0"/>
              <a:t>Database</a:t>
            </a:r>
          </a:p>
          <a:p>
            <a:r>
              <a:rPr lang="en-US" sz="3200" dirty="0" smtClean="0"/>
              <a:t>Independent </a:t>
            </a:r>
            <a:r>
              <a:rPr lang="en-US" sz="3200" dirty="0"/>
              <a:t>of any External </a:t>
            </a:r>
            <a:r>
              <a:rPr lang="en-US" sz="3200" dirty="0" smtClean="0"/>
              <a:t>Agency</a:t>
            </a:r>
          </a:p>
          <a:p>
            <a:r>
              <a:rPr lang="en-US" sz="3200" dirty="0" smtClean="0"/>
              <a:t>Decoupled</a:t>
            </a:r>
            <a:endParaRPr lang="en-US" sz="3200" dirty="0"/>
          </a:p>
        </p:txBody>
      </p:sp>
    </p:spTree>
    <p:extLst>
      <p:ext uri="{BB962C8B-B14F-4D97-AF65-F5344CB8AC3E}">
        <p14:creationId xmlns:p14="http://schemas.microsoft.com/office/powerpoint/2010/main" val="182698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168" y="324104"/>
            <a:ext cx="8216900" cy="5588000"/>
          </a:xfrm>
          <a:prstGeom prst="rect">
            <a:avLst/>
          </a:prstGeom>
        </p:spPr>
      </p:pic>
    </p:spTree>
    <p:extLst>
      <p:ext uri="{BB962C8B-B14F-4D97-AF65-F5344CB8AC3E}">
        <p14:creationId xmlns:p14="http://schemas.microsoft.com/office/powerpoint/2010/main" val="207965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Rule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“source </a:t>
            </a:r>
            <a:r>
              <a:rPr lang="en-US" sz="3200" dirty="0"/>
              <a:t>code dependencies can only point inwards and nothing in an inner circle can know anything at all about something in an outer circle</a:t>
            </a:r>
            <a:r>
              <a:rPr lang="en-US" sz="3200" dirty="0" smtClean="0"/>
              <a:t>.”</a:t>
            </a:r>
            <a:endParaRPr lang="en-US" sz="3200" dirty="0"/>
          </a:p>
        </p:txBody>
      </p:sp>
    </p:spTree>
    <p:extLst>
      <p:ext uri="{BB962C8B-B14F-4D97-AF65-F5344CB8AC3E}">
        <p14:creationId xmlns:p14="http://schemas.microsoft.com/office/powerpoint/2010/main" val="212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020" y="934720"/>
            <a:ext cx="9942736" cy="4313936"/>
          </a:xfrm>
          <a:prstGeom prst="rect">
            <a:avLst/>
          </a:prstGeom>
        </p:spPr>
      </p:pic>
    </p:spTree>
    <p:extLst>
      <p:ext uri="{BB962C8B-B14F-4D97-AF65-F5344CB8AC3E}">
        <p14:creationId xmlns:p14="http://schemas.microsoft.com/office/powerpoint/2010/main" val="12759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508</Words>
  <Application>Microsoft Macintosh PowerPoint</Application>
  <PresentationFormat>Widescreen</PresentationFormat>
  <Paragraphs>157</Paragraphs>
  <Slides>37</Slides>
  <Notes>23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Diamond Grid 16x9</vt:lpstr>
      <vt:lpstr>Building Android apps – Week 12b</vt:lpstr>
      <vt:lpstr>Agenda</vt:lpstr>
      <vt:lpstr>What is Your Goal?</vt:lpstr>
      <vt:lpstr>Why?</vt:lpstr>
      <vt:lpstr>Clean</vt:lpstr>
      <vt:lpstr>Clean</vt:lpstr>
      <vt:lpstr>PowerPoint Presentation</vt:lpstr>
      <vt:lpstr>Dependency Rule</vt:lpstr>
      <vt:lpstr>PowerPoint Presentation</vt:lpstr>
      <vt:lpstr>Presentation Layer</vt:lpstr>
      <vt:lpstr>Domain Layer</vt:lpstr>
      <vt:lpstr>Data Layer</vt:lpstr>
      <vt:lpstr>Simple Example</vt:lpstr>
      <vt:lpstr>Summary of calls</vt:lpstr>
      <vt:lpstr>MainActivity</vt:lpstr>
      <vt:lpstr>MainPresenter</vt:lpstr>
      <vt:lpstr>Writing a new Interactor </vt:lpstr>
      <vt:lpstr>PowerPoint Presentation</vt:lpstr>
      <vt:lpstr>Storage</vt:lpstr>
      <vt:lpstr>MainPresenter</vt:lpstr>
      <vt:lpstr>MainActivity</vt:lpstr>
      <vt:lpstr>Summary of calls</vt:lpstr>
      <vt:lpstr>Summary of calls</vt:lpstr>
      <vt:lpstr>Unit Testing 101</vt:lpstr>
      <vt:lpstr>Unit Testing 101</vt:lpstr>
      <vt:lpstr>PowerPoint Presentation</vt:lpstr>
      <vt:lpstr>PowerPoint Presentation</vt:lpstr>
      <vt:lpstr>PowerPoint Presentation</vt:lpstr>
      <vt:lpstr>PowerPoint Presentation</vt:lpstr>
      <vt:lpstr>Unit Testing 101</vt:lpstr>
      <vt:lpstr>PowerPoint Presentation</vt:lpstr>
      <vt:lpstr>PowerPoint Presentation</vt:lpstr>
      <vt:lpstr>PowerPoint Presentation</vt:lpstr>
      <vt:lpstr>Assertions</vt:lpstr>
      <vt:lpstr>PowerPoint Presentation</vt:lpstr>
      <vt:lpstr>PowerPoint Presentation</vt:lpstr>
      <vt:lpstr>Tuesday</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2016-10-25T20:05:29Z</cp:lastPrinted>
  <dcterms:created xsi:type="dcterms:W3CDTF">2016-08-20T19:03:32Z</dcterms:created>
  <dcterms:modified xsi:type="dcterms:W3CDTF">2017-02-06T15:52:21Z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