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61" r:id="rId3"/>
    <p:sldId id="664" r:id="rId4"/>
    <p:sldId id="861" r:id="rId5"/>
    <p:sldId id="873" r:id="rId6"/>
    <p:sldId id="863" r:id="rId7"/>
    <p:sldId id="864" r:id="rId8"/>
    <p:sldId id="862" r:id="rId9"/>
    <p:sldId id="865" r:id="rId10"/>
    <p:sldId id="872" r:id="rId11"/>
    <p:sldId id="866" r:id="rId12"/>
    <p:sldId id="875" r:id="rId13"/>
    <p:sldId id="874" r:id="rId14"/>
    <p:sldId id="871" r:id="rId15"/>
    <p:sldId id="877" r:id="rId16"/>
    <p:sldId id="878" r:id="rId17"/>
    <p:sldId id="876" r:id="rId18"/>
    <p:sldId id="882" r:id="rId19"/>
    <p:sldId id="879" r:id="rId20"/>
    <p:sldId id="880" r:id="rId21"/>
    <p:sldId id="881" r:id="rId22"/>
    <p:sldId id="867" r:id="rId23"/>
    <p:sldId id="869" r:id="rId24"/>
    <p:sldId id="8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18" autoAdjust="0"/>
    <p:restoredTop sz="71310" autoAdjust="0"/>
  </p:normalViewPr>
  <p:slideViewPr>
    <p:cSldViewPr snapToGrid="0">
      <p:cViewPr>
        <p:scale>
          <a:sx n="70" d="100"/>
          <a:sy n="70" d="100"/>
        </p:scale>
        <p:origin x="1784" y="39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64015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withId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R.id.button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97319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withId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R.id.button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18151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withId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R.id.button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8118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Adds</a:t>
            </a:r>
            <a:r>
              <a:rPr lang="en-US" sz="1200" kern="1200" baseline="0" dirty="0" smtClean="0">
                <a:solidFill>
                  <a:schemeClr val="tx1"/>
                </a:solidFill>
                <a:effectLst/>
                <a:latin typeface="+mn-lt"/>
                <a:ea typeface="+mn-ea"/>
                <a:cs typeface="+mn-cs"/>
              </a:rPr>
              <a:t> 3 + 4 to the Calculator and checks to see that the result is 7</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79735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Download and try the code yourself</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345381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 won’t be able to find the data when we’re using any </a:t>
            </a:r>
            <a:r>
              <a:rPr lang="en-US" sz="1200" kern="1200" dirty="0" err="1" smtClean="0">
                <a:solidFill>
                  <a:schemeClr val="tx1"/>
                </a:solidFill>
                <a:effectLst/>
                <a:latin typeface="+mn-lt"/>
                <a:ea typeface="+mn-ea"/>
                <a:cs typeface="+mn-cs"/>
              </a:rPr>
              <a:t>AdapterViews</a:t>
            </a:r>
            <a:r>
              <a:rPr lang="en-US" sz="1200" kern="1200" dirty="0" smtClean="0">
                <a:solidFill>
                  <a:schemeClr val="tx1"/>
                </a:solidFill>
                <a:effectLst/>
                <a:latin typeface="+mn-lt"/>
                <a:ea typeface="+mn-ea"/>
                <a:cs typeface="+mn-cs"/>
              </a:rPr>
              <a:t> such as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GridView</a:t>
            </a:r>
            <a:r>
              <a:rPr lang="en-US" sz="1200" kern="1200" dirty="0" smtClean="0">
                <a:solidFill>
                  <a:schemeClr val="tx1"/>
                </a:solidFill>
                <a:effectLst/>
                <a:latin typeface="+mn-lt"/>
                <a:ea typeface="+mn-ea"/>
                <a:cs typeface="+mn-cs"/>
              </a:rPr>
              <a:t>, or Spinner. For </a:t>
            </a:r>
            <a:r>
              <a:rPr lang="en-US" sz="1200" kern="1200" dirty="0" err="1" smtClean="0">
                <a:solidFill>
                  <a:schemeClr val="tx1"/>
                </a:solidFill>
                <a:effectLst/>
                <a:latin typeface="+mn-lt"/>
                <a:ea typeface="+mn-ea"/>
                <a:cs typeface="+mn-cs"/>
              </a:rPr>
              <a:t>AdapterViews</a:t>
            </a:r>
            <a:r>
              <a:rPr lang="en-US" sz="1200" kern="1200" dirty="0" smtClean="0">
                <a:solidFill>
                  <a:schemeClr val="tx1"/>
                </a:solidFill>
                <a:effectLst/>
                <a:latin typeface="+mn-lt"/>
                <a:ea typeface="+mn-ea"/>
                <a:cs typeface="+mn-cs"/>
              </a:rPr>
              <a:t> we have to use </a:t>
            </a:r>
            <a:r>
              <a:rPr lang="en-US" sz="1200" kern="1200" dirty="0" err="1" smtClean="0">
                <a:solidFill>
                  <a:schemeClr val="tx1"/>
                </a:solidFill>
                <a:effectLst/>
                <a:latin typeface="+mn-lt"/>
                <a:ea typeface="+mn-ea"/>
                <a:cs typeface="+mn-cs"/>
              </a:rPr>
              <a:t>onData</a:t>
            </a:r>
            <a:r>
              <a:rPr lang="en-US" sz="1200" kern="1200" dirty="0" smtClean="0">
                <a:solidFill>
                  <a:schemeClr val="tx1"/>
                </a:solidFill>
                <a:effectLst/>
                <a:latin typeface="+mn-lt"/>
                <a:ea typeface="+mn-ea"/>
                <a:cs typeface="+mn-cs"/>
              </a:rPr>
              <a:t> in conjunction with the </a:t>
            </a:r>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 to locate and test the item. </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7195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onData</a:t>
            </a:r>
            <a:r>
              <a:rPr lang="en-US" baseline="0" dirty="0" smtClean="0"/>
              <a:t> format is as follows</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DataOptions</a:t>
            </a:r>
            <a:r>
              <a:rPr lang="en-US" sz="1200" kern="1200" dirty="0" smtClean="0">
                <a:solidFill>
                  <a:schemeClr val="tx1"/>
                </a:solidFill>
                <a:effectLst/>
                <a:latin typeface="+mn-lt"/>
                <a:ea typeface="+mn-ea"/>
                <a:cs typeface="+mn-cs"/>
              </a:rPr>
              <a:t> available are </a:t>
            </a:r>
            <a:r>
              <a:rPr lang="en-US" sz="1200" kern="1200" dirty="0" err="1" smtClean="0">
                <a:solidFill>
                  <a:schemeClr val="tx1"/>
                </a:solidFill>
                <a:effectLst/>
                <a:latin typeface="+mn-lt"/>
                <a:ea typeface="+mn-ea"/>
                <a:cs typeface="+mn-cs"/>
              </a:rPr>
              <a:t>inAdapterView</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atPosition</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onChildView</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01486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simple test to make sure everything is working okay would be to pick something on the </a:t>
            </a:r>
            <a:r>
              <a:rPr lang="en-US" sz="1200" kern="1200" dirty="0" err="1" smtClean="0">
                <a:solidFill>
                  <a:schemeClr val="tx1"/>
                </a:solidFill>
                <a:effectLst/>
                <a:latin typeface="+mn-lt"/>
                <a:ea typeface="+mn-ea"/>
                <a:cs typeface="+mn-cs"/>
              </a:rPr>
              <a:t>todo</a:t>
            </a:r>
            <a:r>
              <a:rPr lang="en-US" sz="1200" kern="1200" dirty="0" smtClean="0">
                <a:solidFill>
                  <a:schemeClr val="tx1"/>
                </a:solidFill>
                <a:effectLst/>
                <a:latin typeface="+mn-lt"/>
                <a:ea typeface="+mn-ea"/>
                <a:cs typeface="+mn-cs"/>
              </a:rPr>
              <a:t> list, such as “go to the gym.” Listing 5-6 shows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Espresso code. We’re telling the test to look at position [4] in the </a:t>
            </a:r>
            <a:r>
              <a:rPr lang="en-US" sz="1200" kern="1200" dirty="0" err="1" smtClean="0">
                <a:solidFill>
                  <a:schemeClr val="tx1"/>
                </a:solidFill>
                <a:effectLst/>
                <a:latin typeface="+mn-lt"/>
                <a:ea typeface="+mn-ea"/>
                <a:cs typeface="+mn-cs"/>
              </a:rPr>
              <a:t>AdapterView</a:t>
            </a:r>
            <a:r>
              <a:rPr lang="en-US" sz="1200" kern="1200" dirty="0" smtClean="0">
                <a:solidFill>
                  <a:schemeClr val="tx1"/>
                </a:solidFill>
                <a:effectLst/>
                <a:latin typeface="+mn-lt"/>
                <a:ea typeface="+mn-ea"/>
                <a:cs typeface="+mn-cs"/>
              </a:rPr>
              <a:t> in the </a:t>
            </a:r>
            <a:r>
              <a:rPr lang="en-US" sz="1200" kern="1200" dirty="0" err="1" smtClean="0">
                <a:solidFill>
                  <a:schemeClr val="tx1"/>
                </a:solidFill>
                <a:effectLst/>
                <a:latin typeface="+mn-lt"/>
                <a:ea typeface="+mn-ea"/>
                <a:cs typeface="+mn-cs"/>
              </a:rPr>
              <a:t>onData</a:t>
            </a:r>
            <a:r>
              <a:rPr lang="en-US" sz="1200" kern="1200" dirty="0" smtClean="0">
                <a:solidFill>
                  <a:schemeClr val="tx1"/>
                </a:solidFill>
                <a:effectLst/>
                <a:latin typeface="+mn-lt"/>
                <a:ea typeface="+mn-ea"/>
                <a:cs typeface="+mn-cs"/>
              </a:rPr>
              <a:t> code and then passing that to the </a:t>
            </a:r>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 so that it can check that the text does indeed say “go to the gym.” Run the test once again using the emulator or on a device.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501887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336989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65212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Android apps fail for a number of reasons other than simple logic errors. At its most basic, the app may not install correctly, or there may be a problem when you move from landscape to portrait and back again. Because of fragmentation, the layout might not work on any number of devices that you haven’t had the time to test it on, or it could hang if the network is down.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just not possible to test for these conditions using unit testing. We’re going to have to use another testing tool to test our GUIs (graphical user interfaces) or activities. And, unfortunately, it also means we’re back to using devices and emulators to do our testing. </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34005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a:t>
            </a:r>
            <a:r>
              <a:rPr lang="en-US" baseline="0" dirty="0" smtClean="0"/>
              <a:t> much Espresso should you do?  We can see above that the vast majority of our tests should be unit tests and then unit tests using </a:t>
            </a:r>
            <a:r>
              <a:rPr lang="en-US" baseline="0" dirty="0" err="1" smtClean="0"/>
              <a:t>robolectric</a:t>
            </a:r>
            <a:r>
              <a:rPr lang="en-US" baseline="0" dirty="0" smtClean="0"/>
              <a:t> and </a:t>
            </a:r>
            <a:r>
              <a:rPr lang="en-US" baseline="0" dirty="0" err="1" smtClean="0"/>
              <a:t>mockito</a:t>
            </a:r>
            <a:r>
              <a:rPr lang="en-US" baseline="0" dirty="0" smtClean="0"/>
              <a:t>.  Only then should we be looking at using Espresso.  Finally you’ll see right at the top we should be looking at doing a very small amount of manual tests.  It really shouldn’t be the main focus of our testing as they can’t be automated and they’re very expensive.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34319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the</a:t>
            </a:r>
            <a:r>
              <a:rPr lang="en-US" baseline="0" dirty="0" smtClean="0"/>
              <a:t> recorded session</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54642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do it – because</a:t>
            </a:r>
            <a:r>
              <a:rPr lang="en-US" baseline="0" dirty="0" smtClean="0"/>
              <a:t> unit tests on their own won’t catch everything.  You might think they can be unit tests are by definition </a:t>
            </a:r>
            <a:r>
              <a:rPr lang="en-US" baseline="0" dirty="0" err="1" smtClean="0"/>
              <a:t>silo’d</a:t>
            </a:r>
            <a:r>
              <a:rPr lang="en-US" baseline="0" dirty="0" smtClean="0"/>
              <a:t> tests </a:t>
            </a:r>
          </a:p>
          <a:p>
            <a:r>
              <a:rPr lang="en-US" baseline="0" dirty="0" smtClean="0"/>
              <a:t>Integration tests using something like Espresso are needed to test the app end to end so that something doesn’t get missed.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52852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video</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83508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a:t>
            </a:r>
            <a:r>
              <a:rPr lang="en-US" baseline="0" dirty="0" smtClean="0"/>
              <a:t> YOUR OWN TEST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086037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espresso dependency should already</a:t>
            </a:r>
            <a:r>
              <a:rPr lang="en-US" sz="1200" kern="1200" baseline="0" dirty="0" smtClean="0">
                <a:solidFill>
                  <a:schemeClr val="tx1"/>
                </a:solidFill>
                <a:effectLst/>
                <a:latin typeface="+mn-lt"/>
                <a:ea typeface="+mn-ea"/>
                <a:cs typeface="+mn-cs"/>
              </a:rPr>
              <a:t> be </a:t>
            </a:r>
            <a:r>
              <a:rPr lang="en-US" sz="1200" kern="1200" dirty="0" smtClean="0">
                <a:solidFill>
                  <a:schemeClr val="tx1"/>
                </a:solidFill>
                <a:effectLst/>
                <a:latin typeface="+mn-lt"/>
                <a:ea typeface="+mn-ea"/>
                <a:cs typeface="+mn-cs"/>
              </a:rPr>
              <a:t>in your</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build.gradle</a:t>
            </a:r>
            <a:r>
              <a:rPr lang="en-US" sz="1200" kern="1200" dirty="0" smtClean="0">
                <a:solidFill>
                  <a:schemeClr val="tx1"/>
                </a:solidFill>
                <a:effectLst/>
                <a:latin typeface="+mn-lt"/>
                <a:ea typeface="+mn-ea"/>
                <a:cs typeface="+mn-cs"/>
              </a:rPr>
              <a:t> file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880758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Intead</a:t>
            </a:r>
            <a:r>
              <a:rPr lang="en-US" sz="1200" kern="1200" dirty="0" smtClean="0">
                <a:solidFill>
                  <a:schemeClr val="tx1"/>
                </a:solidFill>
                <a:effectLst/>
                <a:latin typeface="+mn-lt"/>
                <a:ea typeface="+mn-ea"/>
                <a:cs typeface="+mn-cs"/>
              </a:rPr>
              <a:t>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JUnit or </a:t>
            </a:r>
            <a:r>
              <a:rPr lang="en-US" sz="1200" kern="1200" dirty="0" err="1" smtClean="0">
                <a:solidFill>
                  <a:schemeClr val="tx1"/>
                </a:solidFill>
                <a:effectLst/>
                <a:latin typeface="+mn-lt"/>
                <a:ea typeface="+mn-ea"/>
                <a:cs typeface="+mn-cs"/>
              </a:rPr>
              <a:t>Hamcrest</a:t>
            </a:r>
            <a:r>
              <a:rPr lang="en-US" sz="1200" kern="1200" dirty="0" smtClean="0">
                <a:solidFill>
                  <a:schemeClr val="tx1"/>
                </a:solidFill>
                <a:effectLst/>
                <a:latin typeface="+mn-lt"/>
                <a:ea typeface="+mn-ea"/>
                <a:cs typeface="+mn-cs"/>
              </a:rPr>
              <a:t> matchers and assertions, Espresso uses the </a:t>
            </a:r>
            <a:r>
              <a:rPr lang="en-US" sz="1200" kern="1200" dirty="0" err="1" smtClean="0">
                <a:solidFill>
                  <a:schemeClr val="tx1"/>
                </a:solidFill>
                <a:effectLst/>
                <a:latin typeface="+mn-lt"/>
                <a:ea typeface="+mn-ea"/>
                <a:cs typeface="+mn-cs"/>
              </a:rPr>
              <a:t>OnView</a:t>
            </a:r>
            <a:r>
              <a:rPr lang="en-US" sz="1200" kern="1200" dirty="0" smtClean="0">
                <a:solidFill>
                  <a:schemeClr val="tx1"/>
                </a:solidFill>
                <a:effectLst/>
                <a:latin typeface="+mn-lt"/>
                <a:ea typeface="+mn-ea"/>
                <a:cs typeface="+mn-cs"/>
              </a:rPr>
              <a:t> format. This has three parts, namely a </a:t>
            </a:r>
            <a:r>
              <a:rPr lang="en-US" sz="1200" kern="1200" dirty="0" err="1" smtClean="0">
                <a:solidFill>
                  <a:schemeClr val="tx1"/>
                </a:solidFill>
                <a:effectLst/>
                <a:latin typeface="+mn-lt"/>
                <a:ea typeface="+mn-ea"/>
                <a:cs typeface="+mn-cs"/>
              </a:rPr>
              <a:t>ViewMatcher</a:t>
            </a:r>
            <a:r>
              <a:rPr lang="en-US" sz="1200" kern="1200" dirty="0" smtClean="0">
                <a:solidFill>
                  <a:schemeClr val="tx1"/>
                </a:solidFill>
                <a:effectLst/>
                <a:latin typeface="+mn-lt"/>
                <a:ea typeface="+mn-ea"/>
                <a:cs typeface="+mn-cs"/>
              </a:rPr>
              <a:t> to find the element in the activity we’re testing, a </a:t>
            </a:r>
            <a:r>
              <a:rPr lang="en-US" sz="1200" kern="1200" dirty="0" err="1" smtClean="0">
                <a:solidFill>
                  <a:schemeClr val="tx1"/>
                </a:solidFill>
                <a:effectLst/>
                <a:latin typeface="+mn-lt"/>
                <a:ea typeface="+mn-ea"/>
                <a:cs typeface="+mn-cs"/>
              </a:rPr>
              <a:t>ViewAction</a:t>
            </a:r>
            <a:r>
              <a:rPr lang="en-US" sz="1200" kern="1200" dirty="0" smtClean="0">
                <a:solidFill>
                  <a:schemeClr val="tx1"/>
                </a:solidFill>
                <a:effectLst/>
                <a:latin typeface="+mn-lt"/>
                <a:ea typeface="+mn-ea"/>
                <a:cs typeface="+mn-cs"/>
              </a:rPr>
              <a:t> to perform the action (e.g., click) and finally a </a:t>
            </a:r>
            <a:r>
              <a:rPr lang="en-US" sz="1200" kern="1200" dirty="0" err="1" smtClean="0">
                <a:solidFill>
                  <a:schemeClr val="tx1"/>
                </a:solidFill>
                <a:effectLst/>
                <a:latin typeface="+mn-lt"/>
                <a:ea typeface="+mn-ea"/>
                <a:cs typeface="+mn-cs"/>
              </a:rPr>
              <a:t>ViewAssertion</a:t>
            </a:r>
            <a:r>
              <a:rPr lang="en-US" sz="1200" kern="1200" dirty="0" smtClean="0">
                <a:solidFill>
                  <a:schemeClr val="tx1"/>
                </a:solidFill>
                <a:effectLst/>
                <a:latin typeface="+mn-lt"/>
                <a:ea typeface="+mn-ea"/>
                <a:cs typeface="+mn-cs"/>
              </a:rPr>
              <a:t> to make sure the text matches and the test passes.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207192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11/29/16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11/29/16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11/29/16</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11/29/16</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11/29/16</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godfreynolan/AgileAndro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Android apps – Week 15a</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2843-201710_MCS4993_M:Topics </a:t>
            </a:r>
            <a:r>
              <a:rPr lang="en-US" dirty="0"/>
              <a:t>in </a:t>
            </a:r>
            <a:r>
              <a:rPr lang="en-US" dirty="0" smtClean="0"/>
              <a:t>MA/CS</a:t>
            </a:r>
          </a:p>
          <a:p>
            <a:r>
              <a:rPr lang="en-US" dirty="0" smtClean="0"/>
              <a:t>2843-201710_MCS5993_M:Topics in Computer Science</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Roll your own</a:t>
            </a:r>
            <a:endParaRPr lang="en-US" dirty="0"/>
          </a:p>
        </p:txBody>
      </p:sp>
      <p:sp>
        <p:nvSpPr>
          <p:cNvPr id="3" name="Content Placeholder 2"/>
          <p:cNvSpPr>
            <a:spLocks noGrp="1"/>
          </p:cNvSpPr>
          <p:nvPr>
            <p:ph idx="1"/>
          </p:nvPr>
        </p:nvSpPr>
        <p:spPr/>
        <p:txBody>
          <a:bodyPr>
            <a:normAutofit/>
          </a:bodyPr>
          <a:lstStyle/>
          <a:p>
            <a:r>
              <a:rPr lang="en-US" sz="3200" dirty="0" err="1" smtClean="0"/>
              <a:t>OnView</a:t>
            </a:r>
            <a:endParaRPr lang="en-US" sz="3200" dirty="0" smtClean="0"/>
          </a:p>
          <a:p>
            <a:r>
              <a:rPr lang="en-US" sz="3200" dirty="0" err="1" smtClean="0"/>
              <a:t>OnData</a:t>
            </a:r>
            <a:endParaRPr lang="en-US" sz="3200" dirty="0"/>
          </a:p>
        </p:txBody>
      </p:sp>
    </p:spTree>
    <p:extLst>
      <p:ext uri="{BB962C8B-B14F-4D97-AF65-F5344CB8AC3E}">
        <p14:creationId xmlns:p14="http://schemas.microsoft.com/office/powerpoint/2010/main" val="213458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Roll your own</a:t>
            </a:r>
            <a:endParaRPr lang="en-US" dirty="0"/>
          </a:p>
        </p:txBody>
      </p:sp>
      <p:sp>
        <p:nvSpPr>
          <p:cNvPr id="3" name="Content Placeholder 2"/>
          <p:cNvSpPr>
            <a:spLocks noGrp="1"/>
          </p:cNvSpPr>
          <p:nvPr>
            <p:ph idx="1"/>
          </p:nvPr>
        </p:nvSpPr>
        <p:spPr>
          <a:xfrm>
            <a:off x="286512" y="1999489"/>
            <a:ext cx="11673840" cy="3809999"/>
          </a:xfrm>
        </p:spPr>
        <p:txBody>
          <a:bodyPr>
            <a:normAutofit/>
          </a:bodyPr>
          <a:lstStyle/>
          <a:p>
            <a:pPr marL="0" indent="0">
              <a:buNone/>
            </a:pPr>
            <a:r>
              <a:rPr lang="en-US" sz="2400" dirty="0"/>
              <a:t>dependencies {</a:t>
            </a:r>
            <a:br>
              <a:rPr lang="en-US" sz="2400" dirty="0"/>
            </a:br>
            <a:r>
              <a:rPr lang="en-US" sz="2400" dirty="0"/>
              <a:t>    </a:t>
            </a:r>
            <a:r>
              <a:rPr lang="en-US" sz="2400" dirty="0" err="1"/>
              <a:t>androidTestCompile</a:t>
            </a:r>
            <a:r>
              <a:rPr lang="en-US" sz="2400" dirty="0"/>
              <a:t> </a:t>
            </a:r>
            <a:r>
              <a:rPr lang="en-US" sz="2400" dirty="0"/>
              <a:t>'com.android.support.test:runner:0.3'</a:t>
            </a:r>
            <a:br>
              <a:rPr lang="en-US" sz="2400" dirty="0"/>
            </a:br>
            <a:r>
              <a:rPr lang="en-US" sz="2400" dirty="0"/>
              <a:t>    </a:t>
            </a:r>
            <a:r>
              <a:rPr lang="en-US" sz="2400" dirty="0" err="1"/>
              <a:t>androidTestCompile</a:t>
            </a:r>
            <a:r>
              <a:rPr lang="en-US" sz="2400" dirty="0"/>
              <a:t> </a:t>
            </a:r>
            <a:r>
              <a:rPr lang="en-US" sz="2400" dirty="0"/>
              <a:t>'com.android.support.test:rules:0.3'</a:t>
            </a:r>
            <a:br>
              <a:rPr lang="en-US" sz="2400" dirty="0"/>
            </a:br>
            <a:r>
              <a:rPr lang="en-US" sz="2400" dirty="0"/>
              <a:t>    </a:t>
            </a:r>
            <a:r>
              <a:rPr lang="en-US" sz="2400" dirty="0" err="1"/>
              <a:t>androidTestCompile</a:t>
            </a:r>
            <a:r>
              <a:rPr lang="en-US" sz="2400" dirty="0"/>
              <a:t> </a:t>
            </a:r>
            <a:r>
              <a:rPr lang="en-US" sz="2400" b="1" dirty="0"/>
              <a:t>"com.android.support.test.espresso:espresso-core:2.2"</a:t>
            </a:r>
            <a:r>
              <a:rPr lang="en-US" sz="2400" dirty="0"/>
              <a:t/>
            </a:r>
            <a:br>
              <a:rPr lang="en-US" sz="2400" dirty="0"/>
            </a:br>
            <a:r>
              <a:rPr lang="en-US" sz="2400" dirty="0"/>
              <a:t>}</a:t>
            </a:r>
            <a:r>
              <a:rPr lang="en-US" sz="3600" dirty="0"/>
              <a:t/>
            </a:r>
            <a:br>
              <a:rPr lang="en-US" sz="3600" dirty="0"/>
            </a:br>
            <a:endParaRPr lang="en-US" sz="3600" dirty="0"/>
          </a:p>
        </p:txBody>
      </p:sp>
    </p:spTree>
    <p:extLst>
      <p:ext uri="{BB962C8B-B14F-4D97-AF65-F5344CB8AC3E}">
        <p14:creationId xmlns:p14="http://schemas.microsoft.com/office/powerpoint/2010/main" val="177104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Roll your own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err="1"/>
              <a:t>onView</a:t>
            </a:r>
            <a:r>
              <a:rPr lang="en-US" sz="3200" dirty="0"/>
              <a:t>(</a:t>
            </a:r>
            <a:r>
              <a:rPr lang="en-US" sz="3200" dirty="0" err="1"/>
              <a:t>ViewMatcher</a:t>
            </a:r>
            <a:r>
              <a:rPr lang="en-US" sz="3200" dirty="0"/>
              <a:t>) </a:t>
            </a:r>
            <a:r>
              <a:rPr lang="en-US" sz="3200" dirty="0"/>
              <a:t/>
            </a:r>
            <a:br>
              <a:rPr lang="en-US" sz="3200" dirty="0"/>
            </a:br>
            <a:r>
              <a:rPr lang="en-US" sz="3200" dirty="0" smtClean="0"/>
              <a:t>	.</a:t>
            </a:r>
            <a:r>
              <a:rPr lang="en-US" sz="3200" dirty="0"/>
              <a:t>perform(</a:t>
            </a:r>
            <a:r>
              <a:rPr lang="en-US" sz="3200" dirty="0" err="1"/>
              <a:t>ViewAction</a:t>
            </a:r>
            <a:r>
              <a:rPr lang="en-US" sz="3200" dirty="0"/>
              <a:t>) </a:t>
            </a:r>
            <a:r>
              <a:rPr lang="en-US" sz="3200" dirty="0" smtClean="0"/>
              <a:t/>
            </a:r>
            <a:br>
              <a:rPr lang="en-US" sz="3200" dirty="0" smtClean="0"/>
            </a:br>
            <a:r>
              <a:rPr lang="en-US" sz="3200" dirty="0" smtClean="0"/>
              <a:t>	.</a:t>
            </a:r>
            <a:r>
              <a:rPr lang="en-US" sz="3200" dirty="0"/>
              <a:t>check(</a:t>
            </a:r>
            <a:r>
              <a:rPr lang="en-US" sz="3200" dirty="0" err="1"/>
              <a:t>ViewAssertion</a:t>
            </a:r>
            <a:r>
              <a:rPr lang="en-US" sz="3200" dirty="0"/>
              <a:t>); </a:t>
            </a:r>
            <a:endParaRPr lang="en-US" sz="3200" dirty="0"/>
          </a:p>
        </p:txBody>
      </p:sp>
    </p:spTree>
    <p:extLst>
      <p:ext uri="{BB962C8B-B14F-4D97-AF65-F5344CB8AC3E}">
        <p14:creationId xmlns:p14="http://schemas.microsoft.com/office/powerpoint/2010/main" val="91504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a:t>
            </a:r>
            <a:r>
              <a:rPr lang="en-US" dirty="0" err="1" smtClean="0"/>
              <a:t>ViewMatchers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100" y="1719390"/>
            <a:ext cx="7035800" cy="4470400"/>
          </a:xfrm>
          <a:prstGeom prst="rect">
            <a:avLst/>
          </a:prstGeom>
        </p:spPr>
      </p:pic>
    </p:spTree>
    <p:extLst>
      <p:ext uri="{BB962C8B-B14F-4D97-AF65-F5344CB8AC3E}">
        <p14:creationId xmlns:p14="http://schemas.microsoft.com/office/powerpoint/2010/main" val="71083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a:t>
            </a:r>
            <a:r>
              <a:rPr lang="en-US" dirty="0" err="1" smtClean="0"/>
              <a:t>ViewActions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350" y="2203704"/>
            <a:ext cx="7099300" cy="1816100"/>
          </a:xfrm>
          <a:prstGeom prst="rect">
            <a:avLst/>
          </a:prstGeom>
        </p:spPr>
      </p:pic>
    </p:spTree>
    <p:extLst>
      <p:ext uri="{BB962C8B-B14F-4D97-AF65-F5344CB8AC3E}">
        <p14:creationId xmlns:p14="http://schemas.microsoft.com/office/powerpoint/2010/main" val="7209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a:t>
            </a:r>
            <a:r>
              <a:rPr lang="en-US" dirty="0" err="1" smtClean="0"/>
              <a:t>ViewAssertions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0" y="2400300"/>
            <a:ext cx="7099300" cy="2044700"/>
          </a:xfrm>
          <a:prstGeom prst="rect">
            <a:avLst/>
          </a:prstGeom>
        </p:spPr>
      </p:pic>
    </p:spTree>
    <p:extLst>
      <p:ext uri="{BB962C8B-B14F-4D97-AF65-F5344CB8AC3E}">
        <p14:creationId xmlns:p14="http://schemas.microsoft.com/office/powerpoint/2010/main" val="5929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Roll your own</a:t>
            </a:r>
            <a:endParaRPr lang="en-US" dirty="0"/>
          </a:p>
        </p:txBody>
      </p:sp>
      <p:sp>
        <p:nvSpPr>
          <p:cNvPr id="3" name="Content Placeholder 2"/>
          <p:cNvSpPr>
            <a:spLocks noGrp="1"/>
          </p:cNvSpPr>
          <p:nvPr>
            <p:ph idx="1"/>
          </p:nvPr>
        </p:nvSpPr>
        <p:spPr>
          <a:xfrm>
            <a:off x="1295400" y="1981201"/>
            <a:ext cx="10896600" cy="3809999"/>
          </a:xfrm>
        </p:spPr>
        <p:txBody>
          <a:bodyPr>
            <a:normAutofit/>
          </a:bodyPr>
          <a:lstStyle/>
          <a:p>
            <a:pPr marL="0" indent="0">
              <a:buNone/>
            </a:pPr>
            <a:endParaRPr lang="en-US" dirty="0" smtClean="0"/>
          </a:p>
          <a:p>
            <a:pPr marL="0" indent="0">
              <a:buNone/>
            </a:pPr>
            <a:endParaRPr lang="en-US" dirty="0"/>
          </a:p>
          <a:p>
            <a:pPr marL="0" indent="0">
              <a:buNone/>
            </a:pPr>
            <a:r>
              <a:rPr lang="en-US" dirty="0" smtClean="0"/>
              <a:t>public </a:t>
            </a:r>
            <a:r>
              <a:rPr lang="en-US" dirty="0"/>
              <a:t>void </a:t>
            </a:r>
            <a:r>
              <a:rPr lang="en-US" dirty="0" err="1"/>
              <a:t>testCalculatorAdd</a:t>
            </a:r>
            <a:r>
              <a:rPr lang="en-US" dirty="0"/>
              <a:t>() {        </a:t>
            </a:r>
            <a:endParaRPr lang="en-US" dirty="0" smtClean="0"/>
          </a:p>
          <a:p>
            <a:pPr marL="0" indent="0">
              <a:buNone/>
            </a:pPr>
            <a:r>
              <a:rPr lang="en-US" dirty="0" smtClean="0"/>
              <a:t>	</a:t>
            </a:r>
            <a:r>
              <a:rPr lang="en-US" dirty="0" err="1" smtClean="0"/>
              <a:t>onView</a:t>
            </a:r>
            <a:r>
              <a:rPr lang="en-US" dirty="0" smtClean="0"/>
              <a:t>(</a:t>
            </a:r>
            <a:r>
              <a:rPr lang="en-US" dirty="0" err="1" smtClean="0"/>
              <a:t>withId</a:t>
            </a:r>
            <a:r>
              <a:rPr lang="en-US" dirty="0" smtClean="0"/>
              <a:t>(</a:t>
            </a:r>
            <a:r>
              <a:rPr lang="en-US" dirty="0" err="1" smtClean="0"/>
              <a:t>R.id.operand_one_edit_text</a:t>
            </a:r>
            <a:r>
              <a:rPr lang="en-US" dirty="0"/>
              <a:t>)).perform(</a:t>
            </a:r>
            <a:r>
              <a:rPr lang="en-US" dirty="0" err="1"/>
              <a:t>typeText</a:t>
            </a:r>
            <a:r>
              <a:rPr lang="en-US" dirty="0"/>
              <a:t>(THREE));        </a:t>
            </a:r>
            <a:r>
              <a:rPr lang="en-US" dirty="0" smtClean="0"/>
              <a:t>	</a:t>
            </a:r>
            <a:r>
              <a:rPr lang="en-US" dirty="0" err="1" smtClean="0"/>
              <a:t>onView</a:t>
            </a:r>
            <a:r>
              <a:rPr lang="en-US" dirty="0" smtClean="0"/>
              <a:t>(</a:t>
            </a:r>
            <a:r>
              <a:rPr lang="en-US" dirty="0" err="1" smtClean="0"/>
              <a:t>withId</a:t>
            </a:r>
            <a:r>
              <a:rPr lang="en-US" dirty="0" smtClean="0"/>
              <a:t>(</a:t>
            </a:r>
            <a:r>
              <a:rPr lang="en-US" dirty="0" err="1" smtClean="0"/>
              <a:t>R.id.operand_two_edit_text</a:t>
            </a:r>
            <a:r>
              <a:rPr lang="en-US" dirty="0"/>
              <a:t>)).perform(</a:t>
            </a:r>
            <a:r>
              <a:rPr lang="en-US" dirty="0" err="1"/>
              <a:t>typeText</a:t>
            </a:r>
            <a:r>
              <a:rPr lang="en-US" dirty="0"/>
              <a:t>(FOUR));        </a:t>
            </a:r>
            <a:r>
              <a:rPr lang="en-US" dirty="0" smtClean="0"/>
              <a:t>	</a:t>
            </a:r>
            <a:r>
              <a:rPr lang="en-US" dirty="0" err="1" smtClean="0"/>
              <a:t>onView</a:t>
            </a:r>
            <a:r>
              <a:rPr lang="en-US" dirty="0" smtClean="0"/>
              <a:t>(</a:t>
            </a:r>
            <a:r>
              <a:rPr lang="en-US" dirty="0" err="1" smtClean="0"/>
              <a:t>withId</a:t>
            </a:r>
            <a:r>
              <a:rPr lang="en-US" dirty="0" smtClean="0"/>
              <a:t>(</a:t>
            </a:r>
            <a:r>
              <a:rPr lang="en-US" dirty="0" err="1" smtClean="0"/>
              <a:t>R.id.operation_add_btn</a:t>
            </a:r>
            <a:r>
              <a:rPr lang="en-US" dirty="0"/>
              <a:t>)).perform(click());        </a:t>
            </a:r>
            <a:r>
              <a:rPr lang="en-US" dirty="0" smtClean="0"/>
              <a:t>	</a:t>
            </a:r>
            <a:r>
              <a:rPr lang="en-US" dirty="0" err="1" smtClean="0"/>
              <a:t>onView</a:t>
            </a:r>
            <a:r>
              <a:rPr lang="en-US" dirty="0" smtClean="0"/>
              <a:t>(</a:t>
            </a:r>
            <a:r>
              <a:rPr lang="en-US" dirty="0" err="1" smtClean="0"/>
              <a:t>withId</a:t>
            </a:r>
            <a:r>
              <a:rPr lang="en-US" dirty="0" smtClean="0"/>
              <a:t>(</a:t>
            </a:r>
            <a:r>
              <a:rPr lang="en-US" dirty="0" err="1" smtClean="0"/>
              <a:t>R.id.operation_result_text_view</a:t>
            </a:r>
            <a:r>
              <a:rPr lang="en-US" dirty="0"/>
              <a:t>)).check(matches(</a:t>
            </a:r>
            <a:r>
              <a:rPr lang="en-US" dirty="0" err="1"/>
              <a:t>withText</a:t>
            </a:r>
            <a:r>
              <a:rPr lang="en-US" dirty="0"/>
              <a:t>(RESULT</a:t>
            </a:r>
            <a:r>
              <a:rPr lang="en-US" dirty="0" smtClean="0"/>
              <a:t>)));</a:t>
            </a:r>
          </a:p>
          <a:p>
            <a:pPr marL="0" indent="0">
              <a:buNone/>
            </a:pPr>
            <a:r>
              <a:rPr lang="en-US" dirty="0" smtClean="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87" y="503853"/>
            <a:ext cx="3121161" cy="2577675"/>
          </a:xfrm>
          <a:prstGeom prst="rect">
            <a:avLst/>
          </a:prstGeom>
        </p:spPr>
      </p:pic>
    </p:spTree>
    <p:extLst>
      <p:ext uri="{BB962C8B-B14F-4D97-AF65-F5344CB8AC3E}">
        <p14:creationId xmlns:p14="http://schemas.microsoft.com/office/powerpoint/2010/main" val="196507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a:t>
            </a:r>
            <a:r>
              <a:rPr lang="en-US" dirty="0" smtClean="0"/>
              <a:t>Download</a:t>
            </a:r>
            <a:endParaRPr lang="en-US" dirty="0"/>
          </a:p>
        </p:txBody>
      </p:sp>
      <p:sp>
        <p:nvSpPr>
          <p:cNvPr id="3" name="Content Placeholder 2"/>
          <p:cNvSpPr>
            <a:spLocks noGrp="1"/>
          </p:cNvSpPr>
          <p:nvPr>
            <p:ph idx="1"/>
          </p:nvPr>
        </p:nvSpPr>
        <p:spPr>
          <a:xfrm>
            <a:off x="1295400" y="1981201"/>
            <a:ext cx="9110472" cy="3809999"/>
          </a:xfrm>
        </p:spPr>
        <p:txBody>
          <a:bodyPr>
            <a:normAutofit/>
          </a:bodyPr>
          <a:lstStyle/>
          <a:p>
            <a:r>
              <a:rPr lang="en-US" sz="2800" dirty="0" smtClean="0"/>
              <a:t>Run the command</a:t>
            </a:r>
          </a:p>
          <a:p>
            <a:pPr lvl="1"/>
            <a:r>
              <a:rPr lang="en-US" sz="2400" dirty="0" err="1" smtClean="0"/>
              <a:t>git</a:t>
            </a:r>
            <a:r>
              <a:rPr lang="en-US" sz="2400" dirty="0" smtClean="0"/>
              <a:t> clone </a:t>
            </a:r>
            <a:r>
              <a:rPr lang="en-US" sz="2400" dirty="0" smtClean="0">
                <a:hlinkClick r:id="rId3"/>
              </a:rPr>
              <a:t>https</a:t>
            </a:r>
            <a:r>
              <a:rPr lang="en-US" sz="2400" dirty="0">
                <a:hlinkClick r:id="rId3"/>
              </a:rPr>
              <a:t>://github.com/godfreynolan/AgileAndroid</a:t>
            </a:r>
            <a:r>
              <a:rPr lang="en-US" sz="2400" dirty="0" smtClean="0">
                <a:hlinkClick r:id="rId3"/>
              </a:rPr>
              <a:t>/</a:t>
            </a:r>
            <a:endParaRPr lang="en-US" sz="2400" dirty="0" smtClean="0"/>
          </a:p>
          <a:p>
            <a:r>
              <a:rPr lang="en-US" sz="2600" dirty="0" smtClean="0"/>
              <a:t>Open the calculator app in Chapter 1</a:t>
            </a:r>
          </a:p>
          <a:p>
            <a:r>
              <a:rPr lang="en-US" sz="2600" dirty="0" smtClean="0"/>
              <a:t>Run the Espresso test in the (</a:t>
            </a:r>
            <a:r>
              <a:rPr lang="en-US" sz="2600" dirty="0" err="1" smtClean="0"/>
              <a:t>androidTest</a:t>
            </a:r>
            <a:r>
              <a:rPr lang="en-US" sz="2600" dirty="0" smtClean="0"/>
              <a:t>) directory</a:t>
            </a:r>
          </a:p>
        </p:txBody>
      </p:sp>
    </p:spTree>
    <p:extLst>
      <p:ext uri="{BB962C8B-B14F-4D97-AF65-F5344CB8AC3E}">
        <p14:creationId xmlns:p14="http://schemas.microsoft.com/office/powerpoint/2010/main" val="81041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Roll your own</a:t>
            </a:r>
            <a:endParaRPr lang="en-US" dirty="0"/>
          </a:p>
        </p:txBody>
      </p:sp>
      <p:sp>
        <p:nvSpPr>
          <p:cNvPr id="3" name="Content Placeholder 2"/>
          <p:cNvSpPr>
            <a:spLocks noGrp="1"/>
          </p:cNvSpPr>
          <p:nvPr>
            <p:ph idx="1"/>
          </p:nvPr>
        </p:nvSpPr>
        <p:spPr/>
        <p:txBody>
          <a:bodyPr>
            <a:normAutofit/>
          </a:bodyPr>
          <a:lstStyle/>
          <a:p>
            <a:r>
              <a:rPr lang="en-US" sz="3200" dirty="0" err="1" smtClean="0"/>
              <a:t>OnView</a:t>
            </a:r>
            <a:endParaRPr lang="en-US" sz="3200" dirty="0" smtClean="0"/>
          </a:p>
          <a:p>
            <a:r>
              <a:rPr lang="en-US" sz="3200" b="1" dirty="0" err="1" smtClean="0"/>
              <a:t>OnData</a:t>
            </a:r>
            <a:endParaRPr lang="en-US" sz="3200" b="1" dirty="0"/>
          </a:p>
        </p:txBody>
      </p:sp>
    </p:spTree>
    <p:extLst>
      <p:ext uri="{BB962C8B-B14F-4D97-AF65-F5344CB8AC3E}">
        <p14:creationId xmlns:p14="http://schemas.microsoft.com/office/powerpoint/2010/main" val="12696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Roll your own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err="1"/>
              <a:t>onData</a:t>
            </a:r>
            <a:r>
              <a:rPr lang="en-US" sz="3200" dirty="0"/>
              <a:t>(</a:t>
            </a:r>
            <a:r>
              <a:rPr lang="en-US" sz="3200" dirty="0" err="1"/>
              <a:t>ObjectMatcher</a:t>
            </a:r>
            <a:r>
              <a:rPr lang="en-US" sz="3200" dirty="0"/>
              <a:t>) </a:t>
            </a:r>
            <a:r>
              <a:rPr lang="en-US" sz="3200" dirty="0" smtClean="0"/>
              <a:t/>
            </a:r>
            <a:br>
              <a:rPr lang="en-US" sz="3200" dirty="0" smtClean="0"/>
            </a:br>
            <a:r>
              <a:rPr lang="en-US" sz="3200" dirty="0" smtClean="0"/>
              <a:t>	.</a:t>
            </a:r>
            <a:r>
              <a:rPr lang="en-US" sz="3200" dirty="0" err="1"/>
              <a:t>DataOptions</a:t>
            </a:r>
            <a:r>
              <a:rPr lang="en-US" sz="3200" dirty="0"/>
              <a:t> </a:t>
            </a:r>
            <a:r>
              <a:rPr lang="en-US" sz="3200" dirty="0" smtClean="0"/>
              <a:t/>
            </a:r>
            <a:br>
              <a:rPr lang="en-US" sz="3200" dirty="0" smtClean="0"/>
            </a:br>
            <a:r>
              <a:rPr lang="en-US" sz="3200" dirty="0" smtClean="0"/>
              <a:t>	.</a:t>
            </a:r>
            <a:r>
              <a:rPr lang="en-US" sz="3200" dirty="0"/>
              <a:t>perform(</a:t>
            </a:r>
            <a:r>
              <a:rPr lang="en-US" sz="3200" dirty="0" err="1"/>
              <a:t>ViewAction</a:t>
            </a:r>
            <a:r>
              <a:rPr lang="en-US" sz="3200" dirty="0"/>
              <a:t>) </a:t>
            </a:r>
            <a:r>
              <a:rPr lang="en-US" sz="3200" dirty="0" smtClean="0"/>
              <a:t/>
            </a:r>
            <a:br>
              <a:rPr lang="en-US" sz="3200" dirty="0" smtClean="0"/>
            </a:br>
            <a:r>
              <a:rPr lang="en-US" sz="3200" dirty="0" smtClean="0"/>
              <a:t>	.</a:t>
            </a:r>
            <a:r>
              <a:rPr lang="en-US" sz="3200" dirty="0"/>
              <a:t>check(</a:t>
            </a:r>
            <a:r>
              <a:rPr lang="en-US" sz="3200" dirty="0" err="1"/>
              <a:t>ViewAssertion</a:t>
            </a:r>
            <a:r>
              <a:rPr lang="en-US" sz="3200" dirty="0"/>
              <a:t>) </a:t>
            </a:r>
            <a:endParaRPr lang="en-US" sz="3200" dirty="0"/>
          </a:p>
          <a:p>
            <a:pPr marL="0" indent="0">
              <a:buNone/>
            </a:pPr>
            <a:endParaRPr lang="en-US" sz="3200" b="1" dirty="0"/>
          </a:p>
        </p:txBody>
      </p:sp>
    </p:spTree>
    <p:extLst>
      <p:ext uri="{BB962C8B-B14F-4D97-AF65-F5344CB8AC3E}">
        <p14:creationId xmlns:p14="http://schemas.microsoft.com/office/powerpoint/2010/main" val="19147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295400" y="2025805"/>
            <a:ext cx="9601200" cy="3809999"/>
          </a:xfrm>
        </p:spPr>
        <p:txBody>
          <a:bodyPr>
            <a:normAutofit/>
          </a:bodyPr>
          <a:lstStyle/>
          <a:p>
            <a:r>
              <a:rPr lang="en-US" sz="3200" dirty="0" smtClean="0"/>
              <a:t>Chap5: Espresso</a:t>
            </a:r>
            <a:endParaRPr lang="en-US" sz="2800" dirty="0" smtClean="0"/>
          </a:p>
          <a:p>
            <a:pPr lvl="1"/>
            <a:endParaRPr lang="en-US" sz="3000" dirty="0" smtClean="0"/>
          </a:p>
        </p:txBody>
      </p:sp>
    </p:spTree>
    <p:extLst>
      <p:ext uri="{BB962C8B-B14F-4D97-AF65-F5344CB8AC3E}">
        <p14:creationId xmlns:p14="http://schemas.microsoft.com/office/powerpoint/2010/main" val="188051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a:t>
            </a:r>
            <a:r>
              <a:rPr lang="en-US" dirty="0" err="1" smtClean="0"/>
              <a:t>onData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1006" y="152399"/>
            <a:ext cx="2953345" cy="5936225"/>
          </a:xfrm>
        </p:spPr>
      </p:pic>
    </p:spTree>
    <p:extLst>
      <p:ext uri="{BB962C8B-B14F-4D97-AF65-F5344CB8AC3E}">
        <p14:creationId xmlns:p14="http://schemas.microsoft.com/office/powerpoint/2010/main" val="5807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a:t>
            </a:r>
            <a:r>
              <a:rPr lang="en-US" dirty="0" err="1" smtClean="0"/>
              <a:t>onData</a:t>
            </a:r>
            <a:endParaRPr lang="en-US" dirty="0"/>
          </a:p>
        </p:txBody>
      </p:sp>
      <p:sp>
        <p:nvSpPr>
          <p:cNvPr id="3" name="Content Placeholder 2"/>
          <p:cNvSpPr>
            <a:spLocks noGrp="1"/>
          </p:cNvSpPr>
          <p:nvPr>
            <p:ph idx="1"/>
          </p:nvPr>
        </p:nvSpPr>
        <p:spPr/>
        <p:txBody>
          <a:bodyPr/>
          <a:lstStyle/>
          <a:p>
            <a:pPr marL="0" indent="0">
              <a:buNone/>
            </a:pPr>
            <a:r>
              <a:rPr lang="en-US" dirty="0"/>
              <a:t>public void </a:t>
            </a:r>
            <a:r>
              <a:rPr lang="en-US" dirty="0" err="1"/>
              <a:t>toDoListTest</a:t>
            </a:r>
            <a:r>
              <a:rPr lang="en-US" dirty="0"/>
              <a:t>(){ </a:t>
            </a:r>
            <a:endParaRPr lang="en-US" dirty="0" smtClean="0"/>
          </a:p>
          <a:p>
            <a:pPr marL="0" indent="0">
              <a:buNone/>
            </a:pPr>
            <a:r>
              <a:rPr lang="en-US" dirty="0"/>
              <a:t>	</a:t>
            </a:r>
            <a:r>
              <a:rPr lang="en-US" dirty="0" err="1" smtClean="0"/>
              <a:t>onData</a:t>
            </a:r>
            <a:r>
              <a:rPr lang="en-US" dirty="0" smtClean="0"/>
              <a:t>(anything</a:t>
            </a:r>
            <a:r>
              <a:rPr lang="en-US" dirty="0"/>
              <a:t>()) </a:t>
            </a:r>
            <a:r>
              <a:rPr lang="en-US" dirty="0"/>
              <a:t/>
            </a:r>
            <a:br>
              <a:rPr lang="en-US" dirty="0"/>
            </a:br>
            <a:r>
              <a:rPr lang="en-US" dirty="0" smtClean="0"/>
              <a:t>		.</a:t>
            </a:r>
            <a:r>
              <a:rPr lang="en-US" dirty="0" err="1"/>
              <a:t>inAdapterView</a:t>
            </a:r>
            <a:r>
              <a:rPr lang="en-US" dirty="0"/>
              <a:t>(</a:t>
            </a:r>
            <a:r>
              <a:rPr lang="en-US" dirty="0" err="1"/>
              <a:t>withId</a:t>
            </a:r>
            <a:r>
              <a:rPr lang="en-US" dirty="0"/>
              <a:t>(</a:t>
            </a:r>
            <a:r>
              <a:rPr lang="en-US" dirty="0" err="1"/>
              <a:t>R.id.list_of_todos</a:t>
            </a:r>
            <a:r>
              <a:rPr lang="en-US" dirty="0"/>
              <a:t>)).</a:t>
            </a:r>
            <a:r>
              <a:rPr lang="en-US" dirty="0" err="1"/>
              <a:t>atPosition</a:t>
            </a:r>
            <a:r>
              <a:rPr lang="en-US" dirty="0"/>
              <a:t>(4</a:t>
            </a:r>
            <a:r>
              <a:rPr lang="en-US" dirty="0" smtClean="0"/>
              <a:t>)</a:t>
            </a:r>
            <a:br>
              <a:rPr lang="en-US" dirty="0" smtClean="0"/>
            </a:br>
            <a:r>
              <a:rPr lang="en-US" dirty="0" smtClean="0"/>
              <a:t>		 </a:t>
            </a:r>
            <a:r>
              <a:rPr lang="en-US" dirty="0"/>
              <a:t>.perform(click()); </a:t>
            </a:r>
            <a:endParaRPr lang="en-US" dirty="0" smtClean="0"/>
          </a:p>
          <a:p>
            <a:pPr marL="0" indent="0">
              <a:buNone/>
            </a:pPr>
            <a:r>
              <a:rPr lang="en-US" dirty="0"/>
              <a:t>	</a:t>
            </a:r>
            <a:r>
              <a:rPr lang="en-US" dirty="0" err="1" smtClean="0"/>
              <a:t>onView</a:t>
            </a:r>
            <a:r>
              <a:rPr lang="en-US" dirty="0" smtClean="0"/>
              <a:t>(</a:t>
            </a:r>
            <a:r>
              <a:rPr lang="en-US" dirty="0" err="1" smtClean="0"/>
              <a:t>withId</a:t>
            </a:r>
            <a:r>
              <a:rPr lang="en-US" dirty="0" smtClean="0"/>
              <a:t>(</a:t>
            </a:r>
            <a:r>
              <a:rPr lang="en-US" dirty="0" err="1" smtClean="0"/>
              <a:t>R.id.txt_selected_item</a:t>
            </a:r>
            <a:r>
              <a:rPr lang="en-US" dirty="0"/>
              <a:t>)) </a:t>
            </a:r>
            <a:r>
              <a:rPr lang="en-US" dirty="0" smtClean="0"/>
              <a:t>.</a:t>
            </a:r>
            <a:br>
              <a:rPr lang="en-US" dirty="0" smtClean="0"/>
            </a:br>
            <a:r>
              <a:rPr lang="en-US" dirty="0" smtClean="0"/>
              <a:t>		check(matches(</a:t>
            </a:r>
            <a:r>
              <a:rPr lang="en-US" dirty="0" err="1" smtClean="0"/>
              <a:t>withText</a:t>
            </a:r>
            <a:r>
              <a:rPr lang="en-US" dirty="0"/>
              <a:t>("go to the gym"))); </a:t>
            </a:r>
            <a:endParaRPr lang="en-US" dirty="0" smtClean="0"/>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200477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Download</a:t>
            </a:r>
            <a:endParaRPr lang="en-US" dirty="0"/>
          </a:p>
        </p:txBody>
      </p:sp>
      <p:sp>
        <p:nvSpPr>
          <p:cNvPr id="3" name="Content Placeholder 2"/>
          <p:cNvSpPr>
            <a:spLocks noGrp="1"/>
          </p:cNvSpPr>
          <p:nvPr>
            <p:ph idx="1"/>
          </p:nvPr>
        </p:nvSpPr>
        <p:spPr/>
        <p:txBody>
          <a:bodyPr>
            <a:normAutofit/>
          </a:bodyPr>
          <a:lstStyle/>
          <a:p>
            <a:r>
              <a:rPr lang="en-US" sz="2400" dirty="0" smtClean="0"/>
              <a:t>Go to Chapter 5 in Agile Android code </a:t>
            </a:r>
          </a:p>
          <a:p>
            <a:r>
              <a:rPr lang="en-US" sz="2400" dirty="0" smtClean="0"/>
              <a:t>Open the </a:t>
            </a:r>
            <a:r>
              <a:rPr lang="en-US" sz="2400" dirty="0" err="1" smtClean="0"/>
              <a:t>onData</a:t>
            </a:r>
            <a:r>
              <a:rPr lang="en-US" sz="2400" dirty="0" smtClean="0"/>
              <a:t> project</a:t>
            </a:r>
          </a:p>
          <a:p>
            <a:r>
              <a:rPr lang="en-US" sz="2400" dirty="0" smtClean="0"/>
              <a:t>Run the class in the (</a:t>
            </a:r>
            <a:r>
              <a:rPr lang="en-US" sz="2400" dirty="0" err="1" smtClean="0"/>
              <a:t>androidTest</a:t>
            </a:r>
            <a:r>
              <a:rPr lang="en-US" sz="2400" dirty="0" smtClean="0"/>
              <a:t>) directory</a:t>
            </a:r>
            <a:endParaRPr lang="en-US" sz="2400" dirty="0" smtClean="0"/>
          </a:p>
        </p:txBody>
      </p:sp>
    </p:spTree>
    <p:extLst>
      <p:ext uri="{BB962C8B-B14F-4D97-AF65-F5344CB8AC3E}">
        <p14:creationId xmlns:p14="http://schemas.microsoft.com/office/powerpoint/2010/main" val="7570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sz="2800" dirty="0" smtClean="0"/>
              <a:t>Using your Zodiac code, record an espresso test to test functionality of your app</a:t>
            </a:r>
          </a:p>
          <a:p>
            <a:endParaRPr lang="en-US" dirty="0" smtClean="0"/>
          </a:p>
          <a:p>
            <a:endParaRPr lang="en-US" dirty="0"/>
          </a:p>
        </p:txBody>
      </p:sp>
    </p:spTree>
    <p:extLst>
      <p:ext uri="{BB962C8B-B14F-4D97-AF65-F5344CB8AC3E}">
        <p14:creationId xmlns:p14="http://schemas.microsoft.com/office/powerpoint/2010/main" val="24722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a:t>
            </a:r>
            <a:endParaRPr lang="en-US" dirty="0"/>
          </a:p>
        </p:txBody>
      </p:sp>
      <p:sp>
        <p:nvSpPr>
          <p:cNvPr id="3" name="Content Placeholder 2"/>
          <p:cNvSpPr>
            <a:spLocks noGrp="1"/>
          </p:cNvSpPr>
          <p:nvPr>
            <p:ph idx="1"/>
          </p:nvPr>
        </p:nvSpPr>
        <p:spPr/>
        <p:txBody>
          <a:bodyPr>
            <a:normAutofit/>
          </a:bodyPr>
          <a:lstStyle/>
          <a:p>
            <a:r>
              <a:rPr lang="en-US" sz="3200" dirty="0" smtClean="0"/>
              <a:t>What is it?</a:t>
            </a:r>
          </a:p>
          <a:p>
            <a:r>
              <a:rPr lang="en-US" sz="3200" dirty="0" smtClean="0"/>
              <a:t>Recorded tests</a:t>
            </a:r>
          </a:p>
          <a:p>
            <a:r>
              <a:rPr lang="en-US" sz="3200" dirty="0" smtClean="0"/>
              <a:t>Roll your own tests</a:t>
            </a:r>
          </a:p>
          <a:p>
            <a:r>
              <a:rPr lang="en-US" sz="3200" dirty="0"/>
              <a:t>C</a:t>
            </a:r>
            <a:r>
              <a:rPr lang="en-US" sz="3200" dirty="0" smtClean="0"/>
              <a:t>ommand line</a:t>
            </a:r>
            <a:endParaRPr lang="en-US" sz="3200" dirty="0"/>
          </a:p>
        </p:txBody>
      </p:sp>
    </p:spTree>
    <p:extLst>
      <p:ext uri="{BB962C8B-B14F-4D97-AF65-F5344CB8AC3E}">
        <p14:creationId xmlns:p14="http://schemas.microsoft.com/office/powerpoint/2010/main" val="117207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5039" y="503853"/>
            <a:ext cx="5281922" cy="5134749"/>
          </a:xfrm>
        </p:spPr>
      </p:pic>
    </p:spTree>
    <p:extLst>
      <p:ext uri="{BB962C8B-B14F-4D97-AF65-F5344CB8AC3E}">
        <p14:creationId xmlns:p14="http://schemas.microsoft.com/office/powerpoint/2010/main" val="2672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What is it?</a:t>
            </a:r>
            <a:endParaRPr lang="en-US" dirty="0"/>
          </a:p>
        </p:txBody>
      </p:sp>
      <p:sp>
        <p:nvSpPr>
          <p:cNvPr id="3" name="Content Placeholder 2"/>
          <p:cNvSpPr>
            <a:spLocks noGrp="1"/>
          </p:cNvSpPr>
          <p:nvPr>
            <p:ph idx="1"/>
          </p:nvPr>
        </p:nvSpPr>
        <p:spPr/>
        <p:txBody>
          <a:bodyPr>
            <a:normAutofit/>
          </a:bodyPr>
          <a:lstStyle/>
          <a:p>
            <a:r>
              <a:rPr lang="en-US" sz="3200" dirty="0" smtClean="0"/>
              <a:t>GUI Testing</a:t>
            </a:r>
            <a:endParaRPr lang="en-US" sz="3200" dirty="0"/>
          </a:p>
          <a:p>
            <a:r>
              <a:rPr lang="en-US" sz="3200" dirty="0" smtClean="0"/>
              <a:t>Simple but effective</a:t>
            </a:r>
          </a:p>
          <a:p>
            <a:r>
              <a:rPr lang="en-US" sz="3200" dirty="0" smtClean="0"/>
              <a:t>Brittle </a:t>
            </a:r>
          </a:p>
          <a:p>
            <a:pPr lvl="1"/>
            <a:r>
              <a:rPr lang="en-US" sz="2800" dirty="0" smtClean="0"/>
              <a:t>Small changes can break lots of tests</a:t>
            </a:r>
          </a:p>
        </p:txBody>
      </p:sp>
    </p:spTree>
    <p:extLst>
      <p:ext uri="{BB962C8B-B14F-4D97-AF65-F5344CB8AC3E}">
        <p14:creationId xmlns:p14="http://schemas.microsoft.com/office/powerpoint/2010/main" val="1520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What is it?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6432" y="503853"/>
            <a:ext cx="3308201" cy="5384883"/>
          </a:xfrm>
        </p:spPr>
      </p:pic>
    </p:spTree>
    <p:extLst>
      <p:ext uri="{BB962C8B-B14F-4D97-AF65-F5344CB8AC3E}">
        <p14:creationId xmlns:p14="http://schemas.microsoft.com/office/powerpoint/2010/main" val="89268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440" y="487679"/>
            <a:ext cx="7294880" cy="5314841"/>
          </a:xfrm>
          <a:prstGeom prst="rect">
            <a:avLst/>
          </a:prstGeom>
        </p:spPr>
      </p:pic>
    </p:spTree>
    <p:extLst>
      <p:ext uri="{BB962C8B-B14F-4D97-AF65-F5344CB8AC3E}">
        <p14:creationId xmlns:p14="http://schemas.microsoft.com/office/powerpoint/2010/main" val="18329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Recording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4026" y="1075045"/>
            <a:ext cx="4497982" cy="4821936"/>
          </a:xfrm>
        </p:spPr>
      </p:pic>
    </p:spTree>
    <p:extLst>
      <p:ext uri="{BB962C8B-B14F-4D97-AF65-F5344CB8AC3E}">
        <p14:creationId xmlns:p14="http://schemas.microsoft.com/office/powerpoint/2010/main" val="116336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Espresso – Recording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4026" y="1075045"/>
            <a:ext cx="4497982" cy="4821936"/>
          </a:xfrm>
        </p:spPr>
      </p:pic>
    </p:spTree>
    <p:extLst>
      <p:ext uri="{BB962C8B-B14F-4D97-AF65-F5344CB8AC3E}">
        <p14:creationId xmlns:p14="http://schemas.microsoft.com/office/powerpoint/2010/main" val="181955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678</Words>
  <Application>Microsoft Macintosh PowerPoint</Application>
  <PresentationFormat>Widescreen</PresentationFormat>
  <Paragraphs>96</Paragraphs>
  <Slides>23</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Diamond Grid 16x9</vt:lpstr>
      <vt:lpstr>Building Android apps – Week 15a</vt:lpstr>
      <vt:lpstr>Agenda</vt:lpstr>
      <vt:lpstr>Espresso</vt:lpstr>
      <vt:lpstr>Espresso</vt:lpstr>
      <vt:lpstr>Espresso – What is it?</vt:lpstr>
      <vt:lpstr>Espresso – What is it?</vt:lpstr>
      <vt:lpstr>PowerPoint Presentation</vt:lpstr>
      <vt:lpstr>Espresso – Recording</vt:lpstr>
      <vt:lpstr>Espresso – Recording</vt:lpstr>
      <vt:lpstr>Espresso – Roll your own</vt:lpstr>
      <vt:lpstr>Espresso – Roll your own</vt:lpstr>
      <vt:lpstr>Espresso – Roll your own</vt:lpstr>
      <vt:lpstr>Espresso – ViewMatchers</vt:lpstr>
      <vt:lpstr>Espresso – ViewActions</vt:lpstr>
      <vt:lpstr>Espresso – ViewAssertions</vt:lpstr>
      <vt:lpstr>Espresso – Roll your own</vt:lpstr>
      <vt:lpstr>Espresso – Download</vt:lpstr>
      <vt:lpstr>Espresso – Roll your own</vt:lpstr>
      <vt:lpstr>Espresso – Roll your own</vt:lpstr>
      <vt:lpstr>Espresso - onData</vt:lpstr>
      <vt:lpstr>Espresso - onData</vt:lpstr>
      <vt:lpstr>Espresso – Download</vt:lpstr>
      <vt:lpstr>Assignment</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2016-11-17T21:18:49Z</cp:lastPrinted>
  <dcterms:created xsi:type="dcterms:W3CDTF">2016-08-20T19:03:32Z</dcterms:created>
  <dcterms:modified xsi:type="dcterms:W3CDTF">2016-11-29T21:58:01Z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