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664" r:id="rId4"/>
    <p:sldId id="861" r:id="rId5"/>
    <p:sldId id="862" r:id="rId6"/>
    <p:sldId id="863" r:id="rId7"/>
    <p:sldId id="864" r:id="rId8"/>
    <p:sldId id="865" r:id="rId9"/>
    <p:sldId id="866" r:id="rId10"/>
    <p:sldId id="867" r:id="rId11"/>
    <p:sldId id="868" r:id="rId12"/>
    <p:sldId id="869" r:id="rId13"/>
    <p:sldId id="870" r:id="rId14"/>
    <p:sldId id="871" r:id="rId15"/>
    <p:sldId id="872" r:id="rId16"/>
    <p:sldId id="8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5" autoAdjust="0"/>
    <p:restoredTop sz="91359" autoAdjust="0"/>
  </p:normalViewPr>
  <p:slideViewPr>
    <p:cSldViewPr snapToGrid="0">
      <p:cViewPr>
        <p:scale>
          <a:sx n="110" d="100"/>
          <a:sy n="110" d="100"/>
        </p:scale>
        <p:origin x="144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wouldn’t be right if we didn’t make an effort to show test-driven development (TDD) in action. So, in this chapter we’re going to create an app from scratch using our TDD approach. Using TDD, we’re going to create a sample app for a daily horoscope. I’m not an astrology fanatic by any means, but it’s a simple enough app that will allow us to show our TDD techniques in action.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7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SHOW </a:t>
            </a:r>
            <a:r>
              <a:rPr lang="en-US" baseline="0" smtClean="0"/>
              <a:t>the </a:t>
            </a:r>
            <a:r>
              <a:rPr lang="en-US" baseline="0" dirty="0" smtClean="0"/>
              <a:t>espresso assignment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12/1/16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dfreynolan/Zodiac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Android apps – Week 15b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2843-201710_MCS4993_M:Topics </a:t>
            </a:r>
            <a:r>
              <a:rPr lang="en-US" dirty="0"/>
              <a:t>in </a:t>
            </a:r>
            <a:r>
              <a:rPr lang="en-US" dirty="0" smtClean="0"/>
              <a:t>MA/CS</a:t>
            </a:r>
          </a:p>
          <a:p>
            <a:r>
              <a:rPr lang="en-US" dirty="0" smtClean="0"/>
              <a:t>2843-201710_MCS5993_M:Topics in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70" y="792480"/>
            <a:ext cx="3234930" cy="5166580"/>
          </a:xfrm>
        </p:spPr>
      </p:pic>
    </p:spTree>
    <p:extLst>
      <p:ext uri="{BB962C8B-B14F-4D97-AF65-F5344CB8AC3E}">
        <p14:creationId xmlns:p14="http://schemas.microsoft.com/office/powerpoint/2010/main" val="14731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95" y="2425446"/>
            <a:ext cx="12025957" cy="1067562"/>
          </a:xfrm>
        </p:spPr>
      </p:pic>
    </p:spTree>
    <p:extLst>
      <p:ext uri="{BB962C8B-B14F-4D97-AF65-F5344CB8AC3E}">
        <p14:creationId xmlns:p14="http://schemas.microsoft.com/office/powerpoint/2010/main" val="115086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07" y="503853"/>
            <a:ext cx="3010949" cy="5362567"/>
          </a:xfrm>
        </p:spPr>
      </p:pic>
    </p:spTree>
    <p:extLst>
      <p:ext uri="{BB962C8B-B14F-4D97-AF65-F5344CB8AC3E}">
        <p14:creationId xmlns:p14="http://schemas.microsoft.com/office/powerpoint/2010/main" val="90690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4" y="2343108"/>
            <a:ext cx="11024563" cy="22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in a legacy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92225"/>
            <a:ext cx="9601200" cy="3998976"/>
          </a:xfrm>
        </p:spPr>
        <p:txBody>
          <a:bodyPr>
            <a:normAutofit fontScale="77500" lnSpcReduction="20000"/>
          </a:bodyPr>
          <a:lstStyle/>
          <a:p>
            <a:pPr marL="0"/>
            <a:r>
              <a:rPr lang="en-US" sz="2600" dirty="0"/>
              <a:t>Introduce Continuous Integration to build code </a:t>
            </a:r>
          </a:p>
          <a:p>
            <a:pPr marL="0"/>
            <a:r>
              <a:rPr lang="en-US" sz="2600" dirty="0" smtClean="0"/>
              <a:t>Configure </a:t>
            </a:r>
            <a:r>
              <a:rPr lang="en-US" sz="2600" dirty="0"/>
              <a:t>android projects for </a:t>
            </a:r>
            <a:r>
              <a:rPr lang="en-US" sz="2600" dirty="0" smtClean="0"/>
              <a:t>TDD</a:t>
            </a:r>
            <a:endParaRPr lang="en-US" sz="2600" dirty="0"/>
          </a:p>
          <a:p>
            <a:pPr marL="0"/>
            <a:r>
              <a:rPr lang="en-US" sz="2600" dirty="0" smtClean="0"/>
              <a:t>Add </a:t>
            </a:r>
            <a:r>
              <a:rPr lang="en-US" sz="2600" dirty="0"/>
              <a:t>minimal unit tests based on existing tests, add to CI Show team how to create unit </a:t>
            </a:r>
            <a:r>
              <a:rPr lang="en-US" sz="2600" dirty="0" smtClean="0"/>
              <a:t>tests</a:t>
            </a:r>
          </a:p>
          <a:p>
            <a:pPr marL="0"/>
            <a:r>
              <a:rPr lang="en-US" sz="2600" dirty="0" smtClean="0"/>
              <a:t>Add </a:t>
            </a:r>
            <a:r>
              <a:rPr lang="en-US" sz="2600" dirty="0"/>
              <a:t>testing code coverage metrics to CI, expect 5-10% </a:t>
            </a:r>
            <a:endParaRPr lang="en-US" sz="2600" dirty="0" smtClean="0"/>
          </a:p>
          <a:p>
            <a:pPr marL="0"/>
            <a:r>
              <a:rPr lang="en-US" sz="2600" dirty="0" smtClean="0"/>
              <a:t>Add </a:t>
            </a:r>
            <a:r>
              <a:rPr lang="en-US" sz="2600" dirty="0"/>
              <a:t>Espresso </a:t>
            </a:r>
            <a:r>
              <a:rPr lang="en-US" sz="2600" dirty="0" smtClean="0"/>
              <a:t>tests</a:t>
            </a:r>
          </a:p>
          <a:p>
            <a:pPr marL="0"/>
            <a:r>
              <a:rPr lang="en-US" sz="2600" dirty="0" smtClean="0"/>
              <a:t>Unit </a:t>
            </a:r>
            <a:r>
              <a:rPr lang="en-US" sz="2600" dirty="0"/>
              <a:t>test new features or sprouts, mock existing objects </a:t>
            </a:r>
            <a:endParaRPr lang="en-US" sz="2600" dirty="0" smtClean="0"/>
          </a:p>
          <a:p>
            <a:pPr marL="0"/>
            <a:r>
              <a:rPr lang="en-US" sz="2600" dirty="0" smtClean="0"/>
              <a:t>Wrap </a:t>
            </a:r>
            <a:r>
              <a:rPr lang="en-US" sz="2600" dirty="0"/>
              <a:t>or ring fence existing code, remove unused code </a:t>
            </a:r>
            <a:endParaRPr lang="en-US" sz="2600" dirty="0" smtClean="0"/>
          </a:p>
          <a:p>
            <a:pPr marL="0"/>
            <a:r>
              <a:rPr lang="en-US" sz="2600" dirty="0" smtClean="0"/>
              <a:t>Refactor </a:t>
            </a:r>
            <a:r>
              <a:rPr lang="en-US" sz="2600" dirty="0"/>
              <a:t>wrapped code to get code coverage to 60-70% (New refactoring in Android Studio)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Using your Zodiac code, make the display view use SQLite instead of the </a:t>
            </a:r>
            <a:r>
              <a:rPr lang="en-US" sz="2800" dirty="0" err="1" smtClean="0"/>
              <a:t>Zodiac.java</a:t>
            </a:r>
            <a:r>
              <a:rPr lang="en-US" sz="2800" dirty="0" smtClean="0"/>
              <a:t> class.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25805"/>
            <a:ext cx="9601200" cy="38099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Chap6: Test Driven Development</a:t>
            </a:r>
          </a:p>
          <a:p>
            <a:r>
              <a:rPr lang="en-US" sz="3200" dirty="0" smtClean="0"/>
              <a:t>Assignment: Espresso test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051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Unit testing vs TDD </a:t>
            </a:r>
            <a:endParaRPr lang="en-US" sz="3200" dirty="0" smtClean="0"/>
          </a:p>
          <a:p>
            <a:r>
              <a:rPr lang="en-US" sz="3200" dirty="0" smtClean="0"/>
              <a:t>Why TDD</a:t>
            </a:r>
          </a:p>
          <a:p>
            <a:r>
              <a:rPr lang="en-US" sz="3200" dirty="0" smtClean="0"/>
              <a:t>Sample </a:t>
            </a:r>
            <a:r>
              <a:rPr lang="en-US" sz="3200" dirty="0"/>
              <a:t>app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61432" cy="3809999"/>
          </a:xfrm>
        </p:spPr>
        <p:txBody>
          <a:bodyPr/>
          <a:lstStyle/>
          <a:p>
            <a:r>
              <a:rPr lang="en-US" sz="3200" dirty="0"/>
              <a:t>Write test </a:t>
            </a:r>
            <a:r>
              <a:rPr lang="en-US" sz="3200" dirty="0" smtClean="0"/>
              <a:t>first</a:t>
            </a:r>
          </a:p>
          <a:p>
            <a:r>
              <a:rPr lang="en-US" sz="3200" dirty="0" smtClean="0"/>
              <a:t>See </a:t>
            </a:r>
            <a:r>
              <a:rPr lang="en-US" sz="3200" dirty="0"/>
              <a:t>it </a:t>
            </a:r>
            <a:r>
              <a:rPr lang="en-US" sz="3200" dirty="0" smtClean="0"/>
              <a:t>fail</a:t>
            </a:r>
          </a:p>
          <a:p>
            <a:r>
              <a:rPr lang="en-US" sz="3200" dirty="0" smtClean="0"/>
              <a:t>Write </a:t>
            </a:r>
            <a:r>
              <a:rPr lang="en-US" sz="3200" dirty="0"/>
              <a:t>simplest possible solution </a:t>
            </a:r>
            <a:r>
              <a:rPr lang="en-US" sz="3200" dirty="0" smtClean="0"/>
              <a:t>to </a:t>
            </a:r>
            <a:r>
              <a:rPr lang="en-US" sz="3200" dirty="0"/>
              <a:t>get test to pass </a:t>
            </a:r>
            <a:endParaRPr lang="en-US" sz="3200" dirty="0" smtClean="0"/>
          </a:p>
          <a:p>
            <a:r>
              <a:rPr lang="en-US" sz="3200" dirty="0" smtClean="0"/>
              <a:t>Refactor</a:t>
            </a:r>
          </a:p>
          <a:p>
            <a:r>
              <a:rPr lang="en-US" sz="3200" dirty="0" smtClean="0"/>
              <a:t>Wash</a:t>
            </a:r>
            <a:r>
              <a:rPr lang="en-US" sz="3200" dirty="0"/>
              <a:t>, Rinse, Repeat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2109217"/>
            <a:ext cx="4239768" cy="35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5361432" cy="380999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Built in regression testing </a:t>
            </a:r>
            <a:endParaRPr lang="en-US" sz="3200" dirty="0" smtClean="0"/>
          </a:p>
          <a:p>
            <a:r>
              <a:rPr lang="en-US" sz="3200" dirty="0" smtClean="0"/>
              <a:t>Longer </a:t>
            </a:r>
            <a:r>
              <a:rPr lang="en-US" sz="3200" dirty="0"/>
              <a:t>life for your codebase </a:t>
            </a:r>
            <a:endParaRPr lang="en-US" sz="3200" dirty="0" smtClean="0"/>
          </a:p>
          <a:p>
            <a:r>
              <a:rPr lang="en-US" sz="3200" dirty="0" smtClean="0"/>
              <a:t>YAGNI </a:t>
            </a:r>
            <a:r>
              <a:rPr lang="en-US" sz="3200" dirty="0"/>
              <a:t>feature </a:t>
            </a:r>
            <a:r>
              <a:rPr lang="en-US" sz="3200" dirty="0" smtClean="0"/>
              <a:t>development</a:t>
            </a:r>
          </a:p>
          <a:p>
            <a:r>
              <a:rPr lang="en-US" sz="3200" dirty="0" smtClean="0"/>
              <a:t>Red/Green/Refactor </a:t>
            </a:r>
            <a:r>
              <a:rPr lang="en-US" sz="3200" dirty="0"/>
              <a:t>helps kill procrastination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32" y="2072641"/>
            <a:ext cx="4239768" cy="35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vs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can't TDD w/o unit testing </a:t>
            </a:r>
          </a:p>
          <a:p>
            <a:r>
              <a:rPr lang="en-US" sz="2800" dirty="0"/>
              <a:t>TDD means writing the tests before the code </a:t>
            </a:r>
          </a:p>
          <a:p>
            <a:r>
              <a:rPr lang="en-US" sz="2800" dirty="0"/>
              <a:t>TDD is more painless than classic unit testing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You can unit test w/o TDD </a:t>
            </a:r>
          </a:p>
          <a:p>
            <a:r>
              <a:rPr lang="en-US" sz="2800" dirty="0"/>
              <a:t>Unit tests don't mandate when you write the tests </a:t>
            </a:r>
          </a:p>
          <a:p>
            <a:r>
              <a:rPr lang="en-US" sz="2800" dirty="0"/>
              <a:t>Unit tests are often written at the end of a coding cycle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Display </a:t>
            </a:r>
            <a:r>
              <a:rPr lang="en-US" sz="3200" dirty="0"/>
              <a:t>each star </a:t>
            </a:r>
            <a:r>
              <a:rPr lang="en-US" sz="3200" dirty="0" smtClean="0"/>
              <a:t>sign</a:t>
            </a:r>
          </a:p>
          <a:p>
            <a:r>
              <a:rPr lang="en-US" sz="3200" dirty="0" smtClean="0"/>
              <a:t>Display </a:t>
            </a:r>
            <a:r>
              <a:rPr lang="en-US" sz="3200" dirty="0"/>
              <a:t>information about each star sign </a:t>
            </a:r>
            <a:endParaRPr lang="en-US" sz="3200" dirty="0" smtClean="0"/>
          </a:p>
          <a:p>
            <a:r>
              <a:rPr lang="en-US" sz="3200" dirty="0" smtClean="0"/>
              <a:t>Display </a:t>
            </a:r>
            <a:r>
              <a:rPr lang="en-US" sz="3200" dirty="0"/>
              <a:t>horoscope for star sign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38" y="668444"/>
            <a:ext cx="2595618" cy="5379197"/>
          </a:xfrm>
        </p:spPr>
      </p:pic>
    </p:spTree>
    <p:extLst>
      <p:ext uri="{BB962C8B-B14F-4D97-AF65-F5344CB8AC3E}">
        <p14:creationId xmlns:p14="http://schemas.microsoft.com/office/powerpoint/2010/main" val="206293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1676399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 err="1"/>
              <a:t>git</a:t>
            </a:r>
            <a:r>
              <a:rPr lang="en-US" sz="3800" dirty="0"/>
              <a:t> clone </a:t>
            </a:r>
            <a:r>
              <a:rPr lang="en-US" sz="3800" dirty="0" smtClean="0">
                <a:hlinkClick r:id="rId2"/>
              </a:rPr>
              <a:t>https</a:t>
            </a:r>
            <a:r>
              <a:rPr lang="en-US" sz="3800" dirty="0">
                <a:hlinkClick r:id="rId2"/>
              </a:rPr>
              <a:t>://</a:t>
            </a:r>
            <a:r>
              <a:rPr lang="en-US" sz="3800" dirty="0" smtClean="0">
                <a:hlinkClick r:id="rId2"/>
              </a:rPr>
              <a:t>github.com/godfreynolan/Zodiac</a:t>
            </a:r>
            <a:endParaRPr lang="en-US" sz="3800" dirty="0" smtClean="0"/>
          </a:p>
          <a:p>
            <a:r>
              <a:rPr lang="en-US" sz="3800" dirty="0" err="1" smtClean="0"/>
              <a:t>git</a:t>
            </a:r>
            <a:r>
              <a:rPr lang="en-US" sz="3800" dirty="0" smtClean="0"/>
              <a:t> </a:t>
            </a:r>
            <a:r>
              <a:rPr lang="en-US" sz="3800" dirty="0" err="1" smtClean="0"/>
              <a:t>hist</a:t>
            </a:r>
            <a:r>
              <a:rPr lang="en-US" sz="3800" dirty="0" smtClean="0"/>
              <a:t> alias</a:t>
            </a:r>
          </a:p>
          <a:p>
            <a:r>
              <a:rPr lang="en-US" sz="3800" dirty="0" err="1" smtClean="0"/>
              <a:t>git</a:t>
            </a:r>
            <a:r>
              <a:rPr lang="en-US" sz="3800" dirty="0" smtClean="0"/>
              <a:t> checkout b8df875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339336"/>
            <a:ext cx="8997696" cy="9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363</Words>
  <Application>Microsoft Macintosh PowerPoint</Application>
  <PresentationFormat>Widescreen</PresentationFormat>
  <Paragraphs>59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Building Android apps – Week 15b</vt:lpstr>
      <vt:lpstr>Agenda</vt:lpstr>
      <vt:lpstr>Test Driven Development</vt:lpstr>
      <vt:lpstr>Test Driven Development</vt:lpstr>
      <vt:lpstr>Test Driven Development</vt:lpstr>
      <vt:lpstr>TDD vs Unit Testing</vt:lpstr>
      <vt:lpstr>Sample app</vt:lpstr>
      <vt:lpstr>Feature 1</vt:lpstr>
      <vt:lpstr>Feature 1</vt:lpstr>
      <vt:lpstr>Feature 2</vt:lpstr>
      <vt:lpstr>Feature 2</vt:lpstr>
      <vt:lpstr>Feature 3</vt:lpstr>
      <vt:lpstr>Feature 3</vt:lpstr>
      <vt:lpstr>TDD in a legacy environment</vt:lpstr>
      <vt:lpstr>Assignment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2016-11-17T21:18:49Z</cp:lastPrinted>
  <dcterms:created xsi:type="dcterms:W3CDTF">2016-08-20T19:03:32Z</dcterms:created>
  <dcterms:modified xsi:type="dcterms:W3CDTF">2016-12-02T14:24:23Z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