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6"/>
    <p:restoredTop sz="94631"/>
  </p:normalViewPr>
  <p:slideViewPr>
    <p:cSldViewPr snapToGrid="0" snapToObjects="1">
      <p:cViewPr varScale="1">
        <p:scale>
          <a:sx n="82" d="100"/>
          <a:sy n="82" d="100"/>
        </p:scale>
        <p:origin x="192" y="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E1A61-F42C-9344-8942-E0AA5E40F108}" type="datetimeFigureOut">
              <a:rPr lang="en-US" smtClean="0"/>
              <a:t>10/5/16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886011-1FBC-D340-8A20-8FFAF806462A}" type="slidenum">
              <a:rPr lang="en-US" smtClean="0"/>
              <a:t>‹#›</a:t>
            </a:fld>
            <a:endParaRPr lang="en-US"/>
          </a:p>
        </p:txBody>
      </p:sp>
    </p:spTree>
    <p:extLst>
      <p:ext uri="{BB962C8B-B14F-4D97-AF65-F5344CB8AC3E}">
        <p14:creationId xmlns:p14="http://schemas.microsoft.com/office/powerpoint/2010/main" val="402867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you’ve seen how to create a SQLite database using a SQLite helper. The next step is to get your activities to access it. In this chapter, you’ll find out how to use cursors to get data from the database, how to navigate cursors, and how to get data from them. You’ll then find out how to use cursor adapters to connect them to list views. Finally, you’ll see how writing efficient multithreaded code with </a:t>
            </a:r>
            <a:r>
              <a:rPr lang="en-US" dirty="0" err="1" smtClean="0"/>
              <a:t>AsyncTasks</a:t>
            </a:r>
            <a:r>
              <a:rPr lang="en-US" dirty="0" smtClean="0"/>
              <a:t> will keep your app speedy.</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a:t>
            </a:fld>
            <a:endParaRPr lang="en-US"/>
          </a:p>
        </p:txBody>
      </p:sp>
    </p:spTree>
    <p:extLst>
      <p:ext uri="{BB962C8B-B14F-4D97-AF65-F5344CB8AC3E}">
        <p14:creationId xmlns:p14="http://schemas.microsoft.com/office/powerpoint/2010/main" val="396934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We’re going to change the </a:t>
            </a:r>
            <a:r>
              <a:rPr lang="en-US" sz="1200" b="0" i="0" kern="1200" dirty="0" err="1" smtClean="0">
                <a:solidFill>
                  <a:schemeClr val="tx1"/>
                </a:solidFill>
                <a:effectLst/>
                <a:latin typeface="+mn-lt"/>
                <a:ea typeface="+mn-ea"/>
                <a:cs typeface="+mn-cs"/>
              </a:rPr>
              <a:t>Starbuzz</a:t>
            </a:r>
            <a:r>
              <a:rPr lang="en-US" sz="1200" b="0" i="0" kern="1200" dirty="0" smtClean="0">
                <a:solidFill>
                  <a:schemeClr val="tx1"/>
                </a:solidFill>
                <a:effectLst/>
                <a:latin typeface="+mn-lt"/>
                <a:ea typeface="+mn-ea"/>
                <a:cs typeface="+mn-cs"/>
              </a:rPr>
              <a:t> app so that it uses the </a:t>
            </a:r>
            <a:r>
              <a:rPr lang="en-US" sz="1200" b="0" i="0" kern="1200" dirty="0" err="1" smtClean="0">
                <a:solidFill>
                  <a:schemeClr val="tx1"/>
                </a:solidFill>
                <a:effectLst/>
                <a:latin typeface="+mn-lt"/>
                <a:ea typeface="+mn-ea"/>
                <a:cs typeface="+mn-cs"/>
              </a:rPr>
              <a:t>Starbuzz</a:t>
            </a:r>
            <a:r>
              <a:rPr lang="en-US" sz="1200" b="0" i="0" kern="1200" dirty="0" smtClean="0">
                <a:solidFill>
                  <a:schemeClr val="tx1"/>
                </a:solidFill>
                <a:effectLst/>
                <a:latin typeface="+mn-lt"/>
                <a:ea typeface="+mn-ea"/>
                <a:cs typeface="+mn-cs"/>
              </a:rPr>
              <a:t> SQLite database instead of the Java Drink class.</a:t>
            </a:r>
          </a:p>
          <a:p>
            <a:pPr fontAlgn="base"/>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693758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We’ll change the app to use the database</a:t>
            </a:r>
          </a:p>
          <a:p>
            <a:pPr fontAlgn="base"/>
            <a:r>
              <a:rPr lang="en-US" sz="1200" b="0" i="0" kern="1200" dirty="0" smtClean="0">
                <a:solidFill>
                  <a:schemeClr val="tx1"/>
                </a:solidFill>
                <a:effectLst/>
                <a:latin typeface="+mn-lt"/>
                <a:ea typeface="+mn-ea"/>
                <a:cs typeface="+mn-cs"/>
              </a:rPr>
              <a:t>There are two activities that use the Drink class. We need to get them to read data from the SQLite database with assistance from the SQLite helper. Here’s what we’ll do:</a:t>
            </a:r>
          </a:p>
          <a:p>
            <a:pPr fontAlgn="base"/>
            <a:r>
              <a:rPr lang="en-US" sz="1200" b="1" i="0" kern="1200" dirty="0" smtClean="0">
                <a:solidFill>
                  <a:schemeClr val="tx1"/>
                </a:solidFill>
                <a:effectLst/>
                <a:latin typeface="+mn-lt"/>
                <a:ea typeface="+mn-ea"/>
                <a:cs typeface="+mn-cs"/>
              </a:rPr>
              <a:t>Update the Drink code in </a:t>
            </a:r>
            <a:r>
              <a:rPr lang="en-US" sz="1200" b="1" i="0" kern="1200" dirty="0" err="1" smtClean="0">
                <a:solidFill>
                  <a:schemeClr val="tx1"/>
                </a:solidFill>
                <a:effectLst/>
                <a:latin typeface="+mn-lt"/>
                <a:ea typeface="+mn-ea"/>
                <a:cs typeface="+mn-cs"/>
              </a:rPr>
              <a:t>DrinkActivity</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rPr>
              <a:t>DrinkActivity</a:t>
            </a:r>
            <a:r>
              <a:rPr lang="en-US" sz="1200" b="0" i="0" kern="1200" dirty="0" smtClean="0">
                <a:solidFill>
                  <a:schemeClr val="tx1"/>
                </a:solidFill>
                <a:effectLst/>
                <a:latin typeface="+mn-lt"/>
                <a:ea typeface="+mn-ea"/>
                <a:cs typeface="+mn-cs"/>
              </a:rPr>
              <a:t> uses the Drink class to display the details it has for a given drink. We’ll change the activity so that it retrieves the record for that drink from the </a:t>
            </a:r>
            <a:r>
              <a:rPr lang="en-US" sz="1200" b="0" i="0" kern="1200" dirty="0" err="1" smtClean="0">
                <a:solidFill>
                  <a:schemeClr val="tx1"/>
                </a:solidFill>
                <a:effectLst/>
                <a:latin typeface="+mn-lt"/>
                <a:ea typeface="+mn-ea"/>
                <a:cs typeface="+mn-cs"/>
              </a:rPr>
              <a:t>Starbuzz</a:t>
            </a:r>
            <a:r>
              <a:rPr lang="en-US" sz="1200" b="0" i="0" kern="1200" dirty="0" smtClean="0">
                <a:solidFill>
                  <a:schemeClr val="tx1"/>
                </a:solidFill>
                <a:effectLst/>
                <a:latin typeface="+mn-lt"/>
                <a:ea typeface="+mn-ea"/>
                <a:cs typeface="+mn-cs"/>
              </a:rPr>
              <a:t> database.</a:t>
            </a:r>
          </a:p>
          <a:p>
            <a:pPr fontAlgn="base"/>
            <a:r>
              <a:rPr lang="en-US" sz="1200" b="1" i="0" kern="1200" dirty="0" smtClean="0">
                <a:solidFill>
                  <a:schemeClr val="tx1"/>
                </a:solidFill>
                <a:effectLst/>
                <a:latin typeface="+mn-lt"/>
                <a:ea typeface="+mn-ea"/>
                <a:cs typeface="+mn-cs"/>
              </a:rPr>
              <a:t>Update the Drink code in </a:t>
            </a:r>
            <a:r>
              <a:rPr lang="en-US" sz="1200" b="1" i="0" kern="1200" dirty="0" err="1" smtClean="0">
                <a:solidFill>
                  <a:schemeClr val="tx1"/>
                </a:solidFill>
                <a:effectLst/>
                <a:latin typeface="+mn-lt"/>
                <a:ea typeface="+mn-ea"/>
                <a:cs typeface="+mn-cs"/>
              </a:rPr>
              <a:t>DrinkCategoryActivity</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rPr>
              <a:t>DrinkCategoryActivity</a:t>
            </a:r>
            <a:r>
              <a:rPr lang="en-US" sz="1200" b="0" i="0" kern="1200" dirty="0" smtClean="0">
                <a:solidFill>
                  <a:schemeClr val="tx1"/>
                </a:solidFill>
                <a:effectLst/>
                <a:latin typeface="+mn-lt"/>
                <a:ea typeface="+mn-ea"/>
                <a:cs typeface="+mn-cs"/>
              </a:rPr>
              <a:t> uses the Drink class to display a list of all the drinks. We’ll change this so that the activity displays a list of all the records in the DRINK table.</a:t>
            </a:r>
          </a:p>
          <a:p>
            <a:pPr fontAlgn="base"/>
            <a:r>
              <a:rPr lang="en-US" sz="1200" b="1" i="0" kern="1200" dirty="0" smtClean="0">
                <a:solidFill>
                  <a:schemeClr val="tx1"/>
                </a:solidFill>
                <a:effectLst/>
                <a:latin typeface="+mn-lt"/>
                <a:ea typeface="+mn-ea"/>
                <a:cs typeface="+mn-cs"/>
              </a:rPr>
              <a:t>Let users choose their favorite drinks.</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we upgraded the database so that the DRINK table includes a FAVORITE column. </a:t>
            </a:r>
          </a:p>
          <a:p>
            <a:pPr fontAlgn="base"/>
            <a:r>
              <a:rPr lang="en-US" sz="1200" b="0" i="0" kern="1200" dirty="0" smtClean="0">
                <a:solidFill>
                  <a:schemeClr val="tx1"/>
                </a:solidFill>
                <a:effectLst/>
                <a:latin typeface="+mn-lt"/>
                <a:ea typeface="+mn-ea"/>
                <a:cs typeface="+mn-cs"/>
              </a:rPr>
              <a:t>We’ll change the app so that users can flag which drinks are their favorites, and display a list of these favorites in </a:t>
            </a:r>
            <a:r>
              <a:rPr lang="en-US" sz="1200" b="0" i="0" kern="1200" dirty="0" err="1" smtClean="0">
                <a:solidFill>
                  <a:schemeClr val="tx1"/>
                </a:solidFill>
                <a:effectLst/>
                <a:latin typeface="+mn-lt"/>
                <a:ea typeface="+mn-ea"/>
                <a:cs typeface="+mn-cs"/>
              </a:rPr>
              <a:t>TopLevelActivity</a:t>
            </a:r>
            <a:r>
              <a:rPr lang="en-US" sz="1200" b="0" i="0" kern="1200" dirty="0" smtClean="0">
                <a:solidFill>
                  <a:schemeClr val="tx1"/>
                </a:solidFill>
                <a:effectLst/>
                <a:latin typeface="+mn-lt"/>
                <a:ea typeface="+mn-ea"/>
                <a:cs typeface="+mn-cs"/>
              </a:rPr>
              <a:t>.</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485925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9A6356-25FA-F540-B4C7-09EB5450C0D2}" type="datetimeFigureOut">
              <a:rPr lang="en-US" smtClean="0"/>
              <a:t>10/5/16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7481B-DCC4-5649-AB8C-41673884BE91}" type="slidenum">
              <a:rPr lang="en-US" smtClean="0"/>
              <a:t>‹#›</a:t>
            </a:fld>
            <a:endParaRPr lang="en-US"/>
          </a:p>
        </p:txBody>
      </p:sp>
    </p:spTree>
    <p:extLst>
      <p:ext uri="{BB962C8B-B14F-4D97-AF65-F5344CB8AC3E}">
        <p14:creationId xmlns:p14="http://schemas.microsoft.com/office/powerpoint/2010/main" val="938556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9A6356-25FA-F540-B4C7-09EB5450C0D2}" type="datetimeFigureOut">
              <a:rPr lang="en-US" smtClean="0"/>
              <a:t>10/5/16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7481B-DCC4-5649-AB8C-41673884BE91}" type="slidenum">
              <a:rPr lang="en-US" smtClean="0"/>
              <a:t>‹#›</a:t>
            </a:fld>
            <a:endParaRPr lang="en-US"/>
          </a:p>
        </p:txBody>
      </p:sp>
    </p:spTree>
    <p:extLst>
      <p:ext uri="{BB962C8B-B14F-4D97-AF65-F5344CB8AC3E}">
        <p14:creationId xmlns:p14="http://schemas.microsoft.com/office/powerpoint/2010/main" val="1680070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9A6356-25FA-F540-B4C7-09EB5450C0D2}" type="datetimeFigureOut">
              <a:rPr lang="en-US" smtClean="0"/>
              <a:t>10/5/16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7481B-DCC4-5649-AB8C-41673884BE91}" type="slidenum">
              <a:rPr lang="en-US" smtClean="0"/>
              <a:t>‹#›</a:t>
            </a:fld>
            <a:endParaRPr lang="en-US"/>
          </a:p>
        </p:txBody>
      </p:sp>
    </p:spTree>
    <p:extLst>
      <p:ext uri="{BB962C8B-B14F-4D97-AF65-F5344CB8AC3E}">
        <p14:creationId xmlns:p14="http://schemas.microsoft.com/office/powerpoint/2010/main" val="1822675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9A6356-25FA-F540-B4C7-09EB5450C0D2}" type="datetimeFigureOut">
              <a:rPr lang="en-US" smtClean="0"/>
              <a:t>10/5/16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7481B-DCC4-5649-AB8C-41673884BE91}" type="slidenum">
              <a:rPr lang="en-US" smtClean="0"/>
              <a:t>‹#›</a:t>
            </a:fld>
            <a:endParaRPr lang="en-US"/>
          </a:p>
        </p:txBody>
      </p:sp>
    </p:spTree>
    <p:extLst>
      <p:ext uri="{BB962C8B-B14F-4D97-AF65-F5344CB8AC3E}">
        <p14:creationId xmlns:p14="http://schemas.microsoft.com/office/powerpoint/2010/main" val="1579428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9A6356-25FA-F540-B4C7-09EB5450C0D2}" type="datetimeFigureOut">
              <a:rPr lang="en-US" smtClean="0"/>
              <a:t>10/5/16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7481B-DCC4-5649-AB8C-41673884BE91}" type="slidenum">
              <a:rPr lang="en-US" smtClean="0"/>
              <a:t>‹#›</a:t>
            </a:fld>
            <a:endParaRPr lang="en-US"/>
          </a:p>
        </p:txBody>
      </p:sp>
    </p:spTree>
    <p:extLst>
      <p:ext uri="{BB962C8B-B14F-4D97-AF65-F5344CB8AC3E}">
        <p14:creationId xmlns:p14="http://schemas.microsoft.com/office/powerpoint/2010/main" val="1082172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9A6356-25FA-F540-B4C7-09EB5450C0D2}" type="datetimeFigureOut">
              <a:rPr lang="en-US" smtClean="0"/>
              <a:t>10/5/16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7481B-DCC4-5649-AB8C-41673884BE91}" type="slidenum">
              <a:rPr lang="en-US" smtClean="0"/>
              <a:t>‹#›</a:t>
            </a:fld>
            <a:endParaRPr lang="en-US"/>
          </a:p>
        </p:txBody>
      </p:sp>
    </p:spTree>
    <p:extLst>
      <p:ext uri="{BB962C8B-B14F-4D97-AF65-F5344CB8AC3E}">
        <p14:creationId xmlns:p14="http://schemas.microsoft.com/office/powerpoint/2010/main" val="1040217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9A6356-25FA-F540-B4C7-09EB5450C0D2}" type="datetimeFigureOut">
              <a:rPr lang="en-US" smtClean="0"/>
              <a:t>10/5/16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87481B-DCC4-5649-AB8C-41673884BE91}" type="slidenum">
              <a:rPr lang="en-US" smtClean="0"/>
              <a:t>‹#›</a:t>
            </a:fld>
            <a:endParaRPr lang="en-US"/>
          </a:p>
        </p:txBody>
      </p:sp>
    </p:spTree>
    <p:extLst>
      <p:ext uri="{BB962C8B-B14F-4D97-AF65-F5344CB8AC3E}">
        <p14:creationId xmlns:p14="http://schemas.microsoft.com/office/powerpoint/2010/main" val="278933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9A6356-25FA-F540-B4C7-09EB5450C0D2}" type="datetimeFigureOut">
              <a:rPr lang="en-US" smtClean="0"/>
              <a:t>10/5/16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87481B-DCC4-5649-AB8C-41673884BE91}" type="slidenum">
              <a:rPr lang="en-US" smtClean="0"/>
              <a:t>‹#›</a:t>
            </a:fld>
            <a:endParaRPr lang="en-US"/>
          </a:p>
        </p:txBody>
      </p:sp>
    </p:spTree>
    <p:extLst>
      <p:ext uri="{BB962C8B-B14F-4D97-AF65-F5344CB8AC3E}">
        <p14:creationId xmlns:p14="http://schemas.microsoft.com/office/powerpoint/2010/main" val="8549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9A6356-25FA-F540-B4C7-09EB5450C0D2}" type="datetimeFigureOut">
              <a:rPr lang="en-US" smtClean="0"/>
              <a:t>10/5/16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87481B-DCC4-5649-AB8C-41673884BE91}" type="slidenum">
              <a:rPr lang="en-US" smtClean="0"/>
              <a:t>‹#›</a:t>
            </a:fld>
            <a:endParaRPr lang="en-US"/>
          </a:p>
        </p:txBody>
      </p:sp>
    </p:spTree>
    <p:extLst>
      <p:ext uri="{BB962C8B-B14F-4D97-AF65-F5344CB8AC3E}">
        <p14:creationId xmlns:p14="http://schemas.microsoft.com/office/powerpoint/2010/main" val="183988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9A6356-25FA-F540-B4C7-09EB5450C0D2}" type="datetimeFigureOut">
              <a:rPr lang="en-US" smtClean="0"/>
              <a:t>10/5/16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7481B-DCC4-5649-AB8C-41673884BE91}" type="slidenum">
              <a:rPr lang="en-US" smtClean="0"/>
              <a:t>‹#›</a:t>
            </a:fld>
            <a:endParaRPr lang="en-US"/>
          </a:p>
        </p:txBody>
      </p:sp>
    </p:spTree>
    <p:extLst>
      <p:ext uri="{BB962C8B-B14F-4D97-AF65-F5344CB8AC3E}">
        <p14:creationId xmlns:p14="http://schemas.microsoft.com/office/powerpoint/2010/main" val="2059633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9A6356-25FA-F540-B4C7-09EB5450C0D2}" type="datetimeFigureOut">
              <a:rPr lang="en-US" smtClean="0"/>
              <a:t>10/5/16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7481B-DCC4-5649-AB8C-41673884BE91}" type="slidenum">
              <a:rPr lang="en-US" smtClean="0"/>
              <a:t>‹#›</a:t>
            </a:fld>
            <a:endParaRPr lang="en-US"/>
          </a:p>
        </p:txBody>
      </p:sp>
    </p:spTree>
    <p:extLst>
      <p:ext uri="{BB962C8B-B14F-4D97-AF65-F5344CB8AC3E}">
        <p14:creationId xmlns:p14="http://schemas.microsoft.com/office/powerpoint/2010/main" val="9750092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A6356-25FA-F540-B4C7-09EB5450C0D2}" type="datetimeFigureOut">
              <a:rPr lang="en-US" smtClean="0"/>
              <a:t>10/5/16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87481B-DCC4-5649-AB8C-41673884BE91}" type="slidenum">
              <a:rPr lang="en-US" smtClean="0"/>
              <a:t>‹#›</a:t>
            </a:fld>
            <a:endParaRPr lang="en-US"/>
          </a:p>
        </p:txBody>
      </p:sp>
    </p:spTree>
    <p:extLst>
      <p:ext uri="{BB962C8B-B14F-4D97-AF65-F5344CB8AC3E}">
        <p14:creationId xmlns:p14="http://schemas.microsoft.com/office/powerpoint/2010/main" val="966148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 12 Connecting to Databases</a:t>
            </a:r>
            <a:endParaRPr lang="en-US" dirty="0"/>
          </a:p>
        </p:txBody>
      </p:sp>
      <p:pic>
        <p:nvPicPr>
          <p:cNvPr id="4" name="Picture 3"/>
          <p:cNvPicPr>
            <a:picLocks noChangeAspect="1"/>
          </p:cNvPicPr>
          <p:nvPr/>
        </p:nvPicPr>
        <p:blipFill>
          <a:blip r:embed="rId3"/>
          <a:stretch>
            <a:fillRect/>
          </a:stretch>
        </p:blipFill>
        <p:spPr>
          <a:xfrm>
            <a:off x="3454400" y="2253502"/>
            <a:ext cx="5283200" cy="2781300"/>
          </a:xfrm>
          <a:prstGeom prst="rect">
            <a:avLst/>
          </a:prstGeom>
        </p:spPr>
      </p:pic>
    </p:spTree>
    <p:extLst>
      <p:ext uri="{BB962C8B-B14F-4D97-AF65-F5344CB8AC3E}">
        <p14:creationId xmlns:p14="http://schemas.microsoft.com/office/powerpoint/2010/main" val="212386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03250" y="660400"/>
            <a:ext cx="10985500" cy="5537200"/>
          </a:xfrm>
          <a:prstGeom prst="rect">
            <a:avLst/>
          </a:prstGeom>
        </p:spPr>
      </p:pic>
    </p:spTree>
    <p:extLst>
      <p:ext uri="{BB962C8B-B14F-4D97-AF65-F5344CB8AC3E}">
        <p14:creationId xmlns:p14="http://schemas.microsoft.com/office/powerpoint/2010/main" val="1194975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96900" y="336550"/>
            <a:ext cx="10998200" cy="6184900"/>
          </a:xfrm>
          <a:prstGeom prst="rect">
            <a:avLst/>
          </a:prstGeom>
        </p:spPr>
      </p:pic>
    </p:spTree>
    <p:extLst>
      <p:ext uri="{BB962C8B-B14F-4D97-AF65-F5344CB8AC3E}">
        <p14:creationId xmlns:p14="http://schemas.microsoft.com/office/powerpoint/2010/main" val="1310726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Bullet Points</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t>A Cursor lets you read from and write to the database.</a:t>
            </a:r>
          </a:p>
          <a:p>
            <a:pPr fontAlgn="base"/>
            <a:r>
              <a:rPr lang="en-US" dirty="0"/>
              <a:t>You create a cursor by calling the </a:t>
            </a:r>
            <a:r>
              <a:rPr lang="en-US" dirty="0" err="1"/>
              <a:t>SQLiteDatabase</a:t>
            </a:r>
            <a:r>
              <a:rPr lang="en-US" dirty="0"/>
              <a:t> query() method. Behind the scenes, this builds a SQL SELECT statement.</a:t>
            </a:r>
          </a:p>
          <a:p>
            <a:pPr fontAlgn="base"/>
            <a:r>
              <a:rPr lang="en-US" dirty="0"/>
              <a:t>The </a:t>
            </a:r>
            <a:r>
              <a:rPr lang="en-US" dirty="0" err="1"/>
              <a:t>getWritableDatabase</a:t>
            </a:r>
            <a:r>
              <a:rPr lang="en-US" dirty="0"/>
              <a:t>() method returns a </a:t>
            </a:r>
            <a:r>
              <a:rPr lang="en-US" dirty="0" err="1"/>
              <a:t>SQLiteDatabase</a:t>
            </a:r>
            <a:r>
              <a:rPr lang="en-US" dirty="0"/>
              <a:t> object that allows you to read from and write to the database.</a:t>
            </a:r>
          </a:p>
          <a:p>
            <a:pPr fontAlgn="base"/>
            <a:r>
              <a:rPr lang="en-US" dirty="0"/>
              <a:t>The </a:t>
            </a:r>
            <a:r>
              <a:rPr lang="en-US" dirty="0" err="1"/>
              <a:t>getReadableDatabase</a:t>
            </a:r>
            <a:r>
              <a:rPr lang="en-US" dirty="0"/>
              <a:t>() returns a </a:t>
            </a:r>
            <a:r>
              <a:rPr lang="en-US" dirty="0" err="1"/>
              <a:t>SQLiteDatabase</a:t>
            </a:r>
            <a:r>
              <a:rPr lang="en-US" dirty="0"/>
              <a:t> object. This gives you read-only access to the database. It may also allow you to read from and write to the database, but this isn’t guaranteed.</a:t>
            </a:r>
          </a:p>
          <a:p>
            <a:pPr fontAlgn="base"/>
            <a:r>
              <a:rPr lang="en-US" dirty="0"/>
              <a:t>Navigate through a cursor using the </a:t>
            </a:r>
            <a:r>
              <a:rPr lang="en-US" dirty="0" err="1"/>
              <a:t>moveTo</a:t>
            </a:r>
            <a:r>
              <a:rPr lang="en-US" dirty="0"/>
              <a:t>*() methods.</a:t>
            </a:r>
          </a:p>
          <a:p>
            <a:pPr fontAlgn="base"/>
            <a:r>
              <a:rPr lang="en-US" dirty="0"/>
              <a:t>Get values from a cursor using the get*() methods</a:t>
            </a:r>
            <a:r>
              <a:rPr lang="en-US" dirty="0" smtClean="0"/>
              <a:t>.</a:t>
            </a:r>
            <a:endParaRPr lang="en-US" dirty="0"/>
          </a:p>
        </p:txBody>
      </p:sp>
    </p:spTree>
    <p:extLst>
      <p:ext uri="{BB962C8B-B14F-4D97-AF65-F5344CB8AC3E}">
        <p14:creationId xmlns:p14="http://schemas.microsoft.com/office/powerpoint/2010/main" val="6474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Bullet Points</a:t>
            </a:r>
            <a:endParaRPr lang="en-US" dirty="0"/>
          </a:p>
        </p:txBody>
      </p:sp>
      <p:sp>
        <p:nvSpPr>
          <p:cNvPr id="3" name="Content Placeholder 2"/>
          <p:cNvSpPr>
            <a:spLocks noGrp="1"/>
          </p:cNvSpPr>
          <p:nvPr>
            <p:ph idx="1"/>
          </p:nvPr>
        </p:nvSpPr>
        <p:spPr/>
        <p:txBody>
          <a:bodyPr>
            <a:normAutofit fontScale="92500"/>
          </a:bodyPr>
          <a:lstStyle/>
          <a:p>
            <a:pPr fontAlgn="base"/>
            <a:r>
              <a:rPr lang="en-US" dirty="0"/>
              <a:t>Close cursors and database connections after you’ve finished with them.</a:t>
            </a:r>
          </a:p>
          <a:p>
            <a:pPr fontAlgn="base"/>
            <a:r>
              <a:rPr lang="en-US" dirty="0"/>
              <a:t>A </a:t>
            </a:r>
            <a:r>
              <a:rPr lang="en-US" dirty="0" err="1"/>
              <a:t>CursorAdapter</a:t>
            </a:r>
            <a:r>
              <a:rPr lang="en-US" dirty="0"/>
              <a:t> is an adapter that works with cursors. Use </a:t>
            </a:r>
            <a:r>
              <a:rPr lang="en-US" dirty="0" err="1"/>
              <a:t>SimpleCursorAdapter</a:t>
            </a:r>
            <a:r>
              <a:rPr lang="en-US" dirty="0"/>
              <a:t> to populate a </a:t>
            </a:r>
            <a:r>
              <a:rPr lang="en-US" dirty="0" err="1"/>
              <a:t>ListView</a:t>
            </a:r>
            <a:r>
              <a:rPr lang="en-US" dirty="0"/>
              <a:t> with the values returned by a cursor.</a:t>
            </a:r>
          </a:p>
          <a:p>
            <a:pPr fontAlgn="base"/>
            <a:r>
              <a:rPr lang="en-US" dirty="0"/>
              <a:t>Design your app so that you put useful content in your top-level activity.</a:t>
            </a:r>
          </a:p>
          <a:p>
            <a:pPr fontAlgn="base"/>
            <a:r>
              <a:rPr lang="en-US" dirty="0"/>
              <a:t>The </a:t>
            </a:r>
            <a:r>
              <a:rPr lang="en-US" dirty="0" err="1"/>
              <a:t>CursorAdapter</a:t>
            </a:r>
            <a:r>
              <a:rPr lang="en-US" dirty="0"/>
              <a:t> </a:t>
            </a:r>
            <a:r>
              <a:rPr lang="en-US" dirty="0" err="1"/>
              <a:t>changeCursor</a:t>
            </a:r>
            <a:r>
              <a:rPr lang="en-US" dirty="0"/>
              <a:t>() method replaces the cursor currently used by a cursor adapter to a new cursor that you provide. It then closes the old cursor.</a:t>
            </a:r>
          </a:p>
          <a:p>
            <a:pPr fontAlgn="base"/>
            <a:r>
              <a:rPr lang="en-US" dirty="0"/>
              <a:t>Run your database code in a background thread using </a:t>
            </a:r>
            <a:r>
              <a:rPr lang="en-US" dirty="0" err="1"/>
              <a:t>AsyncTask</a:t>
            </a:r>
            <a:r>
              <a:rPr lang="en-US" dirty="0"/>
              <a:t>.</a:t>
            </a:r>
          </a:p>
        </p:txBody>
      </p:sp>
    </p:spTree>
    <p:extLst>
      <p:ext uri="{BB962C8B-B14F-4D97-AF65-F5344CB8AC3E}">
        <p14:creationId xmlns:p14="http://schemas.microsoft.com/office/powerpoint/2010/main" val="1548372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Additional</a:t>
            </a:r>
            <a:endParaRPr lang="en-US"/>
          </a:p>
        </p:txBody>
      </p:sp>
      <p:sp>
        <p:nvSpPr>
          <p:cNvPr id="3" name="Content Placeholder 2"/>
          <p:cNvSpPr>
            <a:spLocks noGrp="1"/>
          </p:cNvSpPr>
          <p:nvPr>
            <p:ph idx="1"/>
          </p:nvPr>
        </p:nvSpPr>
        <p:spPr/>
        <p:txBody>
          <a:bodyPr/>
          <a:lstStyle/>
          <a:p>
            <a:r>
              <a:rPr lang="en-US" smtClean="0"/>
              <a:t>SQLCipher</a:t>
            </a:r>
          </a:p>
          <a:p>
            <a:r>
              <a:rPr lang="en-US" smtClean="0"/>
              <a:t>SQLiteBrowser (adb pull)</a:t>
            </a:r>
          </a:p>
          <a:p>
            <a:r>
              <a:rPr lang="en-US" smtClean="0"/>
              <a:t>Res/xml</a:t>
            </a:r>
          </a:p>
          <a:p>
            <a:endParaRPr lang="en-US" smtClean="0"/>
          </a:p>
          <a:p>
            <a:endParaRPr lang="en-US"/>
          </a:p>
        </p:txBody>
      </p:sp>
    </p:spTree>
    <p:extLst>
      <p:ext uri="{BB962C8B-B14F-4D97-AF65-F5344CB8AC3E}">
        <p14:creationId xmlns:p14="http://schemas.microsoft.com/office/powerpoint/2010/main" val="282512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Words>
  <Application>Microsoft Macintosh PowerPoint</Application>
  <PresentationFormat>Widescreen</PresentationFormat>
  <Paragraphs>34</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Arial</vt:lpstr>
      <vt:lpstr>Office Theme</vt:lpstr>
      <vt:lpstr>Chap 12 Connecting to Databases</vt:lpstr>
      <vt:lpstr>PowerPoint Presentation</vt:lpstr>
      <vt:lpstr>PowerPoint Presentation</vt:lpstr>
      <vt:lpstr>Bullet Points</vt:lpstr>
      <vt:lpstr>Bullet Points</vt:lpstr>
      <vt:lpstr>Additional</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 12 Connecting to Databases</dc:title>
  <dc:creator>Godfrey Nolan</dc:creator>
  <cp:lastModifiedBy>Godfrey Nolan</cp:lastModifiedBy>
  <cp:revision>1</cp:revision>
  <dcterms:created xsi:type="dcterms:W3CDTF">2016-10-05T15:53:19Z</dcterms:created>
  <dcterms:modified xsi:type="dcterms:W3CDTF">2016-10-05T15:53:46Z</dcterms:modified>
</cp:coreProperties>
</file>