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1" r:id="rId4"/>
    <p:sldId id="272" r:id="rId5"/>
    <p:sldId id="278" r:id="rId6"/>
    <p:sldId id="274" r:id="rId7"/>
    <p:sldId id="275" r:id="rId8"/>
    <p:sldId id="276" r:id="rId9"/>
    <p:sldId id="277" r:id="rId10"/>
    <p:sldId id="288" r:id="rId11"/>
    <p:sldId id="279" r:id="rId12"/>
    <p:sldId id="290" r:id="rId13"/>
    <p:sldId id="286" r:id="rId14"/>
    <p:sldId id="291" r:id="rId15"/>
    <p:sldId id="281" r:id="rId16"/>
    <p:sldId id="282" r:id="rId17"/>
    <p:sldId id="283" r:id="rId18"/>
    <p:sldId id="284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1" autoAdjust="0"/>
    <p:restoredTop sz="78188" autoAdjust="0"/>
  </p:normalViewPr>
  <p:slideViewPr>
    <p:cSldViewPr snapToGrid="0">
      <p:cViewPr varScale="1">
        <p:scale>
          <a:sx n="78" d="100"/>
          <a:sy n="78" d="100"/>
        </p:scale>
        <p:origin x="45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/go/?id=swift-tour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/go/?id=swift-tour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Swift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 up command line </a:t>
            </a:r>
            <a:r>
              <a:rPr lang="en-US" sz="3200" dirty="0" smtClean="0"/>
              <a:t>environment</a:t>
            </a:r>
          </a:p>
          <a:p>
            <a:pPr lvl="1"/>
            <a:r>
              <a:rPr lang="en-US" sz="2800" dirty="0" err="1" smtClean="0"/>
              <a:t>Xcode</a:t>
            </a:r>
            <a:r>
              <a:rPr lang="en-US" sz="2800" dirty="0" smtClean="0"/>
              <a:t> Playgrounds</a:t>
            </a:r>
          </a:p>
          <a:p>
            <a:pPr lvl="1"/>
            <a:r>
              <a:rPr lang="en-US" sz="2800" dirty="0" smtClean="0"/>
              <a:t>swift from the command line</a:t>
            </a:r>
            <a:endParaRPr lang="en-US" sz="2800" dirty="0"/>
          </a:p>
          <a:p>
            <a:pPr lvl="1"/>
            <a:r>
              <a:rPr lang="en-US" sz="2800" dirty="0" smtClean="0"/>
              <a:t>In browser http</a:t>
            </a:r>
            <a:r>
              <a:rPr lang="en-US" sz="2800" dirty="0"/>
              <a:t>://</a:t>
            </a:r>
            <a:r>
              <a:rPr lang="en-US" sz="2800" dirty="0" err="1" smtClean="0"/>
              <a:t>repl.it</a:t>
            </a:r>
            <a:endParaRPr lang="en-US" sz="2800" dirty="0" smtClean="0"/>
          </a:p>
          <a:p>
            <a:r>
              <a:rPr lang="en-US" sz="3200" dirty="0" smtClean="0"/>
              <a:t>Basic swift command</a:t>
            </a:r>
            <a:endParaRPr lang="en-US" sz="3200" dirty="0" smtClean="0"/>
          </a:p>
          <a:p>
            <a:pPr lvl="1"/>
            <a:r>
              <a:rPr lang="en-US" sz="2800" dirty="0"/>
              <a:t>print("Hello, world</a:t>
            </a:r>
            <a:r>
              <a:rPr lang="en-US" sz="2800" dirty="0" smtClean="0"/>
              <a:t>!")</a:t>
            </a:r>
            <a:endParaRPr lang="en-US" sz="28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Swift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 smtClean="0"/>
              <a:t>User</a:t>
            </a:r>
            <a:r>
              <a:rPr lang="en-US" b="1" dirty="0"/>
              <a:t>$ swift package </a:t>
            </a:r>
            <a:r>
              <a:rPr lang="en-US" b="1" dirty="0" err="1"/>
              <a:t>init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library package: HelloWorld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</a:t>
            </a:r>
            <a:r>
              <a:rPr lang="en-US" dirty="0" err="1"/>
              <a:t>Package.swift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.</a:t>
            </a:r>
            <a:r>
              <a:rPr lang="en-US" dirty="0" err="1"/>
              <a:t>gitignore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Sources/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Sources/</a:t>
            </a:r>
            <a:r>
              <a:rPr lang="en-US" dirty="0" err="1"/>
              <a:t>HelloWorld.swift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LinuxMain.swift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HelloWorldTests</a:t>
            </a:r>
            <a:r>
              <a:rPr lang="en-US" dirty="0"/>
              <a:t>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Creating Tests/</a:t>
            </a:r>
            <a:r>
              <a:rPr lang="en-US" dirty="0" err="1"/>
              <a:t>HelloWorldTests</a:t>
            </a:r>
            <a:r>
              <a:rPr lang="en-US" dirty="0"/>
              <a:t>/</a:t>
            </a:r>
            <a:r>
              <a:rPr lang="en-US" dirty="0" err="1"/>
              <a:t>HelloWorldTests.swift</a:t>
            </a: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/>
              <a:t>User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b="1" dirty="0" smtClean="0"/>
              <a:t>swift test</a:t>
            </a:r>
            <a:endParaRPr lang="en-US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Playground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53557"/>
            <a:ext cx="10058400" cy="31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Playground</a:t>
            </a:r>
            <a:r>
              <a:rPr lang="en-US" dirty="0" smtClean="0"/>
              <a:t>	- Basic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71624"/>
            <a:ext cx="8022771" cy="39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34" y="494675"/>
            <a:ext cx="8965914" cy="5416446"/>
          </a:xfrm>
        </p:spPr>
      </p:pic>
    </p:spTree>
    <p:extLst>
      <p:ext uri="{BB962C8B-B14F-4D97-AF65-F5344CB8AC3E}">
        <p14:creationId xmlns:p14="http://schemas.microsoft.com/office/powerpoint/2010/main" val="1327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37" y="302300"/>
            <a:ext cx="9588725" cy="5821149"/>
          </a:xfrm>
        </p:spPr>
      </p:pic>
    </p:spTree>
    <p:extLst>
      <p:ext uri="{BB962C8B-B14F-4D97-AF65-F5344CB8AC3E}">
        <p14:creationId xmlns:p14="http://schemas.microsoft.com/office/powerpoint/2010/main" val="19510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23" y="437212"/>
            <a:ext cx="8669377" cy="5738065"/>
          </a:xfrm>
        </p:spPr>
      </p:pic>
    </p:spTree>
    <p:extLst>
      <p:ext uri="{BB962C8B-B14F-4D97-AF65-F5344CB8AC3E}">
        <p14:creationId xmlns:p14="http://schemas.microsoft.com/office/powerpoint/2010/main" val="3196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3" y="614597"/>
            <a:ext cx="9095795" cy="5431436"/>
          </a:xfrm>
        </p:spPr>
      </p:pic>
    </p:spTree>
    <p:extLst>
      <p:ext uri="{BB962C8B-B14F-4D97-AF65-F5344CB8AC3E}">
        <p14:creationId xmlns:p14="http://schemas.microsoft.com/office/powerpoint/2010/main" val="471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err="1"/>
              <a:t>README.md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commit"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https</a:t>
            </a:r>
            <a:r>
              <a:rPr lang="en-US" dirty="0" smtClean="0"/>
              <a:t>://</a:t>
            </a:r>
            <a:r>
              <a:rPr lang="en-US" dirty="0" err="1" smtClean="0"/>
              <a:t>bitbucket.com</a:t>
            </a:r>
            <a:r>
              <a:rPr lang="en-US" dirty="0" smtClean="0"/>
              <a:t>/</a:t>
            </a:r>
            <a:r>
              <a:rPr lang="en-US" dirty="0" err="1" smtClean="0"/>
              <a:t>godfreynolan</a:t>
            </a:r>
            <a:r>
              <a:rPr lang="en-US" dirty="0" smtClean="0"/>
              <a:t>/</a:t>
            </a:r>
            <a:r>
              <a:rPr lang="en-US" dirty="0" err="1" smtClean="0"/>
              <a:t>test.git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will be recorded, posted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Hello World Swift app</a:t>
            </a:r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Godfrey Nolan, B.E., MSc.</a:t>
            </a:r>
          </a:p>
          <a:p>
            <a:pPr lvl="1"/>
            <a:r>
              <a:rPr lang="en-US" dirty="0" smtClean="0"/>
              <a:t>President of RIIS LLC, mobile development company based in Troy, MI</a:t>
            </a:r>
          </a:p>
          <a:p>
            <a:pPr lvl="1"/>
            <a:r>
              <a:rPr lang="en-US" dirty="0" smtClean="0"/>
              <a:t>Originally from Dublin, Ireland</a:t>
            </a:r>
          </a:p>
          <a:p>
            <a:pPr lvl="1"/>
            <a:r>
              <a:rPr lang="en-US" dirty="0" smtClean="0"/>
              <a:t>Author 6 books</a:t>
            </a:r>
          </a:p>
          <a:p>
            <a:pPr lvl="2"/>
            <a:r>
              <a:rPr lang="en-US" dirty="0" smtClean="0"/>
              <a:t>Decompiling Java, Decompiling Android, Android Best Practices, </a:t>
            </a:r>
            <a:br>
              <a:rPr lang="en-US" dirty="0" smtClean="0"/>
            </a:br>
            <a:r>
              <a:rPr lang="en-US" dirty="0" smtClean="0"/>
              <a:t>Bulletproof Android, Agile Android, Agile Swift</a:t>
            </a:r>
          </a:p>
          <a:p>
            <a:pPr lvl="2"/>
            <a:r>
              <a:rPr lang="en-US" dirty="0" smtClean="0"/>
              <a:t>Currently working on Android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at the end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use Swift on Linux and </a:t>
            </a:r>
            <a:r>
              <a:rPr lang="en-US" dirty="0" err="1" smtClean="0"/>
              <a:t>Xcode</a:t>
            </a:r>
            <a:endParaRPr lang="en-US" dirty="0"/>
          </a:p>
          <a:p>
            <a:r>
              <a:rPr lang="en-US" dirty="0"/>
              <a:t>How to write 5-10 simple </a:t>
            </a:r>
            <a:r>
              <a:rPr lang="en-US" dirty="0" smtClean="0"/>
              <a:t>iOS </a:t>
            </a:r>
            <a:r>
              <a:rPr lang="en-US" dirty="0"/>
              <a:t>apps.</a:t>
            </a:r>
          </a:p>
          <a:p>
            <a:r>
              <a:rPr lang="en-US" dirty="0"/>
              <a:t>How to push your code to </a:t>
            </a:r>
            <a:r>
              <a:rPr lang="en-US" dirty="0" err="1" smtClean="0"/>
              <a:t>bitbucket</a:t>
            </a:r>
            <a:endParaRPr lang="en-US" dirty="0"/>
          </a:p>
          <a:p>
            <a:r>
              <a:rPr lang="en-US" dirty="0"/>
              <a:t>Know </a:t>
            </a:r>
            <a:r>
              <a:rPr lang="en-US" dirty="0" smtClean="0"/>
              <a:t>how to secure your app</a:t>
            </a:r>
            <a:endParaRPr lang="en-US" dirty="0"/>
          </a:p>
          <a:p>
            <a:r>
              <a:rPr lang="en-US" dirty="0"/>
              <a:t>How to write unit tests</a:t>
            </a:r>
          </a:p>
          <a:p>
            <a:r>
              <a:rPr lang="en-US" dirty="0"/>
              <a:t>How to write user interface tests </a:t>
            </a:r>
          </a:p>
          <a:p>
            <a:r>
              <a:rPr lang="en-US" dirty="0"/>
              <a:t>How to build and test a project in </a:t>
            </a:r>
            <a:r>
              <a:rPr lang="en-US" dirty="0" smtClean="0"/>
              <a:t>Jenkins</a:t>
            </a:r>
            <a:endParaRPr lang="en-US" dirty="0"/>
          </a:p>
          <a:p>
            <a:r>
              <a:rPr lang="en-US" dirty="0"/>
              <a:t>Know how to measure code coverage</a:t>
            </a:r>
          </a:p>
          <a:p>
            <a:r>
              <a:rPr lang="en-US" dirty="0"/>
              <a:t>Know the difference between unit testing and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37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16140"/>
              </p:ext>
            </p:extLst>
          </p:nvPr>
        </p:nvGraphicFramePr>
        <p:xfrm>
          <a:off x="1295400" y="1670955"/>
          <a:ext cx="9601200" cy="44886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4635"/>
                <a:gridCol w="3045041"/>
                <a:gridCol w="1305017"/>
                <a:gridCol w="3936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1/10/17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Hello World, BitBucket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2/9/17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NavigationController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1/12/17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Installing Swift on Linux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2/14/17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TableViewController</a:t>
                      </a:r>
                      <a:endParaRPr lang="en-US" sz="1800" dirty="0">
                        <a:effectLst/>
                        <a:latin typeface="+mn-lt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1/17/17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Constants, Types, Expressions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2/16/17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SplitViewController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1/19/17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Constants, Types, Expressions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2/21/17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iOS Design Patterns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1/24/17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Collections, Control, Functions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2/23/17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Network access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1/26/17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Classes and Structs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2/28/17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Mid Term Project Demo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1/31/17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Protocols and Extensions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3/2/17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Mid Term Exam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2/2/17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XCode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3/14/17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Swift Under the Hood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2/7/17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52500" algn="l"/>
                        </a:tabLst>
                      </a:pPr>
                      <a:r>
                        <a:rPr lang="en-US" sz="1800" dirty="0" err="1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ViewController</a:t>
                      </a:r>
                      <a:endParaRPr lang="en-US" sz="1800" dirty="0">
                        <a:effectLst/>
                        <a:latin typeface="+mn-lt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3/16/17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Swift Under the Hood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86635"/>
              </p:ext>
            </p:extLst>
          </p:nvPr>
        </p:nvGraphicFramePr>
        <p:xfrm>
          <a:off x="1295400" y="1981200"/>
          <a:ext cx="96012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4635"/>
                <a:gridCol w="3045041"/>
                <a:gridCol w="1305017"/>
                <a:gridCol w="3936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3/21/17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UI Design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4/20/17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Test Driven Development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3/23/17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UI Design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4/25/17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Test Driven Development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3/28/17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Unit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4/27/17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Final Project Demo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3/30/17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Unit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5/2/17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Final Written Exam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4/4/17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Mocking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4/20/17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Test Driven Development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4/6/17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User Interface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4/25/17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Test Driven Development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4/11/17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User Interface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4/13/17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Continuous Integration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4/18/17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맑은 고딕" charset="-127"/>
                          <a:cs typeface="Times New Roman" charset="0"/>
                        </a:rPr>
                        <a:t>Continuous Integration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952171"/>
            <a:ext cx="2425700" cy="360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85" y="1952171"/>
            <a:ext cx="2378623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3276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Do List</a:t>
            </a:r>
          </a:p>
          <a:p>
            <a:r>
              <a:rPr lang="en-US" dirty="0" smtClean="0"/>
              <a:t>Calculator</a:t>
            </a:r>
          </a:p>
          <a:p>
            <a:r>
              <a:rPr lang="en-US" dirty="0" smtClean="0"/>
              <a:t>Horoscope app</a:t>
            </a:r>
          </a:p>
          <a:p>
            <a:r>
              <a:rPr lang="en-US" dirty="0"/>
              <a:t>Bands app</a:t>
            </a:r>
          </a:p>
          <a:p>
            <a:r>
              <a:rPr lang="en-US" dirty="0" smtClean="0"/>
              <a:t>Crop app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7059" y="1981200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3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3276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ETA Detroit</a:t>
            </a:r>
            <a:endParaRPr lang="en-US" dirty="0" smtClean="0"/>
          </a:p>
          <a:p>
            <a:r>
              <a:rPr lang="en-US" dirty="0" smtClean="0"/>
              <a:t>COPD app</a:t>
            </a:r>
          </a:p>
          <a:p>
            <a:r>
              <a:rPr lang="en-US" dirty="0" smtClean="0"/>
              <a:t>Comparing Crops app</a:t>
            </a:r>
          </a:p>
          <a:p>
            <a:r>
              <a:rPr lang="en-US" dirty="0" smtClean="0"/>
              <a:t>Secure app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7059" y="1981200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Salesforce app</a:t>
            </a:r>
          </a:p>
          <a:p>
            <a:r>
              <a:rPr lang="en-US" dirty="0"/>
              <a:t>EMR Integration app</a:t>
            </a:r>
          </a:p>
          <a:p>
            <a:r>
              <a:rPr lang="en-US" dirty="0" smtClean="0"/>
              <a:t>Push notifications app</a:t>
            </a:r>
          </a:p>
          <a:p>
            <a:r>
              <a:rPr lang="en-US" dirty="0" err="1" smtClean="0"/>
              <a:t>Quickblox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18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429</Words>
  <Application>Microsoft Macintosh PowerPoint</Application>
  <PresentationFormat>Widescreen</PresentationFormat>
  <Paragraphs>156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맑은 고딕</vt:lpstr>
      <vt:lpstr>Arial</vt:lpstr>
      <vt:lpstr>Diamond Grid 16x9</vt:lpstr>
      <vt:lpstr>Building iOS Swift apps</vt:lpstr>
      <vt:lpstr>Agenda</vt:lpstr>
      <vt:lpstr>Introductions</vt:lpstr>
      <vt:lpstr>What should you know at the end of this course</vt:lpstr>
      <vt:lpstr>Course Schedule</vt:lpstr>
      <vt:lpstr>Course Schedule</vt:lpstr>
      <vt:lpstr>Books</vt:lpstr>
      <vt:lpstr>Swift Apps</vt:lpstr>
      <vt:lpstr>Swift Projects</vt:lpstr>
      <vt:lpstr>Hello World Swift app</vt:lpstr>
      <vt:lpstr>Hello World Swift app</vt:lpstr>
      <vt:lpstr>Xcode Playground </vt:lpstr>
      <vt:lpstr>Xcode Playground - Basic tour</vt:lpstr>
      <vt:lpstr>PowerPoint Presentation</vt:lpstr>
      <vt:lpstr>PowerPoint Presentation</vt:lpstr>
      <vt:lpstr>PowerPoint Presentation</vt:lpstr>
      <vt:lpstr>PowerPoint Presentation</vt:lpstr>
      <vt:lpstr>Git commands</vt:lpstr>
      <vt:lpstr>Thursday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2016-08-20T19:03:32Z</dcterms:created>
  <dcterms:modified xsi:type="dcterms:W3CDTF">2017-01-10T20:29:15Z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