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61" r:id="rId3"/>
    <p:sldId id="271" r:id="rId4"/>
    <p:sldId id="442" r:id="rId5"/>
    <p:sldId id="515" r:id="rId6"/>
    <p:sldId id="514" r:id="rId7"/>
    <p:sldId id="517" r:id="rId8"/>
    <p:sldId id="518" r:id="rId9"/>
    <p:sldId id="516" r:id="rId10"/>
    <p:sldId id="520" r:id="rId11"/>
    <p:sldId id="519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21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3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2FCF23-0E44-7643-B59E-CF3E04F8CB06}">
          <p14:sldIdLst>
            <p14:sldId id="261"/>
            <p14:sldId id="271"/>
            <p14:sldId id="442"/>
            <p14:sldId id="515"/>
            <p14:sldId id="514"/>
            <p14:sldId id="517"/>
            <p14:sldId id="518"/>
            <p14:sldId id="516"/>
            <p14:sldId id="520"/>
            <p14:sldId id="519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21"/>
            <p14:sldId id="534"/>
            <p14:sldId id="535"/>
            <p14:sldId id="536"/>
            <p14:sldId id="537"/>
            <p14:sldId id="538"/>
            <p14:sldId id="539"/>
            <p14:sldId id="540"/>
            <p14:sldId id="53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3" autoAdjust="0"/>
    <p:restoredTop sz="64702" autoAdjust="0"/>
  </p:normalViewPr>
  <p:slideViewPr>
    <p:cSldViewPr snapToGrid="0">
      <p:cViewPr>
        <p:scale>
          <a:sx n="70" d="100"/>
          <a:sy n="70" d="100"/>
        </p:scale>
        <p:origin x="1400" y="4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 Up a Model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step in updating our application for the real world is setting up a model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moving our data into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 the Project Navigator,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AppDelegate.swift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(We want the file to be added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this file, that’s why we had you select it.)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Go to File &gt; New &gt; File or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On the left, under iOS select Source.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Double–click on Cocoa Touch Class to choose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For Class type: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From the Subclass of menu, choose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NSObject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(or start typing it and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autocomplete it for you)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Make sure Language is set to Swift.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Click Next.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Make sure you are in the Jive Factory folder, and click Create.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Project Navigator, notice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added. Now we have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we can work with.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The first thing we want to do is to put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 into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class, if it isn’t already.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Add the following bold code into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NSObject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6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we want to create a method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called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parseData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it just below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property, as shown: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3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Now we are going to take the code that sets up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 from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paste it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 Select the code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lines 21-72).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 Cut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–X) the code.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17. Go back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Paste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–V) it all in the fetch method (around line 15). Your code should look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51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let’s finish fixing up our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so that it can work with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model. Go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21. Find the four properties at the top of the file (around lines 13-16) and delete them: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bandTitles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["Nicole Atkins", "Ambulance LTD", 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Sleepies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"Black Angels"]</a:t>
            </a:r>
          </a:p>
          <a:p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bandSubTitles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["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Tue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5/1", "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Fri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5/4", "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5/5", "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Sun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5/6",]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bandImageNames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["thumb-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nicole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atkins.png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"thumb-ambulance-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ltd.png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"thumb-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sleepies.png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"thumb-black-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angels.png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6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need to create an instance of the band model where the old properties once existed.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the following bold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BandsModel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override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0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we want to call the model’s fetch method. What’s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 to happen here is that when this screen gets loaded, it will trigger the model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parse the data so we can use it to build the table and display it to the user. Add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bold code (around line 18):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6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fix up our table a bit. You’ll remember from previous exercises that we’re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data from the arrays to populate the table while passing the data stored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 to the details page. This actually isn’t a great method. A better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 is to have a single data source that is shared by the whole app.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locate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numberOfRowsInSection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(around line 34). Replace everything inside it with the bold code, changing its return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count from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 in the model: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66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cellForRowAtIndexPath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we will configure the cell based on the model’s data. Add the bold code around line 42: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Notice that the first thing we do is create an instance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information in the array. This allows us to neatly capture and grab the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later use.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45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cellForRowAtIndexPath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method, we will configure the cell based on the model’s data. Add the bold code around line 42: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Notice that the first thing we do is create an instance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information in the array. This allows us to neatly capture and grab the data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later use.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0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7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need to go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prepareForSegue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and update it to pass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model. Add the bold code around line 99: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1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Edit the code around line 98, as shown: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the Run button.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ahead and explore the app’s features to see the app is functioning fully, but now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data is being supported by the model.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4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 with a web service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a backend to store our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 data from the cloud for display in our application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07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Always changing 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we can’t use Parse anymore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1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37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Dependencies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need to add the dependencies required by Firebase. Dependencies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libraries of code that another library needs in order to run. Remember back to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earlier exercise when we imported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MapKit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 That was a dependency that we added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project.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use a utility called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CocoaPods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allows developers to easily add libraries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dependencies to projects. It is commonly the case that you may want to use one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library, but because it is dependent on other libraries, you’ll need to add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(and maintain) them as well in order for the one library to work.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CocoaPods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helps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simplify things for developers who want to install a library by maintaining 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dependencies.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9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53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Firebase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'&gt;=2.5.0'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use_frameworks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8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Firebase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'&gt;=2.5.0'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use_frameworks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9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</a:t>
            </a:r>
            <a:r>
              <a:rPr lang="mr-I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Firebase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'&gt;=2.5.0'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use_frameworks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Will probably just add the new images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5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Will probably just add the new images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remember from a previous exercise, the details for the four bands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 in objects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we created. We want to pass along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youtube.com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video URL for each of these bands. First we need to add a new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 to our class to hold the video URL.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6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after the previous band information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3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BandsTableViewController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after the previous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 information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7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to this point, we have been constructing our app with static data. We did this so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could more easily learn the basics of working on an iOS application without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to stop and spend a lot of time talking about data. It’s served us well for now,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 in the real world it’s very unlikely that an app like this would have hardcoded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 it. If it did, we’d have to go in and manually update the arrays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 the bands’ data and re-submit to Apple each time we wanted to add or modify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details of a band. The more realistic scenario is that all of the bands’ data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stored in the “Cloud” somewhere and get delivered to the application via a REST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API. The term REST API means that data would be returned via web calls to certain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URLs that would then be parsed/interpreted by the app. This is the way the majority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applications you are used to using on your mobile devices work.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new term that we are going to delve into is a concept called MVC which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stands for: Model, View, Controller. MVC is a software design pattern that is widely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in mobile and web applications and in fact, iOS is based on using it. Up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until this point we have been dealing with View Controllers and their views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consistently, so we’re two-thirds of the way there. What we haven’t done is separate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Data layer from our Controller layer. Right now our data is all mixed in.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MVC concept is simple: The Controller talks to the Model and gets the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needed. The Controller interprets the data and tells the View how to display it 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 In this way, the design, the application logic, and the data model are all kept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own neat little places and if any of the three need to be changed, it can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 without breaking the rest of the application. It also makes it easier to work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 with more than 1 developer.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2/14/17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iOS Swift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5030-201720_MCS5993_M: 5030-Topics in Computer </a:t>
            </a:r>
            <a:r>
              <a:rPr lang="en-US" dirty="0" smtClean="0"/>
              <a:t>Science</a:t>
            </a:r>
          </a:p>
          <a:p>
            <a:r>
              <a:rPr lang="en-US" dirty="0"/>
              <a:t>5031-201720_MCS4993_M: 5031-Topics in MA/CS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0090"/>
            <a:ext cx="8273796" cy="58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752" y="1389888"/>
            <a:ext cx="79735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/>
              <a:t>BandsModel</a:t>
            </a:r>
            <a:r>
              <a:rPr lang="en-US" sz="2800" dirty="0"/>
              <a:t>: </a:t>
            </a:r>
            <a:r>
              <a:rPr lang="en-US" sz="2800" dirty="0" err="1"/>
              <a:t>NSObject</a:t>
            </a:r>
            <a:r>
              <a:rPr lang="en-US" sz="2800" dirty="0"/>
              <a:t> </a:t>
            </a:r>
            <a:r>
              <a:rPr lang="en-US" sz="2800" dirty="0" smtClean="0"/>
              <a:t>{</a:t>
            </a:r>
          </a:p>
          <a:p>
            <a:endParaRPr lang="en-US" sz="2800" dirty="0"/>
          </a:p>
          <a:p>
            <a:r>
              <a:rPr lang="en-US" sz="2800" b="1" dirty="0" smtClean="0"/>
              <a:t>	</a:t>
            </a:r>
            <a:r>
              <a:rPr lang="en-US" sz="2800" b="1" dirty="0" err="1" smtClean="0"/>
              <a:t>var</a:t>
            </a:r>
            <a:r>
              <a:rPr lang="en-US" sz="2800" b="1" dirty="0" smtClean="0"/>
              <a:t> </a:t>
            </a:r>
            <a:r>
              <a:rPr lang="en-US" sz="2800" b="1" dirty="0" err="1"/>
              <a:t>bandDetails</a:t>
            </a:r>
            <a:r>
              <a:rPr lang="en-US" sz="2800" b="1" dirty="0"/>
              <a:t> = [</a:t>
            </a:r>
            <a:r>
              <a:rPr lang="en-US" sz="2800" b="1" dirty="0" err="1"/>
              <a:t>BandDetail</a:t>
            </a:r>
            <a:r>
              <a:rPr lang="en-US" sz="2800" b="1" dirty="0"/>
              <a:t>]()</a:t>
            </a:r>
          </a:p>
          <a:p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4752" y="1371600"/>
            <a:ext cx="79735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class </a:t>
            </a:r>
            <a:r>
              <a:rPr lang="en-US" sz="2800" dirty="0" err="1"/>
              <a:t>BandsModel</a:t>
            </a:r>
            <a:r>
              <a:rPr lang="en-US" sz="2800" dirty="0"/>
              <a:t>: </a:t>
            </a:r>
            <a:r>
              <a:rPr lang="en-US" sz="2800" dirty="0" err="1"/>
              <a:t>NSObject</a:t>
            </a:r>
            <a:r>
              <a:rPr lang="en-US" sz="2800" dirty="0"/>
              <a:t> </a:t>
            </a:r>
            <a:r>
              <a:rPr lang="en-US" sz="2800" dirty="0" smtClean="0"/>
              <a:t>{</a:t>
            </a:r>
          </a:p>
          <a:p>
            <a:endParaRPr lang="en-US" sz="2800" dirty="0"/>
          </a:p>
          <a:p>
            <a:r>
              <a:rPr lang="en-US" sz="2800" dirty="0" smtClean="0"/>
              <a:t>	</a:t>
            </a:r>
            <a:r>
              <a:rPr lang="en-US" sz="2800" dirty="0" err="1" smtClean="0"/>
              <a:t>var</a:t>
            </a:r>
            <a:r>
              <a:rPr lang="en-US" sz="2800" dirty="0" smtClean="0"/>
              <a:t> </a:t>
            </a:r>
            <a:r>
              <a:rPr lang="en-US" sz="2800" dirty="0" err="1"/>
              <a:t>bandDetails</a:t>
            </a:r>
            <a:r>
              <a:rPr lang="en-US" sz="2800" dirty="0"/>
              <a:t> = [</a:t>
            </a:r>
            <a:r>
              <a:rPr lang="en-US" sz="2800" dirty="0" err="1"/>
              <a:t>BandDetail</a:t>
            </a:r>
            <a:r>
              <a:rPr lang="en-US" sz="2800" dirty="0" smtClean="0"/>
              <a:t>]()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	</a:t>
            </a:r>
            <a:r>
              <a:rPr lang="en-US" sz="2800" b="1" dirty="0" err="1" smtClean="0"/>
              <a:t>func</a:t>
            </a:r>
            <a:r>
              <a:rPr lang="en-US" sz="2800" b="1" dirty="0" smtClean="0"/>
              <a:t> fetch() {</a:t>
            </a:r>
          </a:p>
          <a:p>
            <a:r>
              <a:rPr lang="en-US" sz="2800" b="1" dirty="0"/>
              <a:t>	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}</a:t>
            </a:r>
            <a:endParaRPr lang="en-US" sz="2800" b="1" dirty="0"/>
          </a:p>
          <a:p>
            <a:endParaRPr lang="en-US" sz="2800" dirty="0" smtClean="0"/>
          </a:p>
          <a:p>
            <a:r>
              <a:rPr lang="en-US" sz="2800" dirty="0" smtClean="0"/>
              <a:t>}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6836"/>
            <a:ext cx="11995434" cy="41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7" y="1600708"/>
            <a:ext cx="12036763" cy="18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" y="1094232"/>
            <a:ext cx="10971084" cy="234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72" y="1369060"/>
            <a:ext cx="8809736" cy="244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7" y="2196084"/>
            <a:ext cx="11531851" cy="15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1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32" y="1527556"/>
            <a:ext cx="9207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208024"/>
            <a:ext cx="94488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7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Chapter </a:t>
            </a:r>
            <a:r>
              <a:rPr lang="en-US" sz="2800" dirty="0" smtClean="0"/>
              <a:t>5C, Appendix B </a:t>
            </a:r>
            <a:r>
              <a:rPr lang="en-US" sz="2800" dirty="0" smtClean="0"/>
              <a:t>from </a:t>
            </a:r>
            <a:r>
              <a:rPr lang="en-US" sz="2800" dirty="0" err="1" smtClean="0"/>
              <a:t>Nobledesktop</a:t>
            </a:r>
            <a:r>
              <a:rPr lang="en-US" sz="2800" dirty="0" smtClean="0"/>
              <a:t> </a:t>
            </a:r>
            <a:r>
              <a:rPr lang="en-US" sz="2800" dirty="0" smtClean="0"/>
              <a:t>book</a:t>
            </a:r>
          </a:p>
          <a:p>
            <a:r>
              <a:rPr lang="en-US" sz="2800" dirty="0" smtClean="0"/>
              <a:t>Customizing the App for iPad</a:t>
            </a:r>
          </a:p>
          <a:p>
            <a:r>
              <a:rPr lang="en-US" sz="2800" dirty="0" smtClean="0"/>
              <a:t>App Settings </a:t>
            </a:r>
            <a:r>
              <a:rPr lang="mr-IN" sz="2800" dirty="0" smtClean="0"/>
              <a:t>–</a:t>
            </a:r>
            <a:r>
              <a:rPr lang="en-US" sz="2800" dirty="0" smtClean="0"/>
              <a:t> Icons and Launch Images</a:t>
            </a:r>
          </a:p>
          <a:p>
            <a:r>
              <a:rPr lang="en-US" sz="2800" dirty="0" smtClean="0"/>
              <a:t>Submitting to the app Store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326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905000"/>
            <a:ext cx="1005840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2070100"/>
            <a:ext cx="10058400" cy="26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Interact with a web service</a:t>
            </a:r>
          </a:p>
          <a:p>
            <a:r>
              <a:rPr lang="en-US" sz="2800" dirty="0"/>
              <a:t>Create a backend to store our data</a:t>
            </a:r>
          </a:p>
          <a:p>
            <a:r>
              <a:rPr lang="en-US" sz="2800" dirty="0"/>
              <a:t>Parse data from the cloud for display in 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6196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6" y="914400"/>
            <a:ext cx="5564811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6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896" y="786384"/>
            <a:ext cx="4954016" cy="49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3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3568"/>
            <a:ext cx="10058400" cy="54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sudo</a:t>
            </a:r>
            <a:r>
              <a:rPr lang="en-US" sz="2800" dirty="0" smtClean="0"/>
              <a:t> gem install </a:t>
            </a:r>
            <a:r>
              <a:rPr lang="en-US" sz="2800" dirty="0" err="1" smtClean="0"/>
              <a:t>cocoapods</a:t>
            </a:r>
            <a:endParaRPr lang="en-US" sz="2800" dirty="0" smtClean="0"/>
          </a:p>
          <a:p>
            <a:r>
              <a:rPr lang="en-US" sz="2800" dirty="0"/>
              <a:t>p</a:t>
            </a:r>
            <a:r>
              <a:rPr lang="en-US" sz="2800" dirty="0" smtClean="0"/>
              <a:t>od </a:t>
            </a:r>
            <a:r>
              <a:rPr lang="en-US" sz="2800" dirty="0" err="1" smtClean="0"/>
              <a:t>init</a:t>
            </a:r>
            <a:endParaRPr lang="en-US" sz="2800" dirty="0" smtClean="0"/>
          </a:p>
          <a:p>
            <a:r>
              <a:rPr lang="en-US" sz="2800" dirty="0" smtClean="0"/>
              <a:t>vi </a:t>
            </a:r>
            <a:r>
              <a:rPr lang="en-US" sz="2800" dirty="0" err="1" smtClean="0"/>
              <a:t>podfile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9817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r-IN" sz="2800" dirty="0" err="1"/>
              <a:t>pod</a:t>
            </a:r>
            <a:r>
              <a:rPr lang="mr-IN" sz="2800" dirty="0"/>
              <a:t> </a:t>
            </a:r>
            <a:r>
              <a:rPr lang="mr-IN" sz="2800" dirty="0" smtClean="0"/>
              <a:t>'</a:t>
            </a:r>
            <a:r>
              <a:rPr lang="mr-IN" sz="2800" dirty="0" err="1" smtClean="0"/>
              <a:t>Firebase</a:t>
            </a:r>
            <a:r>
              <a:rPr lang="en-US" sz="2800" dirty="0" smtClean="0"/>
              <a:t>/Core</a:t>
            </a:r>
            <a:r>
              <a:rPr lang="mr-IN" sz="2800" dirty="0" smtClean="0"/>
              <a:t>'</a:t>
            </a:r>
            <a:endParaRPr lang="mr-IN" sz="2800" dirty="0"/>
          </a:p>
          <a:p>
            <a:pPr marL="0" indent="0">
              <a:buNone/>
            </a:pPr>
            <a:r>
              <a:rPr lang="en-US" sz="2800" dirty="0" err="1" smtClean="0"/>
              <a:t>use_frameworks</a:t>
            </a:r>
            <a:r>
              <a:rPr lang="en-US" sz="2800" dirty="0"/>
              <a:t>!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6740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&gt;</a:t>
            </a:r>
            <a:r>
              <a:rPr lang="en-US" sz="2800" dirty="0" smtClean="0"/>
              <a:t>pod install</a:t>
            </a:r>
          </a:p>
          <a:p>
            <a:pPr marL="0" indent="0">
              <a:buNone/>
            </a:pPr>
            <a:r>
              <a:rPr lang="en-US" sz="2800" dirty="0" smtClean="0"/>
              <a:t>Close project and open </a:t>
            </a:r>
            <a:r>
              <a:rPr lang="en-US" sz="2800" dirty="0" err="1" smtClean="0"/>
              <a:t>xcworkspace</a:t>
            </a:r>
            <a:r>
              <a:rPr lang="en-US" sz="2800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51075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295400"/>
            <a:ext cx="32512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add .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commit </a:t>
            </a:r>
            <a:r>
              <a:rPr lang="mr-IN" sz="2800" dirty="0" smtClean="0"/>
              <a:t>–</a:t>
            </a:r>
            <a:r>
              <a:rPr lang="en-US" sz="2800" dirty="0" smtClean="0"/>
              <a:t>m “Chapter </a:t>
            </a:r>
            <a:r>
              <a:rPr lang="en-US" sz="2800" dirty="0" smtClean="0"/>
              <a:t>5”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615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Tuesday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MVC Design Pattern</a:t>
            </a:r>
          </a:p>
          <a:p>
            <a:r>
              <a:rPr lang="en-US" sz="2800" dirty="0" smtClean="0"/>
              <a:t>Connecting to REST API,</a:t>
            </a:r>
            <a:r>
              <a:rPr lang="en-US" sz="2800" dirty="0" smtClean="0"/>
              <a:t> </a:t>
            </a:r>
            <a:r>
              <a:rPr lang="en-US" sz="2800" dirty="0" err="1" smtClean="0"/>
              <a:t>Sqlite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983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video </a:t>
            </a:r>
            <a:br>
              <a:rPr lang="en-US" dirty="0" smtClean="0"/>
            </a:br>
            <a:r>
              <a:rPr lang="en-US" dirty="0" smtClean="0"/>
              <a:t>for each band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84" y="357549"/>
            <a:ext cx="5057648" cy="567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640081"/>
            <a:ext cx="9601200" cy="5151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 smtClean="0"/>
              <a:t>UIKit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BandDetail</a:t>
            </a:r>
            <a:r>
              <a:rPr lang="en-US" sz="2400" dirty="0"/>
              <a:t>: </a:t>
            </a:r>
            <a:r>
              <a:rPr lang="en-US" sz="2400" dirty="0" err="1"/>
              <a:t>NSObject</a:t>
            </a:r>
            <a:r>
              <a:rPr lang="en-US" sz="2400" dirty="0"/>
              <a:t> </a:t>
            </a:r>
            <a:r>
              <a:rPr lang="en-US" sz="2400" dirty="0" smtClean="0"/>
              <a:t>{</a:t>
            </a:r>
            <a:endParaRPr lang="mr-IN" sz="2400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 smtClean="0"/>
              <a:t>bandName:String</a:t>
            </a:r>
            <a:r>
              <a:rPr lang="en-US" sz="2400" dirty="0" smtClean="0"/>
              <a:t>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bandType:String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bandDescription:String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fullImageName:String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thumbImageName:String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nextShowDate:String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nextShowTime:String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venue:String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showDetails:String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b="1" dirty="0" smtClean="0"/>
              <a:t>    </a:t>
            </a:r>
            <a:r>
              <a:rPr lang="en-US" sz="2400" b="1" dirty="0" err="1" smtClean="0"/>
              <a:t>var</a:t>
            </a:r>
            <a:r>
              <a:rPr lang="en-US" sz="2400" b="1" dirty="0" smtClean="0"/>
              <a:t> </a:t>
            </a:r>
            <a:r>
              <a:rPr lang="en-US" sz="2400" b="1" dirty="0" err="1"/>
              <a:t>videoURL:String</a:t>
            </a:r>
            <a:r>
              <a:rPr lang="en-US" sz="2400" b="1" dirty="0" smtClean="0"/>
              <a:t>?</a:t>
            </a:r>
            <a:r>
              <a:rPr lang="mr-IN" sz="2400" b="1" dirty="0" smtClean="0"/>
              <a:t>   </a:t>
            </a:r>
            <a:endParaRPr lang="mr-IN" sz="2400" b="1" dirty="0"/>
          </a:p>
          <a:p>
            <a:pPr marL="0" indent="0">
              <a:buNone/>
            </a:pPr>
            <a:r>
              <a:rPr lang="mr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76" y="640081"/>
            <a:ext cx="10643616" cy="5151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nicoleAtkinsBandDetail.videoURL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://</a:t>
            </a:r>
            <a:r>
              <a:rPr lang="en-US" dirty="0" err="1" smtClean="0"/>
              <a:t>www.youtube.com</a:t>
            </a:r>
            <a:r>
              <a:rPr lang="en-US" dirty="0" smtClean="0"/>
              <a:t>/embed/Go9k14yrxeQ?rel=0"</a:t>
            </a:r>
          </a:p>
          <a:p>
            <a:pPr marL="0" indent="0">
              <a:buNone/>
            </a:pPr>
            <a:r>
              <a:rPr lang="en-US" dirty="0" err="1" smtClean="0"/>
              <a:t>ambulanceLtdDetails.videoURL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://</a:t>
            </a:r>
            <a:r>
              <a:rPr lang="en-US" dirty="0" err="1" smtClean="0"/>
              <a:t>www.youtube.com</a:t>
            </a:r>
            <a:r>
              <a:rPr lang="en-US" dirty="0" smtClean="0"/>
              <a:t>/embed/l2uzjdxRVyw?rel=0"</a:t>
            </a:r>
          </a:p>
          <a:p>
            <a:pPr marL="0" indent="0">
              <a:buNone/>
            </a:pPr>
            <a:r>
              <a:rPr lang="en-US" dirty="0" err="1" smtClean="0"/>
              <a:t>sleepiesDetails.videoURL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://</a:t>
            </a:r>
            <a:r>
              <a:rPr lang="en-US" dirty="0" err="1" smtClean="0"/>
              <a:t>www.youtube.com</a:t>
            </a:r>
            <a:r>
              <a:rPr lang="en-US" dirty="0" smtClean="0"/>
              <a:t>/embed/npQNt3YDI5Q?rel=0"</a:t>
            </a:r>
          </a:p>
          <a:p>
            <a:pPr marL="0" indent="0">
              <a:buNone/>
            </a:pPr>
            <a:r>
              <a:rPr lang="en-US" dirty="0" err="1" smtClean="0"/>
              <a:t>blackAngelsDetails.videoURL</a:t>
            </a:r>
            <a:r>
              <a:rPr lang="en-US" dirty="0" smtClean="0"/>
              <a:t> </a:t>
            </a:r>
            <a:r>
              <a:rPr lang="en-US" dirty="0"/>
              <a:t>= "http://</a:t>
            </a:r>
            <a:r>
              <a:rPr lang="en-US" dirty="0" err="1"/>
              <a:t>www.youtube.com</a:t>
            </a:r>
            <a:r>
              <a:rPr lang="en-US" dirty="0"/>
              <a:t>/embed/</a:t>
            </a:r>
            <a:r>
              <a:rPr lang="en-US" dirty="0" err="1"/>
              <a:t>c-VEcHM-UVY?rel</a:t>
            </a:r>
            <a:r>
              <a:rPr lang="en-US" dirty="0"/>
              <a:t>=0"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3620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76" y="640081"/>
            <a:ext cx="10643616" cy="5151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let </a:t>
            </a:r>
            <a:r>
              <a:rPr lang="en-US" sz="2800" dirty="0" err="1"/>
              <a:t>htmlString</a:t>
            </a:r>
            <a:r>
              <a:rPr lang="en-US" sz="2800" dirty="0"/>
              <a:t> = "&lt;html&gt;&lt;body&gt;&lt;iframe style=\"</a:t>
            </a:r>
            <a:r>
              <a:rPr lang="en-US" sz="2800" dirty="0" err="1"/>
              <a:t>position:absolute</a:t>
            </a:r>
            <a:r>
              <a:rPr lang="en-US" sz="2800" dirty="0"/>
              <a:t>; top:0; left:0; width:100%;height:100%;\" </a:t>
            </a:r>
            <a:r>
              <a:rPr lang="en-US" sz="2800" dirty="0" err="1"/>
              <a:t>src</a:t>
            </a:r>
            <a:r>
              <a:rPr lang="en-US" sz="2800" dirty="0"/>
              <a:t>=\"</a:t>
            </a:r>
            <a:r>
              <a:rPr lang="en-US" sz="2800" b="1" dirty="0"/>
              <a:t>https://</a:t>
            </a:r>
            <a:r>
              <a:rPr lang="en-US" sz="2800" b="1" dirty="0" err="1"/>
              <a:t>www.youtube.com</a:t>
            </a:r>
            <a:r>
              <a:rPr lang="en-US" sz="2800" b="1" dirty="0"/>
              <a:t>/embed/Go9k14yrxeQ</a:t>
            </a:r>
            <a:r>
              <a:rPr lang="en-US" sz="2800" dirty="0"/>
              <a:t>\" </a:t>
            </a:r>
            <a:r>
              <a:rPr lang="en-US" sz="2800" dirty="0" err="1"/>
              <a:t>frameborder</a:t>
            </a:r>
            <a:r>
              <a:rPr lang="en-US" sz="2800" dirty="0"/>
              <a:t>=\"0\" </a:t>
            </a:r>
            <a:r>
              <a:rPr lang="en-US" sz="2800" dirty="0" err="1"/>
              <a:t>allowfullscreen</a:t>
            </a:r>
            <a:r>
              <a:rPr lang="en-US" sz="2800" dirty="0"/>
              <a:t>&gt;&lt;/iframe&gt;&lt;/body&gt;&lt;/html</a:t>
            </a:r>
            <a:r>
              <a:rPr lang="en-US" sz="2800" dirty="0" smtClean="0"/>
              <a:t>&gt;”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let </a:t>
            </a:r>
            <a:r>
              <a:rPr lang="en-US" sz="2800" dirty="0" err="1"/>
              <a:t>htmlString</a:t>
            </a:r>
            <a:r>
              <a:rPr lang="en-US" sz="2800" dirty="0"/>
              <a:t> = "&lt;html&gt;&lt;body&gt;&lt;iframe style=\"</a:t>
            </a:r>
            <a:r>
              <a:rPr lang="en-US" sz="2800" dirty="0" err="1"/>
              <a:t>position:absolute</a:t>
            </a:r>
            <a:r>
              <a:rPr lang="en-US" sz="2800" dirty="0"/>
              <a:t>; top:0; left:0; width:100%;height:100%;\" </a:t>
            </a:r>
            <a:r>
              <a:rPr lang="en-US" sz="2800" dirty="0" err="1"/>
              <a:t>src</a:t>
            </a:r>
            <a:r>
              <a:rPr lang="en-US" sz="2800" dirty="0"/>
              <a:t>=\"\(</a:t>
            </a:r>
            <a:r>
              <a:rPr lang="en-US" sz="2800" dirty="0" err="1"/>
              <a:t>currentBandDetail</a:t>
            </a:r>
            <a:r>
              <a:rPr lang="en-US" sz="2800" dirty="0"/>
              <a:t>!.</a:t>
            </a:r>
            <a:r>
              <a:rPr lang="en-US" sz="2800" dirty="0" err="1"/>
              <a:t>videoURL</a:t>
            </a:r>
            <a:r>
              <a:rPr lang="en-US" sz="2800" dirty="0"/>
              <a:t>!)\" </a:t>
            </a:r>
            <a:r>
              <a:rPr lang="en-US" sz="2800" dirty="0" err="1"/>
              <a:t>frameborder</a:t>
            </a:r>
            <a:r>
              <a:rPr lang="en-US" sz="2800" dirty="0"/>
              <a:t>=\"0\" </a:t>
            </a:r>
            <a:r>
              <a:rPr lang="en-US" sz="2800" dirty="0" err="1"/>
              <a:t>allowfullscreen</a:t>
            </a:r>
            <a:r>
              <a:rPr lang="en-US" sz="2800" dirty="0"/>
              <a:t>&gt;&lt;/iframe&gt;&lt;/body&gt;&lt;/html&gt;"</a:t>
            </a:r>
            <a:endParaRPr lang="mr-IN" sz="2800" dirty="0"/>
          </a:p>
        </p:txBody>
      </p:sp>
    </p:spTree>
    <p:extLst>
      <p:ext uri="{BB962C8B-B14F-4D97-AF65-F5344CB8AC3E}">
        <p14:creationId xmlns:p14="http://schemas.microsoft.com/office/powerpoint/2010/main" val="5811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Making the App for the real world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1127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628" y="2050796"/>
            <a:ext cx="7508743" cy="3435604"/>
          </a:xfrm>
        </p:spPr>
      </p:pic>
    </p:spTree>
    <p:extLst>
      <p:ext uri="{BB962C8B-B14F-4D97-AF65-F5344CB8AC3E}">
        <p14:creationId xmlns:p14="http://schemas.microsoft.com/office/powerpoint/2010/main" val="104149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1764</Words>
  <Application>Microsoft Macintosh PowerPoint</Application>
  <PresentationFormat>Widescreen</PresentationFormat>
  <Paragraphs>216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Mangal</vt:lpstr>
      <vt:lpstr>Arial</vt:lpstr>
      <vt:lpstr>Diamond Grid 16x9</vt:lpstr>
      <vt:lpstr>Building iOS Swift apps</vt:lpstr>
      <vt:lpstr>Agenda</vt:lpstr>
      <vt:lpstr>Save your work</vt:lpstr>
      <vt:lpstr>Setting the video  for each band</vt:lpstr>
      <vt:lpstr>PowerPoint Presentation</vt:lpstr>
      <vt:lpstr>PowerPoint Presentation</vt:lpstr>
      <vt:lpstr>PowerPoint Presentation</vt:lpstr>
      <vt:lpstr>Chapter 6</vt:lpstr>
      <vt:lpstr>MVC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Firebase</vt:lpstr>
      <vt:lpstr>Firebase</vt:lpstr>
      <vt:lpstr>Firebase</vt:lpstr>
      <vt:lpstr>Firebase</vt:lpstr>
      <vt:lpstr>Firebase</vt:lpstr>
      <vt:lpstr>Podfile</vt:lpstr>
      <vt:lpstr>Podfile</vt:lpstr>
      <vt:lpstr>PowerPoint Presentation</vt:lpstr>
      <vt:lpstr>Agenda Tuesday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2017-02-14T22:27:53Z</cp:lastPrinted>
  <dcterms:created xsi:type="dcterms:W3CDTF">2016-08-20T19:03:32Z</dcterms:created>
  <dcterms:modified xsi:type="dcterms:W3CDTF">2017-02-16T21:50:41Z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