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5"/>
  </p:notesMasterIdLst>
  <p:handoutMasterIdLst>
    <p:handoutMasterId r:id="rId46"/>
  </p:handoutMasterIdLst>
  <p:sldIdLst>
    <p:sldId id="261" r:id="rId3"/>
    <p:sldId id="271" r:id="rId4"/>
    <p:sldId id="442" r:id="rId5"/>
    <p:sldId id="541" r:id="rId6"/>
    <p:sldId id="543" r:id="rId7"/>
    <p:sldId id="542" r:id="rId8"/>
    <p:sldId id="544" r:id="rId9"/>
    <p:sldId id="545" r:id="rId10"/>
    <p:sldId id="547" r:id="rId11"/>
    <p:sldId id="549" r:id="rId12"/>
    <p:sldId id="552" r:id="rId13"/>
    <p:sldId id="533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54" r:id="rId29"/>
    <p:sldId id="570" r:id="rId30"/>
    <p:sldId id="571" r:id="rId31"/>
    <p:sldId id="572" r:id="rId32"/>
    <p:sldId id="573" r:id="rId33"/>
    <p:sldId id="574" r:id="rId34"/>
    <p:sldId id="576" r:id="rId35"/>
    <p:sldId id="575" r:id="rId36"/>
    <p:sldId id="577" r:id="rId37"/>
    <p:sldId id="569" r:id="rId38"/>
    <p:sldId id="579" r:id="rId39"/>
    <p:sldId id="580" r:id="rId40"/>
    <p:sldId id="581" r:id="rId41"/>
    <p:sldId id="578" r:id="rId42"/>
    <p:sldId id="583" r:id="rId43"/>
    <p:sldId id="58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2FCF23-0E44-7643-B59E-CF3E04F8CB06}">
          <p14:sldIdLst>
            <p14:sldId id="261"/>
            <p14:sldId id="271"/>
            <p14:sldId id="442"/>
            <p14:sldId id="541"/>
            <p14:sldId id="543"/>
            <p14:sldId id="542"/>
            <p14:sldId id="544"/>
            <p14:sldId id="545"/>
            <p14:sldId id="547"/>
            <p14:sldId id="549"/>
            <p14:sldId id="552"/>
            <p14:sldId id="533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54"/>
            <p14:sldId id="570"/>
            <p14:sldId id="571"/>
            <p14:sldId id="572"/>
            <p14:sldId id="573"/>
            <p14:sldId id="574"/>
            <p14:sldId id="576"/>
            <p14:sldId id="575"/>
            <p14:sldId id="577"/>
            <p14:sldId id="569"/>
            <p14:sldId id="579"/>
            <p14:sldId id="580"/>
            <p14:sldId id="581"/>
            <p14:sldId id="578"/>
            <p14:sldId id="583"/>
            <p14:sldId id="58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7" autoAdjust="0"/>
    <p:restoredTop sz="64706" autoAdjust="0"/>
  </p:normalViewPr>
  <p:slideViewPr>
    <p:cSldViewPr snapToGrid="0">
      <p:cViewPr>
        <p:scale>
          <a:sx n="70" d="100"/>
          <a:sy n="70" d="100"/>
        </p:scale>
        <p:origin x="1328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by default, the Firebase database requires user authentication for reading and writing. To change it, go to the Firebase dashboard in your browser and select the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on the left, followed by the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tab and set the rules as follows: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select the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button to save your changes.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Quick test that we’re all connected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4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Quick test that we’re </a:t>
            </a:r>
            <a:r>
              <a:rPr lang="en-US" baseline="0" smtClean="0"/>
              <a:t>all connected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6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Quick test that we’re all connected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2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exercise you’ll create a band database in Firebase and connect it to the app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0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3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your user dashboard isn’t still open in your web browser, go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firebase.com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account/ If you are not logged in, do so now.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Under the Jive Factory app, click Manage App.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Delete the data we just wrote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To add data to our database, hover over your app’s unique identifier and click the green + (plus) symbol next to it: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2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the following in the text fields that appear: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results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value: Leave it blank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a dataset available to us, let’s take a minute to learn a bit about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Databases are traditionally made up of tables. This is what Firebase presents to us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interface. In a table, each entry will be a row. The row we just added will act like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array, as we did not give it a value. It will be the parent of all the data we want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add.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Let’s create another array of data within the parent object. Click the plus next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to make another set of text fields appear.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Set name to 0 (indicating the zeroth index of an array). Leave value blank and click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plus next to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This ensures that each band will get its own row in the database (represented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its own index in the array). We’ll only add one band’s data for now.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We next want to add columns within the array for all of Nicole Atkins’ band details.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set of text fields, set the following and do NOT click the plus yet: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bandName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value: Nicole Atkins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 both a name and a value creates a key-value pair. In iOS, this is stored in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objects called a Dictionary. The name corresponds to a property in our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 value is the one that corresponds to Nicole Atkins’ info.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7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a new column at the same array index, click the plus next to 0: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new text fields, set name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value to Rock.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Once again, click the plus next to the 0 a couple of rows above.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It’s important that the names of the keys and values in the database match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 and values in our app exactly. Some of the values we’re about to add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real mouthful, so it’s a good idea to copy/paste them. Switch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In the Project Navigator ,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it isn’t already open.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5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new text fields, set name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value to Rock.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Once again, click the plus next to the 0 a couple of rows above.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It’s important that the names of the keys and values in the database match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 and values in our app exactly. Some of the values we’re about to add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real mouthful, so it’s a good idea to copy/paste them. Switch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In the Project Navigator ,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it isn’t already open.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bandDescription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 (Nicole will knock your socks off. minus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quotation marks) around line 17, then switch back to your Firebase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Repeat the process from the previous steps to fill in the rest of the array with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key-value pairs (feel free to switch back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copy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 then paste it in your Firebase dashboard):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5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Add and then you should see the following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28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Connecting the Model with Firebase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a database populated with some data, we will need to update 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to fetch and parse the data.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Switch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 the Project Navigator open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Around line 10, import Firebase by adding the bold code: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Firebase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Around lines 14–67, select and delete the entire fetch() method as shown: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5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Connecting the Model with Firebase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a database populated with some data, we will need to update 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to fetch and parse the data.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Switch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 the Project Navigator open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Around line 10, import Firebase by adding the bold code: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Firebase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Around lines 14–67, select and delete the entire fetch() method as shown: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5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28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thing we want to do is initialize the Firebase object by pointing it to your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app’s URL. Luckily the Firebase object is a designated initializer, which means we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conveniently do so on one line. Add the following bold comment and code, being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sure to use your app’s unique identifier instead of dazzling-inferno-7155: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earlier example)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06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need to add a closure so our app can read the data stored in the URL.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below in bold, use Firebase’s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observeEventType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method to set up an event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 that can listen for any changes to our database: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we just added gets pinged automatically every time there’s new data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This is all we need to keep the app’s data up-to-date. Let’s take a moment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learn how it works: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We’re getting a snapshot passed back in the completion block. A snapshot is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 of the current data in a particular place in our database.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There are a few different types of events Firebase can listen for. We set it up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 for .Value events, which fire anytime a snapshot changes.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you want to access properties of the main class within a closure, you need to 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 That can create a memory management nightmare called a strong reference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cycle. We added a [weak self] block to make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class’ properties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reference within the closure, essentially avoiding that.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5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 line 21, place the cursor between snapshot in and }) and add the following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 block that returns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FDataSnapshot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 (Firebase’s custom data type for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snapshot) that contains our data: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Earlier in the exercise, we structured our data so the parent object (results) holds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 for each band. These nested arrays and the key-value pairs stored within them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 children of snapshot, and we want all these child objects to get returned.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if this works, we’re going to print those contents to the log.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09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a constant that stores all the snapshot’s child objects, we want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iterate through each array index. Add the following bold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Essentially what we’re doing here is using conditional binding to ensure that the child objects are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type.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because we might have other types of objects in our database. snap is helping us pull out each item from the array.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value of that snap is an array, it’ll get set to the array constant.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1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remember from earlier, the array with a key of 0 has multiple key-value pairs.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each entries in a Dictionary. Now that we’ve iterated through that array,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iterate through its child dictionaries. To do that, add the bold code: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helping us pull out each item from the dictionary. We’re making sure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actually a Dictionary with String objects for keys and values that are objects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data type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AnyObject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This is because we don’t know necessarily what the type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value is going to be. If it passes, we’ll continue on, and our dictionary data will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set to the object constant.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9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the code. Notice that we’re creating an instance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object,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assigning values to all of the properties in 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object. We are accessing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values using the keys that we stored in our Firebase database (such as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Firebase will give us the value associated with that key. We say as?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String, to coerce it into being a string.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76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break down the memory management aspect of the code we just wrote: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This code refers to the [weak self] block we added to the closure around line 20.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previous code basically turned self into a weak reference within the closure,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preventing a strong reference cycle.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Here we’re saying “if self doesn’t equal nil, then we’re creating a strong reference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version of self that will only live inside of the closure.”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weak self/strong self type design pattern we’re using here and in the block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very typical technique. It guarantees that the instance of self that we created up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[weak self] block doesn’t disappear, or we don’t try to access it because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released for some reason.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strongSelf.bandDetails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strongly referred to item within the closure, but it’s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weakly referred to in regard to the entire class. It should get you a nice reference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your object.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7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Firebase’s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observeEventType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function around line 20 executes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asynchronously, we need to use a completion block and not just a return. Around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50, add a complete() at the end of our method, outside of our loop: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Connecting the View Controller with the Model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updated our model to work with our external data source, let’s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work with the model.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 the Project Navigator , go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around line 19, select the entire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bandsModel.fetch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method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delete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Type the following bold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override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super.viewDidLoad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also has this weak self/strong self type design pattern. When this view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loads, we hit line 19 and call the fetch() method which talks to our model. 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then talks to Firebase, and when it is done, it calls complete(), which pings 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fetch() method, and tells the table view to reload. So let’s try it.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1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testing purposes, we added a print() function to our model. It should print out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contents of our Firebase array. This helpful feedback will show up in the Debug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 at the bottom of the screen, so if it isn’t showing, go to the top and click Hide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show the Debug area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Click Run to fire up the simulator so we can test.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Nicole’s row on the table view should look the same as in previous exercises. That’s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data is still the same as when we had static data in our model. It’s just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coming from an external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datasource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Internet now.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Switch back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find the log on the right side of the Debug area.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log file you should see the entire results array, which means the whole object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there. This is our snapshot. All the code we added ensures that Firebase returns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objects from the child array and dictionary. Exactly what we want!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0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know the code works, we no longer need the print() function. Still in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switch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Around line 24, delete the following line of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snapshot.value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9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know the code works, we no longer need the print() function. Still in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switch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Around line 24, delete the following line of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snapshot.value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1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Importing More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add details for the other three bands. We had you hand-import Nicole’s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 you could understand how the structure of a database works, and so you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get your hands wet. But manually typing in data is tedious, and there’s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way.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JSON, short for JavaScript Object Notation, is a text format that can share data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 or sites written in any language. It is the current standard for data transfer via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APIs. Firebase allows us to import data directly from a JSON file.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Firebase data we already have is structured just like JSON, which is organized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parent object (like our results array), followed by other arrays (which can have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key-value pairs nested within). This means that all it takes to get more data into 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is simply to import our data in JSON format. Let’s check it out to make sure.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Return to Firebase in your browser, and in the Data Dashboard, click on the Import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button in the top right of the page.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In the dialog that pops up, click Choose File.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Navigate to Desktop &gt; Class Files 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-iOS Dev Level 2 Class &gt;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Snippets and double–click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Bands.json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select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With the file chosen, now click Import JSON.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96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should be returned to the dashboard, where the new data will appear. Expand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 arrays named 1, 2, and 3 to see key-value pairs for each new band.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Let’s see what the app looks like now. Return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Click Run to see the app now has all four bands included.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Great! Now we have a fully-functioning, real world app that is using an external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datasource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Take a few minutes to experiment with your data on Firebase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27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6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8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2/20/17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iOS Swift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5030-201720_MCS5993_M: 5030-Topics in Computer </a:t>
            </a:r>
            <a:r>
              <a:rPr lang="en-US" dirty="0" smtClean="0"/>
              <a:t>Science</a:t>
            </a:r>
          </a:p>
          <a:p>
            <a:r>
              <a:rPr lang="en-US" dirty="0"/>
              <a:t>5031-201720_MCS4993_M: 5031-Topics in MA/CS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Firebase/Database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Add Firebase/Database to </a:t>
            </a:r>
            <a:r>
              <a:rPr lang="en-US" sz="2800" dirty="0" err="1" smtClean="0"/>
              <a:t>podfile</a:t>
            </a:r>
            <a:endParaRPr lang="en-US" sz="2800" dirty="0" smtClean="0"/>
          </a:p>
          <a:p>
            <a:r>
              <a:rPr lang="en-US" sz="2800" dirty="0" smtClean="0"/>
              <a:t>pod install </a:t>
            </a:r>
          </a:p>
          <a:p>
            <a:r>
              <a:rPr lang="en-US" sz="2800" dirty="0" smtClean="0"/>
              <a:t>Close and reopen workspace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458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6" y="700532"/>
            <a:ext cx="10058400" cy="49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4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792481"/>
            <a:ext cx="9601200" cy="5041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override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viewDidLoad</a:t>
            </a:r>
            <a:r>
              <a:rPr lang="en-US" dirty="0"/>
              <a:t>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super.viewDidLoad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bandsModel.fetch</a:t>
            </a:r>
            <a:r>
              <a:rPr lang="en-US" dirty="0" smtClean="0"/>
              <a:t>()</a:t>
            </a:r>
            <a:r>
              <a:rPr lang="mr-IN" dirty="0" smtClean="0"/>
              <a:t>        </a:t>
            </a:r>
            <a:endParaRPr lang="mr-IN" dirty="0"/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smtClean="0"/>
              <a:t>	let </a:t>
            </a:r>
            <a:r>
              <a:rPr lang="en-US" b="1" dirty="0" err="1"/>
              <a:t>myRootRef</a:t>
            </a:r>
            <a:r>
              <a:rPr lang="en-US" b="1" dirty="0"/>
              <a:t> = </a:t>
            </a:r>
            <a:r>
              <a:rPr lang="en-US" b="1" dirty="0" err="1"/>
              <a:t>FIRDatabase.database</a:t>
            </a:r>
            <a:r>
              <a:rPr lang="en-US" b="1" dirty="0"/>
              <a:t>().reference</a:t>
            </a:r>
            <a:r>
              <a:rPr lang="en-US" b="1" dirty="0" smtClean="0"/>
              <a:t>()</a:t>
            </a:r>
            <a:r>
              <a:rPr lang="mr-IN" b="1" dirty="0" smtClean="0"/>
              <a:t>  </a:t>
            </a:r>
            <a:endParaRPr lang="mr-IN" b="1" dirty="0"/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smtClean="0"/>
              <a:t>	// </a:t>
            </a:r>
            <a:r>
              <a:rPr lang="en-US" b="1" dirty="0"/>
              <a:t>Write data to </a:t>
            </a:r>
            <a:r>
              <a:rPr lang="en-US" b="1" dirty="0" smtClean="0"/>
              <a:t>Firebase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myRootRef.setValue</a:t>
            </a:r>
            <a:r>
              <a:rPr lang="en-US" b="1" dirty="0"/>
              <a:t>("Do you have data? You'll love Firebase</a:t>
            </a:r>
            <a:r>
              <a:rPr lang="en-US" b="1" dirty="0" smtClean="0"/>
              <a:t>.")</a:t>
            </a:r>
            <a:endParaRPr lang="mr-IN" b="1" dirty="0"/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smtClean="0"/>
              <a:t>	</a:t>
            </a:r>
            <a:r>
              <a:rPr lang="en-US" b="1" dirty="0" err="1" smtClean="0"/>
              <a:t>myRootRef.observe</a:t>
            </a:r>
            <a:r>
              <a:rPr lang="en-US" b="1" dirty="0"/>
              <a:t>(.value, with: </a:t>
            </a: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mr-IN" b="1" dirty="0" err="1" smtClean="0"/>
              <a:t>snapshot</a:t>
            </a:r>
            <a:r>
              <a:rPr lang="mr-IN" b="1" dirty="0" smtClean="0"/>
              <a:t> </a:t>
            </a:r>
            <a:r>
              <a:rPr lang="mr-IN" b="1" dirty="0" err="1" smtClean="0"/>
              <a:t>in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		</a:t>
            </a:r>
            <a:r>
              <a:rPr lang="mr-IN" b="1" dirty="0" err="1" smtClean="0"/>
              <a:t>print</a:t>
            </a:r>
            <a:r>
              <a:rPr lang="mr-IN" b="1" dirty="0"/>
              <a:t>("\(</a:t>
            </a:r>
            <a:r>
              <a:rPr lang="mr-IN" b="1" dirty="0" err="1"/>
              <a:t>snapshot.key</a:t>
            </a:r>
            <a:r>
              <a:rPr lang="mr-IN" b="1" dirty="0"/>
              <a:t>) -&gt; \(</a:t>
            </a:r>
            <a:r>
              <a:rPr lang="mr-IN" b="1" dirty="0" err="1"/>
              <a:t>snapshot.value</a:t>
            </a:r>
            <a:r>
              <a:rPr lang="mr-IN" b="1" dirty="0" smtClean="0"/>
              <a:t>)")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mr-IN" b="1" dirty="0" smtClean="0"/>
              <a:t>})</a:t>
            </a:r>
            <a:endParaRPr lang="mr-IN" b="1" dirty="0"/>
          </a:p>
          <a:p>
            <a:pPr marL="0" indent="0">
              <a:buNone/>
            </a:pPr>
            <a:r>
              <a:rPr lang="mr-IN" dirty="0"/>
              <a:t> </a:t>
            </a:r>
            <a:r>
              <a:rPr lang="mr-IN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3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64" y="311758"/>
            <a:ext cx="7857628" cy="57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765556"/>
            <a:ext cx="11778550" cy="55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3492"/>
            <a:ext cx="9296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3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add .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commit </a:t>
            </a:r>
            <a:r>
              <a:rPr lang="mr-IN" sz="2800" dirty="0" smtClean="0"/>
              <a:t>–</a:t>
            </a:r>
            <a:r>
              <a:rPr lang="en-US" sz="2800" dirty="0" smtClean="0"/>
              <a:t>m </a:t>
            </a:r>
            <a:r>
              <a:rPr lang="en-US" sz="2800" dirty="0" smtClean="0"/>
              <a:t>“Connected Firebase”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3734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1001268"/>
            <a:ext cx="11887200" cy="351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2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830072"/>
            <a:ext cx="10058400" cy="40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297940"/>
            <a:ext cx="10058400" cy="37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0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Chapter </a:t>
            </a:r>
            <a:r>
              <a:rPr lang="en-US" sz="2800" dirty="0" smtClean="0"/>
              <a:t>6</a:t>
            </a:r>
            <a:r>
              <a:rPr lang="en-US" sz="2800" dirty="0" smtClean="0"/>
              <a:t> </a:t>
            </a:r>
            <a:r>
              <a:rPr lang="en-US" sz="2800" dirty="0" smtClean="0"/>
              <a:t>from </a:t>
            </a:r>
            <a:r>
              <a:rPr lang="en-US" sz="2800" dirty="0" err="1" smtClean="0"/>
              <a:t>Nobledesktop</a:t>
            </a:r>
            <a:r>
              <a:rPr lang="en-US" sz="2800" dirty="0" smtClean="0"/>
              <a:t> book</a:t>
            </a:r>
          </a:p>
          <a:p>
            <a:r>
              <a:rPr lang="en-US" sz="2800" dirty="0" smtClean="0"/>
              <a:t>Complete Firebase integration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26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48" y="2529332"/>
            <a:ext cx="77343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64" y="1633728"/>
            <a:ext cx="10058400" cy="3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43280"/>
              </p:ext>
            </p:extLst>
          </p:nvPr>
        </p:nvGraphicFramePr>
        <p:xfrm>
          <a:off x="1060704" y="603503"/>
          <a:ext cx="10186416" cy="50657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20283"/>
                <a:gridCol w="7366133"/>
              </a:tblGrid>
              <a:tr h="56286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62864">
                <a:tc>
                  <a:txBody>
                    <a:bodyPr/>
                    <a:lstStyle/>
                    <a:p>
                      <a:r>
                        <a:rPr lang="en-US" sz="2400" b="0" i="0" u="none" strike="noStrike" baseline="0" dirty="0" err="1" smtClean="0">
                          <a:latin typeface="+mn-lt"/>
                        </a:rPr>
                        <a:t>bandDescription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baseline="0" dirty="0" smtClean="0">
                          <a:latin typeface=""/>
                        </a:rPr>
                        <a:t>Nicole will knock your socks off.</a:t>
                      </a:r>
                      <a:endParaRPr lang="en-US" sz="2400" dirty="0"/>
                    </a:p>
                  </a:txBody>
                  <a:tcPr/>
                </a:tc>
              </a:tr>
              <a:tr h="56286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fullImageName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full-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nicole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atkins.png</a:t>
                      </a:r>
                      <a:endParaRPr lang="en-US" sz="2400" dirty="0"/>
                    </a:p>
                  </a:txBody>
                  <a:tcPr/>
                </a:tc>
              </a:tr>
              <a:tr h="56286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thumbImageName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thumb-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nicole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atkins.png</a:t>
                      </a:r>
                      <a:endParaRPr lang="en-US" sz="2400" dirty="0"/>
                    </a:p>
                  </a:txBody>
                  <a:tcPr/>
                </a:tc>
              </a:tr>
              <a:tr h="56286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nextShowDate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Tue 5/1</a:t>
                      </a:r>
                      <a:endParaRPr lang="en-US" sz="2400" dirty="0"/>
                    </a:p>
                  </a:txBody>
                  <a:tcPr/>
                </a:tc>
              </a:tr>
              <a:tr h="56286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nextShowTime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8pm</a:t>
                      </a:r>
                      <a:endParaRPr lang="en-US" sz="2400" dirty="0"/>
                    </a:p>
                  </a:txBody>
                  <a:tcPr/>
                </a:tc>
              </a:tr>
              <a:tr h="5628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venue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Bowery Ballroom</a:t>
                      </a:r>
                      <a:endParaRPr lang="en-US" sz="2400" dirty="0"/>
                    </a:p>
                  </a:txBody>
                  <a:tcPr/>
                </a:tc>
              </a:tr>
              <a:tr h="56286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showDetails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ages - $35</a:t>
                      </a:r>
                      <a:endParaRPr lang="en-US" sz="2400" dirty="0"/>
                    </a:p>
                  </a:txBody>
                  <a:tcPr/>
                </a:tc>
              </a:tr>
              <a:tr h="56286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videoUrl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www.youtube.com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/embed/Go9k14yrxeQ?rel=0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7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92" y="656844"/>
            <a:ext cx="10058400" cy="51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68" y="898144"/>
            <a:ext cx="10058400" cy="47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12" y="1396492"/>
            <a:ext cx="8256360" cy="3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12" y="1396492"/>
            <a:ext cx="8256360" cy="3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bandDetails</a:t>
            </a:r>
            <a:r>
              <a:rPr lang="en-US" sz="2800" dirty="0"/>
              <a:t> = [</a:t>
            </a:r>
            <a:r>
              <a:rPr lang="en-US" sz="2800" dirty="0" err="1"/>
              <a:t>BandDetail</a:t>
            </a:r>
            <a:r>
              <a:rPr lang="en-US" sz="2800" dirty="0"/>
              <a:t>]()</a:t>
            </a:r>
          </a:p>
          <a:p>
            <a:pPr marL="0" indent="0">
              <a:buNone/>
            </a:pPr>
            <a:r>
              <a:rPr lang="en-US" sz="2800" b="1" dirty="0" err="1"/>
              <a:t>func</a:t>
            </a:r>
            <a:r>
              <a:rPr lang="en-US" sz="2800" b="1" dirty="0"/>
              <a:t> fetch(complete:(Void)-&gt;Void){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}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043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981201"/>
            <a:ext cx="11411712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bandDetails</a:t>
            </a:r>
            <a:r>
              <a:rPr lang="en-US" sz="2400" dirty="0"/>
              <a:t> = [</a:t>
            </a:r>
            <a:r>
              <a:rPr lang="en-US" sz="2400" dirty="0" err="1"/>
              <a:t>BandDetail</a:t>
            </a:r>
            <a:r>
              <a:rPr lang="en-US" sz="2400" dirty="0"/>
              <a:t>]()</a:t>
            </a:r>
          </a:p>
          <a:p>
            <a:pPr marL="0" indent="0">
              <a:buNone/>
            </a:pPr>
            <a:r>
              <a:rPr lang="en-US" sz="2400" dirty="0" err="1"/>
              <a:t>func</a:t>
            </a:r>
            <a:r>
              <a:rPr lang="en-US" sz="2400" dirty="0"/>
              <a:t> fetch(complete:(Void)-&gt;Void){</a:t>
            </a:r>
          </a:p>
          <a:p>
            <a:pPr marL="0" indent="0">
              <a:buNone/>
            </a:pPr>
            <a:r>
              <a:rPr lang="en-US" sz="2400" dirty="0" smtClean="0"/>
              <a:t>	// </a:t>
            </a:r>
            <a:r>
              <a:rPr lang="en-US" sz="2400" dirty="0"/>
              <a:t>Get a reference to my Firebase URL</a:t>
            </a:r>
          </a:p>
          <a:p>
            <a:pPr marL="0" indent="0">
              <a:buNone/>
            </a:pPr>
            <a:r>
              <a:rPr lang="en-US" sz="2400" b="1" dirty="0" smtClean="0"/>
              <a:t>	let </a:t>
            </a:r>
            <a:r>
              <a:rPr lang="en-US" sz="2400" b="1" dirty="0" err="1"/>
              <a:t>myRootRef</a:t>
            </a:r>
            <a:r>
              <a:rPr lang="en-US" sz="2400" b="1" dirty="0"/>
              <a:t> = </a:t>
            </a:r>
            <a:r>
              <a:rPr lang="en-US" sz="2400" b="1" dirty="0" err="1"/>
              <a:t>FIRDatabase.database</a:t>
            </a:r>
            <a:r>
              <a:rPr lang="en-US" sz="2400" b="1" dirty="0"/>
              <a:t>().reference()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29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981201"/>
            <a:ext cx="11411712" cy="3809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bandDetails</a:t>
            </a:r>
            <a:r>
              <a:rPr lang="en-US" sz="2400" dirty="0"/>
              <a:t> = [</a:t>
            </a:r>
            <a:r>
              <a:rPr lang="en-US" sz="2400" dirty="0" err="1"/>
              <a:t>BandDetail</a:t>
            </a:r>
            <a:r>
              <a:rPr lang="en-US" sz="2400" dirty="0"/>
              <a:t>]()</a:t>
            </a:r>
          </a:p>
          <a:p>
            <a:pPr marL="0" indent="0">
              <a:buNone/>
            </a:pPr>
            <a:r>
              <a:rPr lang="en-US" sz="2400" dirty="0" err="1"/>
              <a:t>func</a:t>
            </a:r>
            <a:r>
              <a:rPr lang="en-US" sz="2400" dirty="0"/>
              <a:t> fetch(complete:(Void)-&gt;Void){</a:t>
            </a:r>
          </a:p>
          <a:p>
            <a:pPr marL="0" indent="0">
              <a:buNone/>
            </a:pPr>
            <a:r>
              <a:rPr lang="en-US" sz="2400" dirty="0" smtClean="0"/>
              <a:t>	// </a:t>
            </a:r>
            <a:r>
              <a:rPr lang="en-US" sz="2400" dirty="0"/>
              <a:t>Get a reference to my Firebase URL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let </a:t>
            </a:r>
            <a:r>
              <a:rPr lang="en-US" sz="2400" dirty="0" err="1"/>
              <a:t>myRootRef</a:t>
            </a:r>
            <a:r>
              <a:rPr lang="en-US" sz="2400" dirty="0"/>
              <a:t> = </a:t>
            </a:r>
            <a:r>
              <a:rPr lang="en-US" sz="2400" dirty="0" err="1"/>
              <a:t>FIRDatabase.database</a:t>
            </a:r>
            <a:r>
              <a:rPr lang="en-US" sz="2400" dirty="0"/>
              <a:t>().reference</a:t>
            </a:r>
            <a:r>
              <a:rPr lang="en-US" sz="2400" dirty="0" smtClean="0"/>
              <a:t>()</a:t>
            </a:r>
          </a:p>
          <a:p>
            <a:pPr marL="914400" lvl="4" indent="0">
              <a:buNone/>
            </a:pPr>
            <a:endParaRPr lang="en-US" sz="1800" dirty="0"/>
          </a:p>
          <a:p>
            <a:pPr marL="914400" lvl="4" indent="0">
              <a:buNone/>
            </a:pPr>
            <a:r>
              <a:rPr lang="en-US" sz="2400" b="1" dirty="0" smtClean="0"/>
              <a:t>// </a:t>
            </a:r>
            <a:r>
              <a:rPr lang="en-US" sz="2400" b="1" dirty="0"/>
              <a:t>Attach a closure to read the data stored at the URL</a:t>
            </a:r>
          </a:p>
          <a:p>
            <a:pPr marL="914400" lvl="4" indent="0">
              <a:buNone/>
            </a:pPr>
            <a:r>
              <a:rPr lang="en-US" sz="2400" b="1" dirty="0" err="1" smtClean="0"/>
              <a:t>myRootRef.observe</a:t>
            </a:r>
            <a:r>
              <a:rPr lang="en-US" sz="2400" b="1" dirty="0"/>
              <a:t>(.value, with: {[weak self]</a:t>
            </a:r>
          </a:p>
          <a:p>
            <a:pPr marL="914400" lvl="4" indent="0">
              <a:buNone/>
            </a:pPr>
            <a:r>
              <a:rPr lang="mr-IN" sz="2400" b="1" dirty="0"/>
              <a:t>            </a:t>
            </a:r>
            <a:r>
              <a:rPr lang="mr-IN" sz="2400" b="1" dirty="0" err="1"/>
              <a:t>snapshot</a:t>
            </a:r>
            <a:r>
              <a:rPr lang="mr-IN" sz="2400" b="1" dirty="0"/>
              <a:t> </a:t>
            </a:r>
            <a:r>
              <a:rPr lang="mr-IN" sz="2400" b="1" dirty="0" err="1"/>
              <a:t>in</a:t>
            </a:r>
            <a:r>
              <a:rPr lang="mr-IN" sz="2400" b="1" dirty="0"/>
              <a:t> })</a:t>
            </a:r>
          </a:p>
          <a:p>
            <a:pPr marL="914400" lvl="4" indent="0">
              <a:buNone/>
            </a:pPr>
            <a:r>
              <a:rPr lang="mr-IN" sz="1800" dirty="0"/>
              <a:t>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540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add .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commit </a:t>
            </a:r>
            <a:r>
              <a:rPr lang="mr-IN" sz="2800" dirty="0" smtClean="0"/>
              <a:t>–</a:t>
            </a:r>
            <a:r>
              <a:rPr lang="en-US" sz="2800" dirty="0" smtClean="0"/>
              <a:t>m </a:t>
            </a:r>
            <a:r>
              <a:rPr lang="en-US" sz="2800" dirty="0" smtClean="0"/>
              <a:t>“</a:t>
            </a:r>
            <a:r>
              <a:rPr lang="en-US" sz="2800" dirty="0" smtClean="0"/>
              <a:t>pods</a:t>
            </a:r>
            <a:r>
              <a:rPr lang="en-US" sz="2800" dirty="0" smtClean="0"/>
              <a:t>”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615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420625"/>
            <a:ext cx="11704320" cy="5370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bandDetails</a:t>
            </a:r>
            <a:r>
              <a:rPr lang="en-US" sz="2400" dirty="0"/>
              <a:t> = [</a:t>
            </a:r>
            <a:r>
              <a:rPr lang="en-US" sz="2400" dirty="0" err="1"/>
              <a:t>BandDetail</a:t>
            </a:r>
            <a:r>
              <a:rPr lang="en-US" sz="2400" dirty="0"/>
              <a:t>]()</a:t>
            </a:r>
          </a:p>
          <a:p>
            <a:pPr marL="0" indent="0">
              <a:buNone/>
            </a:pPr>
            <a:r>
              <a:rPr lang="en-US" sz="2400" dirty="0" err="1"/>
              <a:t>func</a:t>
            </a:r>
            <a:r>
              <a:rPr lang="en-US" sz="2400" dirty="0"/>
              <a:t> fetch(complete:(Void)-&gt;Void){</a:t>
            </a:r>
          </a:p>
          <a:p>
            <a:pPr marL="0" indent="0">
              <a:buNone/>
            </a:pPr>
            <a:r>
              <a:rPr lang="en-US" sz="2400" dirty="0" smtClean="0"/>
              <a:t>	// </a:t>
            </a:r>
            <a:r>
              <a:rPr lang="en-US" sz="2400" dirty="0"/>
              <a:t>Get a reference to my Firebase URL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let </a:t>
            </a:r>
            <a:r>
              <a:rPr lang="en-US" sz="2400" dirty="0" err="1"/>
              <a:t>myRootRef</a:t>
            </a:r>
            <a:r>
              <a:rPr lang="en-US" sz="2400" dirty="0"/>
              <a:t> = </a:t>
            </a:r>
            <a:r>
              <a:rPr lang="en-US" sz="2400" dirty="0" err="1"/>
              <a:t>FIRDatabase.database</a:t>
            </a:r>
            <a:r>
              <a:rPr lang="en-US" sz="2400" dirty="0"/>
              <a:t>().reference</a:t>
            </a:r>
            <a:r>
              <a:rPr lang="en-US" sz="2400" dirty="0" smtClean="0"/>
              <a:t>()</a:t>
            </a:r>
          </a:p>
          <a:p>
            <a:pPr marL="914400" lvl="4" indent="0">
              <a:buNone/>
            </a:pPr>
            <a:endParaRPr lang="en-US" sz="1800" dirty="0"/>
          </a:p>
          <a:p>
            <a:pPr marL="914400" lvl="4" indent="0">
              <a:buNone/>
            </a:pPr>
            <a:r>
              <a:rPr lang="en-US" sz="2400" dirty="0" smtClean="0"/>
              <a:t>// Attach a closure to read the data stored at the URL</a:t>
            </a:r>
          </a:p>
          <a:p>
            <a:pPr marL="914400" lvl="4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myRootRef.observe</a:t>
            </a:r>
            <a:r>
              <a:rPr lang="en-US" sz="2400" dirty="0"/>
              <a:t>(.value, with: {[weak self]</a:t>
            </a:r>
          </a:p>
          <a:p>
            <a:pPr marL="914400" lvl="4" indent="0">
              <a:buNone/>
            </a:pPr>
            <a:r>
              <a:rPr lang="en-US" sz="2400" dirty="0"/>
              <a:t> </a:t>
            </a:r>
            <a:r>
              <a:rPr lang="mr-IN" sz="2400" dirty="0" err="1" smtClean="0"/>
              <a:t>snapshot</a:t>
            </a:r>
            <a:r>
              <a:rPr lang="mr-IN" sz="2400" dirty="0" smtClean="0"/>
              <a:t> </a:t>
            </a:r>
            <a:r>
              <a:rPr lang="mr-IN" sz="2400" dirty="0" err="1"/>
              <a:t>in</a:t>
            </a:r>
            <a:endParaRPr lang="mr-IN" sz="2400" dirty="0"/>
          </a:p>
          <a:p>
            <a:pPr marL="914400" lvl="4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if </a:t>
            </a:r>
            <a:r>
              <a:rPr lang="en-US" sz="2400" b="1" dirty="0"/>
              <a:t>let snapshots = </a:t>
            </a:r>
            <a:r>
              <a:rPr lang="en-US" sz="2400" b="1" dirty="0" err="1"/>
              <a:t>snapshot.children.allObjects</a:t>
            </a:r>
            <a:r>
              <a:rPr lang="en-US" sz="2400" b="1" dirty="0"/>
              <a:t> as? [</a:t>
            </a:r>
            <a:r>
              <a:rPr lang="en-US" sz="2400" b="1" dirty="0" err="1"/>
              <a:t>FIRDataSnapshot</a:t>
            </a:r>
            <a:r>
              <a:rPr lang="en-US" sz="2400" b="1" dirty="0"/>
              <a:t>] {</a:t>
            </a:r>
          </a:p>
          <a:p>
            <a:pPr marL="914400" lvl="4" indent="0">
              <a:buNone/>
            </a:pPr>
            <a:r>
              <a:rPr lang="mr-IN" sz="2400" b="1" dirty="0"/>
              <a:t>                </a:t>
            </a:r>
            <a:r>
              <a:rPr lang="mr-IN" sz="2400" b="1" dirty="0" err="1"/>
              <a:t>print</a:t>
            </a:r>
            <a:r>
              <a:rPr lang="mr-IN" sz="2400" b="1" dirty="0"/>
              <a:t>(</a:t>
            </a:r>
            <a:r>
              <a:rPr lang="mr-IN" sz="2400" b="1" dirty="0" err="1"/>
              <a:t>snapshot.value</a:t>
            </a:r>
            <a:r>
              <a:rPr lang="mr-IN" sz="2400" b="1" dirty="0"/>
              <a:t>)</a:t>
            </a:r>
          </a:p>
          <a:p>
            <a:pPr marL="914400" lvl="4" indent="0">
              <a:buNone/>
            </a:pPr>
            <a:r>
              <a:rPr lang="mr-IN" sz="2400" b="1" dirty="0"/>
              <a:t> </a:t>
            </a:r>
            <a:r>
              <a:rPr lang="mr-IN" sz="2400" b="1" dirty="0" smtClean="0"/>
              <a:t>} </a:t>
            </a:r>
            <a:r>
              <a:rPr lang="mr-IN" sz="2400" b="1" dirty="0"/>
              <a:t>})</a:t>
            </a:r>
            <a:r>
              <a:rPr lang="mr-IN" sz="2400" b="1" dirty="0" smtClean="0"/>
              <a:t>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850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645921"/>
            <a:ext cx="11704320" cy="3931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print(</a:t>
            </a:r>
            <a:r>
              <a:rPr lang="en-US" sz="2400" dirty="0" err="1"/>
              <a:t>snapshot.value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dirty="0" smtClean="0"/>
              <a:t>for </a:t>
            </a:r>
            <a:r>
              <a:rPr lang="en-US" sz="2400" b="1" dirty="0"/>
              <a:t>snap in snapshots {</a:t>
            </a:r>
          </a:p>
          <a:p>
            <a:pPr marL="0" indent="0">
              <a:buNone/>
            </a:pPr>
            <a:r>
              <a:rPr lang="en-US" sz="2400" b="1" dirty="0" smtClean="0"/>
              <a:t>	if </a:t>
            </a:r>
            <a:r>
              <a:rPr lang="en-US" sz="2400" b="1" dirty="0"/>
              <a:t>let array = </a:t>
            </a:r>
            <a:r>
              <a:rPr lang="en-US" sz="2400" b="1" dirty="0" err="1"/>
              <a:t>snap.value</a:t>
            </a:r>
            <a:r>
              <a:rPr lang="en-US" sz="2400" b="1" dirty="0"/>
              <a:t> as? </a:t>
            </a:r>
            <a:r>
              <a:rPr lang="en-US" sz="2400" b="1" dirty="0" err="1"/>
              <a:t>NSArray</a:t>
            </a:r>
            <a:r>
              <a:rPr lang="en-US" sz="2400" b="1" dirty="0"/>
              <a:t> {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}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}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8180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645921"/>
            <a:ext cx="11704320" cy="39319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print(</a:t>
            </a:r>
            <a:r>
              <a:rPr lang="en-US" sz="2400" dirty="0" err="1"/>
              <a:t>snapshot.value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snap in snapshots {</a:t>
            </a:r>
          </a:p>
          <a:p>
            <a:pPr marL="0" indent="0">
              <a:buNone/>
            </a:pPr>
            <a:r>
              <a:rPr lang="en-US" sz="2400" dirty="0" smtClean="0"/>
              <a:t>	if </a:t>
            </a:r>
            <a:r>
              <a:rPr lang="en-US" sz="2400" dirty="0"/>
              <a:t>let array = </a:t>
            </a:r>
            <a:r>
              <a:rPr lang="en-US" sz="2400" dirty="0" err="1"/>
              <a:t>snap.value</a:t>
            </a:r>
            <a:r>
              <a:rPr lang="en-US" sz="2400" dirty="0"/>
              <a:t> as? </a:t>
            </a:r>
            <a:r>
              <a:rPr lang="en-US" sz="2400" dirty="0" err="1"/>
              <a:t>NSArray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b="1" dirty="0" smtClean="0"/>
              <a:t>		for </a:t>
            </a:r>
            <a:r>
              <a:rPr lang="en-US" sz="2400" b="1" dirty="0" err="1"/>
              <a:t>dict</a:t>
            </a:r>
            <a:r>
              <a:rPr lang="en-US" sz="2400" b="1" dirty="0"/>
              <a:t> in array {</a:t>
            </a:r>
          </a:p>
          <a:p>
            <a:pPr marL="0" indent="0">
              <a:buNone/>
            </a:pPr>
            <a:r>
              <a:rPr lang="en-US" sz="2400" b="1" dirty="0" smtClean="0"/>
              <a:t>			if </a:t>
            </a:r>
            <a:r>
              <a:rPr lang="en-US" sz="2400" b="1" dirty="0"/>
              <a:t>let object = </a:t>
            </a:r>
            <a:r>
              <a:rPr lang="en-US" sz="2400" b="1" dirty="0" err="1"/>
              <a:t>dict</a:t>
            </a:r>
            <a:r>
              <a:rPr lang="en-US" sz="2400" b="1" dirty="0"/>
              <a:t> as? Dictionary&lt;String, </a:t>
            </a:r>
            <a:r>
              <a:rPr lang="en-US" sz="2400" b="1" dirty="0" err="1"/>
              <a:t>AnyObject</a:t>
            </a:r>
            <a:r>
              <a:rPr lang="en-US" sz="2400" b="1" dirty="0"/>
              <a:t>&gt; {</a:t>
            </a:r>
          </a:p>
          <a:p>
            <a:pPr marL="0" indent="0">
              <a:buNone/>
            </a:pPr>
            <a:r>
              <a:rPr lang="en-US" sz="2400" b="1" dirty="0" smtClean="0"/>
              <a:t>			}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	}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575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329184"/>
            <a:ext cx="11704320" cy="6199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if let object = </a:t>
            </a:r>
            <a:r>
              <a:rPr lang="en-US" sz="2800" dirty="0" err="1"/>
              <a:t>dict</a:t>
            </a:r>
            <a:r>
              <a:rPr lang="en-US" sz="2800" dirty="0"/>
              <a:t> as? Dictionary&lt;String, </a:t>
            </a:r>
            <a:r>
              <a:rPr lang="en-US" sz="2800" dirty="0" err="1"/>
              <a:t>AnyObject</a:t>
            </a:r>
            <a:r>
              <a:rPr lang="en-US" sz="2800" dirty="0"/>
              <a:t>&gt; {</a:t>
            </a:r>
          </a:p>
          <a:p>
            <a:pPr marL="228600" lvl="1" indent="0">
              <a:buNone/>
            </a:pPr>
            <a:r>
              <a:rPr lang="en-US" sz="2400" b="1" dirty="0"/>
              <a:t>let </a:t>
            </a:r>
            <a:r>
              <a:rPr lang="en-US" sz="2400" b="1" dirty="0" err="1"/>
              <a:t>bandDetail</a:t>
            </a:r>
            <a:r>
              <a:rPr lang="en-US" sz="2400" b="1" dirty="0"/>
              <a:t> = </a:t>
            </a:r>
            <a:r>
              <a:rPr lang="en-US" sz="2400" b="1" dirty="0" err="1"/>
              <a:t>BandDetail</a:t>
            </a:r>
            <a:r>
              <a:rPr lang="en-US" sz="2400" b="1" dirty="0"/>
              <a:t>()</a:t>
            </a:r>
          </a:p>
          <a:p>
            <a:pPr marL="228600" lvl="1" indent="0">
              <a:buNone/>
            </a:pPr>
            <a:r>
              <a:rPr lang="en-US" sz="2400" b="1" dirty="0" err="1"/>
              <a:t>bandDetail.bandName</a:t>
            </a:r>
            <a:r>
              <a:rPr lang="en-US" sz="2400" b="1" dirty="0"/>
              <a:t> = object["</a:t>
            </a:r>
            <a:r>
              <a:rPr lang="en-US" sz="2400" b="1" dirty="0" err="1"/>
              <a:t>bandName</a:t>
            </a:r>
            <a:r>
              <a:rPr lang="en-US" sz="2400" b="1" dirty="0"/>
              <a:t>"] as? String</a:t>
            </a:r>
          </a:p>
          <a:p>
            <a:pPr marL="228600" lvl="1" indent="0">
              <a:buNone/>
            </a:pPr>
            <a:r>
              <a:rPr lang="en-US" sz="2400" b="1" dirty="0" err="1"/>
              <a:t>bandDetail.bandType</a:t>
            </a:r>
            <a:r>
              <a:rPr lang="en-US" sz="2400" b="1" dirty="0"/>
              <a:t> = object["</a:t>
            </a:r>
            <a:r>
              <a:rPr lang="en-US" sz="2400" b="1" dirty="0" err="1"/>
              <a:t>bandType</a:t>
            </a:r>
            <a:r>
              <a:rPr lang="en-US" sz="2400" b="1" dirty="0"/>
              <a:t>"] as? String</a:t>
            </a:r>
          </a:p>
          <a:p>
            <a:pPr marL="228600" lvl="1" indent="0">
              <a:buNone/>
            </a:pPr>
            <a:r>
              <a:rPr lang="en-US" sz="2400" b="1" dirty="0" err="1"/>
              <a:t>bandDetail.bandDescription</a:t>
            </a:r>
            <a:r>
              <a:rPr lang="en-US" sz="2400" b="1" dirty="0"/>
              <a:t> = object["</a:t>
            </a:r>
            <a:r>
              <a:rPr lang="en-US" sz="2400" b="1" dirty="0" err="1"/>
              <a:t>bandDescription</a:t>
            </a:r>
            <a:r>
              <a:rPr lang="en-US" sz="2400" b="1" dirty="0"/>
              <a:t>"] as? String</a:t>
            </a:r>
          </a:p>
          <a:p>
            <a:pPr marL="228600" lvl="1" indent="0">
              <a:buNone/>
            </a:pPr>
            <a:r>
              <a:rPr lang="en-US" sz="2400" b="1" dirty="0" err="1"/>
              <a:t>bandDetail.fullImageName</a:t>
            </a:r>
            <a:r>
              <a:rPr lang="en-US" sz="2400" b="1" dirty="0"/>
              <a:t> = object["</a:t>
            </a:r>
            <a:r>
              <a:rPr lang="en-US" sz="2400" b="1" dirty="0" err="1"/>
              <a:t>fullImageName</a:t>
            </a:r>
            <a:r>
              <a:rPr lang="en-US" sz="2400" b="1" dirty="0"/>
              <a:t>"] as? String</a:t>
            </a:r>
          </a:p>
          <a:p>
            <a:pPr marL="228600" lvl="1" indent="0">
              <a:buNone/>
            </a:pPr>
            <a:r>
              <a:rPr lang="en-US" sz="2400" b="1" dirty="0" err="1"/>
              <a:t>bandDetail.thumbImageName</a:t>
            </a:r>
            <a:r>
              <a:rPr lang="en-US" sz="2400" b="1" dirty="0"/>
              <a:t> = object["</a:t>
            </a:r>
            <a:r>
              <a:rPr lang="en-US" sz="2400" b="1" dirty="0" err="1"/>
              <a:t>thumbImageName</a:t>
            </a:r>
            <a:r>
              <a:rPr lang="en-US" sz="2400" b="1" dirty="0"/>
              <a:t>"] as? String</a:t>
            </a:r>
          </a:p>
          <a:p>
            <a:pPr marL="228600" lvl="1" indent="0">
              <a:buNone/>
            </a:pPr>
            <a:r>
              <a:rPr lang="en-US" sz="2400" b="1" dirty="0" err="1"/>
              <a:t>bandDetail.nextShowDate</a:t>
            </a:r>
            <a:r>
              <a:rPr lang="en-US" sz="2400" b="1" dirty="0"/>
              <a:t> = object["</a:t>
            </a:r>
            <a:r>
              <a:rPr lang="en-US" sz="2400" b="1" dirty="0" err="1"/>
              <a:t>nextShowDate</a:t>
            </a:r>
            <a:r>
              <a:rPr lang="en-US" sz="2400" b="1" dirty="0"/>
              <a:t>"] as? String</a:t>
            </a:r>
          </a:p>
          <a:p>
            <a:pPr marL="228600" lvl="1" indent="0">
              <a:buNone/>
            </a:pPr>
            <a:r>
              <a:rPr lang="en-US" sz="2400" b="1" dirty="0" err="1"/>
              <a:t>bandDetail.nextShowTime</a:t>
            </a:r>
            <a:r>
              <a:rPr lang="en-US" sz="2400" b="1" dirty="0"/>
              <a:t> = object["</a:t>
            </a:r>
            <a:r>
              <a:rPr lang="en-US" sz="2400" b="1" dirty="0" err="1"/>
              <a:t>nextShowTime</a:t>
            </a:r>
            <a:r>
              <a:rPr lang="en-US" sz="2400" b="1" dirty="0"/>
              <a:t>"] as? String</a:t>
            </a:r>
          </a:p>
          <a:p>
            <a:pPr marL="228600" lvl="1" indent="0">
              <a:buNone/>
            </a:pPr>
            <a:r>
              <a:rPr lang="en-US" sz="2400" b="1" dirty="0" err="1"/>
              <a:t>bandDetail.venue</a:t>
            </a:r>
            <a:r>
              <a:rPr lang="en-US" sz="2400" b="1" dirty="0"/>
              <a:t> = object["venue"] as? String</a:t>
            </a:r>
          </a:p>
          <a:p>
            <a:pPr marL="228600" lvl="1" indent="0">
              <a:buNone/>
            </a:pPr>
            <a:r>
              <a:rPr lang="en-US" sz="2400" b="1" dirty="0" err="1"/>
              <a:t>bandDetail.showDetails</a:t>
            </a:r>
            <a:r>
              <a:rPr lang="en-US" sz="2400" b="1" dirty="0"/>
              <a:t> = object["</a:t>
            </a:r>
            <a:r>
              <a:rPr lang="en-US" sz="2400" b="1" dirty="0" err="1"/>
              <a:t>showDetails</a:t>
            </a:r>
            <a:r>
              <a:rPr lang="en-US" sz="2400" b="1" dirty="0"/>
              <a:t>"] as? String</a:t>
            </a:r>
          </a:p>
          <a:p>
            <a:pPr marL="228600" lvl="1" indent="0">
              <a:buNone/>
            </a:pPr>
            <a:r>
              <a:rPr lang="en-US" sz="2400" b="1" dirty="0" err="1"/>
              <a:t>bandDetail.videoURL</a:t>
            </a:r>
            <a:r>
              <a:rPr lang="en-US" sz="2400" b="1" dirty="0"/>
              <a:t> = object["</a:t>
            </a:r>
            <a:r>
              <a:rPr lang="en-US" sz="2400" b="1" dirty="0" err="1"/>
              <a:t>videoURL</a:t>
            </a:r>
            <a:r>
              <a:rPr lang="en-US" sz="2400" b="1" dirty="0"/>
              <a:t>"] as? </a:t>
            </a:r>
            <a:r>
              <a:rPr lang="en-US" sz="2400" b="1" dirty="0" smtClean="0"/>
              <a:t>String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952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329184"/>
            <a:ext cx="11704320" cy="6199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bandDetail.videoURL</a:t>
            </a:r>
            <a:r>
              <a:rPr lang="en-US" sz="2800" dirty="0" smtClean="0"/>
              <a:t> </a:t>
            </a:r>
            <a:r>
              <a:rPr lang="en-US" sz="2800" dirty="0"/>
              <a:t>= object["</a:t>
            </a:r>
            <a:r>
              <a:rPr lang="en-US" sz="2800" dirty="0" err="1"/>
              <a:t>videoURL</a:t>
            </a:r>
            <a:r>
              <a:rPr lang="en-US" sz="2800" dirty="0"/>
              <a:t>"] as? String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// </a:t>
            </a:r>
            <a:r>
              <a:rPr lang="en-US" sz="2800" b="1" dirty="0"/>
              <a:t>A little memory management</a:t>
            </a:r>
          </a:p>
          <a:p>
            <a:pPr marL="0" indent="0">
              <a:buNone/>
            </a:pPr>
            <a:r>
              <a:rPr lang="en-US" sz="2800" b="1" dirty="0" smtClean="0"/>
              <a:t>	if </a:t>
            </a:r>
            <a:r>
              <a:rPr lang="en-US" sz="2800" b="1" dirty="0"/>
              <a:t>let </a:t>
            </a:r>
            <a:r>
              <a:rPr lang="en-US" sz="2800" b="1" dirty="0" err="1"/>
              <a:t>strongSelf</a:t>
            </a:r>
            <a:r>
              <a:rPr lang="en-US" sz="2800" b="1" dirty="0"/>
              <a:t> = self {</a:t>
            </a:r>
          </a:p>
          <a:p>
            <a:pPr marL="0" indent="0">
              <a:buNone/>
            </a:pPr>
            <a:r>
              <a:rPr lang="en-US" sz="2800" b="1" dirty="0" smtClean="0"/>
              <a:t>		</a:t>
            </a:r>
            <a:r>
              <a:rPr lang="en-US" sz="2800" b="1" dirty="0" err="1" smtClean="0"/>
              <a:t>strongSelf.bandDetails.append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bandDetail</a:t>
            </a:r>
            <a:r>
              <a:rPr lang="en-US" sz="2800" b="1" dirty="0"/>
              <a:t>)</a:t>
            </a:r>
          </a:p>
          <a:p>
            <a:pPr marL="0" indent="0">
              <a:buNone/>
            </a:pPr>
            <a:r>
              <a:rPr lang="en-US" sz="2800" b="1" dirty="0" smtClean="0"/>
              <a:t>	}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276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1375447"/>
            <a:ext cx="11704637" cy="4107106"/>
          </a:xfrm>
        </p:spPr>
      </p:pic>
    </p:spTree>
    <p:extLst>
      <p:ext uri="{BB962C8B-B14F-4D97-AF65-F5344CB8AC3E}">
        <p14:creationId xmlns:p14="http://schemas.microsoft.com/office/powerpoint/2010/main" val="21268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48641"/>
            <a:ext cx="9601200" cy="5242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override </a:t>
            </a:r>
            <a:r>
              <a:rPr lang="en-US" sz="2800" dirty="0" err="1"/>
              <a:t>func</a:t>
            </a:r>
            <a:r>
              <a:rPr lang="en-US" sz="2800" dirty="0"/>
              <a:t> </a:t>
            </a:r>
            <a:r>
              <a:rPr lang="en-US" sz="2800" dirty="0" err="1"/>
              <a:t>viewDidLoad</a:t>
            </a:r>
            <a:r>
              <a:rPr lang="en-US" sz="2800" dirty="0"/>
              <a:t>() {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super.viewDidLoad</a:t>
            </a:r>
            <a:r>
              <a:rPr lang="en-US" sz="2800" dirty="0" smtClean="0"/>
              <a:t>()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bandsModel.fetch</a:t>
            </a:r>
            <a:r>
              <a:rPr lang="en-US" sz="2800" b="1" dirty="0" smtClean="0"/>
              <a:t> </a:t>
            </a:r>
            <a:r>
              <a:rPr lang="en-US" sz="2800" b="1" dirty="0"/>
              <a:t>{[weak self] (Void) -&gt; Void in</a:t>
            </a:r>
          </a:p>
          <a:p>
            <a:pPr marL="0" indent="0">
              <a:buNone/>
            </a:pPr>
            <a:r>
              <a:rPr lang="en-US" sz="2800" b="1" dirty="0" smtClean="0"/>
              <a:t>		if </a:t>
            </a:r>
            <a:r>
              <a:rPr lang="en-US" sz="2800" b="1" dirty="0"/>
              <a:t>let </a:t>
            </a:r>
            <a:r>
              <a:rPr lang="en-US" sz="2800" b="1" dirty="0" err="1"/>
              <a:t>strongSelf</a:t>
            </a:r>
            <a:r>
              <a:rPr lang="en-US" sz="2800" b="1" dirty="0"/>
              <a:t> = self {</a:t>
            </a:r>
          </a:p>
          <a:p>
            <a:pPr marL="0" indent="0">
              <a:buNone/>
            </a:pPr>
            <a:r>
              <a:rPr lang="en-US" sz="2800" b="1" dirty="0" smtClean="0"/>
              <a:t>			</a:t>
            </a:r>
            <a:r>
              <a:rPr lang="en-US" sz="2800" b="1" dirty="0" err="1" smtClean="0"/>
              <a:t>strongSelf.tableView.reloadData</a:t>
            </a:r>
            <a:r>
              <a:rPr lang="en-US" sz="2800" b="1" dirty="0"/>
              <a:t>()</a:t>
            </a:r>
          </a:p>
          <a:p>
            <a:pPr marL="0" indent="0">
              <a:buNone/>
            </a:pPr>
            <a:r>
              <a:rPr lang="en-US" sz="2800" b="1" dirty="0" smtClean="0"/>
              <a:t>		}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	}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8418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" y="0"/>
            <a:ext cx="10058400" cy="60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35176"/>
            <a:ext cx="10058400" cy="316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2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35176"/>
            <a:ext cx="10058400" cy="316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5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17" y="384048"/>
            <a:ext cx="6328156" cy="54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More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30" y="1981200"/>
            <a:ext cx="5697940" cy="3810000"/>
          </a:xfrm>
        </p:spPr>
      </p:pic>
    </p:spTree>
    <p:extLst>
      <p:ext uri="{BB962C8B-B14F-4D97-AF65-F5344CB8AC3E}">
        <p14:creationId xmlns:p14="http://schemas.microsoft.com/office/powerpoint/2010/main" val="4155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More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92" y="503853"/>
            <a:ext cx="2864971" cy="5329963"/>
          </a:xfrm>
        </p:spPr>
      </p:pic>
    </p:spTree>
    <p:extLst>
      <p:ext uri="{BB962C8B-B14F-4D97-AF65-F5344CB8AC3E}">
        <p14:creationId xmlns:p14="http://schemas.microsoft.com/office/powerpoint/2010/main" val="10089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Customizing for the iPad</a:t>
            </a:r>
          </a:p>
          <a:p>
            <a:r>
              <a:rPr lang="en-US" sz="2800" smtClean="0"/>
              <a:t>Icons &amp; Launch Images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74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44" y="590402"/>
            <a:ext cx="6431330" cy="55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681014"/>
            <a:ext cx="6065741" cy="50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76" y="521050"/>
            <a:ext cx="6528816" cy="555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25" y="310896"/>
            <a:ext cx="5756476" cy="566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2" y="1402588"/>
            <a:ext cx="10058400" cy="357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2877</Words>
  <Application>Microsoft Macintosh PowerPoint</Application>
  <PresentationFormat>Widescreen</PresentationFormat>
  <Paragraphs>350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Mangal</vt:lpstr>
      <vt:lpstr>Arial</vt:lpstr>
      <vt:lpstr>Diamond Grid 16x9</vt:lpstr>
      <vt:lpstr>Building iOS Swift apps</vt:lpstr>
      <vt:lpstr>Agenda</vt:lpstr>
      <vt:lpstr>Save your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Firebase/Database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Save your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More Data</vt:lpstr>
      <vt:lpstr>Import More Data</vt:lpstr>
      <vt:lpstr>Agenda Tuesday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2017-02-14T22:27:53Z</cp:lastPrinted>
  <dcterms:created xsi:type="dcterms:W3CDTF">2016-08-20T19:03:32Z</dcterms:created>
  <dcterms:modified xsi:type="dcterms:W3CDTF">2017-02-21T21:46:57Z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