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6"/>
  </p:notesMasterIdLst>
  <p:handoutMasterIdLst>
    <p:handoutMasterId r:id="rId47"/>
  </p:handoutMasterIdLst>
  <p:sldIdLst>
    <p:sldId id="261" r:id="rId3"/>
    <p:sldId id="271" r:id="rId4"/>
    <p:sldId id="384" r:id="rId5"/>
    <p:sldId id="385" r:id="rId6"/>
    <p:sldId id="386" r:id="rId7"/>
    <p:sldId id="387" r:id="rId8"/>
    <p:sldId id="388" r:id="rId9"/>
    <p:sldId id="389" r:id="rId10"/>
    <p:sldId id="390" r:id="rId11"/>
    <p:sldId id="391" r:id="rId12"/>
    <p:sldId id="392" r:id="rId13"/>
    <p:sldId id="393" r:id="rId14"/>
    <p:sldId id="394" r:id="rId15"/>
    <p:sldId id="395" r:id="rId16"/>
    <p:sldId id="396" r:id="rId17"/>
    <p:sldId id="397" r:id="rId18"/>
    <p:sldId id="398" r:id="rId19"/>
    <p:sldId id="359" r:id="rId20"/>
    <p:sldId id="360"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82" r:id="rId43"/>
    <p:sldId id="383" r:id="rId44"/>
    <p:sldId id="3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2FCF23-0E44-7643-B59E-CF3E04F8CB06}">
          <p14:sldIdLst>
            <p14:sldId id="261"/>
            <p14:sldId id="271"/>
            <p14:sldId id="384"/>
            <p14:sldId id="385"/>
            <p14:sldId id="386"/>
            <p14:sldId id="387"/>
            <p14:sldId id="388"/>
            <p14:sldId id="389"/>
            <p14:sldId id="390"/>
            <p14:sldId id="391"/>
            <p14:sldId id="392"/>
            <p14:sldId id="393"/>
            <p14:sldId id="394"/>
            <p14:sldId id="395"/>
            <p14:sldId id="396"/>
            <p14:sldId id="397"/>
            <p14:sldId id="39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9"/>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1" autoAdjust="0"/>
    <p:restoredTop sz="75643" autoAdjust="0"/>
  </p:normalViewPr>
  <p:slideViewPr>
    <p:cSldViewPr snapToGrid="0">
      <p:cViewPr>
        <p:scale>
          <a:sx n="70" d="100"/>
          <a:sy n="70" d="100"/>
        </p:scale>
        <p:origin x="736" y="136"/>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2/2/17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Approach for the next few classes is</a:t>
            </a:r>
            <a:r>
              <a:rPr lang="en-US" baseline="0" dirty="0" smtClean="0"/>
              <a:t> to create a number of small apps to show how to use </a:t>
            </a:r>
            <a:r>
              <a:rPr lang="en-US" baseline="0" dirty="0" err="1" smtClean="0"/>
              <a:t>Xcode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764777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we can see, our POP design is quite a bit different from our OOP design. In this design we use three techniques that make POP significantly different from OOP. These techniques are protocol inheritance, protocol composition, and protocol extensions. It is important to understand these concepts so, before we go into our design, let's look at what protocol inheritance and protocol composition are. We looked at </a:t>
            </a:r>
            <a:r>
              <a:rPr lang="en-US" sz="1200" b="0" i="1" kern="1200" dirty="0" smtClean="0">
                <a:solidFill>
                  <a:schemeClr val="tx1"/>
                </a:solidFill>
                <a:effectLst/>
                <a:latin typeface="+mn-lt"/>
                <a:ea typeface="+mn-ea"/>
                <a:cs typeface="+mn-cs"/>
              </a:rPr>
              <a:t>protocol extensions</a:t>
            </a:r>
            <a:r>
              <a:rPr lang="en-US" sz="1200" b="0" i="0" kern="1200" dirty="0" smtClean="0">
                <a:solidFill>
                  <a:schemeClr val="tx1"/>
                </a:solidFill>
                <a:effectLst/>
                <a:latin typeface="+mn-lt"/>
                <a:ea typeface="+mn-ea"/>
                <a:cs typeface="+mn-cs"/>
              </a:rPr>
              <a:t> in the last chapter.</a:t>
            </a:r>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654773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a:t>
            </a:r>
            <a:r>
              <a:rPr lang="en-US" dirty="0" smtClean="0"/>
              <a:t>Animal</a:t>
            </a:r>
            <a:r>
              <a:rPr lang="en-US" sz="1200" b="0" i="0" kern="1200" dirty="0" smtClean="0">
                <a:solidFill>
                  <a:schemeClr val="tx1"/>
                </a:solidFill>
                <a:effectLst/>
                <a:latin typeface="+mn-lt"/>
                <a:ea typeface="+mn-ea"/>
                <a:cs typeface="+mn-cs"/>
              </a:rPr>
              <a:t> protocol, the only item that we are defining is the </a:t>
            </a:r>
            <a:r>
              <a:rPr lang="en-US" dirty="0" err="1" smtClean="0"/>
              <a:t>hitPoints</a:t>
            </a:r>
            <a:r>
              <a:rPr lang="en-US" sz="1200" b="0" i="0" kern="1200" dirty="0" smtClean="0">
                <a:solidFill>
                  <a:schemeClr val="tx1"/>
                </a:solidFill>
                <a:effectLst/>
                <a:latin typeface="+mn-lt"/>
                <a:ea typeface="+mn-ea"/>
                <a:cs typeface="+mn-cs"/>
              </a:rPr>
              <a:t> property. This protocol would also contain any additional items that are common to all animals. To be consistent with our OOP design, we only need to add the </a:t>
            </a:r>
            <a:r>
              <a:rPr lang="en-US" dirty="0" err="1" smtClean="0"/>
              <a:t>hitPoints</a:t>
            </a:r>
            <a:r>
              <a:rPr lang="en-US" sz="1200" b="0" i="0" kern="1200" dirty="0" smtClean="0">
                <a:solidFill>
                  <a:schemeClr val="tx1"/>
                </a:solidFill>
                <a:effectLst/>
                <a:latin typeface="+mn-lt"/>
                <a:ea typeface="+mn-ea"/>
                <a:cs typeface="+mn-cs"/>
              </a:rPr>
              <a:t> property to this protocol.</a:t>
            </a:r>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1959035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Next, we need to add an </a:t>
            </a:r>
            <a:r>
              <a:rPr lang="en-US" dirty="0" smtClean="0"/>
              <a:t>Animal</a:t>
            </a:r>
            <a:r>
              <a:rPr lang="en-US" sz="1200" b="0" i="0" kern="1200" dirty="0" smtClean="0">
                <a:solidFill>
                  <a:schemeClr val="tx1"/>
                </a:solidFill>
                <a:effectLst/>
                <a:latin typeface="+mn-lt"/>
                <a:ea typeface="+mn-ea"/>
                <a:cs typeface="+mn-cs"/>
              </a:rPr>
              <a:t> protocol extension that will contain the functionality that is common for all types that conform to the protocol. Our </a:t>
            </a:r>
            <a:r>
              <a:rPr lang="en-US" dirty="0" smtClean="0"/>
              <a:t>Animal</a:t>
            </a:r>
            <a:r>
              <a:rPr lang="en-US" sz="1200" b="0" i="0" kern="1200" dirty="0" smtClean="0">
                <a:solidFill>
                  <a:schemeClr val="tx1"/>
                </a:solidFill>
                <a:effectLst/>
                <a:latin typeface="+mn-lt"/>
                <a:ea typeface="+mn-ea"/>
                <a:cs typeface="+mn-cs"/>
              </a:rPr>
              <a:t> protocol extension would contain the following code:</a:t>
            </a:r>
          </a:p>
          <a:p>
            <a:r>
              <a:rPr lang="en-US" sz="1200" b="0" i="0" kern="1200" dirty="0" smtClean="0">
                <a:solidFill>
                  <a:schemeClr val="tx1"/>
                </a:solidFill>
                <a:effectLst/>
                <a:latin typeface="+mn-lt"/>
                <a:ea typeface="+mn-ea"/>
                <a:cs typeface="+mn-cs"/>
              </a:rPr>
              <a:t>The Animal protocol extension contains the same </a:t>
            </a:r>
            <a:r>
              <a:rPr lang="en-US" sz="1200" b="0" i="0" kern="1200" dirty="0" err="1" smtClean="0">
                <a:solidFill>
                  <a:schemeClr val="tx1"/>
                </a:solidFill>
                <a:effectLst/>
                <a:latin typeface="+mn-lt"/>
                <a:ea typeface="+mn-ea"/>
                <a:cs typeface="+mn-cs"/>
              </a:rPr>
              <a:t>takeHit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hitPointsRemaining</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isAlive</a:t>
            </a:r>
            <a:r>
              <a:rPr lang="en-US" sz="1200" b="0" i="0" kern="1200" dirty="0" smtClean="0">
                <a:solidFill>
                  <a:schemeClr val="tx1"/>
                </a:solidFill>
                <a:effectLst/>
                <a:latin typeface="+mn-lt"/>
                <a:ea typeface="+mn-ea"/>
                <a:cs typeface="+mn-cs"/>
              </a:rPr>
              <a:t>() methods that we saw in the Animals superclass from the OOP example. Any type that conforms to the Animal protocol will automatically receive these three methods.</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1255459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define our </a:t>
            </a:r>
            <a:r>
              <a:rPr lang="en-US" dirty="0" err="1" smtClean="0"/>
              <a:t>LandAnimal</a:t>
            </a:r>
            <a:r>
              <a:rPr lang="en-US" sz="1200" b="0" i="0" kern="1200" dirty="0" smtClean="0">
                <a:solidFill>
                  <a:schemeClr val="tx1"/>
                </a:solidFill>
                <a:effectLst/>
                <a:latin typeface="+mn-lt"/>
                <a:ea typeface="+mn-ea"/>
                <a:cs typeface="+mn-cs"/>
              </a:rPr>
              <a:t>, </a:t>
            </a:r>
            <a:r>
              <a:rPr lang="en-US" dirty="0" err="1" smtClean="0"/>
              <a:t>SeaAnimal</a:t>
            </a:r>
            <a:r>
              <a:rPr lang="en-US" sz="1200" b="0" i="0" kern="1200" dirty="0" smtClean="0">
                <a:solidFill>
                  <a:schemeClr val="tx1"/>
                </a:solidFill>
                <a:effectLst/>
                <a:latin typeface="+mn-lt"/>
                <a:ea typeface="+mn-ea"/>
                <a:cs typeface="+mn-cs"/>
              </a:rPr>
              <a:t>, and </a:t>
            </a:r>
            <a:r>
              <a:rPr lang="en-US" dirty="0" err="1" smtClean="0"/>
              <a:t>AirAnimal</a:t>
            </a:r>
            <a:r>
              <a:rPr lang="en-US" sz="1200" b="0" i="0" kern="1200" dirty="0" smtClean="0">
                <a:solidFill>
                  <a:schemeClr val="tx1"/>
                </a:solidFill>
                <a:effectLst/>
                <a:latin typeface="+mn-lt"/>
                <a:ea typeface="+mn-ea"/>
                <a:cs typeface="+mn-cs"/>
              </a:rPr>
              <a:t> protocols. These protocols will define the requirements for land, sea, and air animals respectively:</a:t>
            </a:r>
          </a:p>
          <a:p>
            <a:r>
              <a:rPr lang="en-US" sz="1200" b="0" i="0" kern="1200" dirty="0" smtClean="0">
                <a:solidFill>
                  <a:schemeClr val="tx1"/>
                </a:solidFill>
                <a:effectLst/>
                <a:latin typeface="+mn-lt"/>
                <a:ea typeface="+mn-ea"/>
                <a:cs typeface="+mn-cs"/>
              </a:rPr>
              <a:t>Unlike the Animal superclass in the OOP example, these three protocols only contain the functionality needed for their particular type of animal. Each of these protocols only contains four lines of code while the Animal superclass, from the OOP example, contains significantly more. This makes our protocol design much easier to read and manage. The protocol design is also much safer because the functionality for the various animal types is isolated in its own protocol rather than being embedded in a giant superclass. We also avoid the use of flags to define the animal category and instead define the category of the animal by what protocols they are conforming too.</a:t>
            </a:r>
          </a:p>
          <a:p>
            <a:r>
              <a:rPr lang="en-US" dirty="0" smtClean="0"/>
              <a:t/>
            </a:r>
            <a:br>
              <a:rPr lang="en-US" dirty="0" smtClean="0"/>
            </a:br>
            <a:endParaRPr lang="en-US" dirty="0" smtClean="0"/>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75760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look at how we would create our </a:t>
            </a:r>
            <a:r>
              <a:rPr lang="en-US" dirty="0" smtClean="0"/>
              <a:t>Lion</a:t>
            </a:r>
            <a:r>
              <a:rPr lang="en-US" sz="1200" b="0" i="0" kern="1200" dirty="0" smtClean="0">
                <a:solidFill>
                  <a:schemeClr val="tx1"/>
                </a:solidFill>
                <a:effectLst/>
                <a:latin typeface="+mn-lt"/>
                <a:ea typeface="+mn-ea"/>
                <a:cs typeface="+mn-cs"/>
              </a:rPr>
              <a:t> and </a:t>
            </a:r>
            <a:r>
              <a:rPr lang="en-US" dirty="0" smtClean="0"/>
              <a:t>Alligator</a:t>
            </a:r>
            <a:r>
              <a:rPr lang="en-US" sz="1200" b="0" i="0" kern="1200" dirty="0" smtClean="0">
                <a:solidFill>
                  <a:schemeClr val="tx1"/>
                </a:solidFill>
                <a:effectLst/>
                <a:latin typeface="+mn-lt"/>
                <a:ea typeface="+mn-ea"/>
                <a:cs typeface="+mn-cs"/>
              </a:rPr>
              <a:t> types using the protocol-oriented design:</a:t>
            </a:r>
          </a:p>
          <a:p>
            <a:r>
              <a:rPr lang="en-US" sz="1200" b="0" i="0" kern="1200" dirty="0" smtClean="0">
                <a:solidFill>
                  <a:schemeClr val="tx1"/>
                </a:solidFill>
                <a:effectLst/>
                <a:latin typeface="+mn-lt"/>
                <a:ea typeface="+mn-ea"/>
                <a:cs typeface="+mn-cs"/>
              </a:rPr>
              <a:t>Notice that we specify that the </a:t>
            </a:r>
            <a:r>
              <a:rPr lang="en-US" dirty="0" smtClean="0"/>
              <a:t>Lion</a:t>
            </a:r>
            <a:r>
              <a:rPr lang="en-US" sz="1200" b="0" i="0" kern="1200" dirty="0" smtClean="0">
                <a:solidFill>
                  <a:schemeClr val="tx1"/>
                </a:solidFill>
                <a:effectLst/>
                <a:latin typeface="+mn-lt"/>
                <a:ea typeface="+mn-ea"/>
                <a:cs typeface="+mn-cs"/>
              </a:rPr>
              <a:t> type conforms to the </a:t>
            </a:r>
            <a:r>
              <a:rPr lang="en-US" dirty="0" err="1" smtClean="0"/>
              <a:t>LandAnimal</a:t>
            </a:r>
            <a:r>
              <a:rPr lang="en-US" sz="1200" b="0" i="0" kern="1200" dirty="0" smtClean="0">
                <a:solidFill>
                  <a:schemeClr val="tx1"/>
                </a:solidFill>
                <a:effectLst/>
                <a:latin typeface="+mn-lt"/>
                <a:ea typeface="+mn-ea"/>
                <a:cs typeface="+mn-cs"/>
              </a:rPr>
              <a:t> protocol while the </a:t>
            </a:r>
            <a:r>
              <a:rPr lang="en-US" dirty="0" smtClean="0"/>
              <a:t>Alligator</a:t>
            </a:r>
            <a:r>
              <a:rPr lang="en-US" sz="1200" b="0" i="0" kern="1200" dirty="0" smtClean="0">
                <a:solidFill>
                  <a:schemeClr val="tx1"/>
                </a:solidFill>
                <a:effectLst/>
                <a:latin typeface="+mn-lt"/>
                <a:ea typeface="+mn-ea"/>
                <a:cs typeface="+mn-cs"/>
              </a:rPr>
              <a:t> type conforms to both the </a:t>
            </a:r>
            <a:r>
              <a:rPr lang="en-US" dirty="0" err="1" smtClean="0"/>
              <a:t>LandAnimal</a:t>
            </a:r>
            <a:r>
              <a:rPr lang="en-US" sz="1200" b="0" i="0" kern="1200" dirty="0" smtClean="0">
                <a:solidFill>
                  <a:schemeClr val="tx1"/>
                </a:solidFill>
                <a:effectLst/>
                <a:latin typeface="+mn-lt"/>
                <a:ea typeface="+mn-ea"/>
                <a:cs typeface="+mn-cs"/>
              </a:rPr>
              <a:t> and </a:t>
            </a:r>
            <a:r>
              <a:rPr lang="en-US" dirty="0" err="1" smtClean="0"/>
              <a:t>SeaAnimal</a:t>
            </a:r>
            <a:r>
              <a:rPr lang="en-US" sz="1200" b="0" i="0" kern="1200" dirty="0" smtClean="0">
                <a:solidFill>
                  <a:schemeClr val="tx1"/>
                </a:solidFill>
                <a:effectLst/>
                <a:latin typeface="+mn-lt"/>
                <a:ea typeface="+mn-ea"/>
                <a:cs typeface="+mn-cs"/>
              </a:rPr>
              <a:t> protocols. </a:t>
            </a:r>
          </a:p>
          <a:p>
            <a:r>
              <a:rPr lang="en-US" sz="1200" b="0" i="0" kern="1200" dirty="0" smtClean="0">
                <a:solidFill>
                  <a:schemeClr val="tx1"/>
                </a:solidFill>
                <a:effectLst/>
                <a:latin typeface="+mn-lt"/>
                <a:ea typeface="+mn-ea"/>
                <a:cs typeface="+mn-cs"/>
              </a:rPr>
              <a:t>having a single type that conforms to multiple protocols is called </a:t>
            </a:r>
            <a:r>
              <a:rPr lang="en-US" sz="1200" b="1" i="0" kern="1200" dirty="0" smtClean="0">
                <a:solidFill>
                  <a:schemeClr val="tx1"/>
                </a:solidFill>
                <a:effectLst/>
                <a:latin typeface="+mn-lt"/>
                <a:ea typeface="+mn-ea"/>
                <a:cs typeface="+mn-cs"/>
              </a:rPr>
              <a:t>protocol composition</a:t>
            </a:r>
            <a:r>
              <a:rPr lang="en-US" sz="1200" b="0" i="0" kern="1200" dirty="0" smtClean="0">
                <a:solidFill>
                  <a:schemeClr val="tx1"/>
                </a:solidFill>
                <a:effectLst/>
                <a:latin typeface="+mn-lt"/>
                <a:ea typeface="+mn-ea"/>
                <a:cs typeface="+mn-cs"/>
              </a:rPr>
              <a:t> and is what allows us to use smaller protocols rather than one giant monolithic superclass as we did in the OOP example.</a:t>
            </a:r>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140127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Both the </a:t>
            </a:r>
            <a:r>
              <a:rPr lang="en-US" dirty="0" smtClean="0"/>
              <a:t>Lion</a:t>
            </a:r>
            <a:r>
              <a:rPr lang="en-US" sz="1200" b="0" i="0" kern="1200" dirty="0" smtClean="0">
                <a:solidFill>
                  <a:schemeClr val="tx1"/>
                </a:solidFill>
                <a:effectLst/>
                <a:latin typeface="+mn-lt"/>
                <a:ea typeface="+mn-ea"/>
                <a:cs typeface="+mn-cs"/>
              </a:rPr>
              <a:t> and </a:t>
            </a:r>
            <a:r>
              <a:rPr lang="en-US" dirty="0" smtClean="0"/>
              <a:t>Alligator</a:t>
            </a:r>
            <a:r>
              <a:rPr lang="en-US" sz="1200" b="0" i="0" kern="1200" dirty="0" smtClean="0">
                <a:solidFill>
                  <a:schemeClr val="tx1"/>
                </a:solidFill>
                <a:effectLst/>
                <a:latin typeface="+mn-lt"/>
                <a:ea typeface="+mn-ea"/>
                <a:cs typeface="+mn-cs"/>
              </a:rPr>
              <a:t> types originate from the </a:t>
            </a:r>
            <a:r>
              <a:rPr lang="en-US" dirty="0" smtClean="0"/>
              <a:t>Animal</a:t>
            </a:r>
            <a:r>
              <a:rPr lang="en-US" sz="1200" b="0" i="0" kern="1200" dirty="0" smtClean="0">
                <a:solidFill>
                  <a:schemeClr val="tx1"/>
                </a:solidFill>
                <a:effectLst/>
                <a:latin typeface="+mn-lt"/>
                <a:ea typeface="+mn-ea"/>
                <a:cs typeface="+mn-cs"/>
              </a:rPr>
              <a:t> protocol; therefore we can still use polymorphism as we did in the OOP example where we use the </a:t>
            </a:r>
            <a:r>
              <a:rPr lang="en-US" dirty="0" smtClean="0"/>
              <a:t>Animal</a:t>
            </a:r>
            <a:r>
              <a:rPr lang="en-US" sz="1200" b="0" i="0" kern="1200" dirty="0" smtClean="0">
                <a:solidFill>
                  <a:schemeClr val="tx1"/>
                </a:solidFill>
                <a:effectLst/>
                <a:latin typeface="+mn-lt"/>
                <a:ea typeface="+mn-ea"/>
                <a:cs typeface="+mn-cs"/>
              </a:rPr>
              <a:t> type to store instances of the </a:t>
            </a:r>
            <a:r>
              <a:rPr lang="en-US" dirty="0" smtClean="0"/>
              <a:t>Lion</a:t>
            </a:r>
            <a:r>
              <a:rPr lang="en-US" sz="1200" b="0" i="0" kern="1200" dirty="0" smtClean="0">
                <a:solidFill>
                  <a:schemeClr val="tx1"/>
                </a:solidFill>
                <a:effectLst/>
                <a:latin typeface="+mn-lt"/>
                <a:ea typeface="+mn-ea"/>
                <a:cs typeface="+mn-cs"/>
              </a:rPr>
              <a:t> and </a:t>
            </a:r>
            <a:r>
              <a:rPr lang="en-US" dirty="0" smtClean="0"/>
              <a:t>Alligator</a:t>
            </a:r>
            <a:r>
              <a:rPr lang="en-US" sz="1200" b="0" i="0" kern="1200" dirty="0" smtClean="0">
                <a:solidFill>
                  <a:schemeClr val="tx1"/>
                </a:solidFill>
                <a:effectLst/>
                <a:latin typeface="+mn-lt"/>
                <a:ea typeface="+mn-ea"/>
                <a:cs typeface="+mn-cs"/>
              </a:rPr>
              <a:t> types. Let's see how this works:</a:t>
            </a:r>
          </a:p>
          <a:p>
            <a:r>
              <a:rPr lang="en-US" sz="1200" b="0" i="0" kern="1200" dirty="0" smtClean="0">
                <a:solidFill>
                  <a:schemeClr val="tx1"/>
                </a:solidFill>
                <a:effectLst/>
                <a:latin typeface="+mn-lt"/>
                <a:ea typeface="+mn-ea"/>
                <a:cs typeface="+mn-cs"/>
              </a:rPr>
              <a:t>In this example, we create an array that will contain animal types named animals. We then create two instances of the Alligator type and one instance of the Lion type and add all three instances to the animals array. Finally, we use a for...in loop to loop through the array and print out the animal type based on the protocol that the instance conform too.</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100828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use a protocol-oriented design, as we just saw, we are able to use the </a:t>
            </a:r>
            <a:r>
              <a:rPr lang="en-US" dirty="0" smtClean="0"/>
              <a:t>where </a:t>
            </a:r>
            <a:r>
              <a:rPr lang="en-US" sz="1200" b="0" i="0" kern="1200" dirty="0" smtClean="0">
                <a:solidFill>
                  <a:schemeClr val="tx1"/>
                </a:solidFill>
                <a:effectLst/>
                <a:latin typeface="+mn-lt"/>
                <a:ea typeface="+mn-ea"/>
                <a:cs typeface="+mn-cs"/>
              </a:rPr>
              <a:t>statement to filter instances of our types. For example, if we only want to get the instances that conform to the </a:t>
            </a:r>
            <a:r>
              <a:rPr lang="en-US" dirty="0" err="1" smtClean="0"/>
              <a:t>SeaAnimal</a:t>
            </a:r>
            <a:r>
              <a:rPr lang="en-US" sz="1200" b="0" i="0" kern="1200" dirty="0" smtClean="0">
                <a:solidFill>
                  <a:schemeClr val="tx1"/>
                </a:solidFill>
                <a:effectLst/>
                <a:latin typeface="+mn-lt"/>
                <a:ea typeface="+mn-ea"/>
                <a:cs typeface="+mn-cs"/>
              </a:rPr>
              <a:t> protocol we can create a </a:t>
            </a:r>
            <a:r>
              <a:rPr lang="en-US" dirty="0" smtClean="0"/>
              <a:t>for</a:t>
            </a:r>
            <a:r>
              <a:rPr lang="en-US" sz="1200" b="0" i="0" kern="1200" dirty="0" smtClean="0">
                <a:solidFill>
                  <a:schemeClr val="tx1"/>
                </a:solidFill>
                <a:effectLst/>
                <a:latin typeface="+mn-lt"/>
                <a:ea typeface="+mn-ea"/>
                <a:cs typeface="+mn-cs"/>
              </a:rPr>
              <a:t> loop such as this:</a:t>
            </a:r>
          </a:p>
          <a:p>
            <a:r>
              <a:rPr lang="en-US" sz="1200" b="0" i="0" kern="1200" dirty="0" smtClean="0">
                <a:solidFill>
                  <a:schemeClr val="tx1"/>
                </a:solidFill>
                <a:effectLst/>
                <a:latin typeface="+mn-lt"/>
                <a:ea typeface="+mn-ea"/>
                <a:cs typeface="+mn-cs"/>
              </a:rPr>
              <a:t>This will retrieve only those animals that conform to the </a:t>
            </a:r>
            <a:r>
              <a:rPr lang="en-US" dirty="0" err="1" smtClean="0"/>
              <a:t>SeaAnimal</a:t>
            </a:r>
            <a:r>
              <a:rPr lang="en-US" sz="1200" b="0" i="0" kern="1200" dirty="0" smtClean="0">
                <a:solidFill>
                  <a:schemeClr val="tx1"/>
                </a:solidFill>
                <a:effectLst/>
                <a:latin typeface="+mn-lt"/>
                <a:ea typeface="+mn-ea"/>
                <a:cs typeface="+mn-cs"/>
              </a:rPr>
              <a:t> protocol. This is a lot safer than just checking the flags because, as we pointed out earlier, it is really easy to set the wrong flag in our code, which would introduce all sorts of weird behavior.</a:t>
            </a:r>
          </a:p>
          <a:p>
            <a:r>
              <a:rPr lang="en-US" sz="1200" b="0" i="0" kern="1200" dirty="0" smtClean="0">
                <a:solidFill>
                  <a:schemeClr val="tx1"/>
                </a:solidFill>
                <a:effectLst/>
                <a:latin typeface="+mn-lt"/>
                <a:ea typeface="+mn-ea"/>
                <a:cs typeface="+mn-cs"/>
              </a:rPr>
              <a:t>DOWNLOAD CODE FROM https://</a:t>
            </a:r>
            <a:r>
              <a:rPr lang="en-US" sz="1200" b="0" i="0" kern="1200" dirty="0" err="1" smtClean="0">
                <a:solidFill>
                  <a:schemeClr val="tx1"/>
                </a:solidFill>
                <a:effectLst/>
                <a:latin typeface="+mn-lt"/>
                <a:ea typeface="+mn-ea"/>
                <a:cs typeface="+mn-cs"/>
              </a:rPr>
              <a:t>www.packtpub.com</a:t>
            </a:r>
            <a:r>
              <a:rPr lang="en-US" sz="1200" b="0" i="0" kern="1200" dirty="0" smtClean="0">
                <a:solidFill>
                  <a:schemeClr val="tx1"/>
                </a:solidFill>
                <a:effectLst/>
                <a:latin typeface="+mn-lt"/>
                <a:ea typeface="+mn-ea"/>
                <a:cs typeface="+mn-cs"/>
              </a:rPr>
              <a:t>/books/content/support/26824 and go through</a:t>
            </a:r>
            <a:r>
              <a:rPr lang="en-US" sz="1200" b="0" i="0" kern="1200" baseline="0" dirty="0" smtClean="0">
                <a:solidFill>
                  <a:schemeClr val="tx1"/>
                </a:solidFill>
                <a:effectLst/>
                <a:latin typeface="+mn-lt"/>
                <a:ea typeface="+mn-ea"/>
                <a:cs typeface="+mn-cs"/>
              </a:rPr>
              <a:t> Chapter 10</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1715439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protocol extensions are going to be one of those defining features that set Swift programming language apart from the rest. </a:t>
            </a:r>
          </a:p>
          <a:p>
            <a:r>
              <a:rPr lang="en-US" sz="1200" b="0" i="0" kern="1200" dirty="0" smtClean="0">
                <a:solidFill>
                  <a:schemeClr val="tx1"/>
                </a:solidFill>
                <a:effectLst/>
                <a:latin typeface="+mn-lt"/>
                <a:ea typeface="+mn-ea"/>
                <a:cs typeface="+mn-cs"/>
              </a:rPr>
              <a:t>While protocol extensions are basically syntactic sugar they are, in my opinion, one of the most important additions to the Swift programming language. With protocol extensions, we are able to provide method and property implementations to any type that conforms to a protocol. To really understand how useful protocols and protocol extensions are, let's get a better understanding of protocols.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1480956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Even though no functionality is implemented in a protocol, they are still considered a full-fledged type in the Swift programming language and can be used like any other type. What this means is we can use protocols as a parameter type or as a return type in a function. We can also use them as the type for variables, constants, and collections. Let's take a look at some examples. For these few examples, we will use the </a:t>
            </a:r>
            <a:r>
              <a:rPr lang="en-US" dirty="0" err="1" smtClean="0"/>
              <a:t>PersonProtocol</a:t>
            </a:r>
            <a:r>
              <a:rPr lang="en-US" sz="1200" b="0" i="0" kern="1200" dirty="0" smtClean="0">
                <a:solidFill>
                  <a:schemeClr val="tx1"/>
                </a:solidFill>
                <a:effectLst/>
                <a:latin typeface="+mn-lt"/>
                <a:ea typeface="+mn-ea"/>
                <a:cs typeface="+mn-cs"/>
              </a:rPr>
              <a:t> protocol:</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486934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the </a:t>
            </a:r>
            <a:r>
              <a:rPr lang="en-US" dirty="0" err="1" smtClean="0"/>
              <a:t>updatePerson</a:t>
            </a:r>
            <a:r>
              <a:rPr lang="en-US" dirty="0" smtClean="0"/>
              <a:t>()</a:t>
            </a:r>
            <a:r>
              <a:rPr lang="en-US" sz="1200" b="0" i="0" kern="1200" dirty="0" smtClean="0">
                <a:solidFill>
                  <a:schemeClr val="tx1"/>
                </a:solidFill>
                <a:effectLst/>
                <a:latin typeface="+mn-lt"/>
                <a:ea typeface="+mn-ea"/>
                <a:cs typeface="+mn-cs"/>
              </a:rPr>
              <a:t> function accepts one parameter of the </a:t>
            </a:r>
            <a:r>
              <a:rPr lang="en-US" dirty="0" err="1" smtClean="0"/>
              <a:t>PersonProtocol</a:t>
            </a:r>
            <a:r>
              <a:rPr lang="en-US" sz="1200" b="0" i="0" kern="1200" dirty="0" smtClean="0">
                <a:solidFill>
                  <a:schemeClr val="tx1"/>
                </a:solidFill>
                <a:effectLst/>
                <a:latin typeface="+mn-lt"/>
                <a:ea typeface="+mn-ea"/>
                <a:cs typeface="+mn-cs"/>
              </a:rPr>
              <a:t> protocol type and then returns a value of the </a:t>
            </a:r>
            <a:r>
              <a:rPr lang="en-US" dirty="0" err="1" smtClean="0"/>
              <a:t>PersonProtocol</a:t>
            </a:r>
            <a:r>
              <a:rPr lang="en-US" sz="1200" b="0" i="0" kern="1200" dirty="0" smtClean="0">
                <a:solidFill>
                  <a:schemeClr val="tx1"/>
                </a:solidFill>
                <a:effectLst/>
                <a:latin typeface="+mn-lt"/>
                <a:ea typeface="+mn-ea"/>
                <a:cs typeface="+mn-cs"/>
              </a:rPr>
              <a:t> protocol type. </a:t>
            </a:r>
          </a:p>
          <a:p>
            <a:r>
              <a:rPr lang="en-US" sz="1200" b="0" i="0" kern="1200" dirty="0" smtClean="0">
                <a:solidFill>
                  <a:schemeClr val="tx1"/>
                </a:solidFill>
                <a:effectLst/>
                <a:latin typeface="+mn-lt"/>
                <a:ea typeface="+mn-ea"/>
                <a:cs typeface="+mn-cs"/>
              </a:rPr>
              <a:t>In this example, we create a variable of the </a:t>
            </a:r>
            <a:r>
              <a:rPr lang="en-US" dirty="0" err="1" smtClean="0"/>
              <a:t>PersonProtocol</a:t>
            </a:r>
            <a:r>
              <a:rPr lang="en-US" sz="1200" b="0" i="0" kern="1200" dirty="0" smtClean="0">
                <a:solidFill>
                  <a:schemeClr val="tx1"/>
                </a:solidFill>
                <a:effectLst/>
                <a:latin typeface="+mn-lt"/>
                <a:ea typeface="+mn-ea"/>
                <a:cs typeface="+mn-cs"/>
              </a:rPr>
              <a:t> protocol type that is named </a:t>
            </a:r>
            <a:r>
              <a:rPr lang="en-US" dirty="0" err="1" smtClean="0"/>
              <a:t>myPerson</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this final example, we create an array of </a:t>
            </a:r>
            <a:r>
              <a:rPr lang="en-US" dirty="0" err="1" smtClean="0"/>
              <a:t>PersonProtocol</a:t>
            </a:r>
            <a:r>
              <a:rPr lang="en-US" sz="1200" b="0" i="0" kern="1200" dirty="0" smtClean="0">
                <a:solidFill>
                  <a:schemeClr val="tx1"/>
                </a:solidFill>
                <a:effectLst/>
                <a:latin typeface="+mn-lt"/>
                <a:ea typeface="+mn-ea"/>
                <a:cs typeface="+mn-cs"/>
              </a:rPr>
              <a:t> protocol types. As we can see from these three examples, even though the </a:t>
            </a:r>
            <a:r>
              <a:rPr lang="en-US" dirty="0" err="1" smtClean="0"/>
              <a:t>PersonProtocol</a:t>
            </a:r>
            <a:r>
              <a:rPr lang="en-US" sz="1200" b="0" i="0" kern="1200" dirty="0" smtClean="0">
                <a:solidFill>
                  <a:schemeClr val="tx1"/>
                </a:solidFill>
                <a:effectLst/>
                <a:latin typeface="+mn-lt"/>
                <a:ea typeface="+mn-ea"/>
                <a:cs typeface="+mn-cs"/>
              </a:rPr>
              <a:t> protocol does not implement any functionality, we can still use protocols when we need to specify a type.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106656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495052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assume that we have two types named </a:t>
            </a:r>
            <a:r>
              <a:rPr lang="en-US" dirty="0" err="1" smtClean="0"/>
              <a:t>SwiftProgrammer</a:t>
            </a:r>
            <a:r>
              <a:rPr lang="en-US" sz="1200" b="0" i="0" kern="1200" dirty="0" smtClean="0">
                <a:solidFill>
                  <a:schemeClr val="tx1"/>
                </a:solidFill>
                <a:effectLst/>
                <a:latin typeface="+mn-lt"/>
                <a:ea typeface="+mn-ea"/>
                <a:cs typeface="+mn-cs"/>
              </a:rPr>
              <a:t> and </a:t>
            </a:r>
            <a:r>
              <a:rPr lang="en-US" dirty="0" err="1" smtClean="0"/>
              <a:t>FootballPlayer</a:t>
            </a:r>
            <a:r>
              <a:rPr lang="en-US" sz="1200" b="0" i="0" kern="1200" dirty="0" smtClean="0">
                <a:solidFill>
                  <a:schemeClr val="tx1"/>
                </a:solidFill>
                <a:effectLst/>
                <a:latin typeface="+mn-lt"/>
                <a:ea typeface="+mn-ea"/>
                <a:cs typeface="+mn-cs"/>
              </a:rPr>
              <a:t>, which conform to the </a:t>
            </a:r>
            <a:r>
              <a:rPr lang="en-US" dirty="0" err="1" smtClean="0"/>
              <a:t>PersonProtocol</a:t>
            </a:r>
            <a:r>
              <a:rPr lang="en-US" sz="1200" b="0" i="0" kern="1200" dirty="0" smtClean="0">
                <a:solidFill>
                  <a:schemeClr val="tx1"/>
                </a:solidFill>
                <a:effectLst/>
                <a:latin typeface="+mn-lt"/>
                <a:ea typeface="+mn-ea"/>
                <a:cs typeface="+mn-cs"/>
              </a:rPr>
              <a:t> protocol:</a:t>
            </a:r>
          </a:p>
          <a:p>
            <a:r>
              <a:rPr lang="en-US" sz="1200" b="0" i="0" kern="1200" dirty="0" smtClean="0">
                <a:solidFill>
                  <a:schemeClr val="tx1"/>
                </a:solidFill>
                <a:effectLst/>
                <a:latin typeface="+mn-lt"/>
                <a:ea typeface="+mn-ea"/>
                <a:cs typeface="+mn-cs"/>
              </a:rPr>
              <a:t>we start off by creating the </a:t>
            </a:r>
            <a:r>
              <a:rPr lang="en-US" sz="1200" b="0" i="0" kern="1200" dirty="0" err="1" smtClean="0">
                <a:solidFill>
                  <a:schemeClr val="tx1"/>
                </a:solidFill>
                <a:effectLst/>
                <a:latin typeface="+mn-lt"/>
                <a:ea typeface="+mn-ea"/>
                <a:cs typeface="+mn-cs"/>
              </a:rPr>
              <a:t>myPerson</a:t>
            </a:r>
            <a:r>
              <a:rPr lang="en-US" sz="1200" b="0" i="0" kern="1200" dirty="0" smtClean="0">
                <a:solidFill>
                  <a:schemeClr val="tx1"/>
                </a:solidFill>
                <a:effectLst/>
                <a:latin typeface="+mn-lt"/>
                <a:ea typeface="+mn-ea"/>
                <a:cs typeface="+mn-cs"/>
              </a:rPr>
              <a:t> variable of the </a:t>
            </a:r>
            <a:r>
              <a:rPr lang="en-US" sz="1200" b="0" i="0" kern="1200" dirty="0" err="1" smtClean="0">
                <a:solidFill>
                  <a:schemeClr val="tx1"/>
                </a:solidFill>
                <a:effectLst/>
                <a:latin typeface="+mn-lt"/>
                <a:ea typeface="+mn-ea"/>
                <a:cs typeface="+mn-cs"/>
              </a:rPr>
              <a:t>PersonProtocolprotocol</a:t>
            </a:r>
            <a:r>
              <a:rPr lang="en-US" sz="1200" b="0" i="0" kern="1200" dirty="0" smtClean="0">
                <a:solidFill>
                  <a:schemeClr val="tx1"/>
                </a:solidFill>
                <a:effectLst/>
                <a:latin typeface="+mn-lt"/>
                <a:ea typeface="+mn-ea"/>
                <a:cs typeface="+mn-cs"/>
              </a:rPr>
              <a:t> type. We then set the variable with an instance of the </a:t>
            </a:r>
            <a:r>
              <a:rPr lang="en-US" sz="1200" b="0" i="0" kern="1200" dirty="0" err="1" smtClean="0">
                <a:solidFill>
                  <a:schemeClr val="tx1"/>
                </a:solidFill>
                <a:effectLst/>
                <a:latin typeface="+mn-lt"/>
                <a:ea typeface="+mn-ea"/>
                <a:cs typeface="+mn-cs"/>
              </a:rPr>
              <a:t>SwiftProgrammer</a:t>
            </a:r>
            <a:r>
              <a:rPr lang="en-US" sz="1200" b="0" i="0" kern="1200" dirty="0" smtClean="0">
                <a:solidFill>
                  <a:schemeClr val="tx1"/>
                </a:solidFill>
                <a:effectLst/>
                <a:latin typeface="+mn-lt"/>
                <a:ea typeface="+mn-ea"/>
                <a:cs typeface="+mn-cs"/>
              </a:rPr>
              <a:t> type and print out the first and last names. Next, we set the </a:t>
            </a:r>
            <a:r>
              <a:rPr lang="en-US" sz="1200" b="0" i="0" kern="1200" dirty="0" err="1" smtClean="0">
                <a:solidFill>
                  <a:schemeClr val="tx1"/>
                </a:solidFill>
                <a:effectLst/>
                <a:latin typeface="+mn-lt"/>
                <a:ea typeface="+mn-ea"/>
                <a:cs typeface="+mn-cs"/>
              </a:rPr>
              <a:t>myPerson</a:t>
            </a:r>
            <a:r>
              <a:rPr lang="en-US" sz="1200" b="0" i="0" kern="1200" dirty="0" smtClean="0">
                <a:solidFill>
                  <a:schemeClr val="tx1"/>
                </a:solidFill>
                <a:effectLst/>
                <a:latin typeface="+mn-lt"/>
                <a:ea typeface="+mn-ea"/>
                <a:cs typeface="+mn-cs"/>
              </a:rPr>
              <a:t> variable to an instance of the </a:t>
            </a:r>
            <a:r>
              <a:rPr lang="en-US" sz="1200" b="0" i="0" kern="1200" dirty="0" err="1" smtClean="0">
                <a:solidFill>
                  <a:schemeClr val="tx1"/>
                </a:solidFill>
                <a:effectLst/>
                <a:latin typeface="+mn-lt"/>
                <a:ea typeface="+mn-ea"/>
                <a:cs typeface="+mn-cs"/>
              </a:rPr>
              <a:t>FootballPlayer</a:t>
            </a:r>
            <a:r>
              <a:rPr lang="en-US" sz="1200" b="0" i="0" kern="1200" dirty="0" smtClean="0">
                <a:solidFill>
                  <a:schemeClr val="tx1"/>
                </a:solidFill>
                <a:effectLst/>
                <a:latin typeface="+mn-lt"/>
                <a:ea typeface="+mn-ea"/>
                <a:cs typeface="+mn-cs"/>
              </a:rPr>
              <a:t> type and print out the first and last names again. One thing to note is that Swift does not care if the instance is a class or structure. It only matters that the type conforms to the </a:t>
            </a:r>
            <a:r>
              <a:rPr lang="en-US" sz="1200" b="0" i="0" kern="1200" dirty="0" err="1" smtClean="0">
                <a:solidFill>
                  <a:schemeClr val="tx1"/>
                </a:solidFill>
                <a:effectLst/>
                <a:latin typeface="+mn-lt"/>
                <a:ea typeface="+mn-ea"/>
                <a:cs typeface="+mn-cs"/>
              </a:rPr>
              <a:t>PersonProtocol</a:t>
            </a:r>
            <a:r>
              <a:rPr lang="en-US" sz="1200" b="0" i="0" kern="1200" dirty="0" smtClean="0">
                <a:solidFill>
                  <a:schemeClr val="tx1"/>
                </a:solidFill>
                <a:effectLst/>
                <a:latin typeface="+mn-lt"/>
                <a:ea typeface="+mn-ea"/>
                <a:cs typeface="+mn-cs"/>
              </a:rPr>
              <a:t> protocol type. Therefore, this code would be perfectly valid if the </a:t>
            </a:r>
            <a:r>
              <a:rPr lang="en-US" sz="1200" b="0" i="0" kern="1200" dirty="0" err="1" smtClean="0">
                <a:solidFill>
                  <a:schemeClr val="tx1"/>
                </a:solidFill>
                <a:effectLst/>
                <a:latin typeface="+mn-lt"/>
                <a:ea typeface="+mn-ea"/>
                <a:cs typeface="+mn-cs"/>
              </a:rPr>
              <a:t>SwiftProgrammer</a:t>
            </a:r>
            <a:r>
              <a:rPr lang="en-US" sz="1200" b="0" i="0" kern="1200" dirty="0" smtClean="0">
                <a:solidFill>
                  <a:schemeClr val="tx1"/>
                </a:solidFill>
                <a:effectLst/>
                <a:latin typeface="+mn-lt"/>
                <a:ea typeface="+mn-ea"/>
                <a:cs typeface="+mn-cs"/>
              </a:rPr>
              <a:t> type were a structure and the </a:t>
            </a:r>
            <a:r>
              <a:rPr lang="en-US" sz="1200" b="0" i="0" kern="1200" dirty="0" err="1" smtClean="0">
                <a:solidFill>
                  <a:schemeClr val="tx1"/>
                </a:solidFill>
                <a:effectLst/>
                <a:latin typeface="+mn-lt"/>
                <a:ea typeface="+mn-ea"/>
                <a:cs typeface="+mn-cs"/>
              </a:rPr>
              <a:t>FootballPlayer</a:t>
            </a:r>
            <a:r>
              <a:rPr lang="en-US" sz="1200" b="0" i="0" kern="1200" dirty="0" smtClean="0">
                <a:solidFill>
                  <a:schemeClr val="tx1"/>
                </a:solidFill>
                <a:effectLst/>
                <a:latin typeface="+mn-lt"/>
                <a:ea typeface="+mn-ea"/>
                <a:cs typeface="+mn-cs"/>
              </a:rPr>
              <a:t> type were a class.</a:t>
            </a:r>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312978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Polymorphism gives us the ability to interact with multiple types in a uniform manner. To illustrate this, we created an array of the </a:t>
            </a:r>
            <a:r>
              <a:rPr lang="en-US" sz="1200" b="0" i="0" kern="1200" dirty="0" err="1" smtClean="0">
                <a:solidFill>
                  <a:schemeClr val="tx1"/>
                </a:solidFill>
                <a:effectLst/>
                <a:latin typeface="+mn-lt"/>
                <a:ea typeface="+mn-ea"/>
                <a:cs typeface="+mn-cs"/>
              </a:rPr>
              <a:t>PersonProtocol</a:t>
            </a:r>
            <a:r>
              <a:rPr lang="en-US" sz="1200" b="0" i="0" kern="1200" dirty="0" smtClean="0">
                <a:solidFill>
                  <a:schemeClr val="tx1"/>
                </a:solidFill>
                <a:effectLst/>
                <a:latin typeface="+mn-lt"/>
                <a:ea typeface="+mn-ea"/>
                <a:cs typeface="+mn-cs"/>
              </a:rPr>
              <a:t> types and loop through the array. We can then access each item in the array using the properties and methods define in the </a:t>
            </a:r>
            <a:r>
              <a:rPr lang="en-US" sz="1200" b="0" i="0" kern="1200" dirty="0" err="1" smtClean="0">
                <a:solidFill>
                  <a:schemeClr val="tx1"/>
                </a:solidFill>
                <a:effectLst/>
                <a:latin typeface="+mn-lt"/>
                <a:ea typeface="+mn-ea"/>
                <a:cs typeface="+mn-cs"/>
              </a:rPr>
              <a:t>PersonProtocol</a:t>
            </a:r>
            <a:r>
              <a:rPr lang="en-US" sz="1200" b="0" i="0" kern="1200" dirty="0" smtClean="0">
                <a:solidFill>
                  <a:schemeClr val="tx1"/>
                </a:solidFill>
                <a:effectLst/>
                <a:latin typeface="+mn-lt"/>
                <a:ea typeface="+mn-ea"/>
                <a:cs typeface="+mn-cs"/>
              </a:rPr>
              <a:t> protocol, regardless of the actual type. </a:t>
            </a:r>
          </a:p>
          <a:p>
            <a:r>
              <a:rPr lang="en-US" sz="1200" b="0" i="0" kern="1200" dirty="0" smtClean="0">
                <a:solidFill>
                  <a:schemeClr val="tx1"/>
                </a:solidFill>
                <a:effectLst/>
                <a:latin typeface="+mn-lt"/>
                <a:ea typeface="+mn-ea"/>
                <a:cs typeface="+mn-cs"/>
              </a:rPr>
              <a:t>If we ran this example, the output would look similar to this:</a:t>
            </a:r>
          </a:p>
          <a:p>
            <a:r>
              <a:rPr lang="en-US" sz="1200" b="0" i="0" kern="1200" dirty="0" smtClean="0">
                <a:solidFill>
                  <a:schemeClr val="tx1"/>
                </a:solidFill>
                <a:effectLst/>
                <a:latin typeface="+mn-lt"/>
                <a:ea typeface="+mn-ea"/>
                <a:cs typeface="+mn-cs"/>
              </a:rPr>
              <a:t>We have mentioned a few times in this chapter that, when we define the type of a variable, constant, collection type, and so on to be a protocol type, we can then use the instance of any type that conforms to that protocol. This is a very important concept to understand and is one of the many things that make protocols and protocol extensions so powerful.</a:t>
            </a:r>
          </a:p>
          <a:p>
            <a:r>
              <a:rPr lang="en-US" sz="1200" b="0" i="0" kern="1200" dirty="0" smtClean="0">
                <a:solidFill>
                  <a:schemeClr val="tx1"/>
                </a:solidFill>
                <a:effectLst/>
                <a:latin typeface="+mn-lt"/>
                <a:ea typeface="+mn-ea"/>
                <a:cs typeface="+mn-cs"/>
              </a:rPr>
              <a:t>When we use a protocol to access instances, as shown in the previous example, we are limited to using only properties and methods that are defined in the protocol. If we want to use properties or methods that are specific to the individual types, we would need to cast the instance to that type.</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a:p>
        </p:txBody>
      </p:sp>
    </p:spTree>
    <p:extLst>
      <p:ext uri="{BB962C8B-B14F-4D97-AF65-F5344CB8AC3E}">
        <p14:creationId xmlns:p14="http://schemas.microsoft.com/office/powerpoint/2010/main" val="1239642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Type casting is a way to check the type of an instance and/or to treat the instance as a specified type. In Swift, we use the </a:t>
            </a:r>
            <a:r>
              <a:rPr lang="en-US" dirty="0" smtClean="0"/>
              <a:t>is</a:t>
            </a:r>
            <a:r>
              <a:rPr lang="en-US" sz="1200" b="0" i="0" kern="1200" dirty="0" smtClean="0">
                <a:solidFill>
                  <a:schemeClr val="tx1"/>
                </a:solidFill>
                <a:effectLst/>
                <a:latin typeface="+mn-lt"/>
                <a:ea typeface="+mn-ea"/>
                <a:cs typeface="+mn-cs"/>
              </a:rPr>
              <a:t> keyword to check if an instance is a specific type and the </a:t>
            </a:r>
            <a:r>
              <a:rPr lang="en-US" dirty="0" smtClean="0"/>
              <a:t>as</a:t>
            </a:r>
            <a:r>
              <a:rPr lang="en-US" sz="1200" b="0" i="0" kern="1200" dirty="0" smtClean="0">
                <a:solidFill>
                  <a:schemeClr val="tx1"/>
                </a:solidFill>
                <a:effectLst/>
                <a:latin typeface="+mn-lt"/>
                <a:ea typeface="+mn-ea"/>
                <a:cs typeface="+mn-cs"/>
              </a:rPr>
              <a:t> keyword to treat the instance as a specific type.</a:t>
            </a:r>
          </a:p>
          <a:p>
            <a:r>
              <a:rPr lang="en-US" sz="1200" b="0" i="0" kern="1200" dirty="0" smtClean="0">
                <a:solidFill>
                  <a:schemeClr val="tx1"/>
                </a:solidFill>
                <a:effectLst/>
                <a:latin typeface="+mn-lt"/>
                <a:ea typeface="+mn-ea"/>
                <a:cs typeface="+mn-cs"/>
              </a:rPr>
              <a:t>In this example, we use the </a:t>
            </a:r>
            <a:r>
              <a:rPr lang="en-US" dirty="0" smtClean="0"/>
              <a:t>if</a:t>
            </a:r>
            <a:r>
              <a:rPr lang="en-US" sz="1200" b="0" i="0" kern="1200" dirty="0" smtClean="0">
                <a:solidFill>
                  <a:schemeClr val="tx1"/>
                </a:solidFill>
                <a:effectLst/>
                <a:latin typeface="+mn-lt"/>
                <a:ea typeface="+mn-ea"/>
                <a:cs typeface="+mn-cs"/>
              </a:rPr>
              <a:t> conditional statement to check whether each element in the people array is an instance of the </a:t>
            </a:r>
            <a:r>
              <a:rPr lang="en-US" dirty="0" err="1" smtClean="0"/>
              <a:t>SwiftProgrammer</a:t>
            </a:r>
            <a:r>
              <a:rPr lang="en-US" sz="1200" b="0" i="0" kern="1200" dirty="0" smtClean="0">
                <a:solidFill>
                  <a:schemeClr val="tx1"/>
                </a:solidFill>
                <a:effectLst/>
                <a:latin typeface="+mn-lt"/>
                <a:ea typeface="+mn-ea"/>
                <a:cs typeface="+mn-cs"/>
              </a:rPr>
              <a:t> type; if so, we print that the person is a Swift programmer to the console</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a:p>
        </p:txBody>
      </p:sp>
    </p:spTree>
    <p:extLst>
      <p:ext uri="{BB962C8B-B14F-4D97-AF65-F5344CB8AC3E}">
        <p14:creationId xmlns:p14="http://schemas.microsoft.com/office/powerpoint/2010/main" val="229256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a lot more efficient to use the switch statement, as shown in the next example: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a:p>
        </p:txBody>
      </p:sp>
    </p:spTree>
    <p:extLst>
      <p:ext uri="{BB962C8B-B14F-4D97-AF65-F5344CB8AC3E}">
        <p14:creationId xmlns:p14="http://schemas.microsoft.com/office/powerpoint/2010/main" val="896930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also use the </a:t>
            </a:r>
            <a:r>
              <a:rPr lang="en-US" dirty="0" smtClean="0"/>
              <a:t>where</a:t>
            </a:r>
            <a:r>
              <a:rPr lang="en-US" sz="1200" b="0" i="0" kern="1200" dirty="0" smtClean="0">
                <a:solidFill>
                  <a:schemeClr val="tx1"/>
                </a:solidFill>
                <a:effectLst/>
                <a:latin typeface="+mn-lt"/>
                <a:ea typeface="+mn-ea"/>
                <a:cs typeface="+mn-cs"/>
              </a:rPr>
              <a:t> statement with the </a:t>
            </a:r>
            <a:r>
              <a:rPr lang="en-US" dirty="0" smtClean="0"/>
              <a:t>is</a:t>
            </a:r>
            <a:r>
              <a:rPr lang="en-US" sz="1200" b="0" i="0" kern="1200" dirty="0" smtClean="0">
                <a:solidFill>
                  <a:schemeClr val="tx1"/>
                </a:solidFill>
                <a:effectLst/>
                <a:latin typeface="+mn-lt"/>
                <a:ea typeface="+mn-ea"/>
                <a:cs typeface="+mn-cs"/>
              </a:rPr>
              <a:t> keyword to filter the array, as shown in the following example: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a:p>
        </p:txBody>
      </p:sp>
    </p:spTree>
    <p:extLst>
      <p:ext uri="{BB962C8B-B14F-4D97-AF65-F5344CB8AC3E}">
        <p14:creationId xmlns:p14="http://schemas.microsoft.com/office/powerpoint/2010/main" val="1627707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also use the </a:t>
            </a:r>
            <a:r>
              <a:rPr lang="en-US" dirty="0" smtClean="0"/>
              <a:t>where</a:t>
            </a:r>
            <a:r>
              <a:rPr lang="en-US" sz="1200" b="0" i="0" kern="1200" dirty="0" smtClean="0">
                <a:solidFill>
                  <a:schemeClr val="tx1"/>
                </a:solidFill>
                <a:effectLst/>
                <a:latin typeface="+mn-lt"/>
                <a:ea typeface="+mn-ea"/>
                <a:cs typeface="+mn-cs"/>
              </a:rPr>
              <a:t> statement with the </a:t>
            </a:r>
            <a:r>
              <a:rPr lang="en-US" dirty="0" smtClean="0"/>
              <a:t>is</a:t>
            </a:r>
            <a:r>
              <a:rPr lang="en-US" sz="1200" b="0" i="0" kern="1200" dirty="0" smtClean="0">
                <a:solidFill>
                  <a:schemeClr val="tx1"/>
                </a:solidFill>
                <a:effectLst/>
                <a:latin typeface="+mn-lt"/>
                <a:ea typeface="+mn-ea"/>
                <a:cs typeface="+mn-cs"/>
              </a:rPr>
              <a:t> keyword to filter the array, as shown in the following example:</a:t>
            </a:r>
          </a:p>
          <a:p>
            <a:r>
              <a:rPr lang="en-US" sz="1200" b="0" i="0" kern="1200" dirty="0" smtClean="0">
                <a:solidFill>
                  <a:schemeClr val="tx1"/>
                </a:solidFill>
                <a:effectLst/>
                <a:latin typeface="+mn-lt"/>
                <a:ea typeface="+mn-ea"/>
                <a:cs typeface="+mn-cs"/>
              </a:rPr>
              <a:t>Now let's look at how we can cast an instance of a class or structure to a specific type. To do this, we can use the </a:t>
            </a:r>
            <a:r>
              <a:rPr lang="en-US" dirty="0" smtClean="0"/>
              <a:t>as</a:t>
            </a:r>
            <a:r>
              <a:rPr lang="en-US" sz="1200" b="0" i="0" kern="1200" dirty="0" smtClean="0">
                <a:solidFill>
                  <a:schemeClr val="tx1"/>
                </a:solidFill>
                <a:effectLst/>
                <a:latin typeface="+mn-lt"/>
                <a:ea typeface="+mn-ea"/>
                <a:cs typeface="+mn-cs"/>
              </a:rPr>
              <a:t> keyword. Since the cast can fail if the instance is not of the specified type, the </a:t>
            </a:r>
            <a:r>
              <a:rPr lang="en-US" dirty="0" smtClean="0"/>
              <a:t>as</a:t>
            </a:r>
            <a:r>
              <a:rPr lang="en-US" sz="1200" b="0" i="0" kern="1200" dirty="0" smtClean="0">
                <a:solidFill>
                  <a:schemeClr val="tx1"/>
                </a:solidFill>
                <a:effectLst/>
                <a:latin typeface="+mn-lt"/>
                <a:ea typeface="+mn-ea"/>
                <a:cs typeface="+mn-cs"/>
              </a:rPr>
              <a:t> keyword comes in two forms: </a:t>
            </a:r>
            <a:r>
              <a:rPr lang="en-US" dirty="0" smtClean="0"/>
              <a:t>as?</a:t>
            </a:r>
            <a:r>
              <a:rPr lang="en-US" sz="1200" b="0" i="0" kern="1200" dirty="0" smtClean="0">
                <a:solidFill>
                  <a:schemeClr val="tx1"/>
                </a:solidFill>
                <a:effectLst/>
                <a:latin typeface="+mn-lt"/>
                <a:ea typeface="+mn-ea"/>
                <a:cs typeface="+mn-cs"/>
              </a:rPr>
              <a:t> and </a:t>
            </a:r>
            <a:r>
              <a:rPr lang="en-US" dirty="0" smtClean="0"/>
              <a:t>as!</a:t>
            </a:r>
            <a:r>
              <a:rPr lang="en-US" sz="1200" b="0" i="0" kern="1200" dirty="0" smtClean="0">
                <a:solidFill>
                  <a:schemeClr val="tx1"/>
                </a:solidFill>
                <a:effectLst/>
                <a:latin typeface="+mn-lt"/>
                <a:ea typeface="+mn-ea"/>
                <a:cs typeface="+mn-cs"/>
              </a:rPr>
              <a:t>. With the </a:t>
            </a:r>
            <a:r>
              <a:rPr lang="en-US" dirty="0" smtClean="0"/>
              <a:t>as?</a:t>
            </a:r>
            <a:r>
              <a:rPr lang="en-US" sz="1200" b="0" i="0" kern="1200" dirty="0" smtClean="0">
                <a:solidFill>
                  <a:schemeClr val="tx1"/>
                </a:solidFill>
                <a:effectLst/>
                <a:latin typeface="+mn-lt"/>
                <a:ea typeface="+mn-ea"/>
                <a:cs typeface="+mn-cs"/>
              </a:rPr>
              <a:t> form, if the casting fails, it returns a </a:t>
            </a:r>
            <a:r>
              <a:rPr lang="en-US" dirty="0" smtClean="0"/>
              <a:t>nil</a:t>
            </a:r>
            <a:r>
              <a:rPr lang="en-US" sz="1200" b="0" i="0" kern="1200" dirty="0" smtClean="0">
                <a:solidFill>
                  <a:schemeClr val="tx1"/>
                </a:solidFill>
                <a:effectLst/>
                <a:latin typeface="+mn-lt"/>
                <a:ea typeface="+mn-ea"/>
                <a:cs typeface="+mn-cs"/>
              </a:rPr>
              <a:t>; with the </a:t>
            </a:r>
            <a:r>
              <a:rPr lang="en-US" dirty="0" smtClean="0"/>
              <a:t>as!</a:t>
            </a:r>
            <a:r>
              <a:rPr lang="en-US" sz="1200" b="0" i="0" kern="1200" dirty="0" smtClean="0">
                <a:solidFill>
                  <a:schemeClr val="tx1"/>
                </a:solidFill>
                <a:effectLst/>
                <a:latin typeface="+mn-lt"/>
                <a:ea typeface="+mn-ea"/>
                <a:cs typeface="+mn-cs"/>
              </a:rPr>
              <a:t> form, if the casting fails, we get a runtime error. Therefore, it is recommended we use the </a:t>
            </a:r>
            <a:r>
              <a:rPr lang="en-US" dirty="0" smtClean="0"/>
              <a:t>as?</a:t>
            </a:r>
            <a:r>
              <a:rPr lang="en-US" sz="1200" b="0" i="0" kern="1200" dirty="0" smtClean="0">
                <a:solidFill>
                  <a:schemeClr val="tx1"/>
                </a:solidFill>
                <a:effectLst/>
                <a:latin typeface="+mn-lt"/>
                <a:ea typeface="+mn-ea"/>
                <a:cs typeface="+mn-cs"/>
              </a:rPr>
              <a:t> form unless we are absolutely sure of the instance type or we perform a check of the instance type prior to doing the cast.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a:p>
        </p:txBody>
      </p:sp>
    </p:spTree>
    <p:extLst>
      <p:ext uri="{BB962C8B-B14F-4D97-AF65-F5344CB8AC3E}">
        <p14:creationId xmlns:p14="http://schemas.microsoft.com/office/powerpoint/2010/main" val="774658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look at how we would use the </a:t>
            </a:r>
            <a:r>
              <a:rPr lang="en-US" dirty="0" smtClean="0"/>
              <a:t>as?</a:t>
            </a:r>
            <a:r>
              <a:rPr lang="en-US" sz="1200" b="0" i="0" kern="1200" dirty="0" smtClean="0">
                <a:solidFill>
                  <a:schemeClr val="tx1"/>
                </a:solidFill>
                <a:effectLst/>
                <a:latin typeface="+mn-lt"/>
                <a:ea typeface="+mn-ea"/>
                <a:cs typeface="+mn-cs"/>
              </a:rPr>
              <a:t> keyword to cast an instance of a class or structure to a specified type:</a:t>
            </a:r>
          </a:p>
          <a:p>
            <a:r>
              <a:rPr lang="en-US" sz="1200" b="0" i="0" kern="1200" dirty="0" smtClean="0">
                <a:solidFill>
                  <a:schemeClr val="tx1"/>
                </a:solidFill>
                <a:effectLst/>
                <a:latin typeface="+mn-lt"/>
                <a:ea typeface="+mn-ea"/>
                <a:cs typeface="+mn-cs"/>
              </a:rPr>
              <a:t>Since the as? keyword returns an optional, we can use optional binding to perform the cast, as shown in this example. If we are sure of the instance type, we can use the as! keyword. The following example shows how to use the as! keyword when we filter the results of the array to only return instances of the </a:t>
            </a:r>
            <a:r>
              <a:rPr lang="en-US" sz="1200" b="0" i="0" kern="1200" dirty="0" err="1" smtClean="0">
                <a:solidFill>
                  <a:schemeClr val="tx1"/>
                </a:solidFill>
                <a:effectLst/>
                <a:latin typeface="+mn-lt"/>
                <a:ea typeface="+mn-ea"/>
                <a:cs typeface="+mn-cs"/>
              </a:rPr>
              <a:t>SwiftProgrammer</a:t>
            </a:r>
            <a:r>
              <a:rPr lang="en-US" sz="1200" b="0" i="0" kern="1200" dirty="0" smtClean="0">
                <a:solidFill>
                  <a:schemeClr val="tx1"/>
                </a:solidFill>
                <a:effectLst/>
                <a:latin typeface="+mn-lt"/>
                <a:ea typeface="+mn-ea"/>
                <a:cs typeface="+mn-cs"/>
              </a:rPr>
              <a:t> type:</a:t>
            </a:r>
          </a:p>
          <a:p>
            <a:r>
              <a:rPr lang="en-US" sz="1200" b="0" i="0" kern="1200" dirty="0" smtClean="0">
                <a:solidFill>
                  <a:schemeClr val="tx1"/>
                </a:solidFill>
                <a:effectLst/>
                <a:latin typeface="+mn-lt"/>
                <a:ea typeface="+mn-ea"/>
                <a:cs typeface="+mn-cs"/>
              </a:rPr>
              <a:t>If we are sure of the instance type, we can use the </a:t>
            </a:r>
            <a:r>
              <a:rPr lang="en-US" dirty="0" smtClean="0"/>
              <a:t>as!</a:t>
            </a:r>
            <a:r>
              <a:rPr lang="en-US" sz="1200" b="0" i="0" kern="1200" dirty="0" smtClean="0">
                <a:solidFill>
                  <a:schemeClr val="tx1"/>
                </a:solidFill>
                <a:effectLst/>
                <a:latin typeface="+mn-lt"/>
                <a:ea typeface="+mn-ea"/>
                <a:cs typeface="+mn-cs"/>
              </a:rPr>
              <a:t> keyword.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a:p>
        </p:txBody>
      </p:sp>
    </p:spTree>
    <p:extLst>
      <p:ext uri="{BB962C8B-B14F-4D97-AF65-F5344CB8AC3E}">
        <p14:creationId xmlns:p14="http://schemas.microsoft.com/office/powerpoint/2010/main" val="207598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Protocol extensions allow us to extend a protocol to provide method and property implementations to conforming types. They also allow us to provide common implementations to all confirming types, eliminating the need to provide an implementation in each individual type or the need to create a class hierarchy. </a:t>
            </a:r>
          </a:p>
          <a:p>
            <a:r>
              <a:rPr lang="en-US" sz="1200" b="0" i="0" kern="1200" dirty="0" smtClean="0">
                <a:solidFill>
                  <a:schemeClr val="tx1"/>
                </a:solidFill>
                <a:effectLst/>
                <a:latin typeface="+mn-lt"/>
                <a:ea typeface="+mn-ea"/>
                <a:cs typeface="+mn-cs"/>
              </a:rPr>
              <a:t>With this protocol, we are saying that any type that conforms to the </a:t>
            </a:r>
            <a:r>
              <a:rPr lang="en-US" dirty="0" err="1" smtClean="0"/>
              <a:t>DogProtocol</a:t>
            </a:r>
            <a:r>
              <a:rPr lang="en-US" sz="1200" b="0" i="0" kern="1200" dirty="0" smtClean="0">
                <a:solidFill>
                  <a:schemeClr val="tx1"/>
                </a:solidFill>
                <a:effectLst/>
                <a:latin typeface="+mn-lt"/>
                <a:ea typeface="+mn-ea"/>
                <a:cs typeface="+mn-cs"/>
              </a:rPr>
              <a:t> protocol, must have the two properties of the </a:t>
            </a:r>
            <a:r>
              <a:rPr lang="en-US" dirty="0" smtClean="0"/>
              <a:t>String</a:t>
            </a:r>
            <a:r>
              <a:rPr lang="en-US" sz="1200" b="0" i="0" kern="1200" dirty="0" smtClean="0">
                <a:solidFill>
                  <a:schemeClr val="tx1"/>
                </a:solidFill>
                <a:effectLst/>
                <a:latin typeface="+mn-lt"/>
                <a:ea typeface="+mn-ea"/>
                <a:cs typeface="+mn-cs"/>
              </a:rPr>
              <a:t> type, with names of: </a:t>
            </a:r>
            <a:r>
              <a:rPr lang="en-US" dirty="0" smtClean="0"/>
              <a:t>name</a:t>
            </a:r>
            <a:r>
              <a:rPr lang="en-US" sz="1200" b="0" i="0" kern="1200" dirty="0" smtClean="0">
                <a:solidFill>
                  <a:schemeClr val="tx1"/>
                </a:solidFill>
                <a:effectLst/>
                <a:latin typeface="+mn-lt"/>
                <a:ea typeface="+mn-ea"/>
                <a:cs typeface="+mn-cs"/>
              </a:rPr>
              <a:t> and </a:t>
            </a:r>
            <a:r>
              <a:rPr lang="en-US" dirty="0" smtClean="0"/>
              <a:t>color</a:t>
            </a:r>
            <a:r>
              <a:rPr lang="en-US" sz="1200" b="0" i="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a:p>
        </p:txBody>
      </p:sp>
    </p:spTree>
    <p:extLst>
      <p:ext uri="{BB962C8B-B14F-4D97-AF65-F5344CB8AC3E}">
        <p14:creationId xmlns:p14="http://schemas.microsoft.com/office/powerpoint/2010/main" val="526383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define the three types that conform to this protocol. We will name these types </a:t>
            </a:r>
            <a:r>
              <a:rPr lang="en-US" sz="1200" b="0" i="0" kern="1200" dirty="0" err="1" smtClean="0">
                <a:solidFill>
                  <a:schemeClr val="tx1"/>
                </a:solidFill>
                <a:effectLst/>
                <a:latin typeface="+mn-lt"/>
                <a:ea typeface="+mn-ea"/>
                <a:cs typeface="+mn-cs"/>
              </a:rPr>
              <a:t>JackRussel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WhiteLab</a:t>
            </a:r>
            <a:r>
              <a:rPr lang="en-US" sz="1200" b="0" i="0" kern="1200" dirty="0" smtClean="0">
                <a:solidFill>
                  <a:schemeClr val="tx1"/>
                </a:solidFill>
                <a:effectLst/>
                <a:latin typeface="+mn-lt"/>
                <a:ea typeface="+mn-ea"/>
                <a:cs typeface="+mn-cs"/>
              </a:rPr>
              <a:t>, and Mutt as follows:</a:t>
            </a:r>
          </a:p>
          <a:p>
            <a:r>
              <a:rPr lang="en-US" sz="1200" b="0" i="0" kern="1200" dirty="0" smtClean="0">
                <a:solidFill>
                  <a:schemeClr val="tx1"/>
                </a:solidFill>
                <a:effectLst/>
                <a:latin typeface="+mn-lt"/>
                <a:ea typeface="+mn-ea"/>
                <a:cs typeface="+mn-cs"/>
              </a:rPr>
              <a:t>Class needs an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 structures do not</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a:p>
        </p:txBody>
      </p:sp>
    </p:spTree>
    <p:extLst>
      <p:ext uri="{BB962C8B-B14F-4D97-AF65-F5344CB8AC3E}">
        <p14:creationId xmlns:p14="http://schemas.microsoft.com/office/powerpoint/2010/main" val="1420497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say that we want to provide a method named </a:t>
            </a:r>
            <a:r>
              <a:rPr lang="en-US" dirty="0" smtClean="0"/>
              <a:t>speak</a:t>
            </a:r>
            <a:r>
              <a:rPr lang="en-US" sz="1200" b="0" i="0" kern="1200" dirty="0" smtClean="0">
                <a:solidFill>
                  <a:schemeClr val="tx1"/>
                </a:solidFill>
                <a:effectLst/>
                <a:latin typeface="+mn-lt"/>
                <a:ea typeface="+mn-ea"/>
                <a:cs typeface="+mn-cs"/>
              </a:rPr>
              <a:t> to each type that conforms to the </a:t>
            </a:r>
            <a:r>
              <a:rPr lang="en-US" dirty="0" err="1" smtClean="0"/>
              <a:t>DogProtocol</a:t>
            </a:r>
            <a:r>
              <a:rPr lang="en-US" sz="1200" b="0" i="0" kern="1200" dirty="0" smtClean="0">
                <a:solidFill>
                  <a:schemeClr val="tx1"/>
                </a:solidFill>
                <a:effectLst/>
                <a:latin typeface="+mn-lt"/>
                <a:ea typeface="+mn-ea"/>
                <a:cs typeface="+mn-cs"/>
              </a:rPr>
              <a:t> protocol. Prior to protocol extensions, we would start off by adding the method definition to the protocol, as shown in the following code:</a:t>
            </a:r>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a:p>
        </p:txBody>
      </p:sp>
    </p:spTree>
    <p:extLst>
      <p:ext uri="{BB962C8B-B14F-4D97-AF65-F5344CB8AC3E}">
        <p14:creationId xmlns:p14="http://schemas.microsoft.com/office/powerpoint/2010/main" val="213821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Animal</a:t>
            </a:r>
            <a:r>
              <a:rPr lang="en-US" sz="1200" b="0" i="0" kern="1200" baseline="0" dirty="0" smtClean="0">
                <a:solidFill>
                  <a:schemeClr val="tx1"/>
                </a:solidFill>
                <a:effectLst/>
                <a:latin typeface="+mn-lt"/>
                <a:ea typeface="+mn-ea"/>
                <a:cs typeface="+mn-cs"/>
              </a:rPr>
              <a:t> types app</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334580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Once the method is defined in the protocol, we would then need to provide an implementation of the method in every type that conforms to the protocol. </a:t>
            </a:r>
          </a:p>
          <a:p>
            <a:r>
              <a:rPr lang="en-US" sz="1200" b="0" i="0" kern="1200" dirty="0" smtClean="0">
                <a:solidFill>
                  <a:schemeClr val="tx1"/>
                </a:solidFill>
                <a:effectLst/>
                <a:latin typeface="+mn-lt"/>
                <a:ea typeface="+mn-ea"/>
                <a:cs typeface="+mn-cs"/>
              </a:rPr>
              <a:t>While this method works, it is not very efficient because whenever we update the protocol, we would need to update all the types that conform to it and we may be duplicating a lot of code, as shown in this example. Another concern is that if we need to change the default behavior of the </a:t>
            </a:r>
            <a:r>
              <a:rPr lang="en-US" dirty="0" smtClean="0"/>
              <a:t>speak()</a:t>
            </a:r>
            <a:r>
              <a:rPr lang="en-US" sz="1200" b="0" i="0" kern="1200" dirty="0" smtClean="0">
                <a:solidFill>
                  <a:schemeClr val="tx1"/>
                </a:solidFill>
                <a:effectLst/>
                <a:latin typeface="+mn-lt"/>
                <a:ea typeface="+mn-ea"/>
                <a:cs typeface="+mn-cs"/>
              </a:rPr>
              <a:t> method, we would have to go in each implementation and change the </a:t>
            </a:r>
            <a:r>
              <a:rPr lang="en-US" dirty="0" smtClean="0"/>
              <a:t>speak()</a:t>
            </a:r>
            <a:r>
              <a:rPr lang="en-US" sz="1200" b="0" i="0" kern="1200" dirty="0" smtClean="0">
                <a:solidFill>
                  <a:schemeClr val="tx1"/>
                </a:solidFill>
                <a:effectLst/>
                <a:latin typeface="+mn-lt"/>
                <a:ea typeface="+mn-ea"/>
                <a:cs typeface="+mn-cs"/>
              </a:rPr>
              <a:t> method. This is where protocol extensions come in.</a:t>
            </a:r>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31</a:t>
            </a:fld>
            <a:endParaRPr lang="en-US"/>
          </a:p>
        </p:txBody>
      </p:sp>
    </p:spTree>
    <p:extLst>
      <p:ext uri="{BB962C8B-B14F-4D97-AF65-F5344CB8AC3E}">
        <p14:creationId xmlns:p14="http://schemas.microsoft.com/office/powerpoint/2010/main" val="584322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protocol extensions, we could take the </a:t>
            </a:r>
            <a:r>
              <a:rPr lang="en-US" dirty="0" smtClean="0"/>
              <a:t>speak()</a:t>
            </a:r>
            <a:r>
              <a:rPr lang="en-US" sz="1200" b="0" i="0" kern="1200" dirty="0" smtClean="0">
                <a:solidFill>
                  <a:schemeClr val="tx1"/>
                </a:solidFill>
                <a:effectLst/>
                <a:latin typeface="+mn-lt"/>
                <a:ea typeface="+mn-ea"/>
                <a:cs typeface="+mn-cs"/>
              </a:rPr>
              <a:t> method definition out of the protocol itself. We can then define it, with the default behavior, in protocol extension. The following code shows how we would define the protocol and the protocol extension: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begin by defining </a:t>
            </a:r>
            <a:r>
              <a:rPr lang="en-US" dirty="0" err="1" smtClean="0"/>
              <a:t>DogProtocol</a:t>
            </a:r>
            <a:r>
              <a:rPr lang="en-US" sz="1200" b="0" i="0" kern="1200" dirty="0" smtClean="0">
                <a:solidFill>
                  <a:schemeClr val="tx1"/>
                </a:solidFill>
                <a:effectLst/>
                <a:latin typeface="+mn-lt"/>
                <a:ea typeface="+mn-ea"/>
                <a:cs typeface="+mn-cs"/>
              </a:rPr>
              <a:t> with the original two properties. We then create a protocol extension that extends </a:t>
            </a:r>
            <a:r>
              <a:rPr lang="en-US" dirty="0" err="1" smtClean="0"/>
              <a:t>DogProtocol</a:t>
            </a:r>
            <a:r>
              <a:rPr lang="en-US" sz="1200" b="0" i="0" kern="1200" dirty="0" smtClean="0">
                <a:solidFill>
                  <a:schemeClr val="tx1"/>
                </a:solidFill>
                <a:effectLst/>
                <a:latin typeface="+mn-lt"/>
                <a:ea typeface="+mn-ea"/>
                <a:cs typeface="+mn-cs"/>
              </a:rPr>
              <a:t> and contains the default implementation of the </a:t>
            </a:r>
            <a:r>
              <a:rPr lang="en-US" dirty="0" smtClean="0"/>
              <a:t>speak()</a:t>
            </a:r>
            <a:r>
              <a:rPr lang="en-US" sz="1200" b="0" i="0" kern="1200" dirty="0" smtClean="0">
                <a:solidFill>
                  <a:schemeClr val="tx1"/>
                </a:solidFill>
                <a:effectLst/>
                <a:latin typeface="+mn-lt"/>
                <a:ea typeface="+mn-ea"/>
                <a:cs typeface="+mn-cs"/>
              </a:rPr>
              <a:t> method. With this code, there is no need to provide an implementation of the </a:t>
            </a:r>
            <a:r>
              <a:rPr lang="en-US" dirty="0" smtClean="0"/>
              <a:t>speak()</a:t>
            </a:r>
            <a:r>
              <a:rPr lang="en-US" sz="1200" b="0" i="0" kern="1200" dirty="0" smtClean="0">
                <a:solidFill>
                  <a:schemeClr val="tx1"/>
                </a:solidFill>
                <a:effectLst/>
                <a:latin typeface="+mn-lt"/>
                <a:ea typeface="+mn-ea"/>
                <a:cs typeface="+mn-cs"/>
              </a:rPr>
              <a:t> method in each of the types that conform to </a:t>
            </a:r>
            <a:r>
              <a:rPr lang="en-US" dirty="0" err="1" smtClean="0"/>
              <a:t>DogProtocol</a:t>
            </a:r>
            <a:r>
              <a:rPr lang="en-US" sz="1200" b="0" i="0" kern="1200" dirty="0" smtClean="0">
                <a:solidFill>
                  <a:schemeClr val="tx1"/>
                </a:solidFill>
                <a:effectLst/>
                <a:latin typeface="+mn-lt"/>
                <a:ea typeface="+mn-ea"/>
                <a:cs typeface="+mn-cs"/>
              </a:rPr>
              <a:t> because they automatically receive the implementation as part of the protocol.</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a:p>
        </p:txBody>
      </p:sp>
    </p:spTree>
    <p:extLst>
      <p:ext uri="{BB962C8B-B14F-4D97-AF65-F5344CB8AC3E}">
        <p14:creationId xmlns:p14="http://schemas.microsoft.com/office/powerpoint/2010/main" val="1476865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see how this works by setting our three types that conform to </a:t>
            </a:r>
            <a:r>
              <a:rPr lang="en-US" dirty="0" err="1" smtClean="0"/>
              <a:t>DogProtocol</a:t>
            </a:r>
            <a:r>
              <a:rPr lang="en-US" sz="1200" b="0" i="0" kern="1200" dirty="0" smtClean="0">
                <a:solidFill>
                  <a:schemeClr val="tx1"/>
                </a:solidFill>
                <a:effectLst/>
                <a:latin typeface="+mn-lt"/>
                <a:ea typeface="+mn-ea"/>
                <a:cs typeface="+mn-cs"/>
              </a:rPr>
              <a:t> back to their original implementations; they should receive the </a:t>
            </a:r>
            <a:r>
              <a:rPr lang="en-US" dirty="0" smtClean="0"/>
              <a:t>speak()</a:t>
            </a:r>
            <a:r>
              <a:rPr lang="en-US" sz="1200" b="0" i="0" kern="1200" dirty="0" smtClean="0">
                <a:solidFill>
                  <a:schemeClr val="tx1"/>
                </a:solidFill>
                <a:effectLst/>
                <a:latin typeface="+mn-lt"/>
                <a:ea typeface="+mn-ea"/>
                <a:cs typeface="+mn-cs"/>
              </a:rPr>
              <a:t> method from the protocol extension:</a:t>
            </a:r>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a:p>
        </p:txBody>
      </p:sp>
    </p:spTree>
    <p:extLst>
      <p:ext uri="{BB962C8B-B14F-4D97-AF65-F5344CB8AC3E}">
        <p14:creationId xmlns:p14="http://schemas.microsoft.com/office/powerpoint/2010/main" val="34067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now use each of the types as shown in the following code:</a:t>
            </a:r>
          </a:p>
          <a:p>
            <a:r>
              <a:rPr lang="en-US" dirty="0" smtClean="0"/>
              <a:t>As we can see in this example, by adding the speak() method to the </a:t>
            </a:r>
            <a:r>
              <a:rPr lang="en-US" dirty="0" err="1" smtClean="0"/>
              <a:t>DogProtocol</a:t>
            </a:r>
            <a:r>
              <a:rPr lang="en-US" dirty="0" smtClean="0"/>
              <a:t> protocol extension, we are automatically adding that method to all the types that conform to </a:t>
            </a:r>
            <a:r>
              <a:rPr lang="en-US" dirty="0" err="1" smtClean="0"/>
              <a:t>DogProtocol</a:t>
            </a:r>
            <a:r>
              <a:rPr lang="en-US" dirty="0" smtClean="0"/>
              <a:t>.</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34</a:t>
            </a:fld>
            <a:endParaRPr lang="en-US"/>
          </a:p>
        </p:txBody>
      </p:sp>
    </p:spTree>
    <p:extLst>
      <p:ext uri="{BB962C8B-B14F-4D97-AF65-F5344CB8AC3E}">
        <p14:creationId xmlns:p14="http://schemas.microsoft.com/office/powerpoint/2010/main" val="1221302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speak()</a:t>
            </a:r>
            <a:r>
              <a:rPr lang="en-US" sz="1200" b="0" i="0" kern="1200" dirty="0" smtClean="0">
                <a:solidFill>
                  <a:schemeClr val="tx1"/>
                </a:solidFill>
                <a:effectLst/>
                <a:latin typeface="+mn-lt"/>
                <a:ea typeface="+mn-ea"/>
                <a:cs typeface="+mn-cs"/>
              </a:rPr>
              <a:t> method in the </a:t>
            </a:r>
            <a:r>
              <a:rPr lang="en-US" dirty="0" err="1" smtClean="0"/>
              <a:t>DogProtocol</a:t>
            </a:r>
            <a:r>
              <a:rPr lang="en-US" sz="1200" b="0" i="0" kern="1200" dirty="0" smtClean="0">
                <a:solidFill>
                  <a:schemeClr val="tx1"/>
                </a:solidFill>
                <a:effectLst/>
                <a:latin typeface="+mn-lt"/>
                <a:ea typeface="+mn-ea"/>
                <a:cs typeface="+mn-cs"/>
              </a:rPr>
              <a:t> protocol extension can be considered a default implementation of the </a:t>
            </a:r>
            <a:r>
              <a:rPr lang="en-US" dirty="0" smtClean="0"/>
              <a:t>speak()</a:t>
            </a:r>
            <a:r>
              <a:rPr lang="en-US" sz="1200" b="0" i="0" kern="1200" dirty="0" smtClean="0">
                <a:solidFill>
                  <a:schemeClr val="tx1"/>
                </a:solidFill>
                <a:effectLst/>
                <a:latin typeface="+mn-lt"/>
                <a:ea typeface="+mn-ea"/>
                <a:cs typeface="+mn-cs"/>
              </a:rPr>
              <a:t> method because we are able to override it in the type implementations. As an example, we could override the </a:t>
            </a:r>
            <a:r>
              <a:rPr lang="en-US" dirty="0" smtClean="0"/>
              <a:t>speak()</a:t>
            </a:r>
            <a:r>
              <a:rPr lang="en-US" sz="1200" b="0" i="0" kern="1200" dirty="0" smtClean="0">
                <a:solidFill>
                  <a:schemeClr val="tx1"/>
                </a:solidFill>
                <a:effectLst/>
                <a:latin typeface="+mn-lt"/>
                <a:ea typeface="+mn-ea"/>
                <a:cs typeface="+mn-cs"/>
              </a:rPr>
              <a:t> method in the </a:t>
            </a:r>
            <a:r>
              <a:rPr lang="en-US" dirty="0" smtClean="0"/>
              <a:t>Mutt</a:t>
            </a:r>
            <a:r>
              <a:rPr lang="en-US" sz="1200" b="0" i="0" kern="1200" dirty="0" smtClean="0">
                <a:solidFill>
                  <a:schemeClr val="tx1"/>
                </a:solidFill>
                <a:effectLst/>
                <a:latin typeface="+mn-lt"/>
                <a:ea typeface="+mn-ea"/>
                <a:cs typeface="+mn-cs"/>
              </a:rPr>
              <a:t> structure, as shown in the following code:</a:t>
            </a:r>
          </a:p>
          <a:p>
            <a:r>
              <a:rPr lang="en-US" sz="1200" b="0" i="0" kern="1200" dirty="0" smtClean="0">
                <a:solidFill>
                  <a:schemeClr val="tx1"/>
                </a:solidFill>
                <a:effectLst/>
                <a:latin typeface="+mn-lt"/>
                <a:ea typeface="+mn-ea"/>
                <a:cs typeface="+mn-cs"/>
              </a:rPr>
              <a:t>When we call the </a:t>
            </a:r>
            <a:r>
              <a:rPr lang="en-US" dirty="0" smtClean="0"/>
              <a:t>speak()</a:t>
            </a:r>
            <a:r>
              <a:rPr lang="en-US" sz="1200" b="0" i="0" kern="1200" dirty="0" smtClean="0">
                <a:solidFill>
                  <a:schemeClr val="tx1"/>
                </a:solidFill>
                <a:effectLst/>
                <a:latin typeface="+mn-lt"/>
                <a:ea typeface="+mn-ea"/>
                <a:cs typeface="+mn-cs"/>
              </a:rPr>
              <a:t> method for an instance of the </a:t>
            </a:r>
            <a:r>
              <a:rPr lang="en-US" dirty="0" smtClean="0"/>
              <a:t>Mutt</a:t>
            </a:r>
            <a:r>
              <a:rPr lang="en-US" sz="1200" b="0" i="0" kern="1200" dirty="0" smtClean="0">
                <a:solidFill>
                  <a:schemeClr val="tx1"/>
                </a:solidFill>
                <a:effectLst/>
                <a:latin typeface="+mn-lt"/>
                <a:ea typeface="+mn-ea"/>
                <a:cs typeface="+mn-cs"/>
              </a:rPr>
              <a:t> type, it will return the string, </a:t>
            </a:r>
            <a:r>
              <a:rPr lang="en-US" dirty="0" smtClean="0"/>
              <a:t>I am hungry</a:t>
            </a:r>
            <a:r>
              <a:rPr lang="en-US" sz="1200" b="0" i="0" kern="1200" dirty="0" smtClean="0">
                <a:solidFill>
                  <a:schemeClr val="tx1"/>
                </a:solidFill>
                <a:effectLst/>
                <a:latin typeface="+mn-lt"/>
                <a:ea typeface="+mn-ea"/>
                <a:cs typeface="+mn-cs"/>
              </a:rPr>
              <a:t>.</a:t>
            </a:r>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35</a:t>
            </a:fld>
            <a:endParaRPr lang="en-US"/>
          </a:p>
        </p:txBody>
      </p:sp>
    </p:spTree>
    <p:extLst>
      <p:ext uri="{BB962C8B-B14F-4D97-AF65-F5344CB8AC3E}">
        <p14:creationId xmlns:p14="http://schemas.microsoft.com/office/powerpoint/2010/main" val="1672477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Text</a:t>
            </a:r>
            <a:r>
              <a:rPr lang="en-US" sz="1200" b="0" i="0" kern="1200" baseline="0" dirty="0" smtClean="0">
                <a:solidFill>
                  <a:schemeClr val="tx1"/>
                </a:solidFill>
                <a:effectLst/>
                <a:latin typeface="+mn-lt"/>
                <a:ea typeface="+mn-ea"/>
                <a:cs typeface="+mn-cs"/>
              </a:rPr>
              <a:t> Validation example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following code shows the </a:t>
            </a:r>
            <a:r>
              <a:rPr lang="en-US" dirty="0" err="1" smtClean="0"/>
              <a:t>TextValidating</a:t>
            </a:r>
            <a:r>
              <a:rPr lang="en-US" sz="1200" b="0" i="0" kern="1200" dirty="0" smtClean="0">
                <a:solidFill>
                  <a:schemeClr val="tx1"/>
                </a:solidFill>
                <a:effectLst/>
                <a:latin typeface="+mn-lt"/>
                <a:ea typeface="+mn-ea"/>
                <a:cs typeface="+mn-cs"/>
              </a:rPr>
              <a:t> protocol, which defines the requirements for any type that we want to use for text validation:</a:t>
            </a:r>
          </a:p>
          <a:p>
            <a:r>
              <a:rPr lang="en-US" sz="1200" b="0" i="0" kern="1200" dirty="0" err="1" smtClean="0">
                <a:solidFill>
                  <a:schemeClr val="tx1"/>
                </a:solidFill>
                <a:effectLst/>
                <a:latin typeface="+mn-lt"/>
                <a:ea typeface="+mn-ea"/>
                <a:cs typeface="+mn-cs"/>
              </a:rPr>
              <a:t>regExMatchingString</a:t>
            </a:r>
            <a:r>
              <a:rPr lang="en-US" sz="1200" b="0" i="0" kern="1200" dirty="0" smtClean="0">
                <a:solidFill>
                  <a:schemeClr val="tx1"/>
                </a:solidFill>
                <a:effectLst/>
                <a:latin typeface="+mn-lt"/>
                <a:ea typeface="+mn-ea"/>
                <a:cs typeface="+mn-cs"/>
              </a:rPr>
              <a:t>: This is a regular expression string used to verify that the input string contains only valid characters.</a:t>
            </a:r>
          </a:p>
          <a:p>
            <a:r>
              <a:rPr lang="en-US" sz="1200" b="0" i="0" kern="1200" dirty="0" err="1" smtClean="0">
                <a:solidFill>
                  <a:schemeClr val="tx1"/>
                </a:solidFill>
                <a:effectLst/>
                <a:latin typeface="+mn-lt"/>
                <a:ea typeface="+mn-ea"/>
                <a:cs typeface="+mn-cs"/>
              </a:rPr>
              <a:t>regExFindMatchString</a:t>
            </a:r>
            <a:r>
              <a:rPr lang="en-US" sz="1200" b="0" i="0" kern="1200" dirty="0" smtClean="0">
                <a:solidFill>
                  <a:schemeClr val="tx1"/>
                </a:solidFill>
                <a:effectLst/>
                <a:latin typeface="+mn-lt"/>
                <a:ea typeface="+mn-ea"/>
                <a:cs typeface="+mn-cs"/>
              </a:rPr>
              <a:t>: This is a regular expression string used to retrieve a new string from the input string containing only valid characters. This regular expression is generally used when we need to validate the input in real time, as the user enters information, because it will find the longest matching prefix of the input string.</a:t>
            </a:r>
          </a:p>
          <a:p>
            <a:r>
              <a:rPr lang="en-US" sz="1200" b="0" i="0" kern="1200" dirty="0" err="1" smtClean="0">
                <a:solidFill>
                  <a:schemeClr val="tx1"/>
                </a:solidFill>
                <a:effectLst/>
                <a:latin typeface="+mn-lt"/>
                <a:ea typeface="+mn-ea"/>
                <a:cs typeface="+mn-cs"/>
              </a:rPr>
              <a:t>validationMessage</a:t>
            </a:r>
            <a:r>
              <a:rPr lang="en-US" sz="1200" b="0" i="0" kern="1200" dirty="0" smtClean="0">
                <a:solidFill>
                  <a:schemeClr val="tx1"/>
                </a:solidFill>
                <a:effectLst/>
                <a:latin typeface="+mn-lt"/>
                <a:ea typeface="+mn-ea"/>
                <a:cs typeface="+mn-cs"/>
              </a:rPr>
              <a:t>: This is the error message to display if the input string contains non-valid characters.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validateString</a:t>
            </a:r>
            <a:r>
              <a:rPr lang="en-US" sz="1200" b="0" i="0" kern="1200" dirty="0" smtClean="0">
                <a:solidFill>
                  <a:schemeClr val="tx1"/>
                </a:solidFill>
                <a:effectLst/>
                <a:latin typeface="+mn-lt"/>
                <a:ea typeface="+mn-ea"/>
                <a:cs typeface="+mn-cs"/>
              </a:rPr>
              <a:t>: This method will return true if the input string contains only valid characters. The </a:t>
            </a:r>
            <a:r>
              <a:rPr lang="en-US" sz="1200" b="0" i="0" kern="1200" dirty="0" err="1" smtClean="0">
                <a:solidFill>
                  <a:schemeClr val="tx1"/>
                </a:solidFill>
                <a:effectLst/>
                <a:latin typeface="+mn-lt"/>
                <a:ea typeface="+mn-ea"/>
                <a:cs typeface="+mn-cs"/>
              </a:rPr>
              <a:t>regExMatchingString</a:t>
            </a:r>
            <a:r>
              <a:rPr lang="en-US" sz="1200" b="0" i="0" kern="1200" dirty="0" smtClean="0">
                <a:solidFill>
                  <a:schemeClr val="tx1"/>
                </a:solidFill>
                <a:effectLst/>
                <a:latin typeface="+mn-lt"/>
                <a:ea typeface="+mn-ea"/>
                <a:cs typeface="+mn-cs"/>
              </a:rPr>
              <a:t> property will be used in this method to perform the match.</a:t>
            </a:r>
          </a:p>
          <a:p>
            <a:r>
              <a:rPr lang="en-US" sz="1200" b="0" i="0" kern="1200" dirty="0" err="1" smtClean="0">
                <a:solidFill>
                  <a:schemeClr val="tx1"/>
                </a:solidFill>
                <a:effectLst/>
                <a:latin typeface="+mn-lt"/>
                <a:ea typeface="+mn-ea"/>
                <a:cs typeface="+mn-cs"/>
              </a:rPr>
              <a:t>getMatchingString</a:t>
            </a:r>
            <a:r>
              <a:rPr lang="en-US" sz="1200" b="0" i="0" kern="1200" dirty="0" smtClean="0">
                <a:solidFill>
                  <a:schemeClr val="tx1"/>
                </a:solidFill>
                <a:effectLst/>
                <a:latin typeface="+mn-lt"/>
                <a:ea typeface="+mn-ea"/>
                <a:cs typeface="+mn-cs"/>
              </a:rPr>
              <a:t>: This method will return a new string that contains only valid characters. This method is generally used when we need to validate the input in real time as the user enters information because it will find the longest matching prefix of the input string. We will use the </a:t>
            </a:r>
            <a:r>
              <a:rPr lang="en-US" sz="1200" b="0" i="0" kern="1200" dirty="0" err="1" smtClean="0">
                <a:solidFill>
                  <a:schemeClr val="tx1"/>
                </a:solidFill>
                <a:effectLst/>
                <a:latin typeface="+mn-lt"/>
                <a:ea typeface="+mn-ea"/>
                <a:cs typeface="+mn-cs"/>
              </a:rPr>
              <a:t>regExFindMatchString</a:t>
            </a:r>
            <a:r>
              <a:rPr lang="en-US" sz="1200" b="0" i="0" kern="1200" dirty="0" smtClean="0">
                <a:solidFill>
                  <a:schemeClr val="tx1"/>
                </a:solidFill>
                <a:effectLst/>
                <a:latin typeface="+mn-lt"/>
                <a:ea typeface="+mn-ea"/>
                <a:cs typeface="+mn-cs"/>
              </a:rPr>
              <a:t> property in this method to retrieve the new string.</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36</a:t>
            </a:fld>
            <a:endParaRPr lang="en-US"/>
          </a:p>
        </p:txBody>
      </p:sp>
    </p:spTree>
    <p:extLst>
      <p:ext uri="{BB962C8B-B14F-4D97-AF65-F5344CB8AC3E}">
        <p14:creationId xmlns:p14="http://schemas.microsoft.com/office/powerpoint/2010/main" val="192849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following class would be used to verify that the input string contains only alpha characters:</a:t>
            </a:r>
          </a:p>
        </p:txBody>
      </p:sp>
      <p:sp>
        <p:nvSpPr>
          <p:cNvPr id="4" name="Slide Number Placeholder 3"/>
          <p:cNvSpPr>
            <a:spLocks noGrp="1"/>
          </p:cNvSpPr>
          <p:nvPr>
            <p:ph type="sldNum" sz="quarter" idx="10"/>
          </p:nvPr>
        </p:nvSpPr>
        <p:spPr/>
        <p:txBody>
          <a:bodyPr/>
          <a:lstStyle/>
          <a:p>
            <a:fld id="{82869989-EB00-4EE7-BCB5-25BDC5BB29F8}" type="slidenum">
              <a:rPr lang="en-US" smtClean="0"/>
              <a:t>37</a:t>
            </a:fld>
            <a:endParaRPr lang="en-US"/>
          </a:p>
        </p:txBody>
      </p:sp>
    </p:spTree>
    <p:extLst>
      <p:ext uri="{BB962C8B-B14F-4D97-AF65-F5344CB8AC3E}">
        <p14:creationId xmlns:p14="http://schemas.microsoft.com/office/powerpoint/2010/main" val="15851752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following class would be used to verify that the input string contains only alpha characters:</a:t>
            </a:r>
          </a:p>
          <a:p>
            <a:r>
              <a:rPr lang="en-US" sz="1200" b="0" i="0" kern="1200" dirty="0" smtClean="0">
                <a:solidFill>
                  <a:schemeClr val="tx1"/>
                </a:solidFill>
                <a:effectLst/>
                <a:latin typeface="+mn-lt"/>
                <a:ea typeface="+mn-ea"/>
                <a:cs typeface="+mn-cs"/>
              </a:rPr>
              <a:t>In this implementation, the </a:t>
            </a:r>
            <a:r>
              <a:rPr lang="en-US" sz="1200" b="0" i="0" kern="1200" dirty="0" err="1" smtClean="0">
                <a:solidFill>
                  <a:schemeClr val="tx1"/>
                </a:solidFill>
                <a:effectLst/>
                <a:latin typeface="+mn-lt"/>
                <a:ea typeface="+mn-ea"/>
                <a:cs typeface="+mn-cs"/>
              </a:rPr>
              <a:t>regExFindMatchString</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validationMessage</a:t>
            </a:r>
            <a:r>
              <a:rPr lang="en-US" sz="1200" b="0" i="0" kern="1200" dirty="0" smtClean="0">
                <a:solidFill>
                  <a:schemeClr val="tx1"/>
                </a:solidFill>
                <a:effectLst/>
                <a:latin typeface="+mn-lt"/>
                <a:ea typeface="+mn-ea"/>
                <a:cs typeface="+mn-cs"/>
              </a:rPr>
              <a:t> properties are stored properties, and the </a:t>
            </a:r>
            <a:r>
              <a:rPr lang="en-US" sz="1200" b="0" i="0" kern="1200" dirty="0" err="1" smtClean="0">
                <a:solidFill>
                  <a:schemeClr val="tx1"/>
                </a:solidFill>
                <a:effectLst/>
                <a:latin typeface="+mn-lt"/>
                <a:ea typeface="+mn-ea"/>
                <a:cs typeface="+mn-cs"/>
              </a:rPr>
              <a:t>regExMatchingString</a:t>
            </a:r>
            <a:r>
              <a:rPr lang="en-US" sz="1200" b="0" i="0" kern="1200" dirty="0" smtClean="0">
                <a:solidFill>
                  <a:schemeClr val="tx1"/>
                </a:solidFill>
                <a:effectLst/>
                <a:latin typeface="+mn-lt"/>
                <a:ea typeface="+mn-ea"/>
                <a:cs typeface="+mn-cs"/>
              </a:rPr>
              <a:t> property is a computed property. We also implement the </a:t>
            </a:r>
            <a:r>
              <a:rPr lang="en-US" sz="1200" b="0" i="0" kern="1200" dirty="0" err="1" smtClean="0">
                <a:solidFill>
                  <a:schemeClr val="tx1"/>
                </a:solidFill>
                <a:effectLst/>
                <a:latin typeface="+mn-lt"/>
                <a:ea typeface="+mn-ea"/>
                <a:cs typeface="+mn-cs"/>
              </a:rPr>
              <a:t>validateString</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getMatchingString</a:t>
            </a:r>
            <a:r>
              <a:rPr lang="en-US" sz="1200" b="0" i="0" kern="1200" dirty="0" smtClean="0">
                <a:solidFill>
                  <a:schemeClr val="tx1"/>
                </a:solidFill>
                <a:effectLst/>
                <a:latin typeface="+mn-lt"/>
                <a:ea typeface="+mn-ea"/>
                <a:cs typeface="+mn-cs"/>
              </a:rPr>
              <a:t>() methods within the class.</a:t>
            </a:r>
          </a:p>
          <a:p>
            <a:r>
              <a:rPr lang="en-US" dirty="0" smtClean="0"/>
              <a:t/>
            </a:r>
            <a:br>
              <a:rPr lang="en-US" dirty="0" smtClean="0"/>
            </a:br>
            <a:r>
              <a:rPr lang="en-US" sz="1200" b="0" i="0" kern="1200" dirty="0" smtClean="0">
                <a:solidFill>
                  <a:schemeClr val="tx1"/>
                </a:solidFill>
                <a:effectLst/>
                <a:latin typeface="+mn-lt"/>
                <a:ea typeface="+mn-ea"/>
                <a:cs typeface="+mn-cs"/>
              </a:rPr>
              <a:t>Normally, we would have several different types that conform to </a:t>
            </a:r>
            <a:r>
              <a:rPr lang="en-US" dirty="0" err="1" smtClean="0"/>
              <a:t>TextValidating</a:t>
            </a:r>
            <a:r>
              <a:rPr lang="en-US" sz="1200" b="0" i="0" kern="1200" dirty="0" smtClean="0">
                <a:solidFill>
                  <a:schemeClr val="tx1"/>
                </a:solidFill>
                <a:effectLst/>
                <a:latin typeface="+mn-lt"/>
                <a:ea typeface="+mn-ea"/>
                <a:cs typeface="+mn-cs"/>
              </a:rPr>
              <a:t> protocol where each one would validate a different type of input. As we can see from the </a:t>
            </a:r>
            <a:r>
              <a:rPr lang="en-US" dirty="0" smtClean="0"/>
              <a:t>AlphaValidation1</a:t>
            </a:r>
            <a:r>
              <a:rPr lang="en-US" sz="1200" b="0" i="0" kern="1200" dirty="0" smtClean="0">
                <a:solidFill>
                  <a:schemeClr val="tx1"/>
                </a:solidFill>
                <a:effectLst/>
                <a:latin typeface="+mn-lt"/>
                <a:ea typeface="+mn-ea"/>
                <a:cs typeface="+mn-cs"/>
              </a:rPr>
              <a:t> structure, there is a bit of code involved with each validation type. A lot of the code would also be duplicated in each type. The code for both methods (</a:t>
            </a:r>
            <a:r>
              <a:rPr lang="en-US" dirty="0" err="1" smtClean="0"/>
              <a:t>validateString</a:t>
            </a:r>
            <a:r>
              <a:rPr lang="en-US" dirty="0" smtClean="0"/>
              <a:t>()</a:t>
            </a:r>
            <a:r>
              <a:rPr lang="en-US" sz="1200" b="0" i="0" kern="1200" dirty="0" smtClean="0">
                <a:solidFill>
                  <a:schemeClr val="tx1"/>
                </a:solidFill>
                <a:effectLst/>
                <a:latin typeface="+mn-lt"/>
                <a:ea typeface="+mn-ea"/>
                <a:cs typeface="+mn-cs"/>
              </a:rPr>
              <a:t> and </a:t>
            </a:r>
            <a:r>
              <a:rPr lang="en-US" dirty="0" err="1" smtClean="0"/>
              <a:t>getMatchingString</a:t>
            </a:r>
            <a:r>
              <a:rPr lang="en-US" dirty="0" smtClean="0"/>
              <a:t>()</a:t>
            </a:r>
            <a:r>
              <a:rPr lang="en-US" sz="1200" b="0" i="0" kern="1200" dirty="0" smtClean="0">
                <a:solidFill>
                  <a:schemeClr val="tx1"/>
                </a:solidFill>
                <a:effectLst/>
                <a:latin typeface="+mn-lt"/>
                <a:ea typeface="+mn-ea"/>
                <a:cs typeface="+mn-cs"/>
              </a:rPr>
              <a:t>) and the </a:t>
            </a:r>
            <a:r>
              <a:rPr lang="en-US" dirty="0" err="1" smtClean="0"/>
              <a:t>regExMatchingString</a:t>
            </a:r>
            <a:r>
              <a:rPr lang="en-US" sz="1200" b="0" i="0" kern="1200" dirty="0" smtClean="0">
                <a:solidFill>
                  <a:schemeClr val="tx1"/>
                </a:solidFill>
                <a:effectLst/>
                <a:latin typeface="+mn-lt"/>
                <a:ea typeface="+mn-ea"/>
                <a:cs typeface="+mn-cs"/>
              </a:rPr>
              <a:t> property would be duplicated in every validation class. This is not ideal, but if we wanted to avoid creating a class hierarchy with a super class that contains the duplicate code (I personally prefer using value types over classes), we would have no other choice. </a:t>
            </a:r>
          </a:p>
        </p:txBody>
      </p:sp>
      <p:sp>
        <p:nvSpPr>
          <p:cNvPr id="4" name="Slide Number Placeholder 3"/>
          <p:cNvSpPr>
            <a:spLocks noGrp="1"/>
          </p:cNvSpPr>
          <p:nvPr>
            <p:ph type="sldNum" sz="quarter" idx="10"/>
          </p:nvPr>
        </p:nvSpPr>
        <p:spPr/>
        <p:txBody>
          <a:bodyPr/>
          <a:lstStyle/>
          <a:p>
            <a:fld id="{82869989-EB00-4EE7-BCB5-25BDC5BB29F8}" type="slidenum">
              <a:rPr lang="en-US" smtClean="0"/>
              <a:t>38</a:t>
            </a:fld>
            <a:endParaRPr lang="en-US"/>
          </a:p>
        </p:txBody>
      </p:sp>
    </p:spTree>
    <p:extLst>
      <p:ext uri="{BB962C8B-B14F-4D97-AF65-F5344CB8AC3E}">
        <p14:creationId xmlns:p14="http://schemas.microsoft.com/office/powerpoint/2010/main" val="1370515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see how we would implement this using protocol extensions.</a:t>
            </a:r>
          </a:p>
          <a:p>
            <a:r>
              <a:rPr lang="en-US" sz="1200" b="0" i="0" kern="1200" dirty="0" smtClean="0">
                <a:solidFill>
                  <a:schemeClr val="tx1"/>
                </a:solidFill>
                <a:effectLst/>
                <a:latin typeface="+mn-lt"/>
                <a:ea typeface="+mn-ea"/>
                <a:cs typeface="+mn-cs"/>
              </a:rPr>
              <a:t>With protocol extensions, we need to think about the code a little differently. The big difference is, we neither need, nor want, to define everything in the protocol. With standard protocols or when we use a class hierarchy, all the methods and properties that you want to access using the generic superclass or protocol interface would have to be defined within the superclass or protocol. With protocol extensions, it is preferable for us not to define a property or method in the protocol if we are going to be defining it within the protocol extension. Therefore, when we rewrite our text validation types with protocol extensions, </a:t>
            </a:r>
            <a:r>
              <a:rPr lang="en-US" sz="1200" b="0" i="0" kern="1200" dirty="0" err="1" smtClean="0">
                <a:solidFill>
                  <a:schemeClr val="tx1"/>
                </a:solidFill>
                <a:effectLst/>
                <a:latin typeface="+mn-lt"/>
                <a:ea typeface="+mn-ea"/>
                <a:cs typeface="+mn-cs"/>
              </a:rPr>
              <a:t>TextValidating</a:t>
            </a:r>
            <a:r>
              <a:rPr lang="en-US" sz="1200" b="0" i="0" kern="1200" dirty="0" smtClean="0">
                <a:solidFill>
                  <a:schemeClr val="tx1"/>
                </a:solidFill>
                <a:effectLst/>
                <a:latin typeface="+mn-lt"/>
                <a:ea typeface="+mn-ea"/>
                <a:cs typeface="+mn-cs"/>
              </a:rPr>
              <a:t> would be greatly simplified and would look similar to this:</a:t>
            </a:r>
          </a:p>
          <a:p>
            <a:r>
              <a:rPr lang="en-US" sz="1200" b="0" i="0" kern="1200" dirty="0" smtClean="0">
                <a:solidFill>
                  <a:schemeClr val="tx1"/>
                </a:solidFill>
                <a:effectLst/>
                <a:latin typeface="+mn-lt"/>
                <a:ea typeface="+mn-ea"/>
                <a:cs typeface="+mn-cs"/>
              </a:rPr>
              <a:t>In the original </a:t>
            </a:r>
            <a:r>
              <a:rPr lang="en-US" dirty="0" err="1" smtClean="0"/>
              <a:t>TextValidating</a:t>
            </a:r>
            <a:r>
              <a:rPr lang="en-US" sz="1200" b="0" i="0" kern="1200" dirty="0" smtClean="0">
                <a:solidFill>
                  <a:schemeClr val="tx1"/>
                </a:solidFill>
                <a:effectLst/>
                <a:latin typeface="+mn-lt"/>
                <a:ea typeface="+mn-ea"/>
                <a:cs typeface="+mn-cs"/>
              </a:rPr>
              <a:t> protocol, we defined three properties and two methods. As we can see in this new protocol, we are only defining two properties. </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39</a:t>
            </a:fld>
            <a:endParaRPr lang="en-US"/>
          </a:p>
        </p:txBody>
      </p:sp>
    </p:spTree>
    <p:extLst>
      <p:ext uri="{BB962C8B-B14F-4D97-AF65-F5344CB8AC3E}">
        <p14:creationId xmlns:p14="http://schemas.microsoft.com/office/powerpoint/2010/main" val="2744518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a:t>
            </a:r>
            <a:r>
              <a:rPr lang="en-US" dirty="0" err="1" smtClean="0"/>
              <a:t>TextValidating</a:t>
            </a:r>
            <a:r>
              <a:rPr lang="en-US" sz="1200" b="0" i="0" kern="1200" dirty="0" smtClean="0">
                <a:solidFill>
                  <a:schemeClr val="tx1"/>
                </a:solidFill>
                <a:effectLst/>
                <a:latin typeface="+mn-lt"/>
                <a:ea typeface="+mn-ea"/>
                <a:cs typeface="+mn-cs"/>
              </a:rPr>
              <a:t> protocol extension, we define the two methods and the third property that were defined in the original </a:t>
            </a:r>
            <a:r>
              <a:rPr lang="en-US" dirty="0" err="1" smtClean="0"/>
              <a:t>TextValidating</a:t>
            </a:r>
            <a:r>
              <a:rPr lang="en-US" sz="1200" b="0" i="0" kern="1200" dirty="0" smtClean="0">
                <a:solidFill>
                  <a:schemeClr val="tx1"/>
                </a:solidFill>
                <a:effectLst/>
                <a:latin typeface="+mn-lt"/>
                <a:ea typeface="+mn-ea"/>
                <a:cs typeface="+mn-cs"/>
              </a:rPr>
              <a:t>, but were not defined in the new one. Now that we have created our protocol and protocol extension, we are able to define our text validation types. </a:t>
            </a:r>
          </a:p>
        </p:txBody>
      </p:sp>
      <p:sp>
        <p:nvSpPr>
          <p:cNvPr id="4" name="Slide Number Placeholder 3"/>
          <p:cNvSpPr>
            <a:spLocks noGrp="1"/>
          </p:cNvSpPr>
          <p:nvPr>
            <p:ph type="sldNum" sz="quarter" idx="10"/>
          </p:nvPr>
        </p:nvSpPr>
        <p:spPr/>
        <p:txBody>
          <a:bodyPr/>
          <a:lstStyle/>
          <a:p>
            <a:fld id="{82869989-EB00-4EE7-BCB5-25BDC5BB29F8}" type="slidenum">
              <a:rPr lang="en-US" smtClean="0"/>
              <a:t>40</a:t>
            </a:fld>
            <a:endParaRPr lang="en-US"/>
          </a:p>
        </p:txBody>
      </p:sp>
    </p:spTree>
    <p:extLst>
      <p:ext uri="{BB962C8B-B14F-4D97-AF65-F5344CB8AC3E}">
        <p14:creationId xmlns:p14="http://schemas.microsoft.com/office/powerpoint/2010/main" val="1032575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Animal</a:t>
            </a:r>
            <a:r>
              <a:rPr lang="en-US" sz="1200" b="0" i="0" kern="1200" baseline="0" dirty="0" smtClean="0">
                <a:solidFill>
                  <a:schemeClr val="tx1"/>
                </a:solidFill>
                <a:effectLst/>
                <a:latin typeface="+mn-lt"/>
                <a:ea typeface="+mn-ea"/>
                <a:cs typeface="+mn-cs"/>
              </a:rPr>
              <a:t> types app</a:t>
            </a:r>
          </a:p>
          <a:p>
            <a:r>
              <a:rPr lang="en-US" sz="1200" b="0" i="0" kern="1200" dirty="0" smtClean="0">
                <a:solidFill>
                  <a:schemeClr val="tx1"/>
                </a:solidFill>
                <a:effectLst/>
                <a:latin typeface="+mn-lt"/>
                <a:ea typeface="+mn-ea"/>
                <a:cs typeface="+mn-cs"/>
              </a:rPr>
              <a:t>This diagram shows that we have one superclass named </a:t>
            </a:r>
            <a:r>
              <a:rPr lang="en-US" dirty="0" smtClean="0"/>
              <a:t>Animal</a:t>
            </a:r>
            <a:r>
              <a:rPr lang="en-US" sz="1200" b="0" i="0" kern="1200" dirty="0" smtClean="0">
                <a:solidFill>
                  <a:schemeClr val="tx1"/>
                </a:solidFill>
                <a:effectLst/>
                <a:latin typeface="+mn-lt"/>
                <a:ea typeface="+mn-ea"/>
                <a:cs typeface="+mn-cs"/>
              </a:rPr>
              <a:t> and two subclasses named </a:t>
            </a:r>
            <a:r>
              <a:rPr lang="en-US" dirty="0" smtClean="0"/>
              <a:t>Alligator</a:t>
            </a:r>
            <a:r>
              <a:rPr lang="en-US" sz="1200" b="0" i="0" kern="1200" dirty="0" smtClean="0">
                <a:solidFill>
                  <a:schemeClr val="tx1"/>
                </a:solidFill>
                <a:effectLst/>
                <a:latin typeface="+mn-lt"/>
                <a:ea typeface="+mn-ea"/>
                <a:cs typeface="+mn-cs"/>
              </a:rPr>
              <a:t> and </a:t>
            </a:r>
            <a:r>
              <a:rPr lang="en-US" dirty="0" smtClean="0"/>
              <a:t>Lion</a:t>
            </a:r>
            <a:r>
              <a:rPr lang="en-US" sz="1200" b="0" i="0" kern="1200" dirty="0" smtClean="0">
                <a:solidFill>
                  <a:schemeClr val="tx1"/>
                </a:solidFill>
                <a:effectLst/>
                <a:latin typeface="+mn-lt"/>
                <a:ea typeface="+mn-ea"/>
                <a:cs typeface="+mn-cs"/>
              </a:rPr>
              <a:t>. We may think that, with the three categories (land, air, and sea), we would want to create a larger class hierarchy where the middle layer would contain the classes for the land, air, and sea animals. This would allow us to separate the code for each category; however it is not possible with our requirements. The reason this is not possible is that any of the animal types can be members of multiple categories and with a class hierarchy each class can have one and only one superclass. This means that our </a:t>
            </a:r>
            <a:r>
              <a:rPr lang="en-US" dirty="0" err="1" smtClean="0"/>
              <a:t>Animal</a:t>
            </a:r>
            <a:r>
              <a:rPr lang="en-US" sz="1200" b="0" i="0" kern="1200" dirty="0" err="1" smtClean="0">
                <a:solidFill>
                  <a:schemeClr val="tx1"/>
                </a:solidFill>
                <a:effectLst/>
                <a:latin typeface="+mn-lt"/>
                <a:ea typeface="+mn-ea"/>
                <a:cs typeface="+mn-cs"/>
              </a:rPr>
              <a:t>superclass</a:t>
            </a:r>
            <a:r>
              <a:rPr lang="en-US" sz="1200" b="0" i="0" kern="1200" dirty="0" smtClean="0">
                <a:solidFill>
                  <a:schemeClr val="tx1"/>
                </a:solidFill>
                <a:effectLst/>
                <a:latin typeface="+mn-lt"/>
                <a:ea typeface="+mn-ea"/>
                <a:cs typeface="+mn-cs"/>
              </a:rPr>
              <a:t> will need to contain the code required for each of the three categories. Lets take a look at the code for the </a:t>
            </a:r>
            <a:r>
              <a:rPr lang="en-US" dirty="0" smtClean="0"/>
              <a:t>Animal</a:t>
            </a:r>
            <a:r>
              <a:rPr lang="en-US" sz="1200" b="0" i="0" kern="1200" dirty="0" smtClean="0">
                <a:solidFill>
                  <a:schemeClr val="tx1"/>
                </a:solidFill>
                <a:effectLst/>
                <a:latin typeface="+mn-lt"/>
                <a:ea typeface="+mn-ea"/>
                <a:cs typeface="+mn-cs"/>
              </a:rPr>
              <a:t> superclass.</a:t>
            </a:r>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5287973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following code, we define three structures that we will use to validate text when a user types it in:</a:t>
            </a:r>
          </a:p>
          <a:p>
            <a:r>
              <a:rPr lang="en-US" sz="1200" b="0" i="0" kern="1200" dirty="0" smtClean="0">
                <a:solidFill>
                  <a:schemeClr val="tx1"/>
                </a:solidFill>
                <a:effectLst/>
                <a:latin typeface="+mn-lt"/>
                <a:ea typeface="+mn-ea"/>
                <a:cs typeface="+mn-cs"/>
              </a:rPr>
              <a:t>In each text validation structure, we create a static constant and a private initiator so that we can use the structure as a singleton.</a:t>
            </a:r>
          </a:p>
          <a:p>
            <a:r>
              <a:rPr lang="en-US" sz="1200" b="0" i="0" kern="1200" dirty="0" smtClean="0">
                <a:solidFill>
                  <a:schemeClr val="tx1"/>
                </a:solidFill>
                <a:effectLst/>
                <a:latin typeface="+mn-lt"/>
                <a:ea typeface="+mn-ea"/>
                <a:cs typeface="+mn-cs"/>
              </a:rPr>
              <a:t>After we define the singleton pattern, all we do in each type is set the values for the </a:t>
            </a:r>
            <a:r>
              <a:rPr lang="en-US" dirty="0" err="1" smtClean="0"/>
              <a:t>regExFindMatchString</a:t>
            </a:r>
            <a:r>
              <a:rPr lang="en-US" sz="1200" b="0" i="0" kern="1200" dirty="0" smtClean="0">
                <a:solidFill>
                  <a:schemeClr val="tx1"/>
                </a:solidFill>
                <a:effectLst/>
                <a:latin typeface="+mn-lt"/>
                <a:ea typeface="+mn-ea"/>
                <a:cs typeface="+mn-cs"/>
              </a:rPr>
              <a:t> and </a:t>
            </a:r>
            <a:r>
              <a:rPr lang="en-US" dirty="0" err="1" smtClean="0"/>
              <a:t>validationMessage</a:t>
            </a:r>
            <a:r>
              <a:rPr lang="en-US" sz="1200" b="0" i="0" kern="1200" dirty="0" smtClean="0">
                <a:solidFill>
                  <a:schemeClr val="tx1"/>
                </a:solidFill>
                <a:effectLst/>
                <a:latin typeface="+mn-lt"/>
                <a:ea typeface="+mn-ea"/>
                <a:cs typeface="+mn-cs"/>
              </a:rPr>
              <a:t> properties. Now, we have virtually no duplicate code. The only code that is duplicated is the code for the singleton pattern and that is not something we would want to put in the protocol extension because we would not want to force that pattern on all the conforming types.</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41</a:t>
            </a:fld>
            <a:endParaRPr lang="en-US"/>
          </a:p>
        </p:txBody>
      </p:sp>
    </p:spTree>
    <p:extLst>
      <p:ext uri="{BB962C8B-B14F-4D97-AF65-F5344CB8AC3E}">
        <p14:creationId xmlns:p14="http://schemas.microsoft.com/office/powerpoint/2010/main" val="1710345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use the text validation structures, we would use the </a:t>
            </a:r>
            <a:r>
              <a:rPr lang="en-US" dirty="0" err="1" smtClean="0"/>
              <a:t>validateString</a:t>
            </a:r>
            <a:r>
              <a:rPr lang="en-US" dirty="0" smtClean="0"/>
              <a:t>()</a:t>
            </a:r>
            <a:r>
              <a:rPr lang="en-US" sz="1200" b="0" i="0" kern="1200" dirty="0" smtClean="0">
                <a:solidFill>
                  <a:schemeClr val="tx1"/>
                </a:solidFill>
                <a:effectLst/>
                <a:latin typeface="+mn-lt"/>
                <a:ea typeface="+mn-ea"/>
                <a:cs typeface="+mn-cs"/>
              </a:rPr>
              <a:t> method to see if a string instance matched the regular expression and the </a:t>
            </a:r>
            <a:r>
              <a:rPr lang="en-US" dirty="0" err="1" smtClean="0"/>
              <a:t>getMatchingString</a:t>
            </a:r>
            <a:r>
              <a:rPr lang="en-US" dirty="0" smtClean="0"/>
              <a:t>()</a:t>
            </a:r>
            <a:r>
              <a:rPr lang="en-US" sz="1200" b="0" i="0" kern="1200" dirty="0" smtClean="0">
                <a:solidFill>
                  <a:schemeClr val="tx1"/>
                </a:solidFill>
                <a:effectLst/>
                <a:latin typeface="+mn-lt"/>
                <a:ea typeface="+mn-ea"/>
                <a:cs typeface="+mn-cs"/>
              </a:rPr>
              <a:t> method to return a new string with the invalid characters removed from the original string instance. The following example shows how we would use these methods:</a:t>
            </a:r>
          </a:p>
          <a:p>
            <a:r>
              <a:rPr lang="en-US" sz="1200" b="0" i="0" kern="1200" dirty="0" smtClean="0">
                <a:solidFill>
                  <a:schemeClr val="tx1"/>
                </a:solidFill>
                <a:effectLst/>
                <a:latin typeface="+mn-lt"/>
                <a:ea typeface="+mn-ea"/>
                <a:cs typeface="+mn-cs"/>
              </a:rPr>
              <a:t>In this example the </a:t>
            </a:r>
            <a:r>
              <a:rPr lang="en-US" dirty="0" smtClean="0"/>
              <a:t>valid2</a:t>
            </a:r>
            <a:r>
              <a:rPr lang="en-US" sz="1200" b="0" i="0" kern="1200" dirty="0" smtClean="0">
                <a:solidFill>
                  <a:schemeClr val="tx1"/>
                </a:solidFill>
                <a:effectLst/>
                <a:latin typeface="+mn-lt"/>
                <a:ea typeface="+mn-ea"/>
                <a:cs typeface="+mn-cs"/>
              </a:rPr>
              <a:t> constant would be true because the value of </a:t>
            </a:r>
            <a:r>
              <a:rPr lang="en-US" dirty="0" smtClean="0"/>
              <a:t>myString1</a:t>
            </a:r>
            <a:r>
              <a:rPr lang="en-US" sz="1200" b="0" i="0" kern="1200" dirty="0" smtClean="0">
                <a:solidFill>
                  <a:schemeClr val="tx1"/>
                </a:solidFill>
                <a:effectLst/>
                <a:latin typeface="+mn-lt"/>
                <a:ea typeface="+mn-ea"/>
                <a:cs typeface="+mn-cs"/>
              </a:rPr>
              <a:t> matches the regular expression defined in the </a:t>
            </a:r>
            <a:r>
              <a:rPr lang="en-US" dirty="0" err="1" smtClean="0"/>
              <a:t>AlphaValidation</a:t>
            </a:r>
            <a:r>
              <a:rPr lang="en-US" sz="1200" b="0" i="0" kern="1200" dirty="0" smtClean="0">
                <a:solidFill>
                  <a:schemeClr val="tx1"/>
                </a:solidFill>
                <a:effectLst/>
                <a:latin typeface="+mn-lt"/>
                <a:ea typeface="+mn-ea"/>
                <a:cs typeface="+mn-cs"/>
              </a:rPr>
              <a:t> type while the </a:t>
            </a:r>
            <a:r>
              <a:rPr lang="en-US" dirty="0" smtClean="0"/>
              <a:t>valid2</a:t>
            </a:r>
            <a:r>
              <a:rPr lang="en-US" sz="1200" b="0" i="0" kern="1200" dirty="0" smtClean="0">
                <a:solidFill>
                  <a:schemeClr val="tx1"/>
                </a:solidFill>
                <a:effectLst/>
                <a:latin typeface="+mn-lt"/>
                <a:ea typeface="+mn-ea"/>
                <a:cs typeface="+mn-cs"/>
              </a:rPr>
              <a:t> constant would be false because the value of </a:t>
            </a:r>
            <a:r>
              <a:rPr lang="en-US" dirty="0" smtClean="0"/>
              <a:t>myString2</a:t>
            </a:r>
            <a:r>
              <a:rPr lang="en-US" sz="1200" b="0" i="0" kern="1200" dirty="0" smtClean="0">
                <a:solidFill>
                  <a:schemeClr val="tx1"/>
                </a:solidFill>
                <a:effectLst/>
                <a:latin typeface="+mn-lt"/>
                <a:ea typeface="+mn-ea"/>
                <a:cs typeface="+mn-cs"/>
              </a:rPr>
              <a:t> does not match. The </a:t>
            </a:r>
            <a:r>
              <a:rPr lang="en-US" dirty="0" smtClean="0"/>
              <a:t>newString1</a:t>
            </a:r>
            <a:r>
              <a:rPr lang="en-US" sz="1200" b="0" i="0" kern="1200" dirty="0" smtClean="0">
                <a:solidFill>
                  <a:schemeClr val="tx1"/>
                </a:solidFill>
                <a:effectLst/>
                <a:latin typeface="+mn-lt"/>
                <a:ea typeface="+mn-ea"/>
                <a:cs typeface="+mn-cs"/>
              </a:rPr>
              <a:t> constant would contain the same value as the </a:t>
            </a:r>
            <a:r>
              <a:rPr lang="en-US" dirty="0" smtClean="0"/>
              <a:t>myString1</a:t>
            </a:r>
            <a:r>
              <a:rPr lang="en-US" sz="1200" b="0" i="0" kern="1200" dirty="0" smtClean="0">
                <a:solidFill>
                  <a:schemeClr val="tx1"/>
                </a:solidFill>
                <a:effectLst/>
                <a:latin typeface="+mn-lt"/>
                <a:ea typeface="+mn-ea"/>
                <a:cs typeface="+mn-cs"/>
              </a:rPr>
              <a:t> constant because the original string matched the regular expression while </a:t>
            </a:r>
            <a:r>
              <a:rPr lang="en-US" dirty="0" smtClean="0"/>
              <a:t>newString2</a:t>
            </a:r>
            <a:r>
              <a:rPr lang="en-US" sz="1200" b="0" i="0" kern="1200" dirty="0" smtClean="0">
                <a:solidFill>
                  <a:schemeClr val="tx1"/>
                </a:solidFill>
                <a:effectLst/>
                <a:latin typeface="+mn-lt"/>
                <a:ea typeface="+mn-ea"/>
                <a:cs typeface="+mn-cs"/>
              </a:rPr>
              <a:t> would contain </a:t>
            </a:r>
            <a:r>
              <a:rPr lang="en-US" dirty="0" err="1" smtClean="0"/>
              <a:t>abc</a:t>
            </a:r>
            <a:r>
              <a:rPr lang="en-US" sz="1200" b="0" i="0" kern="1200" dirty="0" smtClean="0">
                <a:solidFill>
                  <a:schemeClr val="tx1"/>
                </a:solidFill>
                <a:effectLst/>
                <a:latin typeface="+mn-lt"/>
                <a:ea typeface="+mn-ea"/>
                <a:cs typeface="+mn-cs"/>
              </a:rPr>
              <a:t> because the remainder of the characters do not match the regular expression.</a:t>
            </a:r>
          </a:p>
          <a:p>
            <a:r>
              <a:rPr lang="en-US" sz="1200" b="0" i="0" kern="1200" dirty="0" smtClean="0">
                <a:solidFill>
                  <a:schemeClr val="tx1"/>
                </a:solidFill>
                <a:effectLst/>
                <a:latin typeface="+mn-lt"/>
                <a:ea typeface="+mn-ea"/>
                <a:cs typeface="+mn-cs"/>
              </a:rPr>
              <a:t>RUN PLAYGROUNDS</a:t>
            </a:r>
          </a:p>
        </p:txBody>
      </p:sp>
      <p:sp>
        <p:nvSpPr>
          <p:cNvPr id="4" name="Slide Number Placeholder 3"/>
          <p:cNvSpPr>
            <a:spLocks noGrp="1"/>
          </p:cNvSpPr>
          <p:nvPr>
            <p:ph type="sldNum" sz="quarter" idx="10"/>
          </p:nvPr>
        </p:nvSpPr>
        <p:spPr/>
        <p:txBody>
          <a:bodyPr/>
          <a:lstStyle/>
          <a:p>
            <a:fld id="{82869989-EB00-4EE7-BCB5-25BDC5BB29F8}" type="slidenum">
              <a:rPr lang="en-US" smtClean="0"/>
              <a:t>42</a:t>
            </a:fld>
            <a:endParaRPr lang="en-US"/>
          </a:p>
        </p:txBody>
      </p:sp>
    </p:spTree>
    <p:extLst>
      <p:ext uri="{BB962C8B-B14F-4D97-AF65-F5344CB8AC3E}">
        <p14:creationId xmlns:p14="http://schemas.microsoft.com/office/powerpoint/2010/main" val="1710218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will start the </a:t>
            </a:r>
            <a:r>
              <a:rPr lang="en-US" dirty="0" smtClean="0"/>
              <a:t>Animal</a:t>
            </a:r>
            <a:r>
              <a:rPr lang="en-US" sz="1200" b="0" i="0" kern="1200" dirty="0" smtClean="0">
                <a:solidFill>
                  <a:schemeClr val="tx1"/>
                </a:solidFill>
                <a:effectLst/>
                <a:latin typeface="+mn-lt"/>
                <a:ea typeface="+mn-ea"/>
                <a:cs typeface="+mn-cs"/>
              </a:rPr>
              <a:t> superclass off by defining ten properties. These properties will define what type of animal it is and what type of attacks/movement it can do. We also define a property that will keep track of the hit points for the animal. The animal dies when its hit points reach zero.</a:t>
            </a:r>
          </a:p>
          <a:p>
            <a:r>
              <a:rPr lang="en-US" sz="1200" b="0" i="0" kern="1200" dirty="0" smtClean="0">
                <a:solidFill>
                  <a:schemeClr val="tx1"/>
                </a:solidFill>
                <a:effectLst/>
                <a:latin typeface="+mn-lt"/>
                <a:ea typeface="+mn-ea"/>
                <a:cs typeface="+mn-cs"/>
              </a:rPr>
              <a:t>We defined these as private variables because we need to set them in the subclass; however we do not want external entities to change them. The preference is for these to be constants; however a subclass can not set/change the value of a constant defined in a superclass. In order for this to work the subclass needs to be defined in the same physical file as the superclass</a:t>
            </a:r>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765018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Next, we will define an initializer that will set the properties. We will set all of the properties to </a:t>
            </a:r>
            <a:r>
              <a:rPr lang="en-US" dirty="0" smtClean="0"/>
              <a:t>false</a:t>
            </a:r>
            <a:r>
              <a:rPr lang="en-US" sz="1200" b="0" i="0" kern="1200" dirty="0" smtClean="0">
                <a:solidFill>
                  <a:schemeClr val="tx1"/>
                </a:solidFill>
                <a:effectLst/>
                <a:latin typeface="+mn-lt"/>
                <a:ea typeface="+mn-ea"/>
                <a:cs typeface="+mn-cs"/>
              </a:rPr>
              <a:t> by default and the hit points to 0. It will be up to the subclasses to set the appropriate properties that apply for that particular type:</a:t>
            </a:r>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984660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our properties are private we need to create some </a:t>
            </a:r>
            <a:r>
              <a:rPr lang="en-US" dirty="0" smtClean="0"/>
              <a:t>getter</a:t>
            </a:r>
            <a:r>
              <a:rPr lang="en-US" sz="1200" b="0" i="0" kern="1200" dirty="0" smtClean="0">
                <a:solidFill>
                  <a:schemeClr val="tx1"/>
                </a:solidFill>
                <a:effectLst/>
                <a:latin typeface="+mn-lt"/>
                <a:ea typeface="+mn-ea"/>
                <a:cs typeface="+mn-cs"/>
              </a:rPr>
              <a:t> methods so we can retrieve the values of the properties. We will also create a couple of additional methods that will verify whether the animal is alive and also a method that will deduct hit points when the animal takes a hit:</a:t>
            </a:r>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438221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now create the </a:t>
            </a:r>
            <a:r>
              <a:rPr lang="en-US" dirty="0" smtClean="0"/>
              <a:t>Alligator</a:t>
            </a:r>
            <a:r>
              <a:rPr lang="en-US" sz="1200" b="0" i="0" kern="1200" dirty="0" smtClean="0">
                <a:solidFill>
                  <a:schemeClr val="tx1"/>
                </a:solidFill>
                <a:effectLst/>
                <a:latin typeface="+mn-lt"/>
                <a:ea typeface="+mn-ea"/>
                <a:cs typeface="+mn-cs"/>
              </a:rPr>
              <a:t> and </a:t>
            </a:r>
            <a:r>
              <a:rPr lang="en-US" dirty="0" smtClean="0"/>
              <a:t>Lion</a:t>
            </a:r>
            <a:r>
              <a:rPr lang="en-US" sz="1200" b="0" i="0" kern="1200" dirty="0" smtClean="0">
                <a:solidFill>
                  <a:schemeClr val="tx1"/>
                </a:solidFill>
                <a:effectLst/>
                <a:latin typeface="+mn-lt"/>
                <a:ea typeface="+mn-ea"/>
                <a:cs typeface="+mn-cs"/>
              </a:rPr>
              <a:t> classes as subclasses of the </a:t>
            </a:r>
            <a:r>
              <a:rPr lang="en-US" dirty="0" smtClean="0"/>
              <a:t>Animal</a:t>
            </a:r>
            <a:r>
              <a:rPr lang="en-US" sz="1200" b="0" i="0" kern="1200" dirty="0" smtClean="0">
                <a:solidFill>
                  <a:schemeClr val="tx1"/>
                </a:solidFill>
                <a:effectLst/>
                <a:latin typeface="+mn-lt"/>
                <a:ea typeface="+mn-ea"/>
                <a:cs typeface="+mn-cs"/>
              </a:rPr>
              <a:t> class: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we can see, these classes override the functionality needed for each animal. The </a:t>
            </a:r>
            <a:r>
              <a:rPr lang="en-US" sz="1200" b="0" i="0" kern="1200" dirty="0" err="1" smtClean="0">
                <a:solidFill>
                  <a:schemeClr val="tx1"/>
                </a:solidFill>
                <a:effectLst/>
                <a:latin typeface="+mn-lt"/>
                <a:ea typeface="+mn-ea"/>
                <a:cs typeface="+mn-cs"/>
              </a:rPr>
              <a:t>Lionclass</a:t>
            </a:r>
            <a:r>
              <a:rPr lang="en-US" sz="1200" b="0" i="0" kern="1200" dirty="0" smtClean="0">
                <a:solidFill>
                  <a:schemeClr val="tx1"/>
                </a:solidFill>
                <a:effectLst/>
                <a:latin typeface="+mn-lt"/>
                <a:ea typeface="+mn-ea"/>
                <a:cs typeface="+mn-cs"/>
              </a:rPr>
              <a:t> contains the functionality for a land animal and the Alligator class contains the functionality for both a land and sea animal. Since both classes have the same Animal superclass we can use polymorphism to access them through the interface provided by the Animal superclass:</a:t>
            </a:r>
          </a:p>
          <a:p>
            <a:r>
              <a:rPr lang="en-US" dirty="0" smtClean="0"/>
              <a:t/>
            </a:r>
            <a:br>
              <a:rPr lang="en-US" dirty="0" smtClean="0"/>
            </a:b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226552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way we designed the animal types here would definitely work but there are several drawbacks to this design. The first drawback is the large monolithic Animal superclass. Those familiar with designing characters for video games will probably realize how much functionality is actually missing from the Animal superclass and its subclasses. This is on purpose so we can focus on the design and not all of the functionality. For those who are not familiar with designing characters for video games, trust me when I say that this class will get a lot bigger when we add all of the functionality needed.</a:t>
            </a:r>
          </a:p>
          <a:p>
            <a:r>
              <a:rPr lang="en-US" sz="1200" b="0" i="0" kern="1200" dirty="0" smtClean="0">
                <a:solidFill>
                  <a:schemeClr val="tx1"/>
                </a:solidFill>
                <a:effectLst/>
                <a:latin typeface="+mn-lt"/>
                <a:ea typeface="+mn-ea"/>
                <a:cs typeface="+mn-cs"/>
              </a:rPr>
              <a:t>Another drawback is not being able to define constants in the superclass that the subclasses can set. We could define various initiators for the superclass that would correctly set the constants for the different animal categories; however these initiators could become pretty complex and hard to maintain as we add additional animals. The builder pattern could help us with the initiation but, as we are about to see, a protocol-oriented design would be even better.</a:t>
            </a:r>
          </a:p>
          <a:p>
            <a:r>
              <a:rPr lang="en-US" sz="1200" b="0" i="0" kern="1200" dirty="0" smtClean="0">
                <a:solidFill>
                  <a:schemeClr val="tx1"/>
                </a:solidFill>
                <a:effectLst/>
                <a:latin typeface="+mn-lt"/>
                <a:ea typeface="+mn-ea"/>
                <a:cs typeface="+mn-cs"/>
              </a:rPr>
              <a:t>One final drawback that I am going to point out is the use of flags (</a:t>
            </a:r>
            <a:r>
              <a:rPr lang="en-US" sz="1200" b="0" i="0" kern="1200" dirty="0" err="1" smtClean="0">
                <a:solidFill>
                  <a:schemeClr val="tx1"/>
                </a:solidFill>
                <a:effectLst/>
                <a:latin typeface="+mn-lt"/>
                <a:ea typeface="+mn-ea"/>
                <a:cs typeface="+mn-cs"/>
              </a:rPr>
              <a:t>landAnimal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seaAnimal</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airAnimal</a:t>
            </a:r>
            <a:r>
              <a:rPr lang="en-US" sz="1200" b="0" i="0" kern="1200" dirty="0" smtClean="0">
                <a:solidFill>
                  <a:schemeClr val="tx1"/>
                </a:solidFill>
                <a:effectLst/>
                <a:latin typeface="+mn-lt"/>
                <a:ea typeface="+mn-ea"/>
                <a:cs typeface="+mn-cs"/>
              </a:rPr>
              <a:t> properties) to define the type of animal. If we accidently set these flags wrong then the animal will not behave correctly. As an example, if we set the </a:t>
            </a:r>
            <a:r>
              <a:rPr lang="en-US" sz="1200" b="0" i="0" kern="1200" dirty="0" err="1" smtClean="0">
                <a:solidFill>
                  <a:schemeClr val="tx1"/>
                </a:solidFill>
                <a:effectLst/>
                <a:latin typeface="+mn-lt"/>
                <a:ea typeface="+mn-ea"/>
                <a:cs typeface="+mn-cs"/>
              </a:rPr>
              <a:t>seaAnimalflag</a:t>
            </a:r>
            <a:r>
              <a:rPr lang="en-US" sz="1200" b="0" i="0" kern="1200" dirty="0" smtClean="0">
                <a:solidFill>
                  <a:schemeClr val="tx1"/>
                </a:solidFill>
                <a:effectLst/>
                <a:latin typeface="+mn-lt"/>
                <a:ea typeface="+mn-ea"/>
                <a:cs typeface="+mn-cs"/>
              </a:rPr>
              <a:t> rather than the </a:t>
            </a:r>
            <a:r>
              <a:rPr lang="en-US" sz="1200" b="0" i="0" kern="1200" dirty="0" err="1" smtClean="0">
                <a:solidFill>
                  <a:schemeClr val="tx1"/>
                </a:solidFill>
                <a:effectLst/>
                <a:latin typeface="+mn-lt"/>
                <a:ea typeface="+mn-ea"/>
                <a:cs typeface="+mn-cs"/>
              </a:rPr>
              <a:t>landAnimal</a:t>
            </a:r>
            <a:r>
              <a:rPr lang="en-US" sz="1200" b="0" i="0" kern="1200" dirty="0" smtClean="0">
                <a:solidFill>
                  <a:schemeClr val="tx1"/>
                </a:solidFill>
                <a:effectLst/>
                <a:latin typeface="+mn-lt"/>
                <a:ea typeface="+mn-ea"/>
                <a:cs typeface="+mn-cs"/>
              </a:rPr>
              <a:t> flag in the Lion class then the lion would not be able to move or attack on land. Trust me, it is very easy, even for the most experienced developers, to set flags wrongly.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895376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2/2/17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2/2/17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2/2/17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2/2/17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2/2/17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iOS Swift apps</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5030-201720_MCS5993_M: 5030-Topics in Computer </a:t>
            </a:r>
            <a:r>
              <a:rPr lang="en-US" dirty="0" smtClean="0"/>
              <a:t>Science</a:t>
            </a:r>
          </a:p>
          <a:p>
            <a:r>
              <a:rPr lang="en-US" dirty="0"/>
              <a:t>5031-201720_MCS4993_M: 5031-Topics in MA/CS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20121" y="865632"/>
            <a:ext cx="4956951" cy="5093070"/>
          </a:xfrm>
        </p:spPr>
      </p:pic>
    </p:spTree>
    <p:extLst>
      <p:ext uri="{BB962C8B-B14F-4D97-AF65-F5344CB8AC3E}">
        <p14:creationId xmlns:p14="http://schemas.microsoft.com/office/powerpoint/2010/main" val="174974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87420" y="1981200"/>
            <a:ext cx="5817160" cy="3810000"/>
          </a:xfrm>
        </p:spPr>
      </p:pic>
    </p:spTree>
    <p:extLst>
      <p:ext uri="{BB962C8B-B14F-4D97-AF65-F5344CB8AC3E}">
        <p14:creationId xmlns:p14="http://schemas.microsoft.com/office/powerpoint/2010/main" val="116737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5800" y="2599690"/>
            <a:ext cx="8889520" cy="1990598"/>
          </a:xfrm>
        </p:spPr>
      </p:pic>
    </p:spTree>
    <p:extLst>
      <p:ext uri="{BB962C8B-B14F-4D97-AF65-F5344CB8AC3E}">
        <p14:creationId xmlns:p14="http://schemas.microsoft.com/office/powerpoint/2010/main" val="107711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5174" y="2308352"/>
            <a:ext cx="11381652" cy="2245360"/>
          </a:xfrm>
        </p:spPr>
      </p:pic>
    </p:spTree>
    <p:extLst>
      <p:ext uri="{BB962C8B-B14F-4D97-AF65-F5344CB8AC3E}">
        <p14:creationId xmlns:p14="http://schemas.microsoft.com/office/powerpoint/2010/main" val="29267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53672" y="503853"/>
            <a:ext cx="3978446" cy="5458035"/>
          </a:xfrm>
        </p:spPr>
      </p:pic>
    </p:spTree>
    <p:extLst>
      <p:ext uri="{BB962C8B-B14F-4D97-AF65-F5344CB8AC3E}">
        <p14:creationId xmlns:p14="http://schemas.microsoft.com/office/powerpoint/2010/main" val="147518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55242" y="463296"/>
            <a:ext cx="6679029" cy="5586098"/>
          </a:xfrm>
        </p:spPr>
      </p:pic>
    </p:spTree>
    <p:extLst>
      <p:ext uri="{BB962C8B-B14F-4D97-AF65-F5344CB8AC3E}">
        <p14:creationId xmlns:p14="http://schemas.microsoft.com/office/powerpoint/2010/main" val="67963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50948" y="298704"/>
            <a:ext cx="5470320" cy="5699760"/>
          </a:xfrm>
        </p:spPr>
      </p:pic>
    </p:spTree>
    <p:extLst>
      <p:ext uri="{BB962C8B-B14F-4D97-AF65-F5344CB8AC3E}">
        <p14:creationId xmlns:p14="http://schemas.microsoft.com/office/powerpoint/2010/main" val="148856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POP</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2668" y="2739644"/>
            <a:ext cx="10375516" cy="1173988"/>
          </a:xfrm>
        </p:spPr>
      </p:pic>
    </p:spTree>
    <p:extLst>
      <p:ext uri="{BB962C8B-B14F-4D97-AF65-F5344CB8AC3E}">
        <p14:creationId xmlns:p14="http://schemas.microsoft.com/office/powerpoint/2010/main" val="25756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Programming</a:t>
            </a:r>
            <a:endParaRPr lang="en-US" dirty="0"/>
          </a:p>
        </p:txBody>
      </p:sp>
      <p:sp>
        <p:nvSpPr>
          <p:cNvPr id="3" name="Content Placeholder 2"/>
          <p:cNvSpPr>
            <a:spLocks noGrp="1"/>
          </p:cNvSpPr>
          <p:nvPr>
            <p:ph idx="1"/>
          </p:nvPr>
        </p:nvSpPr>
        <p:spPr/>
        <p:txBody>
          <a:bodyPr>
            <a:normAutofit/>
          </a:bodyPr>
          <a:lstStyle/>
          <a:p>
            <a:r>
              <a:rPr lang="en-US" sz="2800" dirty="0"/>
              <a:t>How protocols are used as a type</a:t>
            </a:r>
          </a:p>
          <a:p>
            <a:r>
              <a:rPr lang="en-US" sz="2800" dirty="0"/>
              <a:t>How to implement polymorphism in Swift using protocols</a:t>
            </a:r>
          </a:p>
          <a:p>
            <a:r>
              <a:rPr lang="en-US" sz="2800" dirty="0"/>
              <a:t>How to use protocol extensions</a:t>
            </a:r>
          </a:p>
          <a:p>
            <a:r>
              <a:rPr lang="en-US" sz="2800" dirty="0"/>
              <a:t>Why we would want to use protocol extensions</a:t>
            </a:r>
          </a:p>
        </p:txBody>
      </p:sp>
    </p:spTree>
    <p:extLst>
      <p:ext uri="{BB962C8B-B14F-4D97-AF65-F5344CB8AC3E}">
        <p14:creationId xmlns:p14="http://schemas.microsoft.com/office/powerpoint/2010/main" val="84575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as Types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2236724"/>
            <a:ext cx="9328513" cy="2902204"/>
          </a:xfrm>
        </p:spPr>
      </p:pic>
    </p:spTree>
    <p:extLst>
      <p:ext uri="{BB962C8B-B14F-4D97-AF65-F5344CB8AC3E}">
        <p14:creationId xmlns:p14="http://schemas.microsoft.com/office/powerpoint/2010/main" val="125463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2800" dirty="0" smtClean="0"/>
              <a:t>Protocols</a:t>
            </a:r>
          </a:p>
          <a:p>
            <a:r>
              <a:rPr lang="en-US" sz="2800" dirty="0" err="1" smtClean="0"/>
              <a:t>Xcode</a:t>
            </a:r>
            <a:r>
              <a:rPr lang="en-US" sz="2800" smtClean="0"/>
              <a:t> Hello World</a:t>
            </a:r>
            <a:endParaRPr lang="en-US" sz="2800" dirty="0" smtClean="0"/>
          </a:p>
        </p:txBody>
      </p:sp>
    </p:spTree>
    <p:extLst>
      <p:ext uri="{BB962C8B-B14F-4D97-AF65-F5344CB8AC3E}">
        <p14:creationId xmlns:p14="http://schemas.microsoft.com/office/powerpoint/2010/main" val="132652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as Types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2347" y="2045716"/>
            <a:ext cx="10627306" cy="164846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347" y="3832587"/>
            <a:ext cx="5377181" cy="68990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939" y="4660900"/>
            <a:ext cx="6313397" cy="880049"/>
          </a:xfrm>
          <a:prstGeom prst="rect">
            <a:avLst/>
          </a:prstGeom>
        </p:spPr>
      </p:pic>
    </p:spTree>
    <p:extLst>
      <p:ext uri="{BB962C8B-B14F-4D97-AF65-F5344CB8AC3E}">
        <p14:creationId xmlns:p14="http://schemas.microsoft.com/office/powerpoint/2010/main" val="190235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as Types</a:t>
            </a:r>
            <a:endParaRPr lang="en-US" dirty="0"/>
          </a:p>
        </p:txBody>
      </p:sp>
      <p:sp>
        <p:nvSpPr>
          <p:cNvPr id="3" name="Content Placeholder 2"/>
          <p:cNvSpPr>
            <a:spLocks noGrp="1"/>
          </p:cNvSpPr>
          <p:nvPr>
            <p:ph idx="1"/>
          </p:nvPr>
        </p:nvSpPr>
        <p:spPr>
          <a:xfrm>
            <a:off x="182880" y="1981201"/>
            <a:ext cx="11722608" cy="3809999"/>
          </a:xfrm>
        </p:spPr>
        <p:txBody>
          <a:bodyPr>
            <a:normAutofit/>
          </a:bodyPr>
          <a:lstStyle/>
          <a:p>
            <a:pPr marL="0" indent="0">
              <a:buNone/>
            </a:pPr>
            <a:r>
              <a:rPr lang="en-US" dirty="0" err="1"/>
              <a:t>PersonProtocol</a:t>
            </a:r>
            <a:r>
              <a:rPr lang="en-US" dirty="0"/>
              <a:t> </a:t>
            </a:r>
            <a:r>
              <a:rPr lang="en-US" dirty="0" err="1"/>
              <a:t>protocol:var</a:t>
            </a:r>
            <a:r>
              <a:rPr lang="en-US" dirty="0"/>
              <a:t> </a:t>
            </a:r>
            <a:r>
              <a:rPr lang="en-US" dirty="0" smtClean="0"/>
              <a:t/>
            </a:r>
            <a:br>
              <a:rPr lang="en-US" dirty="0" smtClean="0"/>
            </a:br>
            <a:r>
              <a:rPr lang="en-US" dirty="0" err="1" smtClean="0"/>
              <a:t>myPerson</a:t>
            </a:r>
            <a:r>
              <a:rPr lang="en-US" dirty="0"/>
              <a:t>: </a:t>
            </a:r>
            <a:r>
              <a:rPr lang="en-US" dirty="0" err="1"/>
              <a:t>PersonProtocol</a:t>
            </a:r>
            <a:r>
              <a:rPr lang="en-US" dirty="0"/>
              <a:t>  </a:t>
            </a:r>
            <a:endParaRPr lang="en-US" dirty="0" smtClean="0"/>
          </a:p>
          <a:p>
            <a:pPr marL="0" indent="0">
              <a:buNone/>
            </a:pPr>
            <a:r>
              <a:rPr lang="en-US" dirty="0" smtClean="0"/>
              <a:t/>
            </a:r>
            <a:br>
              <a:rPr lang="en-US" dirty="0" smtClean="0"/>
            </a:br>
            <a:r>
              <a:rPr lang="en-US" dirty="0" err="1" smtClean="0"/>
              <a:t>myPerson</a:t>
            </a:r>
            <a:r>
              <a:rPr lang="en-US" dirty="0" smtClean="0"/>
              <a:t> </a:t>
            </a:r>
            <a:r>
              <a:rPr lang="en-US" dirty="0"/>
              <a:t>= </a:t>
            </a:r>
            <a:r>
              <a:rPr lang="en-US" dirty="0" err="1"/>
              <a:t>SwiftProgrammer</a:t>
            </a:r>
            <a:r>
              <a:rPr lang="en-US" dirty="0"/>
              <a:t>(</a:t>
            </a:r>
            <a:r>
              <a:rPr lang="en-US" dirty="0" err="1"/>
              <a:t>firstName</a:t>
            </a:r>
            <a:r>
              <a:rPr lang="en-US" dirty="0"/>
              <a:t>: "Jon", </a:t>
            </a:r>
            <a:r>
              <a:rPr lang="en-US" dirty="0" err="1"/>
              <a:t>lastName</a:t>
            </a:r>
            <a:r>
              <a:rPr lang="en-US" dirty="0"/>
              <a:t>: "Hoffman", </a:t>
            </a:r>
            <a:r>
              <a:rPr lang="en-US" dirty="0" err="1"/>
              <a:t>birthDate</a:t>
            </a:r>
            <a:r>
              <a:rPr lang="en-US" dirty="0"/>
              <a:t>: </a:t>
            </a:r>
            <a:r>
              <a:rPr lang="en-US" dirty="0" err="1"/>
              <a:t>bDateProgrammer</a:t>
            </a:r>
            <a:r>
              <a:rPr lang="en-US" dirty="0"/>
              <a:t>) </a:t>
            </a:r>
            <a:r>
              <a:rPr lang="en-US" dirty="0" smtClean="0"/>
              <a:t/>
            </a:r>
            <a:br>
              <a:rPr lang="en-US" dirty="0" smtClean="0"/>
            </a:br>
            <a:r>
              <a:rPr lang="en-US" dirty="0" smtClean="0"/>
              <a:t>print</a:t>
            </a:r>
            <a:r>
              <a:rPr lang="en-US" dirty="0"/>
              <a:t>("\(</a:t>
            </a:r>
            <a:r>
              <a:rPr lang="en-US" dirty="0" err="1"/>
              <a:t>myPerson.firstName</a:t>
            </a:r>
            <a:r>
              <a:rPr lang="en-US" dirty="0"/>
              <a:t>) \(</a:t>
            </a:r>
            <a:r>
              <a:rPr lang="en-US" dirty="0" err="1"/>
              <a:t>myPerson.lastName</a:t>
            </a:r>
            <a:r>
              <a:rPr lang="en-US" dirty="0"/>
              <a:t>)")  </a:t>
            </a:r>
          </a:p>
          <a:p>
            <a:pPr marL="0" indent="0">
              <a:buNone/>
            </a:pPr>
            <a:r>
              <a:rPr lang="en-US" dirty="0" err="1" smtClean="0"/>
              <a:t>myPerson</a:t>
            </a:r>
            <a:r>
              <a:rPr lang="en-US" dirty="0" smtClean="0"/>
              <a:t> </a:t>
            </a:r>
            <a:r>
              <a:rPr lang="en-US" dirty="0"/>
              <a:t>= </a:t>
            </a:r>
            <a:r>
              <a:rPr lang="en-US" dirty="0" err="1"/>
              <a:t>FootballPlayer</a:t>
            </a:r>
            <a:r>
              <a:rPr lang="en-US" dirty="0"/>
              <a:t>(</a:t>
            </a:r>
            <a:r>
              <a:rPr lang="en-US" dirty="0" err="1"/>
              <a:t>firstName</a:t>
            </a:r>
            <a:r>
              <a:rPr lang="en-US" dirty="0"/>
              <a:t>: "Dan", </a:t>
            </a:r>
            <a:r>
              <a:rPr lang="en-US" dirty="0" err="1"/>
              <a:t>lastName</a:t>
            </a:r>
            <a:r>
              <a:rPr lang="en-US" dirty="0"/>
              <a:t>: "Marino", </a:t>
            </a:r>
            <a:r>
              <a:rPr lang="en-US" dirty="0" err="1"/>
              <a:t>birthDate</a:t>
            </a:r>
            <a:r>
              <a:rPr lang="en-US" dirty="0"/>
              <a:t>: </a:t>
            </a:r>
            <a:r>
              <a:rPr lang="en-US" dirty="0" err="1"/>
              <a:t>bDatePlayer</a:t>
            </a:r>
            <a:r>
              <a:rPr lang="en-US" dirty="0"/>
              <a:t>) </a:t>
            </a:r>
            <a:r>
              <a:rPr lang="en-US" dirty="0" smtClean="0"/>
              <a:t/>
            </a:r>
            <a:br>
              <a:rPr lang="en-US" dirty="0" smtClean="0"/>
            </a:br>
            <a:r>
              <a:rPr lang="en-US" dirty="0" smtClean="0"/>
              <a:t>print</a:t>
            </a:r>
            <a:r>
              <a:rPr lang="en-US" dirty="0"/>
              <a:t>("\(</a:t>
            </a:r>
            <a:r>
              <a:rPr lang="en-US" dirty="0" err="1"/>
              <a:t>myPerson.firstName</a:t>
            </a:r>
            <a:r>
              <a:rPr lang="en-US" dirty="0"/>
              <a:t>) \(</a:t>
            </a:r>
            <a:r>
              <a:rPr lang="en-US" dirty="0" err="1"/>
              <a:t>myPerson.lastName</a:t>
            </a:r>
            <a:r>
              <a:rPr lang="en-US" dirty="0"/>
              <a:t>)") </a:t>
            </a:r>
          </a:p>
        </p:txBody>
      </p:sp>
    </p:spTree>
    <p:extLst>
      <p:ext uri="{BB962C8B-B14F-4D97-AF65-F5344CB8AC3E}">
        <p14:creationId xmlns:p14="http://schemas.microsoft.com/office/powerpoint/2010/main" val="12728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with Protocols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3768" y="2221484"/>
            <a:ext cx="9660496" cy="198475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8580" y="4206240"/>
            <a:ext cx="6808622" cy="1335024"/>
          </a:xfrm>
          <a:prstGeom prst="rect">
            <a:avLst/>
          </a:prstGeom>
        </p:spPr>
      </p:pic>
    </p:spTree>
    <p:extLst>
      <p:ext uri="{BB962C8B-B14F-4D97-AF65-F5344CB8AC3E}">
        <p14:creationId xmlns:p14="http://schemas.microsoft.com/office/powerpoint/2010/main" val="98712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8538" y="2578608"/>
            <a:ext cx="10694924" cy="2029968"/>
          </a:xfrm>
        </p:spPr>
      </p:pic>
    </p:spTree>
    <p:extLst>
      <p:ext uri="{BB962C8B-B14F-4D97-AF65-F5344CB8AC3E}">
        <p14:creationId xmlns:p14="http://schemas.microsoft.com/office/powerpoint/2010/main" val="199033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6429" y="2147316"/>
            <a:ext cx="7854099" cy="3211068"/>
          </a:xfrm>
        </p:spPr>
      </p:pic>
    </p:spTree>
    <p:extLst>
      <p:ext uri="{BB962C8B-B14F-4D97-AF65-F5344CB8AC3E}">
        <p14:creationId xmlns:p14="http://schemas.microsoft.com/office/powerpoint/2010/main" val="163529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637" y="2398014"/>
            <a:ext cx="9767963" cy="1881378"/>
          </a:xfrm>
        </p:spPr>
      </p:pic>
    </p:spTree>
    <p:extLst>
      <p:ext uri="{BB962C8B-B14F-4D97-AF65-F5344CB8AC3E}">
        <p14:creationId xmlns:p14="http://schemas.microsoft.com/office/powerpoint/2010/main" val="175838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sp>
        <p:nvSpPr>
          <p:cNvPr id="6" name="Content Placeholder 5"/>
          <p:cNvSpPr>
            <a:spLocks noGrp="1"/>
          </p:cNvSpPr>
          <p:nvPr>
            <p:ph idx="1"/>
          </p:nvPr>
        </p:nvSpPr>
        <p:spPr/>
        <p:txBody>
          <a:bodyPr/>
          <a:lstStyle/>
          <a:p>
            <a:r>
              <a:rPr lang="en-US" sz="2800" dirty="0" smtClean="0"/>
              <a:t>as?</a:t>
            </a:r>
          </a:p>
          <a:p>
            <a:r>
              <a:rPr lang="en-US" sz="2800" dirty="0" smtClean="0"/>
              <a:t>as!</a:t>
            </a:r>
          </a:p>
          <a:p>
            <a:endParaRPr lang="en-US" dirty="0"/>
          </a:p>
        </p:txBody>
      </p:sp>
    </p:spTree>
    <p:extLst>
      <p:ext uri="{BB962C8B-B14F-4D97-AF65-F5344CB8AC3E}">
        <p14:creationId xmlns:p14="http://schemas.microsoft.com/office/powerpoint/2010/main" val="189734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 with Protocols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4972" y="1894078"/>
            <a:ext cx="10533380" cy="2202434"/>
          </a:xfr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4096512"/>
            <a:ext cx="10525242" cy="1477582"/>
          </a:xfrm>
          <a:prstGeom prst="rect">
            <a:avLst/>
          </a:prstGeom>
        </p:spPr>
      </p:pic>
    </p:spTree>
    <p:extLst>
      <p:ext uri="{BB962C8B-B14F-4D97-AF65-F5344CB8AC3E}">
        <p14:creationId xmlns:p14="http://schemas.microsoft.com/office/powerpoint/2010/main" val="86784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4794" y="2331974"/>
            <a:ext cx="7108468" cy="2130298"/>
          </a:xfrm>
        </p:spPr>
      </p:pic>
    </p:spTree>
    <p:extLst>
      <p:ext uri="{BB962C8B-B14F-4D97-AF65-F5344CB8AC3E}">
        <p14:creationId xmlns:p14="http://schemas.microsoft.com/office/powerpoint/2010/main" val="2405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810768"/>
            <a:ext cx="4854394" cy="5059680"/>
          </a:xfrm>
        </p:spPr>
      </p:pic>
    </p:spTree>
    <p:extLst>
      <p:ext uri="{BB962C8B-B14F-4D97-AF65-F5344CB8AC3E}">
        <p14:creationId xmlns:p14="http://schemas.microsoft.com/office/powerpoint/2010/main" val="13245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a:t>
            </a:r>
            <a:endParaRPr lang="en-US" dirty="0"/>
          </a:p>
        </p:txBody>
      </p:sp>
      <p:sp>
        <p:nvSpPr>
          <p:cNvPr id="3" name="Content Placeholder 2"/>
          <p:cNvSpPr>
            <a:spLocks noGrp="1"/>
          </p:cNvSpPr>
          <p:nvPr>
            <p:ph idx="1"/>
          </p:nvPr>
        </p:nvSpPr>
        <p:spPr/>
        <p:txBody>
          <a:bodyPr>
            <a:normAutofit/>
          </a:bodyPr>
          <a:lstStyle/>
          <a:p>
            <a:r>
              <a:rPr lang="en-US" sz="2800" dirty="0"/>
              <a:t>The difference between OOP and POP design</a:t>
            </a:r>
          </a:p>
          <a:p>
            <a:r>
              <a:rPr lang="en-US" sz="2800" dirty="0"/>
              <a:t>What is protocol-oriented design?</a:t>
            </a:r>
          </a:p>
          <a:p>
            <a:r>
              <a:rPr lang="en-US" sz="2800" dirty="0"/>
              <a:t>What is protocol composition?</a:t>
            </a:r>
          </a:p>
          <a:p>
            <a:r>
              <a:rPr lang="en-US" sz="2800" dirty="0"/>
              <a:t>What is protocol inheritance</a:t>
            </a:r>
            <a:r>
              <a:rPr lang="en-US" sz="2800" dirty="0" smtClean="0"/>
              <a:t>?</a:t>
            </a:r>
            <a:endParaRPr lang="en-US" sz="2800" dirty="0"/>
          </a:p>
        </p:txBody>
      </p:sp>
    </p:spTree>
    <p:extLst>
      <p:ext uri="{BB962C8B-B14F-4D97-AF65-F5344CB8AC3E}">
        <p14:creationId xmlns:p14="http://schemas.microsoft.com/office/powerpoint/2010/main" val="178699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24099" y="2130298"/>
            <a:ext cx="6666599" cy="2716022"/>
          </a:xfrm>
        </p:spPr>
      </p:pic>
    </p:spTree>
    <p:extLst>
      <p:ext uri="{BB962C8B-B14F-4D97-AF65-F5344CB8AC3E}">
        <p14:creationId xmlns:p14="http://schemas.microsoft.com/office/powerpoint/2010/main" val="116184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15080" y="371855"/>
            <a:ext cx="3516472" cy="6144273"/>
          </a:xfrm>
        </p:spPr>
      </p:pic>
    </p:spTree>
    <p:extLst>
      <p:ext uri="{BB962C8B-B14F-4D97-AF65-F5344CB8AC3E}">
        <p14:creationId xmlns:p14="http://schemas.microsoft.com/office/powerpoint/2010/main" val="108163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2446" y="1970024"/>
            <a:ext cx="5402834" cy="3793840"/>
          </a:xfrm>
        </p:spPr>
      </p:pic>
    </p:spTree>
    <p:extLst>
      <p:ext uri="{BB962C8B-B14F-4D97-AF65-F5344CB8AC3E}">
        <p14:creationId xmlns:p14="http://schemas.microsoft.com/office/powerpoint/2010/main" val="110634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6577" y="503852"/>
            <a:ext cx="5190419" cy="5366595"/>
          </a:xfrm>
        </p:spPr>
      </p:pic>
    </p:spTree>
    <p:extLst>
      <p:ext uri="{BB962C8B-B14F-4D97-AF65-F5344CB8AC3E}">
        <p14:creationId xmlns:p14="http://schemas.microsoft.com/office/powerpoint/2010/main" val="52399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2104" y="2124964"/>
            <a:ext cx="10808766" cy="2721356"/>
          </a:xfrm>
        </p:spPr>
      </p:pic>
    </p:spTree>
    <p:extLst>
      <p:ext uri="{BB962C8B-B14F-4D97-AF65-F5344CB8AC3E}">
        <p14:creationId xmlns:p14="http://schemas.microsoft.com/office/powerpoint/2010/main" val="78325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8981" y="2036064"/>
            <a:ext cx="6624203" cy="3651504"/>
          </a:xfrm>
        </p:spPr>
      </p:pic>
    </p:spTree>
    <p:extLst>
      <p:ext uri="{BB962C8B-B14F-4D97-AF65-F5344CB8AC3E}">
        <p14:creationId xmlns:p14="http://schemas.microsoft.com/office/powerpoint/2010/main" val="119516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0" y="2177796"/>
            <a:ext cx="10193528" cy="3491484"/>
          </a:xfrm>
        </p:spPr>
      </p:pic>
    </p:spTree>
    <p:extLst>
      <p:ext uri="{BB962C8B-B14F-4D97-AF65-F5344CB8AC3E}">
        <p14:creationId xmlns:p14="http://schemas.microsoft.com/office/powerpoint/2010/main" val="55403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3466" y="302685"/>
            <a:ext cx="5615940" cy="5718048"/>
          </a:xfrm>
        </p:spPr>
      </p:pic>
    </p:spTree>
    <p:extLst>
      <p:ext uri="{BB962C8B-B14F-4D97-AF65-F5344CB8AC3E}">
        <p14:creationId xmlns:p14="http://schemas.microsoft.com/office/powerpoint/2010/main" val="31633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23466" y="302685"/>
            <a:ext cx="5615940" cy="5718048"/>
          </a:xfrm>
        </p:spPr>
      </p:pic>
    </p:spTree>
    <p:extLst>
      <p:ext uri="{BB962C8B-B14F-4D97-AF65-F5344CB8AC3E}">
        <p14:creationId xmlns:p14="http://schemas.microsoft.com/office/powerpoint/2010/main" val="8313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2198" y="2435352"/>
            <a:ext cx="8355298" cy="1990344"/>
          </a:xfrm>
        </p:spPr>
      </p:pic>
    </p:spTree>
    <p:extLst>
      <p:ext uri="{BB962C8B-B14F-4D97-AF65-F5344CB8AC3E}">
        <p14:creationId xmlns:p14="http://schemas.microsoft.com/office/powerpoint/2010/main" val="92790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Requirements</a:t>
            </a:r>
            <a:endParaRPr lang="en-US" dirty="0"/>
          </a:p>
        </p:txBody>
      </p:sp>
      <p:sp>
        <p:nvSpPr>
          <p:cNvPr id="3" name="Content Placeholder 2"/>
          <p:cNvSpPr>
            <a:spLocks noGrp="1"/>
          </p:cNvSpPr>
          <p:nvPr>
            <p:ph idx="1"/>
          </p:nvPr>
        </p:nvSpPr>
        <p:spPr/>
        <p:txBody>
          <a:bodyPr>
            <a:normAutofit fontScale="85000" lnSpcReduction="20000"/>
          </a:bodyPr>
          <a:lstStyle/>
          <a:p>
            <a:r>
              <a:rPr lang="en-US" sz="2800" dirty="0"/>
              <a:t>We will have three categories of animal: sea, land, and air.</a:t>
            </a:r>
          </a:p>
          <a:p>
            <a:r>
              <a:rPr lang="en-US" sz="2800" dirty="0"/>
              <a:t>Animals may be members of multiple categories. For example an alligator can be a member of both the land and sea categories.</a:t>
            </a:r>
          </a:p>
          <a:p>
            <a:r>
              <a:rPr lang="en-US" sz="2800" dirty="0"/>
              <a:t>Animals may be able to attack and/or move when they are on a tile that matches the categories they are in.</a:t>
            </a:r>
          </a:p>
          <a:p>
            <a:r>
              <a:rPr lang="en-US" sz="2800" dirty="0"/>
              <a:t>Animals will start off with a certain number of hit points and if those hit points reach 0 or less then they will die.</a:t>
            </a:r>
          </a:p>
          <a:p>
            <a:r>
              <a:rPr lang="en-US" sz="2800" dirty="0"/>
              <a:t>For our example here we will define two animals (Lion and Alligator) but we know that the number of animal types will grow as we develop the game.</a:t>
            </a:r>
          </a:p>
        </p:txBody>
      </p:sp>
    </p:spTree>
    <p:extLst>
      <p:ext uri="{BB962C8B-B14F-4D97-AF65-F5344CB8AC3E}">
        <p14:creationId xmlns:p14="http://schemas.microsoft.com/office/powerpoint/2010/main" val="1796059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10176" y="503853"/>
            <a:ext cx="6881824" cy="5531187"/>
          </a:xfrm>
        </p:spPr>
      </p:pic>
    </p:spTree>
    <p:extLst>
      <p:ext uri="{BB962C8B-B14F-4D97-AF65-F5344CB8AC3E}">
        <p14:creationId xmlns:p14="http://schemas.microsoft.com/office/powerpoint/2010/main" val="20130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72154" y="503853"/>
            <a:ext cx="6619846" cy="5425440"/>
          </a:xfrm>
        </p:spPr>
      </p:pic>
    </p:spTree>
    <p:extLst>
      <p:ext uri="{BB962C8B-B14F-4D97-AF65-F5344CB8AC3E}">
        <p14:creationId xmlns:p14="http://schemas.microsoft.com/office/powerpoint/2010/main" val="59463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Extensions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7352" y="2427224"/>
            <a:ext cx="7569200" cy="2844800"/>
          </a:xfrm>
        </p:spPr>
      </p:pic>
    </p:spTree>
    <p:extLst>
      <p:ext uri="{BB962C8B-B14F-4D97-AF65-F5344CB8AC3E}">
        <p14:creationId xmlns:p14="http://schemas.microsoft.com/office/powerpoint/2010/main" val="4150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2800" dirty="0" err="1" smtClean="0"/>
              <a:t>Xcode</a:t>
            </a:r>
            <a:r>
              <a:rPr lang="en-US" sz="2800" smtClean="0"/>
              <a:t> Chap2</a:t>
            </a:r>
          </a:p>
          <a:p>
            <a:r>
              <a:rPr lang="en-US" sz="2800" dirty="0" smtClean="0"/>
              <a:t>Assignment </a:t>
            </a:r>
            <a:r>
              <a:rPr lang="mr-IN" sz="2800" dirty="0" smtClean="0"/>
              <a:t>–</a:t>
            </a:r>
            <a:r>
              <a:rPr lang="en-US" sz="2800" dirty="0" smtClean="0"/>
              <a:t> </a:t>
            </a:r>
            <a:r>
              <a:rPr lang="en-US" sz="2800" dirty="0" err="1" smtClean="0"/>
              <a:t>Exercism</a:t>
            </a:r>
            <a:r>
              <a:rPr lang="en-US" sz="2800" dirty="0" smtClean="0"/>
              <a:t> Word Count</a:t>
            </a:r>
            <a:endParaRPr lang="en-US" sz="2800" dirty="0"/>
          </a:p>
        </p:txBody>
      </p:sp>
    </p:spTree>
    <p:extLst>
      <p:ext uri="{BB962C8B-B14F-4D97-AF65-F5344CB8AC3E}">
        <p14:creationId xmlns:p14="http://schemas.microsoft.com/office/powerpoint/2010/main" val="180603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OOD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4600" y="2444750"/>
            <a:ext cx="4622800" cy="2882900"/>
          </a:xfrm>
        </p:spPr>
      </p:pic>
    </p:spTree>
    <p:extLst>
      <p:ext uri="{BB962C8B-B14F-4D97-AF65-F5344CB8AC3E}">
        <p14:creationId xmlns:p14="http://schemas.microsoft.com/office/powerpoint/2010/main" val="196735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OOD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42121" y="1981200"/>
            <a:ext cx="4707758" cy="3810000"/>
          </a:xfrm>
        </p:spPr>
      </p:pic>
    </p:spTree>
    <p:extLst>
      <p:ext uri="{BB962C8B-B14F-4D97-AF65-F5344CB8AC3E}">
        <p14:creationId xmlns:p14="http://schemas.microsoft.com/office/powerpoint/2010/main" val="120947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OOD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2082800"/>
            <a:ext cx="3835400" cy="3606800"/>
          </a:xfrm>
        </p:spPr>
      </p:pic>
    </p:spTree>
    <p:extLst>
      <p:ext uri="{BB962C8B-B14F-4D97-AF65-F5344CB8AC3E}">
        <p14:creationId xmlns:p14="http://schemas.microsoft.com/office/powerpoint/2010/main" val="147864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Oriented Design - OOD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27490" y="1981200"/>
            <a:ext cx="4937019" cy="3810000"/>
          </a:xfrm>
        </p:spPr>
      </p:pic>
    </p:spTree>
    <p:extLst>
      <p:ext uri="{BB962C8B-B14F-4D97-AF65-F5344CB8AC3E}">
        <p14:creationId xmlns:p14="http://schemas.microsoft.com/office/powerpoint/2010/main" val="68476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97572" y="408431"/>
            <a:ext cx="4585724" cy="5614227"/>
          </a:xfrm>
        </p:spPr>
      </p:pic>
    </p:spTree>
    <p:extLst>
      <p:ext uri="{BB962C8B-B14F-4D97-AF65-F5344CB8AC3E}">
        <p14:creationId xmlns:p14="http://schemas.microsoft.com/office/powerpoint/2010/main" val="146097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1375</Words>
  <Application>Microsoft Macintosh PowerPoint</Application>
  <PresentationFormat>Widescreen</PresentationFormat>
  <Paragraphs>200</Paragraphs>
  <Slides>43</Slides>
  <Notes>41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Mangal</vt:lpstr>
      <vt:lpstr>Arial</vt:lpstr>
      <vt:lpstr>Diamond Grid 16x9</vt:lpstr>
      <vt:lpstr>Building iOS Swift apps</vt:lpstr>
      <vt:lpstr>Agenda</vt:lpstr>
      <vt:lpstr>Protocol Oriented Design</vt:lpstr>
      <vt:lpstr>Protocol Oriented Design - Requirements</vt:lpstr>
      <vt:lpstr>Protocol Oriented Design - OOD</vt:lpstr>
      <vt:lpstr>Protocol Oriented Design - OOD</vt:lpstr>
      <vt:lpstr>Protocol Oriented Design - OOD</vt:lpstr>
      <vt:lpstr>Protocol Oriented Design - OOD</vt:lpstr>
      <vt:lpstr>PowerPoint Presentation</vt:lpstr>
      <vt:lpstr>PowerPoint Presentation</vt:lpstr>
      <vt:lpstr>Protocol Oriented Design - POP</vt:lpstr>
      <vt:lpstr>Protocol Oriented Design - POP</vt:lpstr>
      <vt:lpstr>Protocol Oriented Design - POP</vt:lpstr>
      <vt:lpstr>Protocol Oriented Design - POP</vt:lpstr>
      <vt:lpstr>PowerPoint Presentation</vt:lpstr>
      <vt:lpstr>PowerPoint Presentation</vt:lpstr>
      <vt:lpstr>Protocol Oriented Design - POP</vt:lpstr>
      <vt:lpstr>Protocol Oriented Programming</vt:lpstr>
      <vt:lpstr>Protocol as Types</vt:lpstr>
      <vt:lpstr>Protocol as Types</vt:lpstr>
      <vt:lpstr>Protocol as Types</vt:lpstr>
      <vt:lpstr>Polymorphism with Protocols</vt:lpstr>
      <vt:lpstr>Type casting with Protocols</vt:lpstr>
      <vt:lpstr>Type casting with Protocols</vt:lpstr>
      <vt:lpstr>Type casting with Protocols</vt:lpstr>
      <vt:lpstr>Type casting with Protocols</vt:lpstr>
      <vt:lpstr>Type casting with Protocols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Protocol Extensions</vt:lpstr>
      <vt:lpstr>Agenda</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cp:lastPrinted>2017-01-31T20:41:36Z</cp:lastPrinted>
  <dcterms:created xsi:type="dcterms:W3CDTF">2016-08-20T19:03:32Z</dcterms:created>
  <dcterms:modified xsi:type="dcterms:W3CDTF">2017-02-02T16:15:48Z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