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9" r:id="rId3"/>
    <p:sldId id="510" r:id="rId4"/>
    <p:sldId id="511" r:id="rId5"/>
    <p:sldId id="512" r:id="rId6"/>
    <p:sldId id="513" r:id="rId7"/>
    <p:sldId id="508" r:id="rId8"/>
    <p:sldId id="515" r:id="rId9"/>
    <p:sldId id="516" r:id="rId10"/>
    <p:sldId id="517" r:id="rId11"/>
    <p:sldId id="518" r:id="rId12"/>
    <p:sldId id="520" r:id="rId13"/>
    <p:sldId id="519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509"/>
            <p14:sldId id="510"/>
            <p14:sldId id="511"/>
            <p14:sldId id="512"/>
            <p14:sldId id="513"/>
            <p14:sldId id="508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64701" autoAdjust="0"/>
  </p:normalViewPr>
  <p:slideViewPr>
    <p:cSldViewPr snapToGrid="0">
      <p:cViewPr>
        <p:scale>
          <a:sx n="70" d="100"/>
          <a:sy n="70" d="100"/>
        </p:scale>
        <p:origin x="1040" y="-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exercise, we will learn how to link to an external webpage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We need to create a segue from the Bands Detail View Controller to the Web View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Controller. Hold Ctrl and drag from the Jive Factory Website button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View on the Web View Controller (which should be below it).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In the menu that appears, click on Push (deprecated).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Time for a preview. Set the active scheme to iPhone 6.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Click the Run button and click Stop if you get a warning.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When the Simulator finishes loading, click any of the band listings to go into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 view.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Click the Jive Factory Website button to open the Jive Factory website.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probably just add the new images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a Video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user taps the button in the Bands Detail View Controller, we want to load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of the band instead of taking users to the Jive Factory website.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new code we are adding is going to replace the current code we have linking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Jive Factory website. Let’s comment out those three lines of code. Select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code (around lines 18–20):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NSURL(string: 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www.thejivefactory.com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(URL: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Press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–/ to comment out the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First we need to create a new string to hold the YouTube embedded video HTML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After the code you just commented out, add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NSURL(string: 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www.thejivefactory.com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(URL: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6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a web browser and go to: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tinyurl.com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nicole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-promised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Below the video and view count, click the Share link.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Below that, click the Embed tab. Under that, you should see some HTML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Below the code, click SHOW MORE.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UNcheck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 suggested videos when the video finishes.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Click into the HTML code and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–A to select it all.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Press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–C to copy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Close the web browser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Switch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We’ve prepared some code for you in a file to make the video flexible (responsive).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 YouTube doesn’t include this.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Go to File &gt; Open (or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–O).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30. Scroll over to the Bands 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31. Double–click on the name of the Jive Factory Website button, change the name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 Video and hit Return. Don’t worry about the positioning for now.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32. Click the Run button.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If you get a warning asking if you want to Stop “Jive Factory”, click Stop.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33. When the Simulator finishes loading, click one of the band listings.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34. Click the Play Video button.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35. You should see the Web View Controller now has a video preview. Click on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play.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36. After the video starts playing, click the Done button to go back to the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Controller.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the Video to the Band Detail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think about it, it seems unnecessary to go to a whole other view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 the video. Let’s add the video directly in the Bands 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Switch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Select the Play Video button on the Bands Detail View Controller and hit Delete.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 the search bar at the bottom of the Object library , delete any existing text and type: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Web View below the Description. Don’t worry about placement, we’ll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With the Web View still selected in the Editor, in the Utilities area on the right, click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Size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In the Size inspector set the following: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X: 20</a:t>
            </a:r>
          </a:p>
          <a:p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bg-B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255</a:t>
            </a:r>
          </a:p>
          <a:p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278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Height: 156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3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Attributes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Next to the very first option, Scaling, make sure Scales Page To Fit is NOT checked.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we provided is responsive and adapts itself to different device sizes, so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size itself accordingly without the need for scaling!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Assistant editor icon in the top right of the window. We want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the storyboard showing on the left next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right.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isn’t showing on the right side, click the menu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 at the top of the file and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We are going to create an outlet for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this page. Hold Ctrl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from the Web View element in the Editor to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below the last property line (around line 22).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Set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Connection: Outlet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Name: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Type: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Storage: Weak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Click Connect.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Click on the Standard editor icon at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Now we need to move the video code. We can copy and paste the code we already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file. In the Project Navigator, click on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Select the embedded video code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lines 22–24):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 left: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/embed/Go9k14yrxeQ?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–C to copy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18.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 Find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 24).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20. At the end of the method, paste the code you just copied: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bandImage.image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(named: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fullImageName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left:0;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Go9k14yrxeQ?rel=0\"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Click on the Standard editor icon at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Now we need to move the video code. We can copy and paste the code we already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file. In the Project Navigator, click on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Select the embedded video code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lines 22–24):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 left: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/embed/Go9k14yrxeQ?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–C to copy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18.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 Find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 24).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20. At the end of the method, paste the code you just copied: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bandImage.image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(named: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fullImageName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left:0;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Go9k14yrxeQ?rel=0\"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the Web View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going to link to a webpage, so let’s make a view to display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Delete any text in the search bar at the bottom of the Object library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From the Object library , drag View Controller onto the Editor below the Bands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With the new View Controller selected, go to the Attributes inspector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Set the Size menu to iPhone 4.7-inch.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Position the new view controller nicely below the Bands 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In the search bar at the bottom of the Object library , type: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Drag Web View onto the empty view controller in the Editor, then resize it so that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fills the View.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should use Auto Layout to make sure the Web View fills all screen sizes.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Make sure the Web View is still selected, then at the bottom right of the Editor, click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Pin button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In the options that pop up,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UNcheck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Constrain to margins.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At the top of the options pop up, under Add New Constraints, click all four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 lines.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At the bottom, click Add 4 Constraints.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6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Click the top of the Web View Controller to select it. (Be sure to get the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that’s below the Bands Detail View Controller, not the Web View!) The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become outlined in blue.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Hit Delete to remove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Notice in the Project Navigator, we still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Select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Hit Delete.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When asked about moving the files, click Move to Trash.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–S to save.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Keep this file open. In the next exercise, we’ll add a different YouTube video for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band.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 Class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have done in a previous exercise, we need to create a class for the Web View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so we can add the code necessary to go to a webpage.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(We want the file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after this file, that’s why we had you select it.)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–N to open a new file.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Double–click Cocoa Touch Class to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From the Subclass of menu, choose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(or start typing it and let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autocomplete it for you).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name of the Class, add Web at the start, so the Class ends up being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object we are currently using on the storyboard.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this class a subclass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 will have all the functionality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currently has, plus any additional functionality we add in the code to this new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Click Next.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has been added in the Project Navigator. Now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link it to the view controller in the storyboard.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Select the View Controller with the Web View by clicking on its top bar. It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 outlined in blue to indicate it’s selected.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In the Utilities area on the right, click on the Identity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Next to Class, type W and it should autocomplete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(If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doesn’t autocomplete, just type it out.) Hit Return to apply it. Now it’s connected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new class.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Document Outline is open, click Hide Document Outline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Click on the Assistant editor icon on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You should now have the storyboard showing on the left and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right. 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isn’t showing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right side, click the menu bar at the top of the file and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We are going to create an outlet for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Hold Ctrl and drag from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View in the Editor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below the class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(around line 11).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Set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Connection: Outlet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Name: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Type: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Storage: Weak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Click Connect.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Standard editor icon at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In the Project Navigator,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Find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 15). Here is where we’ll write the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go to the webpage. When this view controller loads up for the first time, we’re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to create an external webpage.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First we need to define the URL for the webpage. Around line 18, add the following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This code creates an instance of an NSURL object and initializes it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address. We now have a usable NSURL object for our webpage.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we need to create an instance of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request, we can tell the Web View outlet to use this request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 Add the following bold code: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and run the code 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unfortunately we can’t get to it so we need to add a button!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a Button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programmed the web view to load the webpage, we need to add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button to the Bands Detail View Controller that will transition users to this view.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Make sure you can see the Bands Detail View Controller. It has the placeholder info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Name of Band, Type of music, etc.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 the search bar at the bottom of the Object library , delete any existing text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type: button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Drag a Button and drop it anywhere under the Description. We’ll position it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moment.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Attributes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Scroll down to the View options and set Background to Light Gray Color (click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arrows on the right side to open the options menu).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Under the Button options further up, set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Text Color: White Color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Inset, Top and Bottom: 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Inset, Left and Right: 15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Double–click the Button in the Editor, change the text to Jive Factory Website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 Return to apply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Drag the button below Description, using their guides to align their left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14" y="503853"/>
            <a:ext cx="3157006" cy="5484524"/>
          </a:xfrm>
        </p:spPr>
      </p:pic>
    </p:spTree>
    <p:extLst>
      <p:ext uri="{BB962C8B-B14F-4D97-AF65-F5344CB8AC3E}">
        <p14:creationId xmlns:p14="http://schemas.microsoft.com/office/powerpoint/2010/main" val="13204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32" y="763140"/>
            <a:ext cx="2610930" cy="48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add .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 </a:t>
            </a:r>
            <a:r>
              <a:rPr lang="mr-IN" sz="2800" dirty="0" smtClean="0"/>
              <a:t>–</a:t>
            </a:r>
            <a:r>
              <a:rPr lang="en-US" sz="2800" dirty="0" smtClean="0"/>
              <a:t>m “Chapter 4”</a:t>
            </a:r>
          </a:p>
        </p:txBody>
      </p:sp>
    </p:spTree>
    <p:extLst>
      <p:ext uri="{BB962C8B-B14F-4D97-AF65-F5344CB8AC3E}">
        <p14:creationId xmlns:p14="http://schemas.microsoft.com/office/powerpoint/2010/main" val="9567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041400"/>
            <a:ext cx="4432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155700"/>
            <a:ext cx="9994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16" y="694692"/>
            <a:ext cx="2774188" cy="50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0" y="525271"/>
            <a:ext cx="7115556" cy="53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1714500"/>
            <a:ext cx="3098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7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12" y="507491"/>
            <a:ext cx="9609836" cy="53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1300"/>
            <a:ext cx="10058400" cy="59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402834"/>
            <a:ext cx="9517888" cy="57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8" y="207264"/>
            <a:ext cx="5827642" cy="5864352"/>
          </a:xfrm>
        </p:spPr>
      </p:pic>
    </p:spTree>
    <p:extLst>
      <p:ext uri="{BB962C8B-B14F-4D97-AF65-F5344CB8AC3E}">
        <p14:creationId xmlns:p14="http://schemas.microsoft.com/office/powerpoint/2010/main" val="7410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08" y="205366"/>
            <a:ext cx="3235960" cy="56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7" y="778172"/>
            <a:ext cx="7101282" cy="5037411"/>
          </a:xfrm>
        </p:spPr>
      </p:pic>
    </p:spTree>
    <p:extLst>
      <p:ext uri="{BB962C8B-B14F-4D97-AF65-F5344CB8AC3E}">
        <p14:creationId xmlns:p14="http://schemas.microsoft.com/office/powerpoint/2010/main" val="15002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46" y="1267968"/>
            <a:ext cx="7839697" cy="4565904"/>
          </a:xfrm>
        </p:spPr>
      </p:pic>
    </p:spTree>
    <p:extLst>
      <p:ext uri="{BB962C8B-B14F-4D97-AF65-F5344CB8AC3E}">
        <p14:creationId xmlns:p14="http://schemas.microsoft.com/office/powerpoint/2010/main" val="5428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68" y="439230"/>
            <a:ext cx="9127990" cy="5412930"/>
          </a:xfrm>
        </p:spPr>
      </p:pic>
    </p:spTree>
    <p:extLst>
      <p:ext uri="{BB962C8B-B14F-4D97-AF65-F5344CB8AC3E}">
        <p14:creationId xmlns:p14="http://schemas.microsoft.com/office/powerpoint/2010/main" val="13129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981201"/>
            <a:ext cx="1133856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override </a:t>
            </a:r>
            <a:r>
              <a:rPr lang="en-US" sz="2400" dirty="0" err="1"/>
              <a:t>func</a:t>
            </a:r>
            <a:r>
              <a:rPr lang="en-US" sz="2400" dirty="0"/>
              <a:t> </a:t>
            </a:r>
            <a:r>
              <a:rPr lang="en-US" sz="2400" dirty="0" err="1"/>
              <a:t>viewDidLoad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super.viewDidLoad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b="1" dirty="0" smtClean="0"/>
              <a:t>	// let </a:t>
            </a:r>
            <a:r>
              <a:rPr lang="en-US" sz="2400" b="1" dirty="0" err="1"/>
              <a:t>jiveURL</a:t>
            </a:r>
            <a:r>
              <a:rPr lang="en-US" sz="2400" b="1" dirty="0"/>
              <a:t> = NSURL(string: "http://</a:t>
            </a:r>
            <a:r>
              <a:rPr lang="en-US" sz="2400" b="1" dirty="0" err="1"/>
              <a:t>www.thejivefactory.com</a:t>
            </a:r>
            <a:r>
              <a:rPr lang="en-US" sz="2400" b="1" dirty="0" smtClean="0"/>
              <a:t>")</a:t>
            </a:r>
          </a:p>
          <a:p>
            <a:pPr marL="0" indent="0">
              <a:buNone/>
            </a:pPr>
            <a:r>
              <a:rPr lang="en-US" sz="2400" b="1" dirty="0" smtClean="0"/>
              <a:t>	let </a:t>
            </a:r>
            <a:r>
              <a:rPr lang="en-US" sz="2400" b="1" dirty="0" err="1"/>
              <a:t>jiveURL</a:t>
            </a:r>
            <a:r>
              <a:rPr lang="en-US" sz="2400" b="1" dirty="0"/>
              <a:t> = NSURL(string: "</a:t>
            </a:r>
            <a:r>
              <a:rPr lang="en-US" sz="2400" b="1" dirty="0" smtClean="0"/>
              <a:t>https://</a:t>
            </a:r>
            <a:r>
              <a:rPr lang="en-US" sz="2400" b="1" dirty="0" err="1" smtClean="0"/>
              <a:t>www.google.com</a:t>
            </a:r>
            <a:r>
              <a:rPr lang="en-US" sz="2400" b="1" dirty="0"/>
              <a:t>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// Do any additional setup after loading the view.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0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981201"/>
            <a:ext cx="1133856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override </a:t>
            </a:r>
            <a:r>
              <a:rPr lang="en-US" sz="2400" dirty="0" err="1"/>
              <a:t>func</a:t>
            </a:r>
            <a:r>
              <a:rPr lang="en-US" sz="2400" dirty="0"/>
              <a:t> </a:t>
            </a:r>
            <a:r>
              <a:rPr lang="en-US" sz="2400" dirty="0" err="1"/>
              <a:t>viewDidLoad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super.viewDidLoad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let </a:t>
            </a:r>
            <a:r>
              <a:rPr lang="en-US" sz="2400" dirty="0" err="1"/>
              <a:t>jiveURL</a:t>
            </a:r>
            <a:r>
              <a:rPr lang="en-US" sz="2400" dirty="0"/>
              <a:t> = NSURL(string: "</a:t>
            </a:r>
            <a:r>
              <a:rPr lang="en-US" sz="2400" dirty="0" smtClean="0"/>
              <a:t>https://</a:t>
            </a:r>
            <a:r>
              <a:rPr lang="en-US" sz="2400" dirty="0" err="1" smtClean="0"/>
              <a:t>www.google.com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	let </a:t>
            </a:r>
            <a:r>
              <a:rPr lang="en-US" sz="2400" b="1" dirty="0" err="1"/>
              <a:t>myNSURLRequest</a:t>
            </a:r>
            <a:r>
              <a:rPr lang="en-US" sz="2400" b="1" dirty="0"/>
              <a:t> = </a:t>
            </a:r>
            <a:r>
              <a:rPr lang="en-US" sz="2400" b="1" dirty="0" err="1"/>
              <a:t>NSURLRequest</a:t>
            </a:r>
            <a:r>
              <a:rPr lang="en-US" sz="2400" b="1" dirty="0"/>
              <a:t>(</a:t>
            </a:r>
            <a:r>
              <a:rPr lang="en-US" sz="2400" b="1" dirty="0" err="1"/>
              <a:t>url</a:t>
            </a:r>
            <a:r>
              <a:rPr lang="en-US" sz="2400" b="1" dirty="0"/>
              <a:t>: </a:t>
            </a:r>
            <a:r>
              <a:rPr lang="en-US" sz="2400" b="1" dirty="0" err="1"/>
              <a:t>jiveURL</a:t>
            </a:r>
            <a:r>
              <a:rPr lang="en-US" sz="2400" b="1" dirty="0"/>
              <a:t>! as URL)</a:t>
            </a:r>
          </a:p>
          <a:p>
            <a:pPr marL="0" indent="0">
              <a:buNone/>
            </a:pPr>
            <a:r>
              <a:rPr lang="en-US" sz="2400" b="1" dirty="0"/>
              <a:t>        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siteWebView.loadRequest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myNSURLRequest</a:t>
            </a:r>
            <a:r>
              <a:rPr lang="en-US" sz="2400" b="1" dirty="0" smtClean="0"/>
              <a:t> </a:t>
            </a:r>
            <a:r>
              <a:rPr lang="en-US" sz="2400" b="1" dirty="0"/>
              <a:t>as </a:t>
            </a:r>
            <a:r>
              <a:rPr lang="en-US" sz="2400" b="1" dirty="0" err="1"/>
              <a:t>URLRequest</a:t>
            </a:r>
            <a:r>
              <a:rPr lang="en-US" sz="2400" b="1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6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5" y="493776"/>
            <a:ext cx="4596264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557494"/>
            <a:ext cx="6506464" cy="52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2644</Words>
  <Application>Microsoft Macintosh PowerPoint</Application>
  <PresentationFormat>Widescreen</PresentationFormat>
  <Paragraphs>271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Mangal</vt:lpstr>
      <vt:lpstr>Arial</vt:lpstr>
      <vt:lpstr>Diamond Grid 16x9</vt:lpstr>
      <vt:lpstr>Link to External Webpage</vt:lpstr>
      <vt:lpstr>Link to External Webpage</vt:lpstr>
      <vt:lpstr>Link to External Webpage</vt:lpstr>
      <vt:lpstr>Link to External Webpage</vt:lpstr>
      <vt:lpstr>PowerPoint Presentation</vt:lpstr>
      <vt:lpstr>Link to External Webpage</vt:lpstr>
      <vt:lpstr>Link to External Webpage</vt:lpstr>
      <vt:lpstr>PowerPoint Presentation</vt:lpstr>
      <vt:lpstr>PowerPoint Presentation</vt:lpstr>
      <vt:lpstr>PowerPoint Presentation</vt:lpstr>
      <vt:lpstr>Save your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2017-02-07T22:32:55Z</cp:lastPrinted>
  <dcterms:created xsi:type="dcterms:W3CDTF">2016-08-20T19:03:32Z</dcterms:created>
  <dcterms:modified xsi:type="dcterms:W3CDTF">2017-07-06T19:53:56Z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