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45"/>
  </p:notesMasterIdLst>
  <p:handoutMasterIdLst>
    <p:handoutMasterId r:id="rId46"/>
  </p:handoutMasterIdLst>
  <p:sldIdLst>
    <p:sldId id="271" r:id="rId3"/>
    <p:sldId id="288" r:id="rId4"/>
    <p:sldId id="289" r:id="rId5"/>
    <p:sldId id="290" r:id="rId6"/>
    <p:sldId id="291" r:id="rId7"/>
    <p:sldId id="292" r:id="rId8"/>
    <p:sldId id="293" r:id="rId9"/>
    <p:sldId id="294" r:id="rId10"/>
    <p:sldId id="295" r:id="rId11"/>
    <p:sldId id="296" r:id="rId12"/>
    <p:sldId id="297" r:id="rId13"/>
    <p:sldId id="298" r:id="rId14"/>
    <p:sldId id="299" r:id="rId15"/>
    <p:sldId id="300" r:id="rId16"/>
    <p:sldId id="301" r:id="rId17"/>
    <p:sldId id="302" r:id="rId18"/>
    <p:sldId id="303" r:id="rId19"/>
    <p:sldId id="304" r:id="rId20"/>
    <p:sldId id="305" r:id="rId21"/>
    <p:sldId id="306" r:id="rId22"/>
    <p:sldId id="307" r:id="rId23"/>
    <p:sldId id="308" r:id="rId24"/>
    <p:sldId id="309" r:id="rId25"/>
    <p:sldId id="310" r:id="rId26"/>
    <p:sldId id="311" r:id="rId27"/>
    <p:sldId id="312" r:id="rId28"/>
    <p:sldId id="313" r:id="rId29"/>
    <p:sldId id="314" r:id="rId30"/>
    <p:sldId id="315" r:id="rId31"/>
    <p:sldId id="316" r:id="rId32"/>
    <p:sldId id="317" r:id="rId33"/>
    <p:sldId id="318" r:id="rId34"/>
    <p:sldId id="319" r:id="rId35"/>
    <p:sldId id="320" r:id="rId36"/>
    <p:sldId id="321" r:id="rId37"/>
    <p:sldId id="322" r:id="rId38"/>
    <p:sldId id="323" r:id="rId39"/>
    <p:sldId id="324" r:id="rId40"/>
    <p:sldId id="325" r:id="rId41"/>
    <p:sldId id="326" r:id="rId42"/>
    <p:sldId id="327" r:id="rId43"/>
    <p:sldId id="328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52FCF23-0E44-7643-B59E-CF3E04F8CB06}">
          <p14:sldIdLst>
            <p14:sldId id="271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  <p14:sldId id="323"/>
            <p14:sldId id="324"/>
            <p14:sldId id="325"/>
            <p14:sldId id="326"/>
            <p14:sldId id="327"/>
            <p14:sldId id="328"/>
          </p14:sldIdLst>
        </p14:section>
      </p14:sectionLst>
    </p:ex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858" autoAdjust="0"/>
    <p:restoredTop sz="78309" autoAdjust="0"/>
  </p:normalViewPr>
  <p:slideViewPr>
    <p:cSldViewPr snapToGrid="0">
      <p:cViewPr varScale="1">
        <p:scale>
          <a:sx n="71" d="100"/>
          <a:sy n="71" d="100"/>
        </p:scale>
        <p:origin x="1216" y="176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handoutMaster" Target="handoutMasters/handoutMaster1.xml"/><Relationship Id="rId47" Type="http://schemas.openxmlformats.org/officeDocument/2006/relationships/presProps" Target="presProps.xml"/><Relationship Id="rId48" Type="http://schemas.openxmlformats.org/officeDocument/2006/relationships/viewProps" Target="viewProps.xml"/><Relationship Id="rId49" Type="http://schemas.openxmlformats.org/officeDocument/2006/relationships/theme" Target="theme/theme1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50" Type="http://schemas.openxmlformats.org/officeDocument/2006/relationships/tableStyles" Target="tableStyles.xml"/><Relationship Id="rId1" Type="http://schemas.openxmlformats.org/officeDocument/2006/relationships/customXml" Target="../customXml/item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7/6/17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7/6/17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https://</a:t>
            </a:r>
            <a:r>
              <a:rPr lang="en-US" b="1" dirty="0" err="1" smtClean="0"/>
              <a:t>www.safaribooksonline.com</a:t>
            </a:r>
            <a:r>
              <a:rPr lang="en-US" b="1" smtClean="0"/>
              <a:t>/library/view/mastering-swift-3/9781786461414/ch02.html</a:t>
            </a:r>
            <a:endParaRPr lang="en-US" b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2167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Integers can also be represented as binary, octal, and hexadecimal numbers.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Swift also allows us to insert arbitrary underscores in our numeric literals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for better readability</a:t>
            </a:r>
          </a:p>
          <a:p>
            <a:endParaRPr lang="en-US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7088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Two types of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Floating point, float and double.</a:t>
            </a:r>
          </a:p>
          <a:p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RUN THE CODE</a:t>
            </a:r>
          </a:p>
          <a:p>
            <a:endParaRPr lang="en-US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7269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add an 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a </a:t>
            </a:r>
            <a:r>
              <a:rPr lang="en-US" dirty="0" smtClean="0"/>
              <a:t>Double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together, we need to convert the </a:t>
            </a:r>
            <a:r>
              <a:rPr lang="en-US" dirty="0" err="1" smtClean="0"/>
              <a:t>Int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value into a </a:t>
            </a:r>
            <a:r>
              <a:rPr lang="en-US" dirty="0" smtClean="0"/>
              <a:t>Double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value.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following code shows how to this:</a:t>
            </a:r>
            <a:endParaRPr lang="en-US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3245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Boolean values are often referred to as logical values because they can be either true or false.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Swift has a built-in Boolean type that accepts one of the two built-in Boolean constants: true or false.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Boolean constants and variables can be defined as follows: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3813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Which print</a:t>
            </a:r>
            <a:r>
              <a:rPr lang="en-US" baseline="0" dirty="0" smtClean="0"/>
              <a:t> commands </a:t>
            </a:r>
            <a:r>
              <a:rPr lang="en-US" dirty="0" smtClean="0"/>
              <a:t>will</a:t>
            </a:r>
            <a:r>
              <a:rPr lang="en-US" baseline="0" dirty="0" smtClean="0"/>
              <a:t> execute?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2556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Define two strings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8037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Since a string is an ordered collection of characters, we can iterate through each character of a string. The following code shows how to do this: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2465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can concatenate strings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 are two ways to add one string to another string. We can concatenate them or include them inline. To concatenate two strings, we use the </a:t>
            </a:r>
            <a:r>
              <a:rPr lang="en-US" dirty="0" smtClean="0"/>
              <a:t>+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or </a:t>
            </a:r>
            <a:r>
              <a:rPr lang="en-US" dirty="0" smtClean="0"/>
              <a:t>+=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operator. The following code shows how to concatenate two strings. The first example appends </a:t>
            </a:r>
            <a:r>
              <a:rPr lang="en-US" dirty="0" err="1" smtClean="0"/>
              <a:t>stringB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to the end of </a:t>
            </a:r>
            <a:r>
              <a:rPr lang="en-US" dirty="0" err="1" smtClean="0"/>
              <a:t>stringA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 results are put into a new </a:t>
            </a:r>
            <a:r>
              <a:rPr lang="en-US" dirty="0" err="1" smtClean="0"/>
              <a:t>stringC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variable. The second example appends </a:t>
            </a:r>
            <a:r>
              <a:rPr lang="en-US" dirty="0" err="1" smtClean="0"/>
              <a:t>stringB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directly to the end of </a:t>
            </a:r>
            <a:r>
              <a:rPr lang="en-US" dirty="0" err="1" smtClean="0"/>
              <a:t>stringA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without creating a new string:</a:t>
            </a:r>
          </a:p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8324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include a string inline with another string, we use a special sequence of characters </a:t>
            </a:r>
            <a:r>
              <a:rPr lang="en-US" dirty="0" smtClean="0"/>
              <a:t>\( )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following code shows how to include a string inline with another string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so it prints Hello Jon</a:t>
            </a:r>
            <a:r>
              <a:rPr lang="en-US" sz="1200" b="1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DEMO</a:t>
            </a:r>
          </a:p>
          <a:p>
            <a:endParaRPr lang="en-US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0926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7280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https://</a:t>
            </a:r>
            <a:r>
              <a:rPr lang="en-US" b="1" dirty="0" err="1" smtClean="0"/>
              <a:t>www.safaribooksonline.com</a:t>
            </a:r>
            <a:r>
              <a:rPr lang="en-US" b="1" smtClean="0"/>
              <a:t>/library/view/mastering-swift-3/9781786461414/ch02.html</a:t>
            </a:r>
            <a:endParaRPr lang="en-US" b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09453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8549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Swift provides four ways to compare a string; these are string equality, prefix equality, suffix equality, and </a:t>
            </a:r>
            <a:r>
              <a:rPr lang="en-US" dirty="0" err="1" smtClean="0"/>
              <a:t>isEmpty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88023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can replace all the occurrences of a target string with another string using the </a:t>
            </a:r>
            <a:r>
              <a:rPr lang="en-US" dirty="0" err="1" smtClean="0"/>
              <a:t>stringByReplacingOccurrencesOfString</a:t>
            </a:r>
            <a:r>
              <a:rPr lang="en-US" dirty="0" smtClean="0"/>
              <a:t>()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method. 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above prints one,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two, three, four</a:t>
            </a:r>
          </a:p>
          <a:p>
            <a:endParaRPr lang="en-US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95064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Swift, an optional variable is a variable to which we are able to assign </a:t>
            </a:r>
            <a:r>
              <a:rPr lang="en-US" dirty="0" smtClean="0"/>
              <a:t>nil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(no value).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Optional variables and constants are defined using a question mark (</a:t>
            </a:r>
            <a:r>
              <a:rPr lang="en-US" dirty="0" smtClean="0"/>
              <a:t>?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 The following code shows how to define both an optional string variable and a non-optional string variable: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we attempt to assign a nil to the </a:t>
            </a:r>
            <a:r>
              <a:rPr lang="en-US" dirty="0" err="1" smtClean="0"/>
              <a:t>nonoptionalString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variable, we will receive an error.</a:t>
            </a:r>
            <a:endParaRPr lang="en-US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18386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values defined in an enumeration are considered to be the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member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values (or simply the members) of the enumeration.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can then use the </a:t>
            </a:r>
            <a:r>
              <a:rPr lang="en-US" dirty="0" smtClean="0"/>
              <a:t>Planets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enumeration, like this: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types for the 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planetWeLiveOn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 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furthestPlanet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variables are inferred when we initialize the variable with one of the member values of the Planets enumeration. Once the variable type is inferred, we can then assign a new value without the Planets prefix as shown here: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34994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can compare an enumeration value using the traditional equals (</a:t>
            </a:r>
            <a:r>
              <a:rPr lang="en-US" dirty="0" smtClean="0"/>
              <a:t>==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operator or a </a:t>
            </a:r>
            <a:r>
              <a:rPr lang="en-US" dirty="0" smtClean="0"/>
              <a:t>switch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statement.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following example shows how to use the </a:t>
            </a:r>
            <a:r>
              <a:rPr lang="en-US" dirty="0" smtClean="0"/>
              <a:t>equals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operator and the </a:t>
            </a:r>
            <a:r>
              <a:rPr lang="en-US" dirty="0" smtClean="0"/>
              <a:t>switch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statement with an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enum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46671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Enumerations can come prepopulated with raw values, which are required to be of the same type.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following example shows how to define an enumeration with string values: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81998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Swift, enumeration can also have associated values. Associated values allow us to store additional information along with member values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preceding example, we begin by defining a Product enumeration with two members-Book and Puzzle. The Book member has an associated value of Double, 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 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 Puzzle member has an associated value of Double, Int. We then create two products: 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masterSwift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 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worldPuzzle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We assign the 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masterSwift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variable a value of 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Product.Book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with the associated values of 49.99, 2016, 310. We then assign the 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worldPuzzle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variable a value of 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Product.Puzzle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with the associated values of 9.99, 200.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can then check the </a:t>
            </a:r>
            <a:r>
              <a:rPr lang="en-US" dirty="0" smtClean="0"/>
              <a:t>Products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enumeration using a </a:t>
            </a:r>
            <a:r>
              <a:rPr lang="en-US" dirty="0" smtClean="0"/>
              <a:t>switch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statement, as we did in an earlier example. We extract the associated values within the </a:t>
            </a:r>
            <a:r>
              <a:rPr lang="en-US" dirty="0" smtClean="0"/>
              <a:t>switch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statement. In this example, we extracted the associated values as constants with the </a:t>
            </a:r>
            <a:r>
              <a:rPr lang="en-US" dirty="0" smtClean="0"/>
              <a:t>let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keyword, but you can also extract the associated values as variables with the </a:t>
            </a:r>
            <a:r>
              <a:rPr lang="en-US" dirty="0" err="1" smtClean="0"/>
              <a:t>var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keyword.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44925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Enumerations can come prepopulated with raw values, which are required to be of the same type.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following example shows how to define an enumeration with string values: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57489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Enumerations can come prepopulated with raw values, which are required to be of the same type.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following example shows how to define an enumeration with string values: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7846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Constants and variables must be defined prior to using them.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define a constant, you use the keyword, </a:t>
            </a:r>
            <a:r>
              <a:rPr lang="en-US" dirty="0" smtClean="0"/>
              <a:t>let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 to define a variable, you use the keyword, </a:t>
            </a:r>
            <a:r>
              <a:rPr lang="en-US" dirty="0" smtClean="0"/>
              <a:t>var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can declare multiple constants or variables in a single line by separating them with a comma.</a:t>
            </a:r>
          </a:p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04680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comparison operator returns the </a:t>
            </a:r>
            <a:r>
              <a:rPr lang="en-US" dirty="0" smtClean="0"/>
              <a:t>true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Boolean if the statement is true or the Boolean </a:t>
            </a:r>
            <a:r>
              <a:rPr lang="en-US" dirty="0" smtClean="0"/>
              <a:t>false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if the statement is not true.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91483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Four basic mathematical operations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55107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Four </a:t>
            </a:r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basic mathematical operations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99324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Compound assignment operators combine an arithmetic operator with an assignment operator.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96390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ternary conditional operator assigns a value to a variable based on the evaluation of a comparison operator or Boolean value.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26561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Inverts a Boolean value</a:t>
            </a:r>
          </a:p>
          <a:p>
            <a:endParaRPr lang="en-US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21626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logical AND operator returns </a:t>
            </a:r>
            <a:r>
              <a:rPr lang="en-US" dirty="0" smtClean="0"/>
              <a:t>true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if both operands are true. Otherwise, it returns </a:t>
            </a:r>
            <a:r>
              <a:rPr lang="en-US" dirty="0" smtClean="0"/>
              <a:t>false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80886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logical OR operator returns </a:t>
            </a:r>
            <a:r>
              <a:rPr lang="en-US" dirty="0" smtClean="0"/>
              <a:t>true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if either of the operands is true.</a:t>
            </a:r>
            <a:endParaRPr lang="en-US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082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will error out, can’t change the speed of light as it’s a constant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dirty="0" smtClean="0"/>
              <a:t>Demo let </a:t>
            </a:r>
            <a:r>
              <a:rPr lang="en-US" dirty="0" err="1" smtClean="0"/>
              <a:t>speedOfLightKmSec</a:t>
            </a:r>
            <a:r>
              <a:rPr lang="en-US" dirty="0" smtClean="0"/>
              <a:t> = 300000 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highTemperture</a:t>
            </a:r>
            <a:r>
              <a:rPr lang="en-US" dirty="0" smtClean="0"/>
              <a:t> = 93 </a:t>
            </a:r>
            <a:r>
              <a:rPr lang="en-US" dirty="0" err="1" smtClean="0"/>
              <a:t>highTemperture</a:t>
            </a:r>
            <a:r>
              <a:rPr lang="en-US" dirty="0" smtClean="0"/>
              <a:t> = 95 </a:t>
            </a:r>
            <a:r>
              <a:rPr lang="en-US" dirty="0" err="1" smtClean="0"/>
              <a:t>speedOfLightKmSec</a:t>
            </a:r>
            <a:r>
              <a:rPr lang="en-US" dirty="0" smtClean="0"/>
              <a:t> = 29999 </a:t>
            </a:r>
            <a:br>
              <a:rPr lang="en-US" dirty="0" smtClean="0"/>
            </a:b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5121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will also fail as Swift will figure out using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Type inference that the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integarVar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an integer.</a:t>
            </a:r>
          </a:p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7503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Swift infers that the variable type is a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double, string and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boolean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can also check the type using the print type command which will return????  </a:t>
            </a:r>
            <a:r>
              <a:rPr lang="mr-I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…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.. Double</a:t>
            </a:r>
          </a:p>
          <a:p>
            <a:endParaRPr lang="en-US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5056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 are times when we would like to explicitly define a variable's type by putting colon and then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type</a:t>
            </a:r>
          </a:p>
          <a:p>
            <a:endParaRPr lang="en-US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can’t just do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x as it won’t be able to infer or figure out the type, but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x :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will work</a:t>
            </a:r>
          </a:p>
          <a:p>
            <a:endParaRPr lang="en-US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7389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2806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 are times when we would like to explicitly define a variable's type by putting colon and then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type</a:t>
            </a:r>
          </a:p>
          <a:p>
            <a:endParaRPr lang="en-US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can’t just do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x as it won’t be able to infer or figure out the type, but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x :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will work</a:t>
            </a:r>
          </a:p>
          <a:p>
            <a:endParaRPr lang="en-US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1619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7/6/17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7/6/17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7/6/17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7/6/17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7/6/17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7/6/17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7/6/17</a:t>
            </a:fld>
            <a:endParaRPr lang="en-US"/>
          </a:p>
        </p:txBody>
      </p: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F629-ECA2-4CF3-B790-9D9BDED98269}" type="datetime1">
              <a:rPr lang="en-US" smtClean="0"/>
              <a:t>7/6/17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t>7/6/17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3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4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5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6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7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8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0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1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Start Swift on Linux </a:t>
            </a:r>
          </a:p>
          <a:p>
            <a:pPr lvl="1"/>
            <a:r>
              <a:rPr lang="en-US" sz="2600" dirty="0" err="1"/>
              <a:t>d</a:t>
            </a:r>
            <a:r>
              <a:rPr lang="en-US" sz="2600" dirty="0" err="1" smtClean="0"/>
              <a:t>ocker</a:t>
            </a:r>
            <a:r>
              <a:rPr lang="en-US" sz="2600" dirty="0" smtClean="0"/>
              <a:t> start </a:t>
            </a:r>
            <a:r>
              <a:rPr lang="en-US" sz="2600" dirty="0" err="1" smtClean="0"/>
              <a:t>swiftfun</a:t>
            </a:r>
            <a:endParaRPr lang="en-US" sz="2600" dirty="0" smtClean="0"/>
          </a:p>
          <a:p>
            <a:pPr lvl="1"/>
            <a:r>
              <a:rPr lang="en-US" sz="2600" dirty="0" err="1" smtClean="0"/>
              <a:t>docker</a:t>
            </a:r>
            <a:r>
              <a:rPr lang="en-US" sz="2600" dirty="0" smtClean="0"/>
              <a:t> attach </a:t>
            </a:r>
            <a:r>
              <a:rPr lang="en-US" sz="2600" smtClean="0"/>
              <a:t>swiftfun</a:t>
            </a:r>
            <a:endParaRPr lang="en-US" sz="2600" dirty="0" smtClean="0"/>
          </a:p>
          <a:p>
            <a:r>
              <a:rPr lang="en-US" sz="2800" dirty="0" smtClean="0"/>
              <a:t>Language basics</a:t>
            </a:r>
          </a:p>
          <a:p>
            <a:pPr lvl="1"/>
            <a:r>
              <a:rPr lang="en-US" sz="2600" dirty="0" smtClean="0"/>
              <a:t>Variables, Constants, Strings and Operators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26522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Safety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integerVar</a:t>
            </a:r>
            <a:r>
              <a:rPr lang="en-US" dirty="0"/>
              <a:t> = 10 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integerVar</a:t>
            </a:r>
            <a:r>
              <a:rPr lang="en-US" dirty="0" smtClean="0"/>
              <a:t> </a:t>
            </a:r>
            <a:r>
              <a:rPr lang="en-US" dirty="0"/>
              <a:t>= "My String"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error</a:t>
            </a:r>
            <a:r>
              <a:rPr lang="en-US" dirty="0"/>
              <a:t>: cannot assign value of type 'String' to type '</a:t>
            </a:r>
            <a:r>
              <a:rPr lang="en-US" dirty="0" err="1"/>
              <a:t>Int</a:t>
            </a:r>
            <a:r>
              <a:rPr lang="en-US" dirty="0"/>
              <a:t>' </a:t>
            </a:r>
            <a:r>
              <a:rPr lang="en-US" dirty="0" err="1"/>
              <a:t>integerVar</a:t>
            </a:r>
            <a:r>
              <a:rPr lang="en-US" dirty="0"/>
              <a:t> = "My String"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6492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Inference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x = 3.14 </a:t>
            </a:r>
            <a:r>
              <a:rPr lang="en-US" dirty="0" smtClean="0"/>
              <a:t>	// </a:t>
            </a:r>
            <a:r>
              <a:rPr lang="en-US" dirty="0"/>
              <a:t>Double type 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/>
              <a:t>y = "Hello" </a:t>
            </a:r>
            <a:r>
              <a:rPr lang="en-US" dirty="0" smtClean="0"/>
              <a:t>	// </a:t>
            </a:r>
            <a:r>
              <a:rPr lang="en-US" dirty="0"/>
              <a:t>String type 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/>
              <a:t>z = true </a:t>
            </a:r>
            <a:r>
              <a:rPr lang="en-US" dirty="0" smtClean="0"/>
              <a:t>	// </a:t>
            </a:r>
            <a:r>
              <a:rPr lang="en-US" dirty="0"/>
              <a:t>Boolean </a:t>
            </a:r>
            <a:r>
              <a:rPr lang="en-US" dirty="0" smtClean="0"/>
              <a:t>type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print(type(of: x))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48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Explicit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o-RO" dirty="0"/>
              <a:t>var pi : </a:t>
            </a:r>
            <a:r>
              <a:rPr lang="ro-RO" dirty="0" err="1"/>
              <a:t>Float</a:t>
            </a:r>
            <a:r>
              <a:rPr lang="ro-RO" dirty="0"/>
              <a:t> = 3.14 </a:t>
            </a:r>
            <a:endParaRPr lang="ro-RO" dirty="0" smtClean="0"/>
          </a:p>
          <a:p>
            <a:pPr marL="0" indent="0">
              <a:buNone/>
            </a:pPr>
            <a:r>
              <a:rPr lang="en-US" dirty="0" err="1" smtClean="0"/>
              <a:t>var</a:t>
            </a:r>
            <a:r>
              <a:rPr lang="en-US" dirty="0" smtClean="0"/>
              <a:t> x: </a:t>
            </a:r>
            <a:r>
              <a:rPr lang="en-US" dirty="0" err="1" smtClean="0"/>
              <a:t>Int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6034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Integers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5098674"/>
              </p:ext>
            </p:extLst>
          </p:nvPr>
        </p:nvGraphicFramePr>
        <p:xfrm>
          <a:off x="1295400" y="1800896"/>
          <a:ext cx="9601200" cy="407924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200400"/>
                <a:gridCol w="3200400"/>
                <a:gridCol w="3200400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b="1" i="0" dirty="0">
                          <a:effectLst/>
                          <a:latin typeface="inherit" charset="0"/>
                        </a:rPr>
                        <a:t>Type</a:t>
                      </a:r>
                      <a:endParaRPr lang="en-US" dirty="0">
                        <a:effectLst/>
                        <a:latin typeface="inherit" charset="0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i="0">
                          <a:effectLst/>
                          <a:latin typeface="inherit" charset="0"/>
                        </a:rPr>
                        <a:t>Minimum</a:t>
                      </a:r>
                      <a:endParaRPr lang="en-US">
                        <a:effectLst/>
                        <a:latin typeface="inherit" charset="0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i="0">
                          <a:effectLst/>
                          <a:latin typeface="inherit" charset="0"/>
                        </a:rPr>
                        <a:t>Maximum</a:t>
                      </a:r>
                      <a:endParaRPr lang="en-US">
                        <a:effectLst/>
                        <a:latin typeface="inherit" charset="0"/>
                      </a:endParaRPr>
                    </a:p>
                  </a:txBody>
                  <a:tcPr marL="38100" marR="38100" marT="38100" marB="38100"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  <a:latin typeface="inherit" charset="0"/>
                        </a:rPr>
                        <a:t>Int8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is-IS">
                          <a:effectLst/>
                          <a:latin typeface="inherit" charset="0"/>
                        </a:rPr>
                        <a:t>−128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is-IS">
                          <a:effectLst/>
                          <a:latin typeface="inherit" charset="0"/>
                        </a:rPr>
                        <a:t>127</a:t>
                      </a:r>
                    </a:p>
                  </a:txBody>
                  <a:tcPr marL="38100" marR="38100" marT="38100" marB="38100"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  <a:latin typeface="inherit" charset="0"/>
                        </a:rPr>
                        <a:t>Int16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i-FI">
                          <a:effectLst/>
                          <a:latin typeface="inherit" charset="0"/>
                        </a:rPr>
                        <a:t>−32,768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i-FI">
                          <a:effectLst/>
                          <a:latin typeface="inherit" charset="0"/>
                        </a:rPr>
                        <a:t>32,767</a:t>
                      </a:r>
                    </a:p>
                  </a:txBody>
                  <a:tcPr marL="38100" marR="38100" marT="38100" marB="38100"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s-IS">
                          <a:effectLst/>
                          <a:latin typeface="inherit" charset="0"/>
                        </a:rPr>
                        <a:t>Int32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cs-CZ">
                          <a:effectLst/>
                          <a:latin typeface="inherit" charset="0"/>
                        </a:rPr>
                        <a:t>−2,147,483,648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cs-CZ">
                          <a:effectLst/>
                          <a:latin typeface="inherit" charset="0"/>
                        </a:rPr>
                        <a:t>2,147,483,647</a:t>
                      </a:r>
                    </a:p>
                  </a:txBody>
                  <a:tcPr marL="38100" marR="38100" marT="38100" marB="38100"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  <a:latin typeface="inherit" charset="0"/>
                        </a:rPr>
                        <a:t>Int64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is-IS">
                          <a:effectLst/>
                          <a:latin typeface="inherit" charset="0"/>
                        </a:rPr>
                        <a:t>−9,223,372,036,854,775,808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is-IS">
                          <a:effectLst/>
                          <a:latin typeface="inherit" charset="0"/>
                        </a:rPr>
                        <a:t>9,223,372,036,854,775,807</a:t>
                      </a:r>
                    </a:p>
                  </a:txBody>
                  <a:tcPr marL="38100" marR="38100" marT="38100" marB="38100"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  <a:latin typeface="inherit" charset="0"/>
                        </a:rPr>
                        <a:t>Int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is-IS">
                          <a:effectLst/>
                          <a:latin typeface="inherit" charset="0"/>
                        </a:rPr>
                        <a:t>−9,223,372,036,854,775,808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is-IS">
                          <a:effectLst/>
                          <a:latin typeface="inherit" charset="0"/>
                        </a:rPr>
                        <a:t>9,223,372,036,854,775,807</a:t>
                      </a:r>
                    </a:p>
                  </a:txBody>
                  <a:tcPr marL="38100" marR="38100" marT="38100" marB="38100"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  <a:latin typeface="inherit" charset="0"/>
                        </a:rPr>
                        <a:t>UInt8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  <a:latin typeface="inherit" charset="0"/>
                        </a:rPr>
                        <a:t>0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is-IS">
                          <a:effectLst/>
                          <a:latin typeface="inherit" charset="0"/>
                        </a:rPr>
                        <a:t>255</a:t>
                      </a:r>
                    </a:p>
                  </a:txBody>
                  <a:tcPr marL="38100" marR="38100" marT="38100" marB="38100"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  <a:latin typeface="inherit" charset="0"/>
                        </a:rPr>
                        <a:t>UInt16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  <a:latin typeface="inherit" charset="0"/>
                        </a:rPr>
                        <a:t>0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  <a:latin typeface="inherit" charset="0"/>
                        </a:rPr>
                        <a:t>65,535</a:t>
                      </a:r>
                    </a:p>
                  </a:txBody>
                  <a:tcPr marL="38100" marR="38100" marT="38100" marB="38100"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s-IS">
                          <a:effectLst/>
                          <a:latin typeface="inherit" charset="0"/>
                        </a:rPr>
                        <a:t>UInt32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  <a:latin typeface="inherit" charset="0"/>
                        </a:rPr>
                        <a:t>0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i-FI">
                          <a:effectLst/>
                          <a:latin typeface="inherit" charset="0"/>
                        </a:rPr>
                        <a:t>4,294,967,295</a:t>
                      </a:r>
                    </a:p>
                  </a:txBody>
                  <a:tcPr marL="38100" marR="38100" marT="38100" marB="38100"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  <a:latin typeface="inherit" charset="0"/>
                        </a:rPr>
                        <a:t>UInt64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  <a:latin typeface="inherit" charset="0"/>
                        </a:rPr>
                        <a:t>0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is-IS">
                          <a:effectLst/>
                          <a:latin typeface="inherit" charset="0"/>
                        </a:rPr>
                        <a:t>18,446,744,073,709,551,615</a:t>
                      </a:r>
                    </a:p>
                  </a:txBody>
                  <a:tcPr marL="38100" marR="38100" marT="38100" marB="38100"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  <a:latin typeface="inherit" charset="0"/>
                        </a:rPr>
                        <a:t>UInt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  <a:latin typeface="inherit" charset="0"/>
                        </a:rPr>
                        <a:t>0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is-IS" dirty="0">
                          <a:effectLst/>
                          <a:latin typeface="inherit" charset="0"/>
                        </a:rPr>
                        <a:t>18,446,744,073,709,551,615</a:t>
                      </a:r>
                    </a:p>
                  </a:txBody>
                  <a:tcPr marL="38100" marR="38100" marT="38100" marB="3810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4145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print("UInt8 max \(UInt8.max)")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print</a:t>
            </a:r>
            <a:r>
              <a:rPr lang="en-US" dirty="0"/>
              <a:t>("UInt8 min \(UInt8.min)") </a:t>
            </a:r>
          </a:p>
        </p:txBody>
      </p:sp>
    </p:spTree>
    <p:extLst>
      <p:ext uri="{BB962C8B-B14F-4D97-AF65-F5344CB8AC3E}">
        <p14:creationId xmlns:p14="http://schemas.microsoft.com/office/powerpoint/2010/main" val="1559676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cs-CZ" dirty="0"/>
              <a:t>var a = 95 </a:t>
            </a:r>
            <a:endParaRPr lang="cs-CZ" dirty="0" smtClean="0"/>
          </a:p>
          <a:p>
            <a:pPr marL="0" indent="0">
              <a:buNone/>
            </a:pPr>
            <a:r>
              <a:rPr lang="cs-CZ" dirty="0" smtClean="0"/>
              <a:t>var </a:t>
            </a:r>
            <a:r>
              <a:rPr lang="cs-CZ" dirty="0"/>
              <a:t>b = 0b1011111 </a:t>
            </a:r>
            <a:endParaRPr lang="cs-CZ" dirty="0" smtClean="0"/>
          </a:p>
          <a:p>
            <a:pPr marL="0" indent="0">
              <a:buNone/>
            </a:pPr>
            <a:r>
              <a:rPr lang="cs-CZ" dirty="0" smtClean="0"/>
              <a:t>var </a:t>
            </a:r>
            <a:r>
              <a:rPr lang="cs-CZ" dirty="0"/>
              <a:t>c = 0o137 </a:t>
            </a:r>
            <a:endParaRPr lang="cs-CZ" dirty="0" smtClean="0"/>
          </a:p>
          <a:p>
            <a:pPr marL="0" indent="0">
              <a:buNone/>
            </a:pPr>
            <a:r>
              <a:rPr lang="cs-CZ" dirty="0" smtClean="0"/>
              <a:t>var </a:t>
            </a:r>
            <a:r>
              <a:rPr lang="cs-CZ" dirty="0"/>
              <a:t>d = 0x5f </a:t>
            </a:r>
            <a:endParaRPr lang="cs-CZ" dirty="0" smtClean="0"/>
          </a:p>
          <a:p>
            <a:pPr marL="0" indent="0">
              <a:buNone/>
            </a:pPr>
            <a:endParaRPr lang="cs-CZ" dirty="0"/>
          </a:p>
          <a:p>
            <a:pPr marL="0" indent="0">
              <a:buNone/>
            </a:pPr>
            <a:r>
              <a:rPr lang="cs-CZ" dirty="0"/>
              <a:t>let </a:t>
            </a:r>
            <a:r>
              <a:rPr lang="cs-CZ" dirty="0" err="1"/>
              <a:t>speedOfLightKmSec</a:t>
            </a:r>
            <a:r>
              <a:rPr lang="cs-CZ" dirty="0"/>
              <a:t> = 300_000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7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Floating Point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cs-CZ" dirty="0"/>
              <a:t>let f: </a:t>
            </a:r>
            <a:r>
              <a:rPr lang="cs-CZ" dirty="0" err="1"/>
              <a:t>Float</a:t>
            </a:r>
            <a:r>
              <a:rPr lang="cs-CZ" dirty="0"/>
              <a:t> = 0.111_111_111 + 0.222_222_222 </a:t>
            </a:r>
            <a:endParaRPr lang="cs-CZ" dirty="0" smtClean="0"/>
          </a:p>
          <a:p>
            <a:pPr marL="0" indent="0">
              <a:buNone/>
            </a:pPr>
            <a:r>
              <a:rPr lang="cs-CZ" dirty="0" smtClean="0"/>
              <a:t>let </a:t>
            </a:r>
            <a:r>
              <a:rPr lang="cs-CZ" dirty="0"/>
              <a:t>d: Double = 0.111_111_111 + 0.222_222_222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003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Floating Point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/>
              <a:t>a : </a:t>
            </a:r>
            <a:r>
              <a:rPr lang="en-US" dirty="0" err="1"/>
              <a:t>Int</a:t>
            </a:r>
            <a:r>
              <a:rPr lang="en-US" dirty="0"/>
              <a:t> = 3 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/>
              <a:t>b : Double = 0.14 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/>
              <a:t>c = a + b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a : </a:t>
            </a:r>
            <a:r>
              <a:rPr lang="en-US" dirty="0" err="1"/>
              <a:t>Int</a:t>
            </a:r>
            <a:r>
              <a:rPr lang="en-US" dirty="0"/>
              <a:t> = 3 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/>
              <a:t>b : Double = 0.14 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/>
              <a:t>c = Double(a) + b </a:t>
            </a:r>
          </a:p>
        </p:txBody>
      </p:sp>
    </p:spTree>
    <p:extLst>
      <p:ext uri="{BB962C8B-B14F-4D97-AF65-F5344CB8AC3E}">
        <p14:creationId xmlns:p14="http://schemas.microsoft.com/office/powerpoint/2010/main" val="373190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Boolean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let </a:t>
            </a:r>
            <a:r>
              <a:rPr lang="en-US" dirty="0" err="1"/>
              <a:t>swiftIsCool</a:t>
            </a:r>
            <a:r>
              <a:rPr lang="en-US" dirty="0"/>
              <a:t> = true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let </a:t>
            </a:r>
            <a:r>
              <a:rPr lang="en-US" dirty="0" err="1"/>
              <a:t>swiftIsHard</a:t>
            </a:r>
            <a:r>
              <a:rPr lang="en-US" dirty="0"/>
              <a:t> = false 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/>
              <a:t>itIsWarm</a:t>
            </a:r>
            <a:r>
              <a:rPr lang="en-US" dirty="0"/>
              <a:t> = false 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/>
              <a:t>itIsRaining</a:t>
            </a:r>
            <a:r>
              <a:rPr lang="en-US" dirty="0"/>
              <a:t> = true </a:t>
            </a:r>
          </a:p>
        </p:txBody>
      </p:sp>
    </p:spTree>
    <p:extLst>
      <p:ext uri="{BB962C8B-B14F-4D97-AF65-F5344CB8AC3E}">
        <p14:creationId xmlns:p14="http://schemas.microsoft.com/office/powerpoint/2010/main" val="977804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Boolean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8170" y="2275983"/>
            <a:ext cx="6897381" cy="2527836"/>
          </a:xfrm>
        </p:spPr>
      </p:pic>
    </p:spTree>
    <p:extLst>
      <p:ext uri="{BB962C8B-B14F-4D97-AF65-F5344CB8AC3E}">
        <p14:creationId xmlns:p14="http://schemas.microsoft.com/office/powerpoint/2010/main" val="1554063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8604763"/>
              </p:ext>
            </p:extLst>
          </p:nvPr>
        </p:nvGraphicFramePr>
        <p:xfrm>
          <a:off x="1222829" y="166914"/>
          <a:ext cx="9601200" cy="550672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421742"/>
                <a:gridCol w="6179458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b="1" i="0" dirty="0">
                          <a:effectLst/>
                          <a:latin typeface="inherit" charset="0"/>
                        </a:rPr>
                        <a:t>Swift feature</a:t>
                      </a:r>
                      <a:endParaRPr lang="en-US" dirty="0">
                        <a:effectLst/>
                        <a:latin typeface="inherit" charset="0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i="0">
                          <a:effectLst/>
                          <a:latin typeface="inherit" charset="0"/>
                        </a:rPr>
                        <a:t>Description</a:t>
                      </a:r>
                      <a:endParaRPr lang="en-US">
                        <a:effectLst/>
                        <a:latin typeface="inherit" charset="0"/>
                      </a:endParaRPr>
                    </a:p>
                  </a:txBody>
                  <a:tcPr marL="38100" marR="38100" marT="38100" marB="38100"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  <a:latin typeface="inherit" charset="0"/>
                        </a:rPr>
                        <a:t>Type inference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  <a:latin typeface="inherit" charset="0"/>
                        </a:rPr>
                        <a:t>Swift can automatically deduce the type of the variable or constant, based on the initial value.</a:t>
                      </a:r>
                    </a:p>
                  </a:txBody>
                  <a:tcPr marL="38100" marR="38100" marT="38100" marB="38100"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  <a:latin typeface="inherit" charset="0"/>
                        </a:rPr>
                        <a:t>Generics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  <a:latin typeface="inherit" charset="0"/>
                        </a:rPr>
                        <a:t>Generics allow us to write the code only once to perform identical tasks for different types of objects.</a:t>
                      </a:r>
                    </a:p>
                  </a:txBody>
                  <a:tcPr marL="38100" marR="38100" marT="38100" marB="38100"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  <a:latin typeface="inherit" charset="0"/>
                        </a:rPr>
                        <a:t>Collection mutability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  <a:latin typeface="inherit" charset="0"/>
                        </a:rPr>
                        <a:t>Swift does not have separate objects for mutable or nonmutable containers. Instead, you define mutability by defining the container as a constant or variable.</a:t>
                      </a:r>
                    </a:p>
                  </a:txBody>
                  <a:tcPr marL="38100" marR="38100" marT="38100" marB="38100"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  <a:latin typeface="inherit" charset="0"/>
                        </a:rPr>
                        <a:t>Closure syntax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  <a:latin typeface="inherit" charset="0"/>
                        </a:rPr>
                        <a:t>Closures are self-contained blocks of functionality that can be passed around and used in our code.</a:t>
                      </a:r>
                    </a:p>
                  </a:txBody>
                  <a:tcPr marL="38100" marR="38100" marT="38100" marB="38100"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  <a:latin typeface="inherit" charset="0"/>
                        </a:rPr>
                        <a:t>Optionals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  <a:latin typeface="inherit" charset="0"/>
                        </a:rPr>
                        <a:t>Optionals define a variable that might not have a value.</a:t>
                      </a:r>
                    </a:p>
                  </a:txBody>
                  <a:tcPr marL="38100" marR="38100" marT="38100" marB="38100"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  <a:latin typeface="inherit" charset="0"/>
                        </a:rPr>
                        <a:t>Switch statement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  <a:latin typeface="inherit" charset="0"/>
                        </a:rPr>
                        <a:t>The Switch statement has been drastically improved. </a:t>
                      </a:r>
                    </a:p>
                  </a:txBody>
                  <a:tcPr marL="38100" marR="38100" marT="38100" marB="38100"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  <a:latin typeface="inherit" charset="0"/>
                        </a:rPr>
                        <a:t>Multiple return types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  <a:latin typeface="inherit" charset="0"/>
                        </a:rPr>
                        <a:t>Functions can have multiple return types using tuples.</a:t>
                      </a:r>
                    </a:p>
                  </a:txBody>
                  <a:tcPr marL="38100" marR="38100" marT="38100" marB="38100"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  <a:latin typeface="inherit" charset="0"/>
                        </a:rPr>
                        <a:t>Operator overloading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  <a:latin typeface="inherit" charset="0"/>
                        </a:rPr>
                        <a:t>Classes can provide their own implementation of existing operators.</a:t>
                      </a:r>
                    </a:p>
                  </a:txBody>
                  <a:tcPr marL="38100" marR="38100" marT="38100" marB="38100"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  <a:latin typeface="inherit" charset="0"/>
                        </a:rPr>
                        <a:t>Enumerations with Associated values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  <a:latin typeface="inherit" charset="0"/>
                        </a:rPr>
                        <a:t>In Swift, we can do a lot more than just defining a group of related values with enumerations.</a:t>
                      </a:r>
                    </a:p>
                  </a:txBody>
                  <a:tcPr marL="38100" marR="38100" marT="38100" marB="3810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084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stringOne</a:t>
            </a:r>
            <a:r>
              <a:rPr lang="en-US" dirty="0"/>
              <a:t> = "Hello" 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/>
              <a:t>stringTwo</a:t>
            </a:r>
            <a:r>
              <a:rPr lang="en-US" dirty="0"/>
              <a:t> = " World"</a:t>
            </a:r>
          </a:p>
        </p:txBody>
      </p:sp>
    </p:spTree>
    <p:extLst>
      <p:ext uri="{BB962C8B-B14F-4D97-AF65-F5344CB8AC3E}">
        <p14:creationId xmlns:p14="http://schemas.microsoft.com/office/powerpoint/2010/main" val="2012270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3071" y="2579530"/>
            <a:ext cx="5464041" cy="1490193"/>
          </a:xfrm>
        </p:spPr>
      </p:pic>
    </p:spTree>
    <p:extLst>
      <p:ext uri="{BB962C8B-B14F-4D97-AF65-F5344CB8AC3E}">
        <p14:creationId xmlns:p14="http://schemas.microsoft.com/office/powerpoint/2010/main" val="679145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stringC</a:t>
            </a:r>
            <a:r>
              <a:rPr lang="en-US" dirty="0"/>
              <a:t> = </a:t>
            </a:r>
            <a:r>
              <a:rPr lang="en-US" dirty="0" err="1"/>
              <a:t>stringA</a:t>
            </a:r>
            <a:r>
              <a:rPr lang="en-US" dirty="0"/>
              <a:t> + </a:t>
            </a:r>
            <a:r>
              <a:rPr lang="en-US" dirty="0" err="1"/>
              <a:t>stringB</a:t>
            </a: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stringA</a:t>
            </a:r>
            <a:r>
              <a:rPr lang="en-US" dirty="0" smtClean="0"/>
              <a:t> </a:t>
            </a:r>
            <a:r>
              <a:rPr lang="en-US" dirty="0"/>
              <a:t>+= </a:t>
            </a:r>
            <a:r>
              <a:rPr lang="en-US" dirty="0" err="1"/>
              <a:t>stringB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30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stringA</a:t>
            </a:r>
            <a:r>
              <a:rPr lang="en-US" dirty="0"/>
              <a:t> = "Jon" 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/>
              <a:t>stringB</a:t>
            </a:r>
            <a:r>
              <a:rPr lang="en-US" dirty="0"/>
              <a:t> = "Hello \(</a:t>
            </a:r>
            <a:r>
              <a:rPr lang="en-US" dirty="0" err="1"/>
              <a:t>stringA</a:t>
            </a:r>
            <a:r>
              <a:rPr lang="en-US" dirty="0"/>
              <a:t>)" </a:t>
            </a:r>
          </a:p>
        </p:txBody>
      </p:sp>
    </p:spTree>
    <p:extLst>
      <p:ext uri="{BB962C8B-B14F-4D97-AF65-F5344CB8AC3E}">
        <p14:creationId xmlns:p14="http://schemas.microsoft.com/office/powerpoint/2010/main" val="1908569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 </a:t>
            </a:r>
            <a:r>
              <a:rPr lang="mr-IN" dirty="0" smtClean="0"/>
              <a:t>–</a:t>
            </a:r>
            <a:r>
              <a:rPr lang="en-US" dirty="0" smtClean="0"/>
              <a:t> Mutable vs Immutable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x = "Hello"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let </a:t>
            </a:r>
            <a:r>
              <a:rPr lang="en-US" dirty="0"/>
              <a:t>y = "HI" </a:t>
            </a:r>
            <a:r>
              <a:rPr lang="en-US" dirty="0" err="1"/>
              <a:t>var</a:t>
            </a: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z </a:t>
            </a:r>
            <a:r>
              <a:rPr lang="en-US" dirty="0"/>
              <a:t>= "World"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//</a:t>
            </a:r>
            <a:r>
              <a:rPr lang="en-US" dirty="0"/>
              <a:t>This is valid, x is mutable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x </a:t>
            </a:r>
            <a:r>
              <a:rPr lang="en-US" dirty="0"/>
              <a:t>+= z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//</a:t>
            </a:r>
            <a:r>
              <a:rPr lang="en-US" dirty="0"/>
              <a:t>This is invalid, y is not mutable.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y </a:t>
            </a:r>
            <a:r>
              <a:rPr lang="en-US" dirty="0"/>
              <a:t>+= z </a:t>
            </a:r>
          </a:p>
        </p:txBody>
      </p:sp>
    </p:spTree>
    <p:extLst>
      <p:ext uri="{BB962C8B-B14F-4D97-AF65-F5344CB8AC3E}">
        <p14:creationId xmlns:p14="http://schemas.microsoft.com/office/powerpoint/2010/main" val="1712630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 </a:t>
            </a:r>
            <a:r>
              <a:rPr lang="mr-IN" dirty="0" smtClean="0"/>
              <a:t>–</a:t>
            </a:r>
            <a:r>
              <a:rPr lang="en-US" dirty="0" smtClean="0"/>
              <a:t> Converting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stringOne</a:t>
            </a:r>
            <a:r>
              <a:rPr lang="en-US" dirty="0"/>
              <a:t> = "</a:t>
            </a:r>
            <a:r>
              <a:rPr lang="en-US" dirty="0" err="1"/>
              <a:t>hElLo</a:t>
            </a:r>
            <a:r>
              <a:rPr lang="en-US" dirty="0"/>
              <a:t>"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print</a:t>
            </a:r>
            <a:r>
              <a:rPr lang="en-US" dirty="0"/>
              <a:t>("Lowercase String: " + </a:t>
            </a:r>
            <a:r>
              <a:rPr lang="en-US" dirty="0" err="1"/>
              <a:t>stringOne.lowercased</a:t>
            </a:r>
            <a:r>
              <a:rPr lang="en-US" dirty="0"/>
              <a:t>())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print</a:t>
            </a:r>
            <a:r>
              <a:rPr lang="en-US" dirty="0"/>
              <a:t>("Uppercase String: " + </a:t>
            </a:r>
            <a:r>
              <a:rPr lang="en-US" dirty="0" err="1"/>
              <a:t>stringOne.uppercased</a:t>
            </a:r>
            <a:r>
              <a:rPr lang="en-US" dirty="0" smtClean="0"/>
              <a:t>())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Lowercase String: hello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Uppercase </a:t>
            </a:r>
            <a:r>
              <a:rPr lang="en-US" dirty="0"/>
              <a:t>String: HELLO</a:t>
            </a:r>
          </a:p>
        </p:txBody>
      </p:sp>
    </p:spTree>
    <p:extLst>
      <p:ext uri="{BB962C8B-B14F-4D97-AF65-F5344CB8AC3E}">
        <p14:creationId xmlns:p14="http://schemas.microsoft.com/office/powerpoint/2010/main" val="6304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 </a:t>
            </a:r>
            <a:r>
              <a:rPr lang="mr-IN" dirty="0" smtClean="0"/>
              <a:t>–</a:t>
            </a:r>
            <a:r>
              <a:rPr lang="en-US" dirty="0" smtClean="0"/>
              <a:t> Comparison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stringOne</a:t>
            </a:r>
            <a:r>
              <a:rPr lang="en-US" dirty="0"/>
              <a:t> = "Hello Swift" 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/>
              <a:t>stringTwo</a:t>
            </a:r>
            <a:r>
              <a:rPr lang="en-US" dirty="0"/>
              <a:t> = "" 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stringOne.isEmpty</a:t>
            </a:r>
            <a:r>
              <a:rPr lang="en-US" dirty="0" smtClean="0"/>
              <a:t> </a:t>
            </a:r>
            <a:r>
              <a:rPr lang="en-US" dirty="0"/>
              <a:t>//false 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stringTwo.isEmpty</a:t>
            </a:r>
            <a:r>
              <a:rPr lang="en-US" dirty="0" smtClean="0"/>
              <a:t> </a:t>
            </a:r>
            <a:r>
              <a:rPr lang="en-US" dirty="0"/>
              <a:t>//true 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stringOne</a:t>
            </a:r>
            <a:r>
              <a:rPr lang="en-US" dirty="0" smtClean="0"/>
              <a:t> </a:t>
            </a:r>
            <a:r>
              <a:rPr lang="en-US" dirty="0"/>
              <a:t>== "hello swift" //false 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stringOne</a:t>
            </a:r>
            <a:r>
              <a:rPr lang="en-US" dirty="0" smtClean="0"/>
              <a:t> </a:t>
            </a:r>
            <a:r>
              <a:rPr lang="en-US" dirty="0"/>
              <a:t>== "Hello Swift" //true 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stringOne.hasPrefix</a:t>
            </a:r>
            <a:r>
              <a:rPr lang="en-US" dirty="0"/>
              <a:t>("Hello") //true 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stringOne.hasSuffix</a:t>
            </a:r>
            <a:r>
              <a:rPr lang="en-US" dirty="0"/>
              <a:t>("Hello") //false </a:t>
            </a:r>
          </a:p>
        </p:txBody>
      </p:sp>
    </p:spTree>
    <p:extLst>
      <p:ext uri="{BB962C8B-B14F-4D97-AF65-F5344CB8AC3E}">
        <p14:creationId xmlns:p14="http://schemas.microsoft.com/office/powerpoint/2010/main" val="1756974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 </a:t>
            </a:r>
            <a:r>
              <a:rPr lang="mr-IN" dirty="0" smtClean="0"/>
              <a:t>–</a:t>
            </a:r>
            <a:r>
              <a:rPr lang="en-US" dirty="0" smtClean="0"/>
              <a:t> Replacing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stringOne</a:t>
            </a:r>
            <a:r>
              <a:rPr lang="en-US" dirty="0"/>
              <a:t> = "</a:t>
            </a:r>
            <a:r>
              <a:rPr lang="en-US" dirty="0" err="1"/>
              <a:t>one,to,three,four</a:t>
            </a:r>
            <a:r>
              <a:rPr lang="en-US" dirty="0"/>
              <a:t>"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print(</a:t>
            </a:r>
            <a:r>
              <a:rPr lang="en-US" dirty="0" err="1" smtClean="0"/>
              <a:t>stringOne.replacingOccurrences</a:t>
            </a:r>
            <a:r>
              <a:rPr lang="en-US" dirty="0" smtClean="0"/>
              <a:t>(of</a:t>
            </a:r>
            <a:r>
              <a:rPr lang="en-US" dirty="0"/>
              <a:t>: "to", with: "two")) </a:t>
            </a:r>
          </a:p>
        </p:txBody>
      </p:sp>
    </p:spTree>
    <p:extLst>
      <p:ext uri="{BB962C8B-B14F-4D97-AF65-F5344CB8AC3E}">
        <p14:creationId xmlns:p14="http://schemas.microsoft.com/office/powerpoint/2010/main" val="1108024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Optional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optionalString</a:t>
            </a:r>
            <a:r>
              <a:rPr lang="en-US" dirty="0"/>
              <a:t>: String? 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/>
              <a:t>nonoptionalString</a:t>
            </a:r>
            <a:r>
              <a:rPr lang="en-US" dirty="0"/>
              <a:t>: String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name: String?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name </a:t>
            </a:r>
            <a:r>
              <a:rPr lang="en-US" dirty="0"/>
              <a:t>= "Jon"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if </a:t>
            </a:r>
            <a:r>
              <a:rPr lang="en-US" dirty="0"/>
              <a:t>name != nil {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/>
              <a:t>newString</a:t>
            </a:r>
            <a:r>
              <a:rPr lang="en-US" dirty="0"/>
              <a:t> = "Hello " + name!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}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222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Enumerations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 err="1"/>
              <a:t>enum</a:t>
            </a:r>
            <a:r>
              <a:rPr lang="en-US" sz="1800" dirty="0"/>
              <a:t> Planets { 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case Mercury</a:t>
            </a:r>
            <a:br>
              <a:rPr lang="en-US" sz="1800" dirty="0" smtClean="0"/>
            </a:br>
            <a:r>
              <a:rPr lang="en-US" sz="1800" dirty="0" smtClean="0"/>
              <a:t>	case </a:t>
            </a:r>
            <a:r>
              <a:rPr lang="en-US" sz="1800" dirty="0"/>
              <a:t>Venus </a:t>
            </a:r>
            <a:br>
              <a:rPr lang="en-US" sz="1800" dirty="0"/>
            </a:br>
            <a:r>
              <a:rPr lang="en-US" sz="1800" dirty="0" smtClean="0"/>
              <a:t>	case </a:t>
            </a:r>
            <a:r>
              <a:rPr lang="en-US" sz="1800" dirty="0"/>
              <a:t>Earth </a:t>
            </a:r>
            <a:br>
              <a:rPr lang="en-US" sz="1800" dirty="0"/>
            </a:br>
            <a:r>
              <a:rPr lang="en-US" sz="1800" dirty="0" smtClean="0"/>
              <a:t>	case </a:t>
            </a:r>
            <a:r>
              <a:rPr lang="en-US" sz="1800" dirty="0"/>
              <a:t>Mars </a:t>
            </a:r>
            <a:br>
              <a:rPr lang="en-US" sz="1800" dirty="0"/>
            </a:br>
            <a:r>
              <a:rPr lang="en-US" sz="1800" dirty="0" smtClean="0"/>
              <a:t>	case </a:t>
            </a:r>
            <a:r>
              <a:rPr lang="en-US" sz="1800" dirty="0"/>
              <a:t>Jupiter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	case </a:t>
            </a:r>
            <a:r>
              <a:rPr lang="en-US" sz="1800" dirty="0"/>
              <a:t>Saturn </a:t>
            </a:r>
            <a:br>
              <a:rPr lang="en-US" sz="1800" dirty="0"/>
            </a:br>
            <a:r>
              <a:rPr lang="en-US" sz="1800" dirty="0" smtClean="0"/>
              <a:t>	case </a:t>
            </a:r>
            <a:r>
              <a:rPr lang="en-US" sz="1800" dirty="0"/>
              <a:t>Uranus </a:t>
            </a:r>
            <a:br>
              <a:rPr lang="en-US" sz="1800" dirty="0"/>
            </a:br>
            <a:r>
              <a:rPr lang="en-US" sz="1800" dirty="0" smtClean="0"/>
              <a:t>	case </a:t>
            </a:r>
            <a:r>
              <a:rPr lang="en-US" sz="1800" dirty="0"/>
              <a:t>Neptune </a:t>
            </a:r>
          </a:p>
          <a:p>
            <a:pPr marL="0" indent="0">
              <a:buNone/>
            </a:pPr>
            <a:r>
              <a:rPr lang="en-US" sz="1800" dirty="0" smtClean="0"/>
              <a:t>}</a:t>
            </a:r>
          </a:p>
          <a:p>
            <a:pPr marL="0" indent="0">
              <a:buNone/>
            </a:pPr>
            <a:r>
              <a:rPr lang="en-US" sz="1800" dirty="0" err="1"/>
              <a:t>var</a:t>
            </a:r>
            <a:r>
              <a:rPr lang="en-US" sz="1800" dirty="0"/>
              <a:t> </a:t>
            </a:r>
            <a:r>
              <a:rPr lang="en-US" sz="1800" dirty="0" err="1"/>
              <a:t>planetWeLiveOn</a:t>
            </a:r>
            <a:r>
              <a:rPr lang="en-US" sz="1800" dirty="0"/>
              <a:t> = </a:t>
            </a:r>
            <a:r>
              <a:rPr lang="en-US" sz="1800" dirty="0" err="1" smtClean="0"/>
              <a:t>Planets.Earth</a:t>
            </a:r>
            <a:r>
              <a:rPr lang="en-US" sz="1800" dirty="0" smtClean="0"/>
              <a:t> </a:t>
            </a:r>
            <a:br>
              <a:rPr lang="en-US" sz="1800" dirty="0" smtClean="0"/>
            </a:br>
            <a:r>
              <a:rPr lang="en-US" sz="1800" dirty="0" err="1" smtClean="0"/>
              <a:t>var</a:t>
            </a:r>
            <a:r>
              <a:rPr lang="en-US" sz="1800" dirty="0" smtClean="0"/>
              <a:t> </a:t>
            </a:r>
            <a:r>
              <a:rPr lang="en-US" sz="1800" dirty="0" err="1"/>
              <a:t>furthestPlanet</a:t>
            </a:r>
            <a:r>
              <a:rPr lang="en-US" sz="1800" dirty="0"/>
              <a:t> = </a:t>
            </a:r>
            <a:r>
              <a:rPr lang="en-US" sz="1800" dirty="0" err="1" smtClean="0"/>
              <a:t>Planets.Neptune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 err="1"/>
              <a:t>planetWeLiveOn</a:t>
            </a:r>
            <a:r>
              <a:rPr lang="en-US" sz="1800" dirty="0"/>
              <a:t> = .Mars </a:t>
            </a:r>
          </a:p>
        </p:txBody>
      </p:sp>
    </p:spTree>
    <p:extLst>
      <p:ext uri="{BB962C8B-B14F-4D97-AF65-F5344CB8AC3E}">
        <p14:creationId xmlns:p14="http://schemas.microsoft.com/office/powerpoint/2010/main" val="1330418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4606" y="2061027"/>
            <a:ext cx="8858031" cy="2264229"/>
          </a:xfrm>
        </p:spPr>
      </p:pic>
      <p:sp>
        <p:nvSpPr>
          <p:cNvPr id="5" name="TextBox 4"/>
          <p:cNvSpPr txBox="1"/>
          <p:nvPr/>
        </p:nvSpPr>
        <p:spPr>
          <a:xfrm>
            <a:off x="3135086" y="4740045"/>
            <a:ext cx="46155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vi </a:t>
            </a:r>
            <a:r>
              <a:rPr lang="en-US" dirty="0" err="1" smtClean="0"/>
              <a:t>main.swift</a:t>
            </a:r>
            <a:endParaRPr lang="en-US" dirty="0" smtClean="0"/>
          </a:p>
          <a:p>
            <a:r>
              <a:rPr lang="en-US" dirty="0" err="1"/>
              <a:t>s</a:t>
            </a:r>
            <a:r>
              <a:rPr lang="en-US" dirty="0" err="1" smtClean="0"/>
              <a:t>wiftc</a:t>
            </a:r>
            <a:r>
              <a:rPr lang="en-US" dirty="0" smtClean="0"/>
              <a:t> </a:t>
            </a:r>
            <a:r>
              <a:rPr lang="en-US" dirty="0" err="1" smtClean="0"/>
              <a:t>main.swift</a:t>
            </a:r>
            <a:endParaRPr lang="en-US" dirty="0" smtClean="0"/>
          </a:p>
          <a:p>
            <a:r>
              <a:rPr lang="en-US" dirty="0" smtClean="0"/>
              <a:t>./main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661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Enumerations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/>
              <a:t>// Using the traditional == operator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if </a:t>
            </a:r>
            <a:r>
              <a:rPr lang="en-US" sz="1800" dirty="0" err="1"/>
              <a:t>planetWeLiveOn</a:t>
            </a:r>
            <a:r>
              <a:rPr lang="en-US" sz="1800" dirty="0"/>
              <a:t> == .Earth {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	print</a:t>
            </a:r>
            <a:r>
              <a:rPr lang="en-US" sz="1800" dirty="0"/>
              <a:t>("Earth it is") </a:t>
            </a:r>
            <a:br>
              <a:rPr lang="en-US" sz="1800" dirty="0"/>
            </a:br>
            <a:r>
              <a:rPr lang="en-US" sz="1800" dirty="0" smtClean="0"/>
              <a:t>} </a:t>
            </a:r>
            <a:br>
              <a:rPr lang="en-US" sz="1800" dirty="0" smtClean="0"/>
            </a:br>
            <a:r>
              <a:rPr lang="en-US" sz="1800" dirty="0" smtClean="0"/>
              <a:t>// </a:t>
            </a:r>
            <a:r>
              <a:rPr lang="en-US" sz="1800" dirty="0"/>
              <a:t>Using the switch statement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switch </a:t>
            </a:r>
            <a:r>
              <a:rPr lang="en-US" sz="1800" dirty="0" err="1"/>
              <a:t>planetWeLiveOn</a:t>
            </a:r>
            <a:r>
              <a:rPr lang="en-US" sz="1800" dirty="0"/>
              <a:t> {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	case </a:t>
            </a:r>
            <a:r>
              <a:rPr lang="en-US" sz="1800" dirty="0"/>
              <a:t>.Mercury: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		print</a:t>
            </a:r>
            <a:r>
              <a:rPr lang="en-US" sz="1800" dirty="0"/>
              <a:t>("We live on Mercury, it is very hot!")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	case </a:t>
            </a:r>
            <a:r>
              <a:rPr lang="en-US" sz="1800" dirty="0"/>
              <a:t>.Venus: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		print</a:t>
            </a:r>
            <a:r>
              <a:rPr lang="en-US" sz="1800" dirty="0"/>
              <a:t>("We live on Venus, it is very hot!") </a:t>
            </a:r>
            <a:br>
              <a:rPr lang="en-US" sz="1800" dirty="0"/>
            </a:br>
            <a:r>
              <a:rPr lang="en-US" sz="1800" dirty="0" smtClean="0"/>
              <a:t>	case </a:t>
            </a:r>
            <a:r>
              <a:rPr lang="en-US" sz="1800" dirty="0"/>
              <a:t>.Earth: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		print</a:t>
            </a:r>
            <a:r>
              <a:rPr lang="en-US" sz="1800" dirty="0"/>
              <a:t>("We live on Earth, just right")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	case </a:t>
            </a:r>
            <a:r>
              <a:rPr lang="en-US" sz="1800" dirty="0"/>
              <a:t>.Mars: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		print</a:t>
            </a:r>
            <a:r>
              <a:rPr lang="en-US" sz="1800" dirty="0"/>
              <a:t>("We live on Mars, a little cold")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	default</a:t>
            </a:r>
            <a:r>
              <a:rPr lang="en-US" sz="1800" dirty="0"/>
              <a:t>: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		print</a:t>
            </a:r>
            <a:r>
              <a:rPr lang="en-US" sz="1800" dirty="0"/>
              <a:t>("Where do we live?")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07094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Enumerations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 err="1"/>
              <a:t>enum</a:t>
            </a:r>
            <a:r>
              <a:rPr lang="en-US" sz="1800" dirty="0"/>
              <a:t> Devices: String { 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	case </a:t>
            </a:r>
            <a:r>
              <a:rPr lang="en-US" sz="1800" dirty="0" err="1"/>
              <a:t>MusicPlayer</a:t>
            </a:r>
            <a:r>
              <a:rPr lang="en-US" sz="1800" dirty="0"/>
              <a:t> = "iPod" 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	case </a:t>
            </a:r>
            <a:r>
              <a:rPr lang="en-US" sz="1800" dirty="0"/>
              <a:t>Phone = "iPhone" 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	case </a:t>
            </a:r>
            <a:r>
              <a:rPr lang="en-US" sz="1800" dirty="0"/>
              <a:t>Tablet = "iPad" 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} </a:t>
            </a:r>
          </a:p>
          <a:p>
            <a:pPr marL="0" indent="0">
              <a:buNone/>
            </a:pPr>
            <a:r>
              <a:rPr lang="en-US" sz="1800" dirty="0" smtClean="0"/>
              <a:t>print</a:t>
            </a:r>
            <a:r>
              <a:rPr lang="en-US" sz="1800" dirty="0"/>
              <a:t>("We are using an " + </a:t>
            </a:r>
            <a:r>
              <a:rPr lang="en-US" sz="1800" dirty="0" err="1"/>
              <a:t>Devices.Tablet.rawValue</a:t>
            </a:r>
            <a:r>
              <a:rPr lang="en-US" sz="1800" dirty="0"/>
              <a:t>) </a:t>
            </a:r>
            <a:br>
              <a:rPr lang="en-US" sz="1800" dirty="0"/>
            </a:b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377870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Enumerations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2062" y="503853"/>
            <a:ext cx="6937824" cy="5321121"/>
          </a:xfrm>
        </p:spPr>
      </p:pic>
    </p:spTree>
    <p:extLst>
      <p:ext uri="{BB962C8B-B14F-4D97-AF65-F5344CB8AC3E}">
        <p14:creationId xmlns:p14="http://schemas.microsoft.com/office/powerpoint/2010/main" val="833381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 smtClean="0"/>
              <a:t>Assignment</a:t>
            </a:r>
          </a:p>
          <a:p>
            <a:pPr marL="0" indent="0">
              <a:buNone/>
            </a:pPr>
            <a:r>
              <a:rPr lang="en-US" sz="1800" dirty="0" smtClean="0"/>
              <a:t>Comparison</a:t>
            </a:r>
          </a:p>
          <a:p>
            <a:pPr marL="0" indent="0">
              <a:buNone/>
            </a:pPr>
            <a:r>
              <a:rPr lang="en-US" sz="1800" dirty="0" smtClean="0"/>
              <a:t>Arithmetic</a:t>
            </a:r>
          </a:p>
          <a:p>
            <a:pPr marL="0" indent="0">
              <a:buNone/>
            </a:pPr>
            <a:r>
              <a:rPr lang="en-US" sz="1800" dirty="0" smtClean="0"/>
              <a:t>Remainder</a:t>
            </a:r>
          </a:p>
          <a:p>
            <a:pPr marL="0" indent="0">
              <a:buNone/>
            </a:pPr>
            <a:r>
              <a:rPr lang="en-US" sz="1800" dirty="0" smtClean="0"/>
              <a:t>Compound Assignment</a:t>
            </a:r>
          </a:p>
          <a:p>
            <a:pPr marL="0" indent="0">
              <a:buNone/>
            </a:pPr>
            <a:r>
              <a:rPr lang="en-US" sz="1800" dirty="0" smtClean="0"/>
              <a:t>Ternary</a:t>
            </a:r>
          </a:p>
          <a:p>
            <a:pPr marL="0" indent="0">
              <a:buNone/>
            </a:pPr>
            <a:r>
              <a:rPr lang="en-US" sz="1800" dirty="0" smtClean="0"/>
              <a:t>NOT</a:t>
            </a:r>
          </a:p>
          <a:p>
            <a:pPr marL="0" indent="0">
              <a:buNone/>
            </a:pPr>
            <a:r>
              <a:rPr lang="en-US" sz="1800" dirty="0" smtClean="0"/>
              <a:t>AND</a:t>
            </a:r>
          </a:p>
          <a:p>
            <a:pPr marL="0" indent="0">
              <a:buNone/>
            </a:pPr>
            <a:r>
              <a:rPr lang="en-US" sz="1800" dirty="0" smtClean="0"/>
              <a:t>OR</a:t>
            </a: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263154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2233" y="1075045"/>
            <a:ext cx="7001320" cy="4785216"/>
          </a:xfrm>
        </p:spPr>
      </p:pic>
    </p:spTree>
    <p:extLst>
      <p:ext uri="{BB962C8B-B14F-4D97-AF65-F5344CB8AC3E}">
        <p14:creationId xmlns:p14="http://schemas.microsoft.com/office/powerpoint/2010/main" val="1108247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9253" y="684156"/>
            <a:ext cx="5565964" cy="5193947"/>
          </a:xfrm>
        </p:spPr>
      </p:pic>
    </p:spTree>
    <p:extLst>
      <p:ext uri="{BB962C8B-B14F-4D97-AF65-F5344CB8AC3E}">
        <p14:creationId xmlns:p14="http://schemas.microsoft.com/office/powerpoint/2010/main" val="306878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Arithmetic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2409" y="641797"/>
            <a:ext cx="7857678" cy="5037786"/>
          </a:xfrm>
        </p:spPr>
      </p:pic>
    </p:spTree>
    <p:extLst>
      <p:ext uri="{BB962C8B-B14F-4D97-AF65-F5344CB8AC3E}">
        <p14:creationId xmlns:p14="http://schemas.microsoft.com/office/powerpoint/2010/main" val="1238235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Remainder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6932" y="1503876"/>
            <a:ext cx="6292079" cy="4252979"/>
          </a:xfrm>
        </p:spPr>
      </p:pic>
    </p:spTree>
    <p:extLst>
      <p:ext uri="{BB962C8B-B14F-4D97-AF65-F5344CB8AC3E}">
        <p14:creationId xmlns:p14="http://schemas.microsoft.com/office/powerpoint/2010/main" val="1734901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Compound Assignment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3683" y="645521"/>
            <a:ext cx="4799220" cy="5484823"/>
          </a:xfrm>
        </p:spPr>
      </p:pic>
    </p:spTree>
    <p:extLst>
      <p:ext uri="{BB962C8B-B14F-4D97-AF65-F5344CB8AC3E}">
        <p14:creationId xmlns:p14="http://schemas.microsoft.com/office/powerpoint/2010/main" val="112245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Ternary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3994" y="1841679"/>
            <a:ext cx="8812606" cy="3766444"/>
          </a:xfrm>
        </p:spPr>
      </p:pic>
    </p:spTree>
    <p:extLst>
      <p:ext uri="{BB962C8B-B14F-4D97-AF65-F5344CB8AC3E}">
        <p14:creationId xmlns:p14="http://schemas.microsoft.com/office/powerpoint/2010/main" val="209011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3500" y="2040164"/>
            <a:ext cx="6985000" cy="876300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1556" y="2916464"/>
            <a:ext cx="4178300" cy="13081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1556" y="4372429"/>
            <a:ext cx="2387600" cy="39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707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NOT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9667" y="903099"/>
            <a:ext cx="6146588" cy="4763606"/>
          </a:xfrm>
        </p:spPr>
      </p:pic>
    </p:spTree>
    <p:extLst>
      <p:ext uri="{BB962C8B-B14F-4D97-AF65-F5344CB8AC3E}">
        <p14:creationId xmlns:p14="http://schemas.microsoft.com/office/powerpoint/2010/main" val="735116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AND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2075" y="867892"/>
            <a:ext cx="6268352" cy="4914721"/>
          </a:xfrm>
        </p:spPr>
      </p:pic>
    </p:spTree>
    <p:extLst>
      <p:ext uri="{BB962C8B-B14F-4D97-AF65-F5344CB8AC3E}">
        <p14:creationId xmlns:p14="http://schemas.microsoft.com/office/powerpoint/2010/main" val="700798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OR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8934" y="1189685"/>
            <a:ext cx="5725375" cy="4407032"/>
          </a:xfrm>
        </p:spPr>
      </p:pic>
    </p:spTree>
    <p:extLst>
      <p:ext uri="{BB962C8B-B14F-4D97-AF65-F5344CB8AC3E}">
        <p14:creationId xmlns:p14="http://schemas.microsoft.com/office/powerpoint/2010/main" val="527852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swiftc</a:t>
            </a:r>
            <a:r>
              <a:rPr lang="en-US" dirty="0" smtClean="0"/>
              <a:t> options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5029" y="2049235"/>
            <a:ext cx="4107306" cy="548821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5028" y="2797853"/>
            <a:ext cx="7443719" cy="59849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5028" y="3749670"/>
            <a:ext cx="8019144" cy="505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8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Constant and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/>
              <a:t>What variables and constants are</a:t>
            </a:r>
          </a:p>
          <a:p>
            <a:r>
              <a:rPr lang="en-US" sz="2800" dirty="0"/>
              <a:t>The difference between explicit and inferred typing</a:t>
            </a:r>
          </a:p>
          <a:p>
            <a:r>
              <a:rPr lang="en-US" sz="2800" dirty="0"/>
              <a:t>Explaining numeric, string, and </a:t>
            </a:r>
            <a:r>
              <a:rPr lang="en-US" sz="2800" dirty="0" err="1"/>
              <a:t>boolean</a:t>
            </a:r>
            <a:r>
              <a:rPr lang="en-US" sz="2800" dirty="0"/>
              <a:t> types</a:t>
            </a:r>
          </a:p>
          <a:p>
            <a:r>
              <a:rPr lang="en-US" sz="2800" dirty="0"/>
              <a:t>Defining optional types</a:t>
            </a:r>
          </a:p>
          <a:p>
            <a:r>
              <a:rPr lang="en-US" sz="2800" dirty="0"/>
              <a:t>Explaining how enumerations work in Swift</a:t>
            </a:r>
          </a:p>
          <a:p>
            <a:r>
              <a:rPr lang="en-US" sz="2800" dirty="0"/>
              <a:t>Explaining how Swift's operators </a:t>
            </a:r>
            <a:r>
              <a:rPr lang="en-US" sz="2800" dirty="0" smtClean="0"/>
              <a:t>work</a:t>
            </a:r>
            <a:r>
              <a:rPr lang="en-US" sz="2800" dirty="0"/>
              <a:t/>
            </a:r>
            <a:br>
              <a:rPr lang="en-US" sz="2800" dirty="0"/>
            </a:br>
            <a:endParaRPr lang="en-US" sz="2800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61391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Constant and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 identifier must not contain any whitespace</a:t>
            </a:r>
          </a:p>
          <a:p>
            <a:r>
              <a:rPr lang="en-US" dirty="0"/>
              <a:t>An identifier must not contain any mathematical symbols</a:t>
            </a:r>
          </a:p>
          <a:p>
            <a:r>
              <a:rPr lang="en-US" dirty="0"/>
              <a:t>An identifier must not contain any arrows</a:t>
            </a:r>
          </a:p>
          <a:p>
            <a:r>
              <a:rPr lang="en-US" dirty="0"/>
              <a:t>An identifier must not contain private use or invalid Unicode characters</a:t>
            </a:r>
          </a:p>
          <a:p>
            <a:r>
              <a:rPr lang="en-US" dirty="0"/>
              <a:t>An identifier must not contain line- or box-drawing characters</a:t>
            </a:r>
          </a:p>
          <a:p>
            <a:r>
              <a:rPr lang="en-US" dirty="0"/>
              <a:t>An identifier must not start with a number, but it can contain numbers</a:t>
            </a:r>
          </a:p>
          <a:p>
            <a:r>
              <a:rPr lang="en-US" dirty="0"/>
              <a:t>If you use a Swift keyword as an identifier, surround it with back ticks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6975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Constant and Variables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214" y="1830498"/>
            <a:ext cx="6006921" cy="1695287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5218" y="3659459"/>
            <a:ext cx="6604000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879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Constant and Variables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9699" y="2389458"/>
            <a:ext cx="6979649" cy="2594665"/>
          </a:xfrm>
        </p:spPr>
      </p:pic>
    </p:spTree>
    <p:extLst>
      <p:ext uri="{BB962C8B-B14F-4D97-AF65-F5344CB8AC3E}">
        <p14:creationId xmlns:p14="http://schemas.microsoft.com/office/powerpoint/2010/main" val="1624372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amond Grid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7087C0F-7449-45C4-B248-63D02665BF1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diamond grid presentation (widescreen)</Template>
  <TotalTime>0</TotalTime>
  <Words>1394</Words>
  <Application>Microsoft Macintosh PowerPoint</Application>
  <PresentationFormat>Widescreen</PresentationFormat>
  <Paragraphs>327</Paragraphs>
  <Slides>42</Slides>
  <Notes>37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6" baseType="lpstr">
      <vt:lpstr>inherit</vt:lpstr>
      <vt:lpstr>Mangal</vt:lpstr>
      <vt:lpstr>Arial</vt:lpstr>
      <vt:lpstr>Diamond Grid 16x9</vt:lpstr>
      <vt:lpstr>Agenda</vt:lpstr>
      <vt:lpstr>PowerPoint Presentation</vt:lpstr>
      <vt:lpstr>Hello World</vt:lpstr>
      <vt:lpstr>REPL</vt:lpstr>
      <vt:lpstr>swiftc options</vt:lpstr>
      <vt:lpstr>Constant and Variables</vt:lpstr>
      <vt:lpstr>Constant and Variables</vt:lpstr>
      <vt:lpstr>Constant and Variables</vt:lpstr>
      <vt:lpstr>Constant and Variables</vt:lpstr>
      <vt:lpstr>Type Safety</vt:lpstr>
      <vt:lpstr>Type Inference</vt:lpstr>
      <vt:lpstr>Explicit Types</vt:lpstr>
      <vt:lpstr>Integers</vt:lpstr>
      <vt:lpstr>Integers</vt:lpstr>
      <vt:lpstr>Integers</vt:lpstr>
      <vt:lpstr>Floating Point</vt:lpstr>
      <vt:lpstr>Floating Point</vt:lpstr>
      <vt:lpstr>Boolean</vt:lpstr>
      <vt:lpstr>Boolean</vt:lpstr>
      <vt:lpstr>Strings</vt:lpstr>
      <vt:lpstr>Strings</vt:lpstr>
      <vt:lpstr>Strings</vt:lpstr>
      <vt:lpstr>Strings</vt:lpstr>
      <vt:lpstr>Strings – Mutable vs Immutable</vt:lpstr>
      <vt:lpstr>Strings – Converting</vt:lpstr>
      <vt:lpstr>Strings – Comparison</vt:lpstr>
      <vt:lpstr>Strings – Replacing</vt:lpstr>
      <vt:lpstr>Optional variables</vt:lpstr>
      <vt:lpstr>Enumerations</vt:lpstr>
      <vt:lpstr>Enumerations</vt:lpstr>
      <vt:lpstr>Enumerations</vt:lpstr>
      <vt:lpstr>Enumerations</vt:lpstr>
      <vt:lpstr>Operators</vt:lpstr>
      <vt:lpstr>Assignment</vt:lpstr>
      <vt:lpstr>Comparison</vt:lpstr>
      <vt:lpstr>Arithmetic</vt:lpstr>
      <vt:lpstr>Remainder</vt:lpstr>
      <vt:lpstr>Compound Assignment</vt:lpstr>
      <vt:lpstr>Ternary</vt:lpstr>
      <vt:lpstr>Logical NOT</vt:lpstr>
      <vt:lpstr>Logical AND</vt:lpstr>
      <vt:lpstr>Logical OR</vt:lpstr>
    </vt:vector>
  </TitlesOfParts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cp:lastPrinted>2017-01-12T20:24:33Z</cp:lastPrinted>
  <dcterms:created xsi:type="dcterms:W3CDTF">2016-08-20T19:03:32Z</dcterms:created>
  <dcterms:modified xsi:type="dcterms:W3CDTF">2017-07-06T19:15:07Z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TC030310159991</vt:lpwstr>
  </property>
</Properties>
</file>