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66"/>
  </p:notesMasterIdLst>
  <p:handoutMasterIdLst>
    <p:handoutMasterId r:id="rId67"/>
  </p:handoutMasterIdLst>
  <p:sldIdLst>
    <p:sldId id="271" r:id="rId3"/>
    <p:sldId id="329" r:id="rId4"/>
    <p:sldId id="330" r:id="rId5"/>
    <p:sldId id="331" r:id="rId6"/>
    <p:sldId id="332" r:id="rId7"/>
    <p:sldId id="334" r:id="rId8"/>
    <p:sldId id="333"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2FCF23-0E44-7643-B59E-CF3E04F8CB06}">
          <p14:sldIdLst>
            <p14:sldId id="271"/>
            <p14:sldId id="329"/>
            <p14:sldId id="330"/>
            <p14:sldId id="331"/>
            <p14:sldId id="332"/>
            <p14:sldId id="334"/>
            <p14:sldId id="333"/>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58" autoAdjust="0"/>
    <p:restoredTop sz="65074" autoAdjust="0"/>
  </p:normalViewPr>
  <p:slideViewPr>
    <p:cSldViewPr snapToGrid="0">
      <p:cViewPr varScale="1">
        <p:scale>
          <a:sx n="58" d="100"/>
          <a:sy n="58" d="100"/>
        </p:scale>
        <p:origin x="1752" y="184"/>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7/6/17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7/6/17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collection groups multiple items into a single unit. Swift provides three native collection types. These collection types are arrays, sets, and dictionaries. An array stores the data in an ordered list, sets are an unordered collection of unique data, and dictionaries are an unordered collection of key-value pairs. In an array, we access the data by the location (index) in the array; in a set, we tend to iterate over the set; and dictionaries are usually accessed using a unique key.</a:t>
            </a:r>
          </a:p>
          <a:p>
            <a:endParaRPr lang="en-US" dirty="0" smtClean="0"/>
          </a:p>
          <a:p>
            <a:r>
              <a:rPr lang="en-US" dirty="0" smtClean="0"/>
              <a:t>The data stored in a Swift collection is required to be of the same type. This means, as an example, that we are unable to store a string value in an array of integers. Since Swift does not allow us to mismatch data types in a collection, we can be certain of the data type when we retrieve an element from a collection. This is another feature that on the surface might seem like a shortcoming, but is actually a design feature that helps eliminate common programming mistakes. We will see how to work around this feature using the </a:t>
            </a:r>
            <a:r>
              <a:rPr lang="en-US" dirty="0" err="1" smtClean="0"/>
              <a:t>AnyObject</a:t>
            </a:r>
            <a:r>
              <a:rPr lang="en-US" dirty="0" smtClean="0"/>
              <a:t> and Any aliases.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891603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retrieve the first and last elements of an array using the </a:t>
            </a:r>
            <a:r>
              <a:rPr lang="en-US" dirty="0" smtClean="0"/>
              <a:t>first</a:t>
            </a:r>
            <a:r>
              <a:rPr lang="en-US" sz="1200" b="0" i="0" kern="1200" dirty="0" smtClean="0">
                <a:solidFill>
                  <a:schemeClr val="tx1"/>
                </a:solidFill>
                <a:effectLst/>
                <a:latin typeface="+mn-lt"/>
                <a:ea typeface="+mn-ea"/>
                <a:cs typeface="+mn-cs"/>
              </a:rPr>
              <a:t> and </a:t>
            </a:r>
            <a:r>
              <a:rPr lang="en-US" dirty="0" smtClean="0"/>
              <a:t>last</a:t>
            </a:r>
            <a:r>
              <a:rPr lang="en-US" sz="1200" b="0" i="0" kern="1200" dirty="0" smtClean="0">
                <a:solidFill>
                  <a:schemeClr val="tx1"/>
                </a:solidFill>
                <a:effectLst/>
                <a:latin typeface="+mn-lt"/>
                <a:ea typeface="+mn-ea"/>
                <a:cs typeface="+mn-cs"/>
              </a:rPr>
              <a:t> properties. The </a:t>
            </a:r>
            <a:r>
              <a:rPr lang="en-US" dirty="0" smtClean="0"/>
              <a:t>first</a:t>
            </a:r>
            <a:r>
              <a:rPr lang="en-US" sz="1200" b="0" i="0" kern="1200" dirty="0" smtClean="0">
                <a:solidFill>
                  <a:schemeClr val="tx1"/>
                </a:solidFill>
                <a:effectLst/>
                <a:latin typeface="+mn-lt"/>
                <a:ea typeface="+mn-ea"/>
                <a:cs typeface="+mn-cs"/>
              </a:rPr>
              <a:t> and </a:t>
            </a:r>
            <a:r>
              <a:rPr lang="en-US" dirty="0" smtClean="0"/>
              <a:t>last </a:t>
            </a:r>
            <a:r>
              <a:rPr lang="en-US" sz="1200" b="0" i="0" kern="1200" dirty="0" smtClean="0">
                <a:solidFill>
                  <a:schemeClr val="tx1"/>
                </a:solidFill>
                <a:effectLst/>
                <a:latin typeface="+mn-lt"/>
                <a:ea typeface="+mn-ea"/>
                <a:cs typeface="+mn-cs"/>
              </a:rPr>
              <a:t>properties return an optional value since the values may be nil if the array is empty. The following example shows how to use the </a:t>
            </a:r>
            <a:r>
              <a:rPr lang="en-US" dirty="0" smtClean="0"/>
              <a:t>first</a:t>
            </a:r>
            <a:r>
              <a:rPr lang="en-US" sz="1200" b="0" i="0" kern="1200" dirty="0" smtClean="0">
                <a:solidFill>
                  <a:schemeClr val="tx1"/>
                </a:solidFill>
                <a:effectLst/>
                <a:latin typeface="+mn-lt"/>
                <a:ea typeface="+mn-ea"/>
                <a:cs typeface="+mn-cs"/>
              </a:rPr>
              <a:t> and </a:t>
            </a:r>
            <a:r>
              <a:rPr lang="en-US" dirty="0" smtClean="0"/>
              <a:t>last</a:t>
            </a:r>
            <a:r>
              <a:rPr lang="en-US" sz="1200" b="0" i="0" kern="1200" dirty="0" smtClean="0">
                <a:solidFill>
                  <a:schemeClr val="tx1"/>
                </a:solidFill>
                <a:effectLst/>
                <a:latin typeface="+mn-lt"/>
                <a:ea typeface="+mn-ea"/>
                <a:cs typeface="+mn-cs"/>
              </a:rPr>
              <a:t> properties to retrieve the first and last elements of both single-dimensional and multidimensional arrays: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1571486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retrieve the number of elements in an array, we use the read-only </a:t>
            </a:r>
            <a:r>
              <a:rPr lang="en-US" dirty="0" smtClean="0"/>
              <a:t>count</a:t>
            </a:r>
            <a:r>
              <a:rPr lang="en-US" sz="1200" b="0" i="0" kern="1200" dirty="0" smtClean="0">
                <a:solidFill>
                  <a:schemeClr val="tx1"/>
                </a:solidFill>
                <a:effectLst/>
                <a:latin typeface="+mn-lt"/>
                <a:ea typeface="+mn-ea"/>
                <a:cs typeface="+mn-cs"/>
              </a:rPr>
              <a:t> property. The following example shows how to use this property to retrieve the number of elements in both single-dimensional and multidimensional arrays:</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2074130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value that is returned by the </a:t>
            </a:r>
            <a:r>
              <a:rPr lang="en-US" dirty="0" smtClean="0"/>
              <a:t>count</a:t>
            </a:r>
            <a:r>
              <a:rPr lang="en-US" sz="1200" b="0" i="0" kern="1200" dirty="0" smtClean="0">
                <a:solidFill>
                  <a:schemeClr val="tx1"/>
                </a:solidFill>
                <a:effectLst/>
                <a:latin typeface="+mn-lt"/>
                <a:ea typeface="+mn-ea"/>
                <a:cs typeface="+mn-cs"/>
              </a:rPr>
              <a:t> property is the number of elements in the array and not the largest valid index of the array. For non-empty arrays, the largest valid index is the number of elements in the array minus one. This is because the first element of the array has an index number of zero. As an example, if an array has two elements, the valid indexes are 0 and </a:t>
            </a:r>
            <a:r>
              <a:rPr lang="en-US" dirty="0" smtClean="0"/>
              <a:t>1</a:t>
            </a:r>
            <a:r>
              <a:rPr lang="en-US" sz="1200" b="0" i="0" kern="1200" dirty="0" smtClean="0">
                <a:solidFill>
                  <a:schemeClr val="tx1"/>
                </a:solidFill>
                <a:effectLst/>
                <a:latin typeface="+mn-lt"/>
                <a:ea typeface="+mn-ea"/>
                <a:cs typeface="+mn-cs"/>
              </a:rPr>
              <a:t>, while the count property would return </a:t>
            </a:r>
            <a:r>
              <a:rPr lang="en-US" dirty="0" smtClean="0"/>
              <a:t>2</a:t>
            </a:r>
            <a:r>
              <a:rPr lang="en-US" sz="1200" b="0" i="0" kern="1200" dirty="0" smtClean="0">
                <a:solidFill>
                  <a:schemeClr val="tx1"/>
                </a:solidFill>
                <a:effectLst/>
                <a:latin typeface="+mn-lt"/>
                <a:ea typeface="+mn-ea"/>
                <a:cs typeface="+mn-cs"/>
              </a:rPr>
              <a:t>. The following code illustrates this: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21339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attempt to retrieve an element from an array, using the subscript syntax, the application will throw an </a:t>
            </a:r>
            <a:r>
              <a:rPr lang="en-US" dirty="0" smtClean="0"/>
              <a:t>Array index out of range</a:t>
            </a:r>
            <a:r>
              <a:rPr lang="en-US" sz="1200" b="0" i="0" kern="1200" dirty="0" smtClean="0">
                <a:solidFill>
                  <a:schemeClr val="tx1"/>
                </a:solidFill>
                <a:effectLst/>
                <a:latin typeface="+mn-lt"/>
                <a:ea typeface="+mn-ea"/>
                <a:cs typeface="+mn-cs"/>
              </a:rPr>
              <a:t> error. Therefore, if we are unsure of the size of an array, it is good practice to verify that the index is not outside the range of the array. The following examples illustrate this concept: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1079445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check whether an array is empty (does not contain any elements), we use the </a:t>
            </a:r>
            <a:r>
              <a:rPr lang="en-US" sz="1200" b="0" i="0" kern="1200" dirty="0" err="1" smtClean="0">
                <a:solidFill>
                  <a:schemeClr val="tx1"/>
                </a:solidFill>
                <a:effectLst/>
                <a:latin typeface="+mn-lt"/>
                <a:ea typeface="+mn-ea"/>
                <a:cs typeface="+mn-cs"/>
              </a:rPr>
              <a:t>isEmpty</a:t>
            </a:r>
            <a:r>
              <a:rPr lang="en-US" sz="1200" b="0" i="0" kern="1200" dirty="0" smtClean="0">
                <a:solidFill>
                  <a:schemeClr val="tx1"/>
                </a:solidFill>
                <a:effectLst/>
                <a:latin typeface="+mn-lt"/>
                <a:ea typeface="+mn-ea"/>
                <a:cs typeface="+mn-cs"/>
              </a:rPr>
              <a:t> property. This property will return true if the array is empty, or false if it is not. The following example shows how to check whether an array is empty or not: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44683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static array is somewhat useful, but having the ability to add elements dynamically is what makes arrays really useful. To add an item to the end of an array, we can use the append method. The following example shows how to append an item to the end of an array:</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1184274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Swift also allows us to use the addition assignment operator (</a:t>
            </a:r>
            <a:r>
              <a:rPr lang="en-US" dirty="0" smtClean="0"/>
              <a:t>+=</a:t>
            </a:r>
            <a:r>
              <a:rPr lang="en-US" sz="1200" b="0" i="0" kern="1200" dirty="0" smtClean="0">
                <a:solidFill>
                  <a:schemeClr val="tx1"/>
                </a:solidFill>
                <a:effectLst/>
                <a:latin typeface="+mn-lt"/>
                <a:ea typeface="+mn-ea"/>
                <a:cs typeface="+mn-cs"/>
              </a:rPr>
              <a:t>) to append an array to another array. The following example shows how to use the addition assignment operator to append an array to the end of another array:</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9415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insert a value into an array using the insert method. The insert method will move all the items, starting at the specified index, up one spot to make room for the new element and then inserts the value into the specified index. The following example shows how to use the insert method to insert a new value into an array:</a:t>
            </a: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238614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use the subscript syntax to replace elements in an array. Using the subscript, we pick the element of the array we wish to update and then use the assignment operator to assign a new value. The following example shows how we will replace a value in an array:</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1762148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three methods that we can use to remove one or all of the elements in an array. These methods are </a:t>
            </a:r>
            <a:r>
              <a:rPr lang="en-US" sz="1200" b="0" i="0" kern="1200" dirty="0" err="1" smtClean="0">
                <a:solidFill>
                  <a:schemeClr val="tx1"/>
                </a:solidFill>
                <a:effectLst/>
                <a:latin typeface="+mn-lt"/>
                <a:ea typeface="+mn-ea"/>
                <a:cs typeface="+mn-cs"/>
              </a:rPr>
              <a:t>removeLast</a:t>
            </a:r>
            <a:r>
              <a:rPr lang="en-US" sz="1200" b="0" i="0" kern="1200" dirty="0" smtClean="0">
                <a:solidFill>
                  <a:schemeClr val="tx1"/>
                </a:solidFill>
                <a:effectLst/>
                <a:latin typeface="+mn-lt"/>
                <a:ea typeface="+mn-ea"/>
                <a:cs typeface="+mn-cs"/>
              </a:rPr>
              <a:t>(), remove(at:), and </a:t>
            </a:r>
            <a:r>
              <a:rPr lang="en-US" sz="1200" b="0" i="0" kern="1200" dirty="0" err="1" smtClean="0">
                <a:solidFill>
                  <a:schemeClr val="tx1"/>
                </a:solidFill>
                <a:effectLst/>
                <a:latin typeface="+mn-lt"/>
                <a:ea typeface="+mn-ea"/>
                <a:cs typeface="+mn-cs"/>
              </a:rPr>
              <a:t>removeAll</a:t>
            </a:r>
            <a:r>
              <a:rPr lang="en-US" sz="1200" b="0" i="0" kern="1200" dirty="0" smtClean="0">
                <a:solidFill>
                  <a:schemeClr val="tx1"/>
                </a:solidFill>
                <a:effectLst/>
                <a:latin typeface="+mn-lt"/>
                <a:ea typeface="+mn-ea"/>
                <a:cs typeface="+mn-cs"/>
              </a:rPr>
              <a:t>(). The following example shows how to use the three methods to remove elements from the array:</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1251285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628855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create a new array by adding two arrays together, we use the addition (</a:t>
            </a:r>
            <a:r>
              <a:rPr lang="en-US" dirty="0" smtClean="0"/>
              <a:t>+</a:t>
            </a:r>
            <a:r>
              <a:rPr lang="en-US" sz="1200" b="0" i="0" kern="1200" dirty="0" smtClean="0">
                <a:solidFill>
                  <a:schemeClr val="tx1"/>
                </a:solidFill>
                <a:effectLst/>
                <a:latin typeface="+mn-lt"/>
                <a:ea typeface="+mn-ea"/>
                <a:cs typeface="+mn-cs"/>
              </a:rPr>
              <a:t>) operator. The following example shows how to use the addition (</a:t>
            </a:r>
            <a:r>
              <a:rPr lang="en-US" dirty="0" smtClean="0"/>
              <a:t>+</a:t>
            </a:r>
            <a:r>
              <a:rPr lang="en-US" sz="1200" b="0" i="0" kern="1200" dirty="0" smtClean="0">
                <a:solidFill>
                  <a:schemeClr val="tx1"/>
                </a:solidFill>
                <a:effectLst/>
                <a:latin typeface="+mn-lt"/>
                <a:ea typeface="+mn-ea"/>
                <a:cs typeface="+mn-cs"/>
              </a:rPr>
              <a:t>) operator to create a new array that contains all the elements of two other arrays:</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1591682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create a new array from the original array with the elements in reverse order using the </a:t>
            </a:r>
            <a:r>
              <a:rPr lang="en-US" dirty="0" smtClean="0"/>
              <a:t>reverse()</a:t>
            </a:r>
            <a:r>
              <a:rPr lang="en-US" sz="1200" b="0" i="0" kern="1200" dirty="0" smtClean="0">
                <a:solidFill>
                  <a:schemeClr val="tx1"/>
                </a:solidFill>
                <a:effectLst/>
                <a:latin typeface="+mn-lt"/>
                <a:ea typeface="+mn-ea"/>
                <a:cs typeface="+mn-cs"/>
              </a:rPr>
              <a:t>method. The original array will remain unchanged by the </a:t>
            </a:r>
            <a:r>
              <a:rPr lang="en-US" dirty="0" smtClean="0"/>
              <a:t>reverse</a:t>
            </a:r>
            <a:r>
              <a:rPr lang="en-US" sz="1200" b="0" i="0" kern="1200" dirty="0" smtClean="0">
                <a:solidFill>
                  <a:schemeClr val="tx1"/>
                </a:solidFill>
                <a:effectLst/>
                <a:latin typeface="+mn-lt"/>
                <a:ea typeface="+mn-ea"/>
                <a:cs typeface="+mn-cs"/>
              </a:rPr>
              <a:t> method. The following example shows how to use the </a:t>
            </a:r>
            <a:r>
              <a:rPr lang="en-US" dirty="0" smtClean="0"/>
              <a:t>reverse()</a:t>
            </a:r>
            <a:r>
              <a:rPr lang="en-US" sz="1200" b="0" i="0" kern="1200" dirty="0" smtClean="0">
                <a:solidFill>
                  <a:schemeClr val="tx1"/>
                </a:solidFill>
                <a:effectLst/>
                <a:latin typeface="+mn-lt"/>
                <a:ea typeface="+mn-ea"/>
                <a:cs typeface="+mn-cs"/>
              </a:rPr>
              <a:t> method:</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349661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retrieve a </a:t>
            </a:r>
            <a:r>
              <a:rPr lang="en-US" dirty="0" smtClean="0"/>
              <a:t>subarray</a:t>
            </a:r>
            <a:r>
              <a:rPr lang="en-US" sz="1200" b="0" i="0" kern="1200" dirty="0" smtClean="0">
                <a:solidFill>
                  <a:schemeClr val="tx1"/>
                </a:solidFill>
                <a:effectLst/>
                <a:latin typeface="+mn-lt"/>
                <a:ea typeface="+mn-ea"/>
                <a:cs typeface="+mn-cs"/>
              </a:rPr>
              <a:t> from an existing array by using the subscript syntax with a range operator. The following example shows how to retrieve a range of elements from an existing array:</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425558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 operator (three periods) is known as a </a:t>
            </a:r>
            <a:r>
              <a:rPr lang="en-US" sz="1200" b="1" i="0" kern="1200" dirty="0" smtClean="0">
                <a:solidFill>
                  <a:schemeClr val="tx1"/>
                </a:solidFill>
                <a:effectLst/>
                <a:latin typeface="+mn-lt"/>
                <a:ea typeface="+mn-ea"/>
                <a:cs typeface="+mn-cs"/>
              </a:rPr>
              <a:t>range</a:t>
            </a:r>
            <a:r>
              <a:rPr lang="en-US" sz="1200" b="0" i="0" kern="1200" dirty="0" smtClean="0">
                <a:solidFill>
                  <a:schemeClr val="tx1"/>
                </a:solidFill>
                <a:effectLst/>
                <a:latin typeface="+mn-lt"/>
                <a:ea typeface="+mn-ea"/>
                <a:cs typeface="+mn-cs"/>
              </a:rPr>
              <a:t> operator. The range operator, in the preceding code, says I want all the elements, 2 to 4, inclusively (including elements 2 and 4 as well as what is between them). There is another range operator, ..&lt;, which is the same as the ... range operator, but it excludes the last element. The following example shows how to use the ..&lt; operator:</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1718251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use the subscript syntax with a range operator to change the values of multiple elements. The following example shows how to use the subscript syntax to change a range of elements:</a:t>
            </a:r>
          </a:p>
          <a:p>
            <a:r>
              <a:rPr lang="en-US" sz="1200" b="0" i="0" kern="1200" dirty="0" smtClean="0">
                <a:solidFill>
                  <a:schemeClr val="tx1"/>
                </a:solidFill>
                <a:effectLst/>
                <a:latin typeface="+mn-lt"/>
                <a:ea typeface="+mn-ea"/>
                <a:cs typeface="+mn-cs"/>
              </a:rPr>
              <a:t>In the preceding code, the elements at index </a:t>
            </a:r>
            <a:r>
              <a:rPr lang="en-US" dirty="0" smtClean="0"/>
              <a:t>1</a:t>
            </a:r>
            <a:r>
              <a:rPr lang="en-US" sz="1200" b="0" i="0" kern="1200" dirty="0" smtClean="0">
                <a:solidFill>
                  <a:schemeClr val="tx1"/>
                </a:solidFill>
                <a:effectLst/>
                <a:latin typeface="+mn-lt"/>
                <a:ea typeface="+mn-ea"/>
                <a:cs typeface="+mn-cs"/>
              </a:rPr>
              <a:t> and </a:t>
            </a:r>
            <a:r>
              <a:rPr lang="en-US" dirty="0" smtClean="0"/>
              <a:t>2</a:t>
            </a:r>
            <a:r>
              <a:rPr lang="en-US" sz="1200" b="0" i="0" kern="1200" dirty="0" smtClean="0">
                <a:solidFill>
                  <a:schemeClr val="tx1"/>
                </a:solidFill>
                <a:effectLst/>
                <a:latin typeface="+mn-lt"/>
                <a:ea typeface="+mn-ea"/>
                <a:cs typeface="+mn-cs"/>
              </a:rPr>
              <a:t> will be changed to number </a:t>
            </a:r>
            <a:r>
              <a:rPr lang="en-US" dirty="0" smtClean="0"/>
              <a:t>12</a:t>
            </a:r>
            <a:r>
              <a:rPr lang="en-US" sz="1200" b="0" i="0" kern="1200" dirty="0" smtClean="0">
                <a:solidFill>
                  <a:schemeClr val="tx1"/>
                </a:solidFill>
                <a:effectLst/>
                <a:latin typeface="+mn-lt"/>
                <a:ea typeface="+mn-ea"/>
                <a:cs typeface="+mn-cs"/>
              </a:rPr>
              <a:t> and </a:t>
            </a:r>
            <a:r>
              <a:rPr lang="en-US" dirty="0" smtClean="0"/>
              <a:t>13</a:t>
            </a:r>
            <a:r>
              <a:rPr lang="en-US" sz="1200" b="0" i="0" kern="1200" dirty="0" smtClean="0">
                <a:solidFill>
                  <a:schemeClr val="tx1"/>
                </a:solidFill>
                <a:effectLst/>
                <a:latin typeface="+mn-lt"/>
                <a:ea typeface="+mn-ea"/>
                <a:cs typeface="+mn-cs"/>
              </a:rPr>
              <a:t>. After this, when the code runs, </a:t>
            </a:r>
            <a:r>
              <a:rPr lang="en-US" dirty="0" err="1" smtClean="0"/>
              <a:t>arrayOne</a:t>
            </a:r>
            <a:r>
              <a:rPr lang="en-US" sz="1200" b="0" i="0" kern="1200" dirty="0" smtClean="0">
                <a:solidFill>
                  <a:schemeClr val="tx1"/>
                </a:solidFill>
                <a:effectLst/>
                <a:latin typeface="+mn-lt"/>
                <a:ea typeface="+mn-ea"/>
                <a:cs typeface="+mn-cs"/>
              </a:rPr>
              <a:t> will contain </a:t>
            </a:r>
            <a:r>
              <a:rPr lang="en-US" dirty="0" smtClean="0"/>
              <a:t>1</a:t>
            </a:r>
            <a:r>
              <a:rPr lang="en-US" sz="1200" b="0" i="0" kern="1200" dirty="0" smtClean="0">
                <a:solidFill>
                  <a:schemeClr val="tx1"/>
                </a:solidFill>
                <a:effectLst/>
                <a:latin typeface="+mn-lt"/>
                <a:ea typeface="+mn-ea"/>
                <a:cs typeface="+mn-cs"/>
              </a:rPr>
              <a:t>, </a:t>
            </a:r>
            <a:r>
              <a:rPr lang="en-US" dirty="0" smtClean="0"/>
              <a:t>12</a:t>
            </a:r>
            <a:r>
              <a:rPr lang="en-US" sz="1200" b="0" i="0" kern="1200" dirty="0" smtClean="0">
                <a:solidFill>
                  <a:schemeClr val="tx1"/>
                </a:solidFill>
                <a:effectLst/>
                <a:latin typeface="+mn-lt"/>
                <a:ea typeface="+mn-ea"/>
                <a:cs typeface="+mn-cs"/>
              </a:rPr>
              <a:t>, </a:t>
            </a:r>
            <a:r>
              <a:rPr lang="en-US" dirty="0" smtClean="0"/>
              <a:t>13</a:t>
            </a:r>
            <a:r>
              <a:rPr lang="en-US" sz="1200" b="0" i="0" kern="1200" dirty="0" smtClean="0">
                <a:solidFill>
                  <a:schemeClr val="tx1"/>
                </a:solidFill>
                <a:effectLst/>
                <a:latin typeface="+mn-lt"/>
                <a:ea typeface="+mn-ea"/>
                <a:cs typeface="+mn-cs"/>
              </a:rPr>
              <a:t>, </a:t>
            </a:r>
            <a:r>
              <a:rPr lang="en-US" dirty="0" smtClean="0"/>
              <a:t>4</a:t>
            </a:r>
            <a:r>
              <a:rPr lang="en-US" sz="1200" b="0" i="0" kern="1200" dirty="0" smtClean="0">
                <a:solidFill>
                  <a:schemeClr val="tx1"/>
                </a:solidFill>
                <a:effectLst/>
                <a:latin typeface="+mn-lt"/>
                <a:ea typeface="+mn-ea"/>
                <a:cs typeface="+mn-cs"/>
              </a:rPr>
              <a:t>, and </a:t>
            </a:r>
            <a:r>
              <a:rPr lang="en-US" dirty="0" smtClean="0"/>
              <a:t>5</a:t>
            </a: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411676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number of elements that you are changing in the range operator does not need to match the number of values that you are passing in. Swift makes bulk changes by first removing the elements defined by the range operator and then inserting the new values. The following example demonstrates this concept:</a:t>
            </a:r>
          </a:p>
          <a:p>
            <a:r>
              <a:rPr lang="en-US" sz="1200" b="0" i="0" kern="1200" dirty="0" smtClean="0">
                <a:solidFill>
                  <a:schemeClr val="tx1"/>
                </a:solidFill>
                <a:effectLst/>
                <a:latin typeface="+mn-lt"/>
                <a:ea typeface="+mn-ea"/>
                <a:cs typeface="+mn-cs"/>
              </a:rPr>
              <a:t>In the preceding code, </a:t>
            </a:r>
            <a:r>
              <a:rPr lang="en-US" dirty="0" err="1" smtClean="0"/>
              <a:t>arrayOne</a:t>
            </a:r>
            <a:r>
              <a:rPr lang="en-US" sz="1200" b="0" i="0" kern="1200" dirty="0" smtClean="0">
                <a:solidFill>
                  <a:schemeClr val="tx1"/>
                </a:solidFill>
                <a:effectLst/>
                <a:latin typeface="+mn-lt"/>
                <a:ea typeface="+mn-ea"/>
                <a:cs typeface="+mn-cs"/>
              </a:rPr>
              <a:t> starts with five elements. We then say that we want to replace the range of elements </a:t>
            </a:r>
            <a:r>
              <a:rPr lang="en-US" dirty="0" smtClean="0"/>
              <a:t>1</a:t>
            </a:r>
            <a:r>
              <a:rPr lang="en-US" sz="1200" b="0" i="0" kern="1200" dirty="0" smtClean="0">
                <a:solidFill>
                  <a:schemeClr val="tx1"/>
                </a:solidFill>
                <a:effectLst/>
                <a:latin typeface="+mn-lt"/>
                <a:ea typeface="+mn-ea"/>
                <a:cs typeface="+mn-cs"/>
              </a:rPr>
              <a:t> to </a:t>
            </a:r>
            <a:r>
              <a:rPr lang="en-US" dirty="0" smtClean="0"/>
              <a:t>3</a:t>
            </a:r>
            <a:r>
              <a:rPr lang="en-US" sz="1200" b="0" i="0" kern="1200" dirty="0" smtClean="0">
                <a:solidFill>
                  <a:schemeClr val="tx1"/>
                </a:solidFill>
                <a:effectLst/>
                <a:latin typeface="+mn-lt"/>
                <a:ea typeface="+mn-ea"/>
                <a:cs typeface="+mn-cs"/>
              </a:rPr>
              <a:t> inclusively. This causes elements </a:t>
            </a:r>
            <a:r>
              <a:rPr lang="en-US" dirty="0" smtClean="0"/>
              <a:t>1</a:t>
            </a:r>
            <a:r>
              <a:rPr lang="en-US" sz="1200" b="0" i="0" kern="1200" dirty="0" smtClean="0">
                <a:solidFill>
                  <a:schemeClr val="tx1"/>
                </a:solidFill>
                <a:effectLst/>
                <a:latin typeface="+mn-lt"/>
                <a:ea typeface="+mn-ea"/>
                <a:cs typeface="+mn-cs"/>
              </a:rPr>
              <a:t> through </a:t>
            </a:r>
            <a:r>
              <a:rPr lang="en-US" dirty="0" smtClean="0"/>
              <a:t>3</a:t>
            </a:r>
            <a:r>
              <a:rPr lang="en-US" sz="1200" b="0" i="0" kern="1200" dirty="0" smtClean="0">
                <a:solidFill>
                  <a:schemeClr val="tx1"/>
                </a:solidFill>
                <a:effectLst/>
                <a:latin typeface="+mn-lt"/>
                <a:ea typeface="+mn-ea"/>
                <a:cs typeface="+mn-cs"/>
              </a:rPr>
              <a:t> (three elements) to be removed from the array. We then add two elements (</a:t>
            </a:r>
            <a:r>
              <a:rPr lang="en-US" dirty="0" smtClean="0"/>
              <a:t>12</a:t>
            </a:r>
            <a:r>
              <a:rPr lang="en-US" sz="1200" b="0" i="0" kern="1200" dirty="0" smtClean="0">
                <a:solidFill>
                  <a:schemeClr val="tx1"/>
                </a:solidFill>
                <a:effectLst/>
                <a:latin typeface="+mn-lt"/>
                <a:ea typeface="+mn-ea"/>
                <a:cs typeface="+mn-cs"/>
              </a:rPr>
              <a:t> and </a:t>
            </a:r>
            <a:r>
              <a:rPr lang="en-US" dirty="0" smtClean="0"/>
              <a:t>13</a:t>
            </a:r>
            <a:r>
              <a:rPr lang="en-US" sz="1200" b="0" i="0" kern="1200" dirty="0" smtClean="0">
                <a:solidFill>
                  <a:schemeClr val="tx1"/>
                </a:solidFill>
                <a:effectLst/>
                <a:latin typeface="+mn-lt"/>
                <a:ea typeface="+mn-ea"/>
                <a:cs typeface="+mn-cs"/>
              </a:rPr>
              <a:t>) to the array, starting at index </a:t>
            </a:r>
            <a:r>
              <a:rPr lang="en-US" dirty="0" smtClean="0"/>
              <a:t>1</a:t>
            </a:r>
            <a:r>
              <a:rPr lang="en-US" sz="1200" b="0" i="0" kern="1200" dirty="0" smtClean="0">
                <a:solidFill>
                  <a:schemeClr val="tx1"/>
                </a:solidFill>
                <a:effectLst/>
                <a:latin typeface="+mn-lt"/>
                <a:ea typeface="+mn-ea"/>
                <a:cs typeface="+mn-cs"/>
              </a:rPr>
              <a:t>. After this is complete, </a:t>
            </a:r>
            <a:r>
              <a:rPr lang="en-US" dirty="0" err="1" smtClean="0"/>
              <a:t>arrayOne</a:t>
            </a:r>
            <a:r>
              <a:rPr lang="en-US" sz="1200" b="0" i="0" kern="1200" dirty="0" smtClean="0">
                <a:solidFill>
                  <a:schemeClr val="tx1"/>
                </a:solidFill>
                <a:effectLst/>
                <a:latin typeface="+mn-lt"/>
                <a:ea typeface="+mn-ea"/>
                <a:cs typeface="+mn-cs"/>
              </a:rPr>
              <a:t> will contain these four elements: </a:t>
            </a:r>
            <a:r>
              <a:rPr lang="en-US" dirty="0" smtClean="0"/>
              <a:t>1</a:t>
            </a:r>
            <a:r>
              <a:rPr lang="en-US" sz="1200" b="0" i="0" kern="1200" dirty="0" smtClean="0">
                <a:solidFill>
                  <a:schemeClr val="tx1"/>
                </a:solidFill>
                <a:effectLst/>
                <a:latin typeface="+mn-lt"/>
                <a:ea typeface="+mn-ea"/>
                <a:cs typeface="+mn-cs"/>
              </a:rPr>
              <a:t>, </a:t>
            </a:r>
            <a:r>
              <a:rPr lang="en-US" dirty="0" smtClean="0"/>
              <a:t>12</a:t>
            </a:r>
            <a:r>
              <a:rPr lang="en-US" sz="1200" b="0" i="0" kern="1200" dirty="0" smtClean="0">
                <a:solidFill>
                  <a:schemeClr val="tx1"/>
                </a:solidFill>
                <a:effectLst/>
                <a:latin typeface="+mn-lt"/>
                <a:ea typeface="+mn-ea"/>
                <a:cs typeface="+mn-cs"/>
              </a:rPr>
              <a:t>, </a:t>
            </a:r>
            <a:r>
              <a:rPr lang="en-US" dirty="0" smtClean="0"/>
              <a:t>13</a:t>
            </a:r>
            <a:r>
              <a:rPr lang="en-US" sz="1200" b="0" i="0" kern="1200" dirty="0" smtClean="0">
                <a:solidFill>
                  <a:schemeClr val="tx1"/>
                </a:solidFill>
                <a:effectLst/>
                <a:latin typeface="+mn-lt"/>
                <a:ea typeface="+mn-ea"/>
                <a:cs typeface="+mn-cs"/>
              </a:rPr>
              <a:t>, and </a:t>
            </a:r>
            <a:r>
              <a:rPr lang="en-US" dirty="0" smtClean="0"/>
              <a:t>5</a:t>
            </a:r>
            <a:r>
              <a:rPr lang="en-US" sz="1200" b="0" i="0" kern="1200" dirty="0" smtClean="0">
                <a:solidFill>
                  <a:schemeClr val="tx1"/>
                </a:solidFill>
                <a:effectLst/>
                <a:latin typeface="+mn-lt"/>
                <a:ea typeface="+mn-ea"/>
                <a:cs typeface="+mn-cs"/>
              </a:rPr>
              <a:t>. </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887736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a:t>
            </a:r>
            <a:r>
              <a:rPr lang="en-US" dirty="0" err="1" smtClean="0"/>
              <a:t>arrayOne</a:t>
            </a:r>
            <a:r>
              <a:rPr lang="en-US" sz="1200" b="0" i="0" kern="1200" dirty="0" smtClean="0">
                <a:solidFill>
                  <a:schemeClr val="tx1"/>
                </a:solidFill>
                <a:effectLst/>
                <a:latin typeface="+mn-lt"/>
                <a:ea typeface="+mn-ea"/>
                <a:cs typeface="+mn-cs"/>
              </a:rPr>
              <a:t> starts with five elements. We then say that we want to replace the range of elements </a:t>
            </a:r>
            <a:r>
              <a:rPr lang="en-US" dirty="0" smtClean="0"/>
              <a:t>1</a:t>
            </a:r>
            <a:r>
              <a:rPr lang="en-US" sz="1200" b="0" i="0" kern="1200" dirty="0" smtClean="0">
                <a:solidFill>
                  <a:schemeClr val="tx1"/>
                </a:solidFill>
                <a:effectLst/>
                <a:latin typeface="+mn-lt"/>
                <a:ea typeface="+mn-ea"/>
                <a:cs typeface="+mn-cs"/>
              </a:rPr>
              <a:t> through </a:t>
            </a:r>
            <a:r>
              <a:rPr lang="en-US" dirty="0" smtClean="0"/>
              <a:t>3</a:t>
            </a:r>
            <a:r>
              <a:rPr lang="en-US" sz="1200" b="0" i="0" kern="1200" dirty="0" smtClean="0">
                <a:solidFill>
                  <a:schemeClr val="tx1"/>
                </a:solidFill>
                <a:effectLst/>
                <a:latin typeface="+mn-lt"/>
                <a:ea typeface="+mn-ea"/>
                <a:cs typeface="+mn-cs"/>
              </a:rPr>
              <a:t> inclusively. This causes elements </a:t>
            </a:r>
            <a:r>
              <a:rPr lang="en-US" dirty="0" smtClean="0"/>
              <a:t>1</a:t>
            </a:r>
            <a:r>
              <a:rPr lang="en-US" sz="1200" b="0" i="0" kern="1200" dirty="0" smtClean="0">
                <a:solidFill>
                  <a:schemeClr val="tx1"/>
                </a:solidFill>
                <a:effectLst/>
                <a:latin typeface="+mn-lt"/>
                <a:ea typeface="+mn-ea"/>
                <a:cs typeface="+mn-cs"/>
              </a:rPr>
              <a:t> to </a:t>
            </a:r>
            <a:r>
              <a:rPr lang="en-US" dirty="0" smtClean="0"/>
              <a:t>3</a:t>
            </a:r>
            <a:r>
              <a:rPr lang="en-US" sz="1200" b="0" i="0" kern="1200" dirty="0" smtClean="0">
                <a:solidFill>
                  <a:schemeClr val="tx1"/>
                </a:solidFill>
                <a:effectLst/>
                <a:latin typeface="+mn-lt"/>
                <a:ea typeface="+mn-ea"/>
                <a:cs typeface="+mn-cs"/>
              </a:rPr>
              <a:t> (three elements) to be removed from the array. We then add four elements (</a:t>
            </a:r>
            <a:r>
              <a:rPr lang="en-US" dirty="0" smtClean="0"/>
              <a:t>12</a:t>
            </a:r>
            <a:r>
              <a:rPr lang="en-US" sz="1200" b="0" i="0" kern="1200" dirty="0" smtClean="0">
                <a:solidFill>
                  <a:schemeClr val="tx1"/>
                </a:solidFill>
                <a:effectLst/>
                <a:latin typeface="+mn-lt"/>
                <a:ea typeface="+mn-ea"/>
                <a:cs typeface="+mn-cs"/>
              </a:rPr>
              <a:t>, </a:t>
            </a:r>
            <a:r>
              <a:rPr lang="en-US" dirty="0" smtClean="0"/>
              <a:t>13</a:t>
            </a:r>
            <a:r>
              <a:rPr lang="en-US" sz="1200" b="0" i="0" kern="1200" dirty="0" smtClean="0">
                <a:solidFill>
                  <a:schemeClr val="tx1"/>
                </a:solidFill>
                <a:effectLst/>
                <a:latin typeface="+mn-lt"/>
                <a:ea typeface="+mn-ea"/>
                <a:cs typeface="+mn-cs"/>
              </a:rPr>
              <a:t>, </a:t>
            </a:r>
            <a:r>
              <a:rPr lang="en-US" dirty="0" smtClean="0"/>
              <a:t>14</a:t>
            </a:r>
            <a:r>
              <a:rPr lang="en-US" sz="1200" b="0" i="0" kern="1200" dirty="0" smtClean="0">
                <a:solidFill>
                  <a:schemeClr val="tx1"/>
                </a:solidFill>
                <a:effectLst/>
                <a:latin typeface="+mn-lt"/>
                <a:ea typeface="+mn-ea"/>
                <a:cs typeface="+mn-cs"/>
              </a:rPr>
              <a:t>, and </a:t>
            </a:r>
            <a:r>
              <a:rPr lang="en-US" dirty="0" smtClean="0"/>
              <a:t>15</a:t>
            </a:r>
            <a:r>
              <a:rPr lang="en-US" sz="1200" b="0" i="0" kern="1200" dirty="0" smtClean="0">
                <a:solidFill>
                  <a:schemeClr val="tx1"/>
                </a:solidFill>
                <a:effectLst/>
                <a:latin typeface="+mn-lt"/>
                <a:ea typeface="+mn-ea"/>
                <a:cs typeface="+mn-cs"/>
              </a:rPr>
              <a:t>) to the array, starting at index </a:t>
            </a:r>
            <a:r>
              <a:rPr lang="en-US" dirty="0" smtClean="0"/>
              <a:t>1</a:t>
            </a:r>
            <a:r>
              <a:rPr lang="en-US" sz="1200" b="0" i="0" kern="1200" dirty="0" smtClean="0">
                <a:solidFill>
                  <a:schemeClr val="tx1"/>
                </a:solidFill>
                <a:effectLst/>
                <a:latin typeface="+mn-lt"/>
                <a:ea typeface="+mn-ea"/>
                <a:cs typeface="+mn-cs"/>
              </a:rPr>
              <a:t>. After this is complete, </a:t>
            </a:r>
            <a:r>
              <a:rPr lang="en-US" dirty="0" err="1" smtClean="0"/>
              <a:t>arrayOne</a:t>
            </a:r>
            <a:r>
              <a:rPr lang="en-US" sz="1200" b="0" i="0" kern="1200" dirty="0" smtClean="0">
                <a:solidFill>
                  <a:schemeClr val="tx1"/>
                </a:solidFill>
                <a:effectLst/>
                <a:latin typeface="+mn-lt"/>
                <a:ea typeface="+mn-ea"/>
                <a:cs typeface="+mn-cs"/>
              </a:rPr>
              <a:t> will contain these six elements: </a:t>
            </a:r>
            <a:r>
              <a:rPr lang="en-US" dirty="0" smtClean="0"/>
              <a:t>1</a:t>
            </a:r>
            <a:r>
              <a:rPr lang="en-US" sz="1200" b="0" i="0" kern="1200" dirty="0" smtClean="0">
                <a:solidFill>
                  <a:schemeClr val="tx1"/>
                </a:solidFill>
                <a:effectLst/>
                <a:latin typeface="+mn-lt"/>
                <a:ea typeface="+mn-ea"/>
                <a:cs typeface="+mn-cs"/>
              </a:rPr>
              <a:t>, </a:t>
            </a:r>
            <a:r>
              <a:rPr lang="en-US" dirty="0" smtClean="0"/>
              <a:t>12</a:t>
            </a:r>
            <a:r>
              <a:rPr lang="en-US" sz="1200" b="0" i="0" kern="1200" dirty="0" smtClean="0">
                <a:solidFill>
                  <a:schemeClr val="tx1"/>
                </a:solidFill>
                <a:effectLst/>
                <a:latin typeface="+mn-lt"/>
                <a:ea typeface="+mn-ea"/>
                <a:cs typeface="+mn-cs"/>
              </a:rPr>
              <a:t>, </a:t>
            </a:r>
            <a:r>
              <a:rPr lang="en-US" dirty="0" smtClean="0"/>
              <a:t>13</a:t>
            </a:r>
            <a:r>
              <a:rPr lang="en-US" sz="1200" b="0" i="0" kern="1200" dirty="0" smtClean="0">
                <a:solidFill>
                  <a:schemeClr val="tx1"/>
                </a:solidFill>
                <a:effectLst/>
                <a:latin typeface="+mn-lt"/>
                <a:ea typeface="+mn-ea"/>
                <a:cs typeface="+mn-cs"/>
              </a:rPr>
              <a:t>, </a:t>
            </a:r>
            <a:r>
              <a:rPr lang="en-US" dirty="0" smtClean="0"/>
              <a:t>14</a:t>
            </a:r>
            <a:r>
              <a:rPr lang="en-US" sz="1200" b="0" i="0" kern="1200" dirty="0" smtClean="0">
                <a:solidFill>
                  <a:schemeClr val="tx1"/>
                </a:solidFill>
                <a:effectLst/>
                <a:latin typeface="+mn-lt"/>
                <a:ea typeface="+mn-ea"/>
                <a:cs typeface="+mn-cs"/>
              </a:rPr>
              <a:t>, </a:t>
            </a:r>
            <a:r>
              <a:rPr lang="en-US" dirty="0" smtClean="0"/>
              <a:t>15</a:t>
            </a:r>
            <a:r>
              <a:rPr lang="en-US" sz="1200" b="0" i="0" kern="1200" dirty="0" smtClean="0">
                <a:solidFill>
                  <a:schemeClr val="tx1"/>
                </a:solidFill>
                <a:effectLst/>
                <a:latin typeface="+mn-lt"/>
                <a:ea typeface="+mn-ea"/>
                <a:cs typeface="+mn-cs"/>
              </a:rPr>
              <a:t>, and </a:t>
            </a:r>
            <a:r>
              <a:rPr lang="en-US" dirty="0" smtClean="0"/>
              <a:t>5</a:t>
            </a:r>
            <a:r>
              <a:rPr lang="en-US" sz="1200" b="0" i="0" kern="1200" dirty="0" smtClean="0">
                <a:solidFill>
                  <a:schemeClr val="tx1"/>
                </a:solidFill>
                <a:effectLst/>
                <a:latin typeface="+mn-lt"/>
                <a:ea typeface="+mn-ea"/>
                <a:cs typeface="+mn-cs"/>
              </a:rPr>
              <a: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1219460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sort() algorithm sorts the array in place. This means that, when the </a:t>
            </a:r>
            <a:r>
              <a:rPr lang="en-US" dirty="0" smtClean="0"/>
              <a:t>sort()</a:t>
            </a:r>
            <a:r>
              <a:rPr lang="en-US" sz="1200" b="0" i="0" kern="1200" dirty="0" smtClean="0">
                <a:solidFill>
                  <a:schemeClr val="tx1"/>
                </a:solidFill>
                <a:effectLst/>
                <a:latin typeface="+mn-lt"/>
                <a:ea typeface="+mn-ea"/>
                <a:cs typeface="+mn-cs"/>
              </a:rPr>
              <a:t> method is used, the original array is replaced by the sorted one. The closure takes two arguments (represented by </a:t>
            </a:r>
            <a:r>
              <a:rPr lang="en-US" dirty="0" smtClean="0"/>
              <a:t>$0</a:t>
            </a:r>
            <a:r>
              <a:rPr lang="en-US" sz="1200" b="0" i="0" kern="1200" dirty="0" smtClean="0">
                <a:solidFill>
                  <a:schemeClr val="tx1"/>
                </a:solidFill>
                <a:effectLst/>
                <a:latin typeface="+mn-lt"/>
                <a:ea typeface="+mn-ea"/>
                <a:cs typeface="+mn-cs"/>
              </a:rPr>
              <a:t> and </a:t>
            </a:r>
            <a:r>
              <a:rPr lang="en-US" dirty="0" smtClean="0"/>
              <a:t>$1</a:t>
            </a:r>
            <a:r>
              <a:rPr lang="en-US" sz="1200" b="0" i="0" kern="1200" dirty="0" smtClean="0">
                <a:solidFill>
                  <a:schemeClr val="tx1"/>
                </a:solidFill>
                <a:effectLst/>
                <a:latin typeface="+mn-lt"/>
                <a:ea typeface="+mn-ea"/>
                <a:cs typeface="+mn-cs"/>
              </a:rPr>
              <a:t>), and should return a Boolean value that indicates whether the first element should be placed before the second element. The following code shows how to use the sort algorithm:</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8198940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wanted to reverse the order, we would reverse the arguments in the closure. The following code shows how to reverse the sort order:</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448371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the sort algorithm sorts the array in place (replaces the original array), the sorted algorithm does not change the original array, it instead creates a new array with the sorted elements from the original array. The following example shows how to use the sorted algorithm:</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a:p>
        </p:txBody>
      </p:sp>
    </p:spTree>
    <p:extLst>
      <p:ext uri="{BB962C8B-B14F-4D97-AF65-F5344CB8AC3E}">
        <p14:creationId xmlns:p14="http://schemas.microsoft.com/office/powerpoint/2010/main" val="212197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initialize an array with an array literal. An array literal is a set of values that prepopulates the array. </a:t>
            </a:r>
          </a:p>
          <a:p>
            <a:r>
              <a:rPr lang="en-US" sz="1200" b="0" i="0" kern="1200" dirty="0" smtClean="0">
                <a:solidFill>
                  <a:schemeClr val="tx1"/>
                </a:solidFill>
                <a:effectLst/>
                <a:latin typeface="+mn-lt"/>
                <a:ea typeface="+mn-ea"/>
                <a:cs typeface="+mn-cs"/>
              </a:rPr>
              <a:t>define an immutable array of integers using the </a:t>
            </a:r>
            <a:r>
              <a:rPr lang="en-US" dirty="0" smtClean="0"/>
              <a:t>let</a:t>
            </a:r>
            <a:r>
              <a:rPr lang="en-US" sz="1200" b="0" i="0" kern="1200" dirty="0" smtClean="0">
                <a:solidFill>
                  <a:schemeClr val="tx1"/>
                </a:solidFill>
                <a:effectLst/>
                <a:latin typeface="+mn-lt"/>
                <a:ea typeface="+mn-ea"/>
                <a:cs typeface="+mn-cs"/>
              </a:rPr>
              <a:t> keyword:</a:t>
            </a:r>
          </a:p>
          <a:p>
            <a:r>
              <a:rPr lang="en-US" sz="1200" b="0" i="0" kern="1200" dirty="0" smtClean="0">
                <a:solidFill>
                  <a:schemeClr val="tx1"/>
                </a:solidFill>
                <a:effectLst/>
                <a:latin typeface="+mn-lt"/>
                <a:ea typeface="+mn-ea"/>
                <a:cs typeface="+mn-cs"/>
              </a:rPr>
              <a:t>if we need to create a mutable array, we will use the </a:t>
            </a:r>
            <a:r>
              <a:rPr lang="en-US" dirty="0" err="1" smtClean="0"/>
              <a:t>var</a:t>
            </a:r>
            <a:r>
              <a:rPr lang="en-US" sz="1200" b="0" i="0" kern="1200" dirty="0" smtClean="0">
                <a:solidFill>
                  <a:schemeClr val="tx1"/>
                </a:solidFill>
                <a:effectLst/>
                <a:latin typeface="+mn-lt"/>
                <a:ea typeface="+mn-ea"/>
                <a:cs typeface="+mn-cs"/>
              </a:rPr>
              <a:t> keyword to define the array. </a:t>
            </a:r>
          </a:p>
          <a:p>
            <a:r>
              <a:rPr lang="en-US" sz="1200" b="0" i="0" kern="1200" dirty="0" smtClean="0">
                <a:solidFill>
                  <a:schemeClr val="tx1"/>
                </a:solidFill>
                <a:effectLst/>
                <a:latin typeface="+mn-lt"/>
                <a:ea typeface="+mn-ea"/>
                <a:cs typeface="+mn-cs"/>
              </a:rPr>
              <a:t>In the first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two examples, the compiler inferred the types of value stored in the array by looking at the type of values stored in the array literal. </a:t>
            </a:r>
          </a:p>
          <a:p>
            <a:r>
              <a:rPr lang="en-US" sz="1200" b="0" i="0" kern="1200" dirty="0" smtClean="0">
                <a:solidFill>
                  <a:schemeClr val="tx1"/>
                </a:solidFill>
                <a:effectLst/>
                <a:latin typeface="+mn-lt"/>
                <a:ea typeface="+mn-ea"/>
                <a:cs typeface="+mn-cs"/>
              </a:rPr>
              <a:t>If we need to create an empty array, we will need to explicitly declare the type of values to store in the array. </a:t>
            </a:r>
          </a:p>
          <a:p>
            <a:r>
              <a:rPr lang="en-US" sz="1200" b="0" i="0" kern="1200" dirty="0" smtClean="0">
                <a:solidFill>
                  <a:schemeClr val="tx1"/>
                </a:solidFill>
                <a:effectLst/>
                <a:latin typeface="+mn-lt"/>
                <a:ea typeface="+mn-ea"/>
                <a:cs typeface="+mn-cs"/>
              </a:rPr>
              <a:t>The last example shows how to declare an empty mutable array that can be used to store integers:</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819939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filter algorithm will return a new array by filtering the original array. This is one of the most powerful array algorithms and may end up being the one we use the most. If we need to retrieve a subset of an array, based on a set of rules, I recommend using this algorithm rather than trying to write your own method to filter the array. The closure takes one argument and it should return a Boolean </a:t>
            </a:r>
            <a:r>
              <a:rPr lang="en-US" dirty="0" smtClean="0"/>
              <a:t>true</a:t>
            </a:r>
            <a:r>
              <a:rPr lang="en-US" sz="1200" b="0" i="0" kern="1200" dirty="0" smtClean="0">
                <a:solidFill>
                  <a:schemeClr val="tx1"/>
                </a:solidFill>
                <a:effectLst/>
                <a:latin typeface="+mn-lt"/>
                <a:ea typeface="+mn-ea"/>
                <a:cs typeface="+mn-cs"/>
              </a:rPr>
              <a:t> if the element should be included in the new array, as shown in the following code:</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In the preceding code, the rule that we are passing to the algorithm returns </a:t>
            </a:r>
            <a:r>
              <a:rPr lang="en-US" dirty="0" smtClean="0"/>
              <a:t>true</a:t>
            </a:r>
            <a:r>
              <a:rPr lang="en-US" sz="1200" b="0" i="0" kern="1200" dirty="0" smtClean="0">
                <a:solidFill>
                  <a:schemeClr val="tx1"/>
                </a:solidFill>
                <a:effectLst/>
                <a:latin typeface="+mn-lt"/>
                <a:ea typeface="+mn-ea"/>
                <a:cs typeface="+mn-cs"/>
              </a:rPr>
              <a:t> if the number is greater than </a:t>
            </a:r>
            <a:r>
              <a:rPr lang="en-US" dirty="0" smtClean="0"/>
              <a:t>3</a:t>
            </a:r>
            <a:r>
              <a:rPr lang="en-US" sz="1200" b="0" i="0" kern="1200" dirty="0" smtClean="0">
                <a:solidFill>
                  <a:schemeClr val="tx1"/>
                </a:solidFill>
                <a:effectLst/>
                <a:latin typeface="+mn-lt"/>
                <a:ea typeface="+mn-ea"/>
                <a:cs typeface="+mn-cs"/>
              </a:rPr>
              <a:t> or less than </a:t>
            </a:r>
            <a:r>
              <a:rPr lang="en-US" dirty="0" smtClean="0"/>
              <a:t>7</a:t>
            </a:r>
            <a:r>
              <a:rPr lang="en-US" sz="1200" b="0" i="0" kern="1200" dirty="0" smtClean="0">
                <a:solidFill>
                  <a:schemeClr val="tx1"/>
                </a:solidFill>
                <a:effectLst/>
                <a:latin typeface="+mn-lt"/>
                <a:ea typeface="+mn-ea"/>
                <a:cs typeface="+mn-cs"/>
              </a:rPr>
              <a:t>; therefore, any number that is greater than </a:t>
            </a:r>
            <a:r>
              <a:rPr lang="en-US" dirty="0" smtClean="0"/>
              <a:t>3</a:t>
            </a:r>
            <a:r>
              <a:rPr lang="en-US" sz="1200" b="0" i="0" kern="1200" dirty="0" smtClean="0">
                <a:solidFill>
                  <a:schemeClr val="tx1"/>
                </a:solidFill>
                <a:effectLst/>
                <a:latin typeface="+mn-lt"/>
                <a:ea typeface="+mn-ea"/>
                <a:cs typeface="+mn-cs"/>
              </a:rPr>
              <a:t> or less than </a:t>
            </a:r>
            <a:r>
              <a:rPr lang="en-US" dirty="0" smtClean="0"/>
              <a:t>7</a:t>
            </a:r>
            <a:r>
              <a:rPr lang="en-US" sz="1200" b="0" i="0" kern="1200" dirty="0" smtClean="0">
                <a:solidFill>
                  <a:schemeClr val="tx1"/>
                </a:solidFill>
                <a:effectLst/>
                <a:latin typeface="+mn-lt"/>
                <a:ea typeface="+mn-ea"/>
                <a:cs typeface="+mn-cs"/>
              </a:rPr>
              <a:t> is included in the new filtered array.</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a:p>
        </p:txBody>
      </p:sp>
    </p:spTree>
    <p:extLst>
      <p:ext uri="{BB962C8B-B14F-4D97-AF65-F5344CB8AC3E}">
        <p14:creationId xmlns:p14="http://schemas.microsoft.com/office/powerpoint/2010/main" val="96984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use the range(of:) method to return true if the string contains the letter o. If the method returns true, the string is included in the filtered array.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a:p>
        </p:txBody>
      </p:sp>
    </p:spTree>
    <p:extLst>
      <p:ext uri="{BB962C8B-B14F-4D97-AF65-F5344CB8AC3E}">
        <p14:creationId xmlns:p14="http://schemas.microsoft.com/office/powerpoint/2010/main" val="778025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map algorithm returns a new array that contains the results of applying the rules in the closure to each element of the array. The following example shows how to use the map algorithm to divide each number by </a:t>
            </a:r>
            <a:r>
              <a:rPr lang="en-US" dirty="0" smtClean="0"/>
              <a:t>10</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a:p>
        </p:txBody>
      </p:sp>
    </p:spTree>
    <p:extLst>
      <p:ext uri="{BB962C8B-B14F-4D97-AF65-F5344CB8AC3E}">
        <p14:creationId xmlns:p14="http://schemas.microsoft.com/office/powerpoint/2010/main" val="1469274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code, we created an array of strings that appends the numbers from the original array to the </a:t>
            </a:r>
            <a:r>
              <a:rPr lang="en-US" dirty="0" err="1" smtClean="0"/>
              <a:t>num:</a:t>
            </a:r>
            <a:r>
              <a:rPr lang="en-US" sz="1200" b="0" i="0" kern="1200" dirty="0" err="1" smtClean="0">
                <a:solidFill>
                  <a:schemeClr val="tx1"/>
                </a:solidFill>
                <a:effectLst/>
                <a:latin typeface="+mn-lt"/>
                <a:ea typeface="+mn-ea"/>
                <a:cs typeface="+mn-cs"/>
              </a:rPr>
              <a:t>string</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34</a:t>
            </a:fld>
            <a:endParaRPr lang="en-US"/>
          </a:p>
        </p:txBody>
      </p:sp>
    </p:spTree>
    <p:extLst>
      <p:ext uri="{BB962C8B-B14F-4D97-AF65-F5344CB8AC3E}">
        <p14:creationId xmlns:p14="http://schemas.microsoft.com/office/powerpoint/2010/main" val="7225605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use </a:t>
            </a:r>
            <a:r>
              <a:rPr lang="en-US" dirty="0" err="1" smtClean="0"/>
              <a:t>forEach</a:t>
            </a:r>
            <a:r>
              <a:rPr lang="en-US" sz="1200" b="0" i="0" kern="1200" dirty="0" smtClean="0">
                <a:solidFill>
                  <a:schemeClr val="tx1"/>
                </a:solidFill>
                <a:effectLst/>
                <a:latin typeface="+mn-lt"/>
                <a:ea typeface="+mn-ea"/>
                <a:cs typeface="+mn-cs"/>
              </a:rPr>
              <a:t> to iterate over a sequence. The following example shows how we would do this:</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35</a:t>
            </a:fld>
            <a:endParaRPr lang="en-US"/>
          </a:p>
        </p:txBody>
      </p:sp>
    </p:spTree>
    <p:extLst>
      <p:ext uri="{BB962C8B-B14F-4D97-AF65-F5344CB8AC3E}">
        <p14:creationId xmlns:p14="http://schemas.microsoft.com/office/powerpoint/2010/main" val="2130467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the </a:t>
            </a:r>
            <a:r>
              <a:rPr lang="en-US" dirty="0" smtClean="0"/>
              <a:t>for-in</a:t>
            </a:r>
            <a:r>
              <a:rPr lang="en-US" sz="1200" b="0" i="0" kern="1200" dirty="0" smtClean="0">
                <a:solidFill>
                  <a:schemeClr val="tx1"/>
                </a:solidFill>
                <a:effectLst/>
                <a:latin typeface="+mn-lt"/>
                <a:ea typeface="+mn-ea"/>
                <a:cs typeface="+mn-cs"/>
              </a:rPr>
              <a:t> loop iterates over the </a:t>
            </a:r>
            <a:r>
              <a:rPr lang="en-US" dirty="0" err="1" smtClean="0"/>
              <a:t>arr</a:t>
            </a:r>
            <a:r>
              <a:rPr lang="en-US" sz="1200" b="0" i="0" kern="1200" dirty="0" smtClean="0">
                <a:solidFill>
                  <a:schemeClr val="tx1"/>
                </a:solidFill>
                <a:effectLst/>
                <a:latin typeface="+mn-lt"/>
                <a:ea typeface="+mn-ea"/>
                <a:cs typeface="+mn-cs"/>
              </a:rPr>
              <a:t> array and executes the </a:t>
            </a:r>
            <a:r>
              <a:rPr lang="en-US" dirty="0" smtClean="0"/>
              <a:t>print(item)</a:t>
            </a:r>
            <a:r>
              <a:rPr lang="en-US" sz="1200" b="0" i="0" kern="1200" dirty="0" smtClean="0">
                <a:solidFill>
                  <a:schemeClr val="tx1"/>
                </a:solidFill>
                <a:effectLst/>
                <a:latin typeface="+mn-lt"/>
                <a:ea typeface="+mn-ea"/>
                <a:cs typeface="+mn-cs"/>
              </a:rPr>
              <a:t> line for each element in the array. If we run this code, it will display the following results in the console: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a:p>
        </p:txBody>
      </p:sp>
    </p:spTree>
    <p:extLst>
      <p:ext uri="{BB962C8B-B14F-4D97-AF65-F5344CB8AC3E}">
        <p14:creationId xmlns:p14="http://schemas.microsoft.com/office/powerpoint/2010/main" val="6792713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times when we would like to iterate over an array, as we did in the preceding example, but we would also like to know the index as well as the value of the element. To do this, we can use the </a:t>
            </a:r>
            <a:r>
              <a:rPr lang="en-US" dirty="0" smtClean="0"/>
              <a:t>enumerated</a:t>
            </a:r>
            <a:r>
              <a:rPr lang="en-US" sz="1200" b="0" i="0" kern="1200" dirty="0" smtClean="0">
                <a:solidFill>
                  <a:schemeClr val="tx1"/>
                </a:solidFill>
                <a:effectLst/>
                <a:latin typeface="+mn-lt"/>
                <a:ea typeface="+mn-ea"/>
                <a:cs typeface="+mn-cs"/>
              </a:rPr>
              <a:t> method, which returns a tuple (see the </a:t>
            </a:r>
            <a:r>
              <a:rPr lang="en-US" sz="1200" b="0" i="1" kern="1200" dirty="0" smtClean="0">
                <a:solidFill>
                  <a:schemeClr val="tx1"/>
                </a:solidFill>
                <a:effectLst/>
                <a:latin typeface="+mn-lt"/>
                <a:ea typeface="+mn-ea"/>
                <a:cs typeface="+mn-cs"/>
              </a:rPr>
              <a:t>Tuples</a:t>
            </a:r>
            <a:r>
              <a:rPr lang="en-US" sz="1200" b="0" i="0" kern="1200" dirty="0" smtClean="0">
                <a:solidFill>
                  <a:schemeClr val="tx1"/>
                </a:solidFill>
                <a:effectLst/>
                <a:latin typeface="+mn-lt"/>
                <a:ea typeface="+mn-ea"/>
                <a:cs typeface="+mn-cs"/>
              </a:rPr>
              <a:t> section later in this chapter) for each item in the array that contains both </a:t>
            </a:r>
            <a:r>
              <a:rPr lang="en-US" dirty="0" smtClean="0"/>
              <a:t>index</a:t>
            </a:r>
            <a:r>
              <a:rPr lang="en-US" sz="1200" b="0" i="0" kern="1200" dirty="0" smtClean="0">
                <a:solidFill>
                  <a:schemeClr val="tx1"/>
                </a:solidFill>
                <a:effectLst/>
                <a:latin typeface="+mn-lt"/>
                <a:ea typeface="+mn-ea"/>
                <a:cs typeface="+mn-cs"/>
              </a:rPr>
              <a:t> and </a:t>
            </a:r>
            <a:r>
              <a:rPr lang="en-US" dirty="0" smtClean="0"/>
              <a:t>value</a:t>
            </a:r>
            <a:r>
              <a:rPr lang="en-US" sz="1200" b="0" i="0" kern="1200" dirty="0" smtClean="0">
                <a:solidFill>
                  <a:schemeClr val="tx1"/>
                </a:solidFill>
                <a:effectLst/>
                <a:latin typeface="+mn-lt"/>
                <a:ea typeface="+mn-ea"/>
                <a:cs typeface="+mn-cs"/>
              </a:rPr>
              <a:t> of the element. The following example shows how to use the </a:t>
            </a:r>
            <a:r>
              <a:rPr lang="en-US" dirty="0" smtClean="0"/>
              <a:t>enumerate</a:t>
            </a:r>
            <a:r>
              <a:rPr lang="en-US" sz="1200" b="0" i="0" kern="1200" dirty="0" smtClean="0">
                <a:solidFill>
                  <a:schemeClr val="tx1"/>
                </a:solidFill>
                <a:effectLst/>
                <a:latin typeface="+mn-lt"/>
                <a:ea typeface="+mn-ea"/>
                <a:cs typeface="+mn-cs"/>
              </a:rPr>
              <a:t> function:</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a:p>
        </p:txBody>
      </p:sp>
    </p:spTree>
    <p:extLst>
      <p:ext uri="{BB962C8B-B14F-4D97-AF65-F5344CB8AC3E}">
        <p14:creationId xmlns:p14="http://schemas.microsoft.com/office/powerpoint/2010/main" val="461757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dictionaries are not as commonly used as arrays, they have an additional functionality that makes them incredibly powerful. A dictionary is a container that stores multiple key-value pairs, where all the keys are of the same type, and all the values are of the same type. The key is used as a unique identifier for the value. A dictionary does not guarantee the order in which the key-value pairs are stored since we look up the values by the key, rather than by the index of the value.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Dictionaries are good for storing items that map to unique identifiers, where the unique identifier should be used to retrieve the item. As an example, countries with their abbreviations are a good example of items that can be stored in a dictionary. In the following chart, we show countries with their abbreviations as key-value pairs:</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38</a:t>
            </a:fld>
            <a:endParaRPr lang="en-US"/>
          </a:p>
        </p:txBody>
      </p:sp>
    </p:spTree>
    <p:extLst>
      <p:ext uri="{BB962C8B-B14F-4D97-AF65-F5344CB8AC3E}">
        <p14:creationId xmlns:p14="http://schemas.microsoft.com/office/powerpoint/2010/main" val="1046857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initialize a dictionary using a dictionary literal, similarly to how we initialized an array with the array literal. The following example shows how to create a dictionary using the key-value pairs in the preceding chart:</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39</a:t>
            </a:fld>
            <a:endParaRPr lang="en-US"/>
          </a:p>
        </p:txBody>
      </p:sp>
    </p:spTree>
    <p:extLst>
      <p:ext uri="{BB962C8B-B14F-4D97-AF65-F5344CB8AC3E}">
        <p14:creationId xmlns:p14="http://schemas.microsoft.com/office/powerpoint/2010/main" val="434436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two examples, we created a dictionary where the key and value were both strings. The compiler inferred that the key and value were strings because that was the type of the keys and values used to imitate the dictionary. If we wanted to create an empty dictionary, we would need to tell the compiler what the key and value types are. The following examples create various dictionaries with different key-value types:</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40</a:t>
            </a:fld>
            <a:endParaRPr lang="en-US"/>
          </a:p>
        </p:txBody>
      </p:sp>
    </p:spTree>
    <p:extLst>
      <p:ext uri="{BB962C8B-B14F-4D97-AF65-F5344CB8AC3E}">
        <p14:creationId xmlns:p14="http://schemas.microsoft.com/office/powerpoint/2010/main" val="188857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create arrays in Swift with any type. The only rule is that, once an array is defined as containing a particular type, all the elements in the array must be of that type. </a:t>
            </a:r>
          </a:p>
          <a:p>
            <a:r>
              <a:rPr lang="en-US" sz="1200" b="0" i="0" kern="1200" dirty="0" smtClean="0">
                <a:solidFill>
                  <a:schemeClr val="tx1"/>
                </a:solidFill>
                <a:effectLst/>
                <a:latin typeface="+mn-lt"/>
                <a:ea typeface="+mn-ea"/>
                <a:cs typeface="+mn-cs"/>
              </a:rPr>
              <a:t>These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example shows how we would create arrays of various data types: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7663546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use the subscript syntax to retrieve the value for a particular key. If the dictionary does not contain the key we are looking for, the dictionary will return nil; therefore, the variable returned from this lookup is an optional variable. The following example shows how to retrieve a value from a dictionary using its key in the subscript syntax:</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preceding code, the variable name will contain the string, </a:t>
            </a:r>
            <a:r>
              <a:rPr lang="en-US" dirty="0" smtClean="0"/>
              <a:t>United States</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a:p>
        </p:txBody>
      </p:sp>
    </p:spTree>
    <p:extLst>
      <p:ext uri="{BB962C8B-B14F-4D97-AF65-F5344CB8AC3E}">
        <p14:creationId xmlns:p14="http://schemas.microsoft.com/office/powerpoint/2010/main" val="10703103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use the </a:t>
            </a:r>
            <a:r>
              <a:rPr lang="en-US" dirty="0" smtClean="0"/>
              <a:t>count</a:t>
            </a:r>
            <a:r>
              <a:rPr lang="en-US" sz="1200" b="0" i="0" kern="1200" dirty="0" smtClean="0">
                <a:solidFill>
                  <a:schemeClr val="tx1"/>
                </a:solidFill>
                <a:effectLst/>
                <a:latin typeface="+mn-lt"/>
                <a:ea typeface="+mn-ea"/>
                <a:cs typeface="+mn-cs"/>
              </a:rPr>
              <a:t> property of the dictionary to get the number of key-value pairs in the dictionary. The following example shows how to use the </a:t>
            </a:r>
            <a:r>
              <a:rPr lang="en-US" dirty="0" smtClean="0"/>
              <a:t>count</a:t>
            </a:r>
            <a:r>
              <a:rPr lang="en-US" sz="1200" b="0" i="0" kern="1200" dirty="0" smtClean="0">
                <a:solidFill>
                  <a:schemeClr val="tx1"/>
                </a:solidFill>
                <a:effectLst/>
                <a:latin typeface="+mn-lt"/>
                <a:ea typeface="+mn-ea"/>
                <a:cs typeface="+mn-cs"/>
              </a:rPr>
              <a:t> property to retrieve the number of key-value pairs in the dictionary:</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a:p>
        </p:txBody>
      </p:sp>
    </p:spTree>
    <p:extLst>
      <p:ext uri="{BB962C8B-B14F-4D97-AF65-F5344CB8AC3E}">
        <p14:creationId xmlns:p14="http://schemas.microsoft.com/office/powerpoint/2010/main" val="15411885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test whether the dictionary contains any key-value pairs at all, we can use the </a:t>
            </a:r>
            <a:r>
              <a:rPr lang="en-US" dirty="0" err="1" smtClean="0"/>
              <a:t>isEmpty</a:t>
            </a:r>
            <a:r>
              <a:rPr lang="en-US" sz="1200" b="0" i="0" kern="1200" dirty="0" smtClean="0">
                <a:solidFill>
                  <a:schemeClr val="tx1"/>
                </a:solidFill>
                <a:effectLst/>
                <a:latin typeface="+mn-lt"/>
                <a:ea typeface="+mn-ea"/>
                <a:cs typeface="+mn-cs"/>
              </a:rPr>
              <a:t> property. The </a:t>
            </a:r>
            <a:r>
              <a:rPr lang="en-US" dirty="0" err="1" smtClean="0"/>
              <a:t>isEmpty</a:t>
            </a:r>
            <a:r>
              <a:rPr lang="en-US" sz="1200" b="0" i="0" kern="1200" dirty="0" err="1" smtClean="0">
                <a:solidFill>
                  <a:schemeClr val="tx1"/>
                </a:solidFill>
                <a:effectLst/>
                <a:latin typeface="+mn-lt"/>
                <a:ea typeface="+mn-ea"/>
                <a:cs typeface="+mn-cs"/>
              </a:rPr>
              <a:t>property</a:t>
            </a:r>
            <a:r>
              <a:rPr lang="en-US" sz="1200" b="0" i="0" kern="1200" dirty="0" smtClean="0">
                <a:solidFill>
                  <a:schemeClr val="tx1"/>
                </a:solidFill>
                <a:effectLst/>
                <a:latin typeface="+mn-lt"/>
                <a:ea typeface="+mn-ea"/>
                <a:cs typeface="+mn-cs"/>
              </a:rPr>
              <a:t> will return </a:t>
            </a:r>
            <a:r>
              <a:rPr lang="en-US" dirty="0" smtClean="0"/>
              <a:t>false</a:t>
            </a:r>
            <a:r>
              <a:rPr lang="en-US" sz="1200" b="0" i="0" kern="1200" dirty="0" smtClean="0">
                <a:solidFill>
                  <a:schemeClr val="tx1"/>
                </a:solidFill>
                <a:effectLst/>
                <a:latin typeface="+mn-lt"/>
                <a:ea typeface="+mn-ea"/>
                <a:cs typeface="+mn-cs"/>
              </a:rPr>
              <a:t> if the dictionary contains one or more key-value pairs and </a:t>
            </a:r>
            <a:r>
              <a:rPr lang="en-US" dirty="0" smtClean="0"/>
              <a:t>true</a:t>
            </a:r>
            <a:r>
              <a:rPr lang="en-US" sz="1200" b="0" i="0" kern="1200" dirty="0" smtClean="0">
                <a:solidFill>
                  <a:schemeClr val="tx1"/>
                </a:solidFill>
                <a:effectLst/>
                <a:latin typeface="+mn-lt"/>
                <a:ea typeface="+mn-ea"/>
                <a:cs typeface="+mn-cs"/>
              </a:rPr>
              <a:t> if it is empty. The following example shows how to use the </a:t>
            </a:r>
            <a:r>
              <a:rPr lang="en-US" dirty="0" err="1" smtClean="0"/>
              <a:t>isEmpty</a:t>
            </a:r>
            <a:r>
              <a:rPr lang="en-US" sz="1200" b="0" i="0" kern="1200" dirty="0" smtClean="0">
                <a:solidFill>
                  <a:schemeClr val="tx1"/>
                </a:solidFill>
                <a:effectLst/>
                <a:latin typeface="+mn-lt"/>
                <a:ea typeface="+mn-ea"/>
                <a:cs typeface="+mn-cs"/>
              </a:rPr>
              <a:t> property to determine whether our dictionary contains any key-value pairs: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preceding code, the </a:t>
            </a:r>
            <a:r>
              <a:rPr lang="en-US" dirty="0" err="1" smtClean="0"/>
              <a:t>isEmpty</a:t>
            </a:r>
            <a:r>
              <a:rPr lang="en-US" sz="1200" b="0" i="0" kern="1200" dirty="0" smtClean="0">
                <a:solidFill>
                  <a:schemeClr val="tx1"/>
                </a:solidFill>
                <a:effectLst/>
                <a:latin typeface="+mn-lt"/>
                <a:ea typeface="+mn-ea"/>
                <a:cs typeface="+mn-cs"/>
              </a:rPr>
              <a:t> property is false as there are three key-value pairs in the countries dictionary.</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43</a:t>
            </a:fld>
            <a:endParaRPr lang="en-US"/>
          </a:p>
        </p:txBody>
      </p:sp>
    </p:spTree>
    <p:extLst>
      <p:ext uri="{BB962C8B-B14F-4D97-AF65-F5344CB8AC3E}">
        <p14:creationId xmlns:p14="http://schemas.microsoft.com/office/powerpoint/2010/main" val="783629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update the value of a key in a dictionary, we can use either the subscript syntax or the </a:t>
            </a:r>
            <a:r>
              <a:rPr lang="en-US" sz="1200" b="0" i="0" kern="1200" dirty="0" err="1" smtClean="0">
                <a:solidFill>
                  <a:schemeClr val="tx1"/>
                </a:solidFill>
                <a:effectLst/>
                <a:latin typeface="+mn-lt"/>
                <a:ea typeface="+mn-ea"/>
                <a:cs typeface="+mn-cs"/>
              </a:rPr>
              <a:t>updateValue</a:t>
            </a:r>
            <a:r>
              <a:rPr lang="en-US" sz="1200" b="0" i="0" kern="1200" dirty="0" smtClean="0">
                <a:solidFill>
                  <a:schemeClr val="tx1"/>
                </a:solidFill>
                <a:effectLst/>
                <a:latin typeface="+mn-lt"/>
                <a:ea typeface="+mn-ea"/>
                <a:cs typeface="+mn-cs"/>
              </a:rPr>
              <a:t>(_ </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The </a:t>
            </a:r>
            <a:r>
              <a:rPr lang="en-US" sz="1200" b="0" i="0" kern="1200" dirty="0" err="1" smtClean="0">
                <a:solidFill>
                  <a:schemeClr val="tx1"/>
                </a:solidFill>
                <a:effectLst/>
                <a:latin typeface="+mn-lt"/>
                <a:ea typeface="+mn-ea"/>
                <a:cs typeface="+mn-cs"/>
              </a:rPr>
              <a:t>updateValue</a:t>
            </a:r>
            <a:r>
              <a:rPr lang="en-US" sz="1200" b="0" i="0" kern="1200" dirty="0" smtClean="0">
                <a:solidFill>
                  <a:schemeClr val="tx1"/>
                </a:solidFill>
                <a:effectLst/>
                <a:latin typeface="+mn-lt"/>
                <a:ea typeface="+mn-ea"/>
                <a:cs typeface="+mn-cs"/>
              </a:rPr>
              <a:t>(_:, </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has an additional feature that the subscript syntax doesn't-it returns the original value associated with the key prior to changing the value. The following example shows how to use both the subscript syntax and the </a:t>
            </a:r>
            <a:r>
              <a:rPr lang="en-US" sz="1200" b="0" i="0" kern="1200" dirty="0" err="1" smtClean="0">
                <a:solidFill>
                  <a:schemeClr val="tx1"/>
                </a:solidFill>
                <a:effectLst/>
                <a:latin typeface="+mn-lt"/>
                <a:ea typeface="+mn-ea"/>
                <a:cs typeface="+mn-cs"/>
              </a:rPr>
              <a:t>updateValue</a:t>
            </a:r>
            <a:r>
              <a:rPr lang="en-US" sz="1200" b="0" i="0" kern="1200" dirty="0" smtClean="0">
                <a:solidFill>
                  <a:schemeClr val="tx1"/>
                </a:solidFill>
                <a:effectLst/>
                <a:latin typeface="+mn-lt"/>
                <a:ea typeface="+mn-ea"/>
                <a:cs typeface="+mn-cs"/>
              </a:rPr>
              <a:t>(_:, </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to update the value of a key:</a:t>
            </a:r>
          </a:p>
          <a:p>
            <a:r>
              <a:rPr lang="en-US" dirty="0" smtClean="0"/>
              <a:t/>
            </a:r>
            <a:br>
              <a:rPr lang="en-US" dirty="0" smtClean="0"/>
            </a:br>
            <a:r>
              <a:rPr lang="en-US" sz="1200" b="0" i="0" kern="1200" dirty="0" smtClean="0">
                <a:solidFill>
                  <a:schemeClr val="tx1"/>
                </a:solidFill>
                <a:effectLst/>
                <a:latin typeface="+mn-lt"/>
                <a:ea typeface="+mn-ea"/>
                <a:cs typeface="+mn-cs"/>
              </a:rPr>
              <a:t>In the preceding code, we use the subscript syntax to change the value associated with the key UK from United Kingdom to Great Britain. The original value of United Kingdom was not saved prior to replacing it, so we are unable to see what the original value was. We then used the </a:t>
            </a:r>
            <a:r>
              <a:rPr lang="en-US" sz="1200" b="0" i="0" kern="1200" dirty="0" err="1" smtClean="0">
                <a:solidFill>
                  <a:schemeClr val="tx1"/>
                </a:solidFill>
                <a:effectLst/>
                <a:latin typeface="+mn-lt"/>
                <a:ea typeface="+mn-ea"/>
                <a:cs typeface="+mn-cs"/>
              </a:rPr>
              <a:t>updateValue</a:t>
            </a:r>
            <a:r>
              <a:rPr lang="en-US" sz="1200" b="0" i="0" kern="1200" dirty="0" smtClean="0">
                <a:solidFill>
                  <a:schemeClr val="tx1"/>
                </a:solidFill>
                <a:effectLst/>
                <a:latin typeface="+mn-lt"/>
                <a:ea typeface="+mn-ea"/>
                <a:cs typeface="+mn-cs"/>
              </a:rPr>
              <a:t>(_:, </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to change the value associated with the key UK from Great Britain to Britain. With the </a:t>
            </a:r>
            <a:r>
              <a:rPr lang="en-US" sz="1200" b="0" i="0" kern="1200" dirty="0" err="1" smtClean="0">
                <a:solidFill>
                  <a:schemeClr val="tx1"/>
                </a:solidFill>
                <a:effectLst/>
                <a:latin typeface="+mn-lt"/>
                <a:ea typeface="+mn-ea"/>
                <a:cs typeface="+mn-cs"/>
              </a:rPr>
              <a:t>updateValue</a:t>
            </a:r>
            <a:r>
              <a:rPr lang="en-US" sz="1200" b="0" i="0" kern="1200" dirty="0" smtClean="0">
                <a:solidFill>
                  <a:schemeClr val="tx1"/>
                </a:solidFill>
                <a:effectLst/>
                <a:latin typeface="+mn-lt"/>
                <a:ea typeface="+mn-ea"/>
                <a:cs typeface="+mn-cs"/>
              </a:rPr>
              <a:t>(_:, </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the original value of Great Britain is assigned to the </a:t>
            </a:r>
            <a:r>
              <a:rPr lang="en-US" sz="1200" b="0" i="0" kern="1200" dirty="0" err="1" smtClean="0">
                <a:solidFill>
                  <a:schemeClr val="tx1"/>
                </a:solidFill>
                <a:effectLst/>
                <a:latin typeface="+mn-lt"/>
                <a:ea typeface="+mn-ea"/>
                <a:cs typeface="+mn-cs"/>
              </a:rPr>
              <a:t>orig</a:t>
            </a:r>
            <a:r>
              <a:rPr lang="en-US" sz="1200" b="0" i="0" kern="1200" dirty="0" smtClean="0">
                <a:solidFill>
                  <a:schemeClr val="tx1"/>
                </a:solidFill>
                <a:effectLst/>
                <a:latin typeface="+mn-lt"/>
                <a:ea typeface="+mn-ea"/>
                <a:cs typeface="+mn-cs"/>
              </a:rPr>
              <a:t> variable, prior to changing the value in the dictionary.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a:p>
        </p:txBody>
      </p:sp>
    </p:spTree>
    <p:extLst>
      <p:ext uri="{BB962C8B-B14F-4D97-AF65-F5344CB8AC3E}">
        <p14:creationId xmlns:p14="http://schemas.microsoft.com/office/powerpoint/2010/main" val="526720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add a new key-value pair to a dictionary, we can use the subscript syntax or the same </a:t>
            </a:r>
            <a:r>
              <a:rPr lang="en-US" dirty="0" err="1" smtClean="0"/>
              <a:t>updateValue</a:t>
            </a:r>
            <a:r>
              <a:rPr lang="en-US" dirty="0" smtClean="0"/>
              <a:t>(_:, </a:t>
            </a:r>
            <a:r>
              <a:rPr lang="en-US" dirty="0" err="1" smtClean="0"/>
              <a:t>forKey</a:t>
            </a:r>
            <a:r>
              <a:rPr lang="en-US" dirty="0" smtClean="0"/>
              <a:t>:)</a:t>
            </a:r>
            <a:r>
              <a:rPr lang="en-US" sz="1200" b="0" i="0" kern="1200" dirty="0" smtClean="0">
                <a:solidFill>
                  <a:schemeClr val="tx1"/>
                </a:solidFill>
                <a:effectLst/>
                <a:latin typeface="+mn-lt"/>
                <a:ea typeface="+mn-ea"/>
                <a:cs typeface="+mn-cs"/>
              </a:rPr>
              <a:t> method that we used to update the value of a key. If we use the </a:t>
            </a:r>
            <a:r>
              <a:rPr lang="en-US" dirty="0" err="1" smtClean="0"/>
              <a:t>updateValue</a:t>
            </a:r>
            <a:r>
              <a:rPr lang="en-US" dirty="0" smtClean="0"/>
              <a:t>(_:, </a:t>
            </a:r>
            <a:r>
              <a:rPr lang="en-US" dirty="0" err="1" smtClean="0"/>
              <a:t>forKey</a:t>
            </a:r>
            <a:r>
              <a:rPr lang="en-US" dirty="0" smtClean="0"/>
              <a:t>:)</a:t>
            </a:r>
            <a:r>
              <a:rPr lang="en-US" sz="1200" b="0" i="0" kern="1200" dirty="0" smtClean="0">
                <a:solidFill>
                  <a:schemeClr val="tx1"/>
                </a:solidFill>
                <a:effectLst/>
                <a:latin typeface="+mn-lt"/>
                <a:ea typeface="+mn-ea"/>
                <a:cs typeface="+mn-cs"/>
              </a:rPr>
              <a:t>method and the key is not currently present in the dictionary, the </a:t>
            </a:r>
            <a:r>
              <a:rPr lang="en-US" dirty="0" err="1" smtClean="0"/>
              <a:t>updateValue</a:t>
            </a:r>
            <a:r>
              <a:rPr lang="en-US" dirty="0" smtClean="0"/>
              <a:t>(_:, </a:t>
            </a:r>
            <a:r>
              <a:rPr lang="en-US" dirty="0" err="1" smtClean="0"/>
              <a:t>forKey</a:t>
            </a:r>
            <a:r>
              <a:rPr lang="en-US" dirty="0" smtClean="0"/>
              <a:t>:)</a:t>
            </a:r>
            <a:r>
              <a:rPr lang="en-US" sz="1200" b="0" i="0" kern="1200" dirty="0" smtClean="0">
                <a:solidFill>
                  <a:schemeClr val="tx1"/>
                </a:solidFill>
                <a:effectLst/>
                <a:latin typeface="+mn-lt"/>
                <a:ea typeface="+mn-ea"/>
                <a:cs typeface="+mn-cs"/>
              </a:rPr>
              <a:t> method will add a new key-value pair and return nil. The following example shows how to use the subscript syntax and also the </a:t>
            </a:r>
            <a:r>
              <a:rPr lang="en-US" dirty="0" err="1" smtClean="0"/>
              <a:t>updateValue</a:t>
            </a:r>
            <a:r>
              <a:rPr lang="en-US" dirty="0" smtClean="0"/>
              <a:t>(+:, </a:t>
            </a:r>
            <a:r>
              <a:rPr lang="en-US" dirty="0" err="1" smtClean="0"/>
              <a:t>forKey</a:t>
            </a:r>
            <a:r>
              <a:rPr lang="en-US" dirty="0" smtClean="0"/>
              <a:t>:)</a:t>
            </a:r>
            <a:r>
              <a:rPr lang="en-US" sz="1200" b="0" i="0" kern="1200" dirty="0" smtClean="0">
                <a:solidFill>
                  <a:schemeClr val="tx1"/>
                </a:solidFill>
                <a:effectLst/>
                <a:latin typeface="+mn-lt"/>
                <a:ea typeface="+mn-ea"/>
                <a:cs typeface="+mn-cs"/>
              </a:rPr>
              <a:t> method to add a new key-value pair to a dictionary: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preceding code, the countries dictionary starts with three key-value pairs and we then add a fourth key-value pair (</a:t>
            </a:r>
            <a:r>
              <a:rPr lang="en-US" dirty="0" smtClean="0"/>
              <a:t>FR/France</a:t>
            </a:r>
            <a:r>
              <a:rPr lang="en-US" sz="1200" b="0" i="0" kern="1200" dirty="0" smtClean="0">
                <a:solidFill>
                  <a:schemeClr val="tx1"/>
                </a:solidFill>
                <a:effectLst/>
                <a:latin typeface="+mn-lt"/>
                <a:ea typeface="+mn-ea"/>
                <a:cs typeface="+mn-cs"/>
              </a:rPr>
              <a:t>) to the dictionary using the subscript syntax. We use the </a:t>
            </a:r>
            <a:r>
              <a:rPr lang="en-US" dirty="0" err="1" smtClean="0"/>
              <a:t>updateValue</a:t>
            </a:r>
            <a:r>
              <a:rPr lang="en-US" dirty="0" smtClean="0"/>
              <a:t>(_:, </a:t>
            </a:r>
            <a:r>
              <a:rPr lang="en-US" dirty="0" err="1" smtClean="0"/>
              <a:t>forKey</a:t>
            </a:r>
            <a:r>
              <a:rPr lang="en-US" dirty="0" smtClean="0"/>
              <a:t>:)</a:t>
            </a:r>
            <a:r>
              <a:rPr lang="en-US" sz="1200" b="0" i="0" kern="1200" dirty="0" smtClean="0">
                <a:solidFill>
                  <a:schemeClr val="tx1"/>
                </a:solidFill>
                <a:effectLst/>
                <a:latin typeface="+mn-lt"/>
                <a:ea typeface="+mn-ea"/>
                <a:cs typeface="+mn-cs"/>
              </a:rPr>
              <a:t>method to add a fifth key-value pair (</a:t>
            </a:r>
            <a:r>
              <a:rPr lang="en-US" dirty="0" smtClean="0"/>
              <a:t>DE/Germany</a:t>
            </a:r>
            <a:r>
              <a:rPr lang="en-US" sz="1200" b="0" i="0" kern="1200" dirty="0" smtClean="0">
                <a:solidFill>
                  <a:schemeClr val="tx1"/>
                </a:solidFill>
                <a:effectLst/>
                <a:latin typeface="+mn-lt"/>
                <a:ea typeface="+mn-ea"/>
                <a:cs typeface="+mn-cs"/>
              </a:rPr>
              <a:t>) to the dictionary. The </a:t>
            </a:r>
            <a:r>
              <a:rPr lang="en-US" dirty="0" err="1" smtClean="0"/>
              <a:t>orig</a:t>
            </a:r>
            <a:r>
              <a:rPr lang="en-US" sz="1200" b="0" i="0" kern="1200" dirty="0" smtClean="0">
                <a:solidFill>
                  <a:schemeClr val="tx1"/>
                </a:solidFill>
                <a:effectLst/>
                <a:latin typeface="+mn-lt"/>
                <a:ea typeface="+mn-ea"/>
                <a:cs typeface="+mn-cs"/>
              </a:rPr>
              <a:t> variable is set to nil because the countries dictionary did not contain a value associated with the </a:t>
            </a:r>
            <a:r>
              <a:rPr lang="en-US" dirty="0" smtClean="0"/>
              <a:t>DE</a:t>
            </a:r>
            <a:r>
              <a:rPr lang="en-US" sz="1200" b="0" i="0" kern="1200" dirty="0" smtClean="0">
                <a:solidFill>
                  <a:schemeClr val="tx1"/>
                </a:solidFill>
                <a:effectLst/>
                <a:latin typeface="+mn-lt"/>
                <a:ea typeface="+mn-ea"/>
                <a:cs typeface="+mn-cs"/>
              </a:rPr>
              <a:t> key.</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45</a:t>
            </a:fld>
            <a:endParaRPr lang="en-US"/>
          </a:p>
        </p:txBody>
      </p:sp>
    </p:spTree>
    <p:extLst>
      <p:ext uri="{BB962C8B-B14F-4D97-AF65-F5344CB8AC3E}">
        <p14:creationId xmlns:p14="http://schemas.microsoft.com/office/powerpoint/2010/main" val="19546972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may be times when we need to remove values from a dictionary. We can do this with the subscript syntax, the </a:t>
            </a:r>
            <a:r>
              <a:rPr lang="en-US" dirty="0" err="1" smtClean="0"/>
              <a:t>removeValue</a:t>
            </a:r>
            <a:r>
              <a:rPr lang="en-US" dirty="0" smtClean="0"/>
              <a:t>(</a:t>
            </a:r>
            <a:r>
              <a:rPr lang="en-US" dirty="0" err="1" smtClean="0"/>
              <a:t>forKey</a:t>
            </a:r>
            <a:r>
              <a:rPr lang="en-US" dirty="0" smtClean="0"/>
              <a:t>:)</a:t>
            </a:r>
            <a:r>
              <a:rPr lang="en-US" sz="1200" b="0" i="0" kern="1200" dirty="0" smtClean="0">
                <a:solidFill>
                  <a:schemeClr val="tx1"/>
                </a:solidFill>
                <a:effectLst/>
                <a:latin typeface="+mn-lt"/>
                <a:ea typeface="+mn-ea"/>
                <a:cs typeface="+mn-cs"/>
              </a:rPr>
              <a:t> method, or the </a:t>
            </a:r>
            <a:r>
              <a:rPr lang="en-US" dirty="0" err="1" smtClean="0"/>
              <a:t>removeAll</a:t>
            </a:r>
            <a:r>
              <a:rPr lang="en-US" dirty="0" smtClean="0"/>
              <a:t>()</a:t>
            </a:r>
            <a:r>
              <a:rPr lang="en-US" sz="1200" b="0" i="0" kern="1200" dirty="0" smtClean="0">
                <a:solidFill>
                  <a:schemeClr val="tx1"/>
                </a:solidFill>
                <a:effectLst/>
                <a:latin typeface="+mn-lt"/>
                <a:ea typeface="+mn-ea"/>
                <a:cs typeface="+mn-cs"/>
              </a:rPr>
              <a:t> method. The </a:t>
            </a:r>
            <a:r>
              <a:rPr lang="en-US" dirty="0" err="1" smtClean="0"/>
              <a:t>removeValue</a:t>
            </a:r>
            <a:r>
              <a:rPr lang="en-US" dirty="0" smtClean="0"/>
              <a:t>(</a:t>
            </a:r>
            <a:r>
              <a:rPr lang="en-US" dirty="0" err="1" smtClean="0"/>
              <a:t>forKey</a:t>
            </a:r>
            <a:r>
              <a:rPr lang="en-US" dirty="0" smtClean="0"/>
              <a:t>:)</a:t>
            </a:r>
            <a:r>
              <a:rPr lang="en-US" sz="1200" b="0" i="0" kern="1200" dirty="0" smtClean="0">
                <a:solidFill>
                  <a:schemeClr val="tx1"/>
                </a:solidFill>
                <a:effectLst/>
                <a:latin typeface="+mn-lt"/>
                <a:ea typeface="+mn-ea"/>
                <a:cs typeface="+mn-cs"/>
              </a:rPr>
              <a:t> method returns the value of the key prior to removing it. The </a:t>
            </a:r>
            <a:r>
              <a:rPr lang="en-US" dirty="0" err="1" smtClean="0"/>
              <a:t>removeAll</a:t>
            </a:r>
            <a:r>
              <a:rPr lang="en-US" dirty="0" smtClean="0"/>
              <a:t>()</a:t>
            </a:r>
            <a:r>
              <a:rPr lang="en-US" sz="1200" b="0" i="0" kern="1200" dirty="0" smtClean="0">
                <a:solidFill>
                  <a:schemeClr val="tx1"/>
                </a:solidFill>
                <a:effectLst/>
                <a:latin typeface="+mn-lt"/>
                <a:ea typeface="+mn-ea"/>
                <a:cs typeface="+mn-cs"/>
              </a:rPr>
              <a:t> method removes all the elements from the dictionary. The following example shows how to use the subscript syntax, the </a:t>
            </a:r>
            <a:r>
              <a:rPr lang="en-US" dirty="0" err="1" smtClean="0"/>
              <a:t>removeValue</a:t>
            </a:r>
            <a:r>
              <a:rPr lang="en-US" dirty="0" smtClean="0"/>
              <a:t>(</a:t>
            </a:r>
            <a:r>
              <a:rPr lang="en-US" dirty="0" err="1" smtClean="0"/>
              <a:t>forKey</a:t>
            </a:r>
            <a:r>
              <a:rPr lang="en-US" dirty="0" smtClean="0"/>
              <a:t>:)</a:t>
            </a:r>
            <a:r>
              <a:rPr lang="en-US" sz="1200" b="0" i="0" kern="1200" dirty="0" smtClean="0">
                <a:solidFill>
                  <a:schemeClr val="tx1"/>
                </a:solidFill>
                <a:effectLst/>
                <a:latin typeface="+mn-lt"/>
                <a:ea typeface="+mn-ea"/>
                <a:cs typeface="+mn-cs"/>
              </a:rPr>
              <a:t> method, and the </a:t>
            </a:r>
            <a:r>
              <a:rPr lang="en-US" dirty="0" err="1" smtClean="0"/>
              <a:t>removeAll</a:t>
            </a:r>
            <a:r>
              <a:rPr lang="en-US" dirty="0" smtClean="0"/>
              <a:t>()</a:t>
            </a:r>
            <a:r>
              <a:rPr lang="en-US" sz="1200" b="0" i="0" kern="1200" dirty="0" smtClean="0">
                <a:solidFill>
                  <a:schemeClr val="tx1"/>
                </a:solidFill>
                <a:effectLst/>
                <a:latin typeface="+mn-lt"/>
                <a:ea typeface="+mn-ea"/>
                <a:cs typeface="+mn-cs"/>
              </a:rPr>
              <a:t> method to remove key-value pairs from a dictionary:</a:t>
            </a: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In the preceding code, the countries dictionary starts off with three key-value pairs. We then set the value associated with the key IN to nil, which removes the key-value pair from the dictionary. We use the </a:t>
            </a:r>
            <a:r>
              <a:rPr lang="en-US" sz="1200" b="0" i="0" kern="1200" dirty="0" err="1" smtClean="0">
                <a:solidFill>
                  <a:schemeClr val="tx1"/>
                </a:solidFill>
                <a:effectLst/>
                <a:latin typeface="+mn-lt"/>
                <a:ea typeface="+mn-ea"/>
                <a:cs typeface="+mn-cs"/>
              </a:rPr>
              <a:t>removeValue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to remove the key associated with the UK key. Prior to removing the value associated with the UK key, the </a:t>
            </a:r>
            <a:r>
              <a:rPr lang="en-US" sz="1200" b="0" i="0" kern="1200" dirty="0" err="1" smtClean="0">
                <a:solidFill>
                  <a:schemeClr val="tx1"/>
                </a:solidFill>
                <a:effectLst/>
                <a:latin typeface="+mn-lt"/>
                <a:ea typeface="+mn-ea"/>
                <a:cs typeface="+mn-cs"/>
              </a:rPr>
              <a:t>removeValue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forKey</a:t>
            </a:r>
            <a:r>
              <a:rPr lang="en-US" sz="1200" b="0" i="0" kern="1200" dirty="0" smtClean="0">
                <a:solidFill>
                  <a:schemeClr val="tx1"/>
                </a:solidFill>
                <a:effectLst/>
                <a:latin typeface="+mn-lt"/>
                <a:ea typeface="+mn-ea"/>
                <a:cs typeface="+mn-cs"/>
              </a:rPr>
              <a:t>:) method saves the value in the </a:t>
            </a:r>
            <a:r>
              <a:rPr lang="en-US" sz="1200" b="0" i="0" kern="1200" dirty="0" err="1" smtClean="0">
                <a:solidFill>
                  <a:schemeClr val="tx1"/>
                </a:solidFill>
                <a:effectLst/>
                <a:latin typeface="+mn-lt"/>
                <a:ea typeface="+mn-ea"/>
                <a:cs typeface="+mn-cs"/>
              </a:rPr>
              <a:t>orig</a:t>
            </a:r>
            <a:r>
              <a:rPr lang="en-US" sz="1200" b="0" i="0" kern="1200" dirty="0" smtClean="0">
                <a:solidFill>
                  <a:schemeClr val="tx1"/>
                </a:solidFill>
                <a:effectLst/>
                <a:latin typeface="+mn-lt"/>
                <a:ea typeface="+mn-ea"/>
                <a:cs typeface="+mn-cs"/>
              </a:rPr>
              <a:t> variable. Finally, we use the </a:t>
            </a:r>
            <a:r>
              <a:rPr lang="en-US" sz="1200" b="0" i="0" kern="1200" dirty="0" err="1" smtClean="0">
                <a:solidFill>
                  <a:schemeClr val="tx1"/>
                </a:solidFill>
                <a:effectLst/>
                <a:latin typeface="+mn-lt"/>
                <a:ea typeface="+mn-ea"/>
                <a:cs typeface="+mn-cs"/>
              </a:rPr>
              <a:t>removeAll</a:t>
            </a:r>
            <a:r>
              <a:rPr lang="en-US" sz="1200" b="0" i="0" kern="1200" dirty="0" smtClean="0">
                <a:solidFill>
                  <a:schemeClr val="tx1"/>
                </a:solidFill>
                <a:effectLst/>
                <a:latin typeface="+mn-lt"/>
                <a:ea typeface="+mn-ea"/>
                <a:cs typeface="+mn-cs"/>
              </a:rPr>
              <a:t>() method to remove all the remaining key-value pairs in the countries dictionary.</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46</a:t>
            </a:fld>
            <a:endParaRPr lang="en-US"/>
          </a:p>
        </p:txBody>
      </p:sp>
    </p:spTree>
    <p:extLst>
      <p:ext uri="{BB962C8B-B14F-4D97-AF65-F5344CB8AC3E}">
        <p14:creationId xmlns:p14="http://schemas.microsoft.com/office/powerpoint/2010/main" val="9904144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set type is a generic collection that is similar to the array type. While the array type is an ordered collection that may contain duplicate items, the set type is an unordered collection where each item must be unique.</a:t>
            </a:r>
          </a:p>
          <a:p>
            <a:r>
              <a:rPr lang="en-US" dirty="0" smtClean="0"/>
              <a:t/>
            </a:r>
            <a:br>
              <a:rPr lang="en-US" dirty="0" smtClean="0"/>
            </a:br>
            <a:r>
              <a:rPr lang="en-US" sz="1200" b="0" i="0" kern="1200" dirty="0" smtClean="0">
                <a:solidFill>
                  <a:schemeClr val="tx1"/>
                </a:solidFill>
                <a:effectLst/>
                <a:latin typeface="+mn-lt"/>
                <a:ea typeface="+mn-ea"/>
                <a:cs typeface="+mn-cs"/>
              </a:rPr>
              <a:t>Similar to the key in a dictionary, the type stored in an array must conform to the </a:t>
            </a:r>
            <a:r>
              <a:rPr lang="en-US" sz="1200" b="0" i="0" kern="1200" dirty="0" err="1" smtClean="0">
                <a:solidFill>
                  <a:schemeClr val="tx1"/>
                </a:solidFill>
                <a:effectLst/>
                <a:latin typeface="+mn-lt"/>
                <a:ea typeface="+mn-ea"/>
                <a:cs typeface="+mn-cs"/>
              </a:rPr>
              <a:t>Hashable</a:t>
            </a:r>
            <a:r>
              <a:rPr lang="en-US" sz="1200" b="0" i="0" kern="1200" dirty="0" smtClean="0">
                <a:solidFill>
                  <a:schemeClr val="tx1"/>
                </a:solidFill>
                <a:effectLst/>
                <a:latin typeface="+mn-lt"/>
                <a:ea typeface="+mn-ea"/>
                <a:cs typeface="+mn-cs"/>
              </a:rPr>
              <a:t> protocol. This means that the type must provide a way to compute a hash value for itself. All of Swift's basic types, such as String, Double,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and Bool, conform to the </a:t>
            </a:r>
            <a:r>
              <a:rPr lang="en-US" sz="1200" b="0" i="0" kern="1200" dirty="0" err="1" smtClean="0">
                <a:solidFill>
                  <a:schemeClr val="tx1"/>
                </a:solidFill>
                <a:effectLst/>
                <a:latin typeface="+mn-lt"/>
                <a:ea typeface="+mn-ea"/>
                <a:cs typeface="+mn-cs"/>
              </a:rPr>
              <a:t>Hashable</a:t>
            </a:r>
            <a:r>
              <a:rPr lang="en-US" sz="1200" b="0" i="0" kern="1200" dirty="0" smtClean="0">
                <a:solidFill>
                  <a:schemeClr val="tx1"/>
                </a:solidFill>
                <a:effectLst/>
                <a:latin typeface="+mn-lt"/>
                <a:ea typeface="+mn-ea"/>
                <a:cs typeface="+mn-cs"/>
              </a:rPr>
              <a:t> protocol and can be used in a set by default.</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47</a:t>
            </a:fld>
            <a:endParaRPr lang="en-US"/>
          </a:p>
        </p:txBody>
      </p:sp>
    </p:spTree>
    <p:extLst>
      <p:ext uri="{BB962C8B-B14F-4D97-AF65-F5344CB8AC3E}">
        <p14:creationId xmlns:p14="http://schemas.microsoft.com/office/powerpoint/2010/main" val="1951992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a couple of ways in which we can initialize a set. Just like the array and dictionary types, Swift needs to know what type of data is going to be stored in it. This means that we must either tell Swift the type of data to store in the set or initialize it with some data so that it can infer the data type.</a:t>
            </a:r>
          </a:p>
          <a:p>
            <a:r>
              <a:rPr lang="en-US" sz="1200" b="0" i="0" kern="1200" dirty="0" smtClean="0">
                <a:solidFill>
                  <a:schemeClr val="tx1"/>
                </a:solidFill>
                <a:effectLst/>
                <a:latin typeface="+mn-lt"/>
                <a:ea typeface="+mn-ea"/>
                <a:cs typeface="+mn-cs"/>
              </a:rPr>
              <a:t>Just like the array and dictionary types, we use the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and let keywords to declare whether the set is mutable or not:</a:t>
            </a:r>
          </a:p>
          <a:p>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48</a:t>
            </a:fld>
            <a:endParaRPr lang="en-US"/>
          </a:p>
        </p:txBody>
      </p:sp>
    </p:spTree>
    <p:extLst>
      <p:ext uri="{BB962C8B-B14F-4D97-AF65-F5344CB8AC3E}">
        <p14:creationId xmlns:p14="http://schemas.microsoft.com/office/powerpoint/2010/main" val="2153187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use the </a:t>
            </a:r>
            <a:r>
              <a:rPr lang="en-US" dirty="0" smtClean="0"/>
              <a:t>insert</a:t>
            </a:r>
            <a:r>
              <a:rPr lang="en-US" sz="1200" b="0" i="0" kern="1200" dirty="0" smtClean="0">
                <a:solidFill>
                  <a:schemeClr val="tx1"/>
                </a:solidFill>
                <a:effectLst/>
                <a:latin typeface="+mn-lt"/>
                <a:ea typeface="+mn-ea"/>
                <a:cs typeface="+mn-cs"/>
              </a:rPr>
              <a:t> method to insert an item into a set. If we attempt to insert an item that is already in the set, the item will be ignored and no error will be thrown. Here are some examples on how to insert items into a set:</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49</a:t>
            </a:fld>
            <a:endParaRPr lang="en-US"/>
          </a:p>
        </p:txBody>
      </p:sp>
    </p:spTree>
    <p:extLst>
      <p:ext uri="{BB962C8B-B14F-4D97-AF65-F5344CB8AC3E}">
        <p14:creationId xmlns:p14="http://schemas.microsoft.com/office/powerpoint/2010/main" val="6862889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use the </a:t>
            </a:r>
            <a:r>
              <a:rPr lang="en-US" dirty="0" smtClean="0"/>
              <a:t>count</a:t>
            </a:r>
            <a:r>
              <a:rPr lang="en-US" sz="1200" b="0" i="0" kern="1200" dirty="0" smtClean="0">
                <a:solidFill>
                  <a:schemeClr val="tx1"/>
                </a:solidFill>
                <a:effectLst/>
                <a:latin typeface="+mn-lt"/>
                <a:ea typeface="+mn-ea"/>
                <a:cs typeface="+mn-cs"/>
              </a:rPr>
              <a:t> property to determine the number of items in a Swift set. Here is an example on how to use the </a:t>
            </a:r>
            <a:r>
              <a:rPr lang="en-US" dirty="0" smtClean="0"/>
              <a:t>count</a:t>
            </a:r>
            <a:r>
              <a:rPr lang="en-US" sz="1200" b="0" i="0" kern="1200" dirty="0" smtClean="0">
                <a:solidFill>
                  <a:schemeClr val="tx1"/>
                </a:solidFill>
                <a:effectLst/>
                <a:latin typeface="+mn-lt"/>
                <a:ea typeface="+mn-ea"/>
                <a:cs typeface="+mn-cs"/>
              </a:rPr>
              <a:t> method:</a:t>
            </a:r>
          </a:p>
          <a:p>
            <a:r>
              <a:rPr lang="en-US" sz="1200" b="0" i="0" kern="1200" dirty="0" smtClean="0">
                <a:solidFill>
                  <a:schemeClr val="tx1"/>
                </a:solidFill>
                <a:effectLst/>
                <a:latin typeface="+mn-lt"/>
                <a:ea typeface="+mn-ea"/>
                <a:cs typeface="+mn-cs"/>
              </a:rPr>
              <a:t>When executed, this code will print the message </a:t>
            </a:r>
            <a:r>
              <a:rPr lang="en-US" dirty="0" smtClean="0"/>
              <a:t>Three items</a:t>
            </a:r>
            <a:r>
              <a:rPr lang="en-US" sz="1200" b="0" i="0" kern="1200" dirty="0" smtClean="0">
                <a:solidFill>
                  <a:schemeClr val="tx1"/>
                </a:solidFill>
                <a:effectLst/>
                <a:latin typeface="+mn-lt"/>
                <a:ea typeface="+mn-ea"/>
                <a:cs typeface="+mn-cs"/>
              </a:rPr>
              <a:t> to the console because the set contains three items.</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50</a:t>
            </a:fld>
            <a:endParaRPr lang="en-US"/>
          </a:p>
        </p:txBody>
      </p:sp>
    </p:spTree>
    <p:extLst>
      <p:ext uri="{BB962C8B-B14F-4D97-AF65-F5344CB8AC3E}">
        <p14:creationId xmlns:p14="http://schemas.microsoft.com/office/powerpoint/2010/main" val="154066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use 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aliases </a:t>
            </a:r>
            <a:r>
              <a:rPr lang="en-US" sz="1200" b="0" i="0" kern="1200" dirty="0" err="1" smtClean="0">
                <a:solidFill>
                  <a:schemeClr val="tx1"/>
                </a:solidFill>
                <a:effectLst/>
                <a:latin typeface="+mn-lt"/>
                <a:ea typeface="+mn-ea"/>
                <a:cs typeface="+mn-cs"/>
              </a:rPr>
              <a:t>AnyObject</a:t>
            </a:r>
            <a:r>
              <a:rPr lang="en-US" sz="1200" b="0" i="0" kern="1200" baseline="0" dirty="0" smtClean="0">
                <a:solidFill>
                  <a:schemeClr val="tx1"/>
                </a:solidFill>
                <a:effectLst/>
                <a:latin typeface="+mn-lt"/>
                <a:ea typeface="+mn-ea"/>
                <a:cs typeface="+mn-cs"/>
              </a:rPr>
              <a:t> and Any</a:t>
            </a:r>
            <a:r>
              <a:rPr lang="en-US" sz="1200" b="0" i="0" kern="1200" dirty="0" smtClean="0">
                <a:solidFill>
                  <a:schemeClr val="tx1"/>
                </a:solidFill>
                <a:effectLst/>
                <a:latin typeface="+mn-lt"/>
                <a:ea typeface="+mn-ea"/>
                <a:cs typeface="+mn-cs"/>
              </a:rPr>
              <a:t> to define arrays whose elements are of different types, such as this:</a:t>
            </a:r>
          </a:p>
          <a:p>
            <a:r>
              <a:rPr lang="en-US" sz="1200" b="0" i="0" kern="1200" dirty="0" smtClean="0">
                <a:solidFill>
                  <a:schemeClr val="tx1"/>
                </a:solidFill>
                <a:effectLst/>
                <a:latin typeface="+mn-lt"/>
                <a:ea typeface="+mn-ea"/>
                <a:cs typeface="+mn-cs"/>
              </a:rPr>
              <a:t>The </a:t>
            </a:r>
            <a:r>
              <a:rPr lang="en-US" dirty="0" err="1" smtClean="0"/>
              <a:t>AnyObject</a:t>
            </a:r>
            <a:r>
              <a:rPr lang="en-US" sz="1200" b="0" i="0" kern="1200" dirty="0" smtClean="0">
                <a:solidFill>
                  <a:schemeClr val="tx1"/>
                </a:solidFill>
                <a:effectLst/>
                <a:latin typeface="+mn-lt"/>
                <a:ea typeface="+mn-ea"/>
                <a:cs typeface="+mn-cs"/>
              </a:rPr>
              <a:t> aliases can represent an instance of any class type while the </a:t>
            </a:r>
            <a:r>
              <a:rPr lang="en-US" dirty="0" smtClean="0"/>
              <a:t>Any</a:t>
            </a:r>
            <a:r>
              <a:rPr lang="en-US" sz="1200" b="0" i="0" kern="1200" dirty="0" smtClean="0">
                <a:solidFill>
                  <a:schemeClr val="tx1"/>
                </a:solidFill>
                <a:effectLst/>
                <a:latin typeface="+mn-lt"/>
                <a:ea typeface="+mn-ea"/>
                <a:cs typeface="+mn-cs"/>
              </a:rPr>
              <a:t> aliases can represent an instance of any type</a:t>
            </a:r>
            <a:r>
              <a:rPr lang="en-US" sz="1200" b="0" i="0" kern="1200" smtClean="0">
                <a:solidFill>
                  <a:schemeClr val="tx1"/>
                </a:solidFill>
                <a:effectLst/>
                <a:latin typeface="+mn-lt"/>
                <a:ea typeface="+mn-ea"/>
                <a:cs typeface="+mn-cs"/>
              </a:rPr>
              <a:t>. </a:t>
            </a:r>
          </a:p>
          <a:p>
            <a:r>
              <a:rPr lang="en-US" sz="1200" b="0" i="0" kern="1200" smtClean="0">
                <a:solidFill>
                  <a:schemeClr val="tx1"/>
                </a:solidFill>
                <a:effectLst/>
                <a:latin typeface="+mn-lt"/>
                <a:ea typeface="+mn-ea"/>
                <a:cs typeface="+mn-cs"/>
              </a:rPr>
              <a:t>We </a:t>
            </a:r>
            <a:r>
              <a:rPr lang="en-US" sz="1200" b="0" i="0" kern="1200" dirty="0" smtClean="0">
                <a:solidFill>
                  <a:schemeClr val="tx1"/>
                </a:solidFill>
                <a:effectLst/>
                <a:latin typeface="+mn-lt"/>
                <a:ea typeface="+mn-ea"/>
                <a:cs typeface="+mn-cs"/>
              </a:rPr>
              <a:t>should use the </a:t>
            </a:r>
            <a:r>
              <a:rPr lang="en-US" dirty="0" smtClean="0"/>
              <a:t>Any</a:t>
            </a:r>
            <a:r>
              <a:rPr lang="en-US" sz="1200" b="0" i="0" kern="1200" dirty="0" smtClean="0">
                <a:solidFill>
                  <a:schemeClr val="tx1"/>
                </a:solidFill>
                <a:effectLst/>
                <a:latin typeface="+mn-lt"/>
                <a:ea typeface="+mn-ea"/>
                <a:cs typeface="+mn-cs"/>
              </a:rPr>
              <a:t> and </a:t>
            </a:r>
            <a:r>
              <a:rPr lang="en-US" dirty="0" err="1" smtClean="0"/>
              <a:t>AnyObject</a:t>
            </a:r>
            <a:r>
              <a:rPr lang="en-US" sz="1200" b="0" i="0" kern="1200" dirty="0" smtClean="0">
                <a:solidFill>
                  <a:schemeClr val="tx1"/>
                </a:solidFill>
                <a:effectLst/>
                <a:latin typeface="+mn-lt"/>
                <a:ea typeface="+mn-ea"/>
                <a:cs typeface="+mn-cs"/>
              </a:rPr>
              <a:t> aliases only when there is an explicit need for this behavior. It is always better to be specific about the types of data our collections contain.</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4817236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very easily check to see whether a set contains an item by using the </a:t>
            </a:r>
            <a:r>
              <a:rPr lang="en-US" dirty="0" smtClean="0"/>
              <a:t>contains()</a:t>
            </a:r>
            <a:r>
              <a:rPr lang="en-US" sz="1200" b="0" i="0" kern="1200" dirty="0" smtClean="0">
                <a:solidFill>
                  <a:schemeClr val="tx1"/>
                </a:solidFill>
                <a:effectLst/>
                <a:latin typeface="+mn-lt"/>
                <a:ea typeface="+mn-ea"/>
                <a:cs typeface="+mn-cs"/>
              </a:rPr>
              <a:t> method, as shown here:</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51</a:t>
            </a:fld>
            <a:endParaRPr lang="en-US"/>
          </a:p>
        </p:txBody>
      </p:sp>
    </p:spTree>
    <p:extLst>
      <p:ext uri="{BB962C8B-B14F-4D97-AF65-F5344CB8AC3E}">
        <p14:creationId xmlns:p14="http://schemas.microsoft.com/office/powerpoint/2010/main" val="17693781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use the for statement to iterate over the items in a set. The following example shows how we would iterate through the items in a set:</a:t>
            </a: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52</a:t>
            </a:fld>
            <a:endParaRPr lang="en-US"/>
          </a:p>
        </p:txBody>
      </p:sp>
    </p:spTree>
    <p:extLst>
      <p:ext uri="{BB962C8B-B14F-4D97-AF65-F5344CB8AC3E}">
        <p14:creationId xmlns:p14="http://schemas.microsoft.com/office/powerpoint/2010/main" val="260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remove a single item or all the items in a set. To remove a single item, we would use the </a:t>
            </a:r>
            <a:r>
              <a:rPr lang="en-US" dirty="0" smtClean="0"/>
              <a:t>remove()</a:t>
            </a:r>
            <a:r>
              <a:rPr lang="en-US" sz="1200" b="0" i="0" kern="1200" dirty="0" smtClean="0">
                <a:solidFill>
                  <a:schemeClr val="tx1"/>
                </a:solidFill>
                <a:effectLst/>
                <a:latin typeface="+mn-lt"/>
                <a:ea typeface="+mn-ea"/>
                <a:cs typeface="+mn-cs"/>
              </a:rPr>
              <a:t>method; to remove all the items, use the </a:t>
            </a:r>
            <a:r>
              <a:rPr lang="en-US" dirty="0" err="1" smtClean="0"/>
              <a:t>removeAll</a:t>
            </a:r>
            <a:r>
              <a:rPr lang="en-US" dirty="0" smtClean="0"/>
              <a:t>()</a:t>
            </a:r>
            <a:r>
              <a:rPr lang="en-US" sz="1200" b="0" i="0" kern="1200" dirty="0" smtClean="0">
                <a:solidFill>
                  <a:schemeClr val="tx1"/>
                </a:solidFill>
                <a:effectLst/>
                <a:latin typeface="+mn-lt"/>
                <a:ea typeface="+mn-ea"/>
                <a:cs typeface="+mn-cs"/>
              </a:rPr>
              <a:t> method. The following example shows how to remove items from a set:</a:t>
            </a:r>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53</a:t>
            </a:fld>
            <a:endParaRPr lang="en-US"/>
          </a:p>
        </p:txBody>
      </p:sp>
    </p:spTree>
    <p:extLst>
      <p:ext uri="{BB962C8B-B14F-4D97-AF65-F5344CB8AC3E}">
        <p14:creationId xmlns:p14="http://schemas.microsoft.com/office/powerpoint/2010/main" val="12726241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54</a:t>
            </a:fld>
            <a:endParaRPr lang="en-US"/>
          </a:p>
        </p:txBody>
      </p:sp>
    </p:spTree>
    <p:extLst>
      <p:ext uri="{BB962C8B-B14F-4D97-AF65-F5344CB8AC3E}">
        <p14:creationId xmlns:p14="http://schemas.microsoft.com/office/powerpoint/2010/main" val="15186223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newSetUnion</a:t>
            </a:r>
            <a:r>
              <a:rPr lang="en-US" sz="1200" b="0" i="0" kern="1200" dirty="0" smtClean="0">
                <a:solidFill>
                  <a:schemeClr val="tx1"/>
                </a:solidFill>
                <a:effectLst/>
                <a:latin typeface="+mn-lt"/>
                <a:ea typeface="+mn-ea"/>
                <a:cs typeface="+mn-cs"/>
              </a:rPr>
              <a:t> variable would contain the following values: "One", "Two", "Three", "</a:t>
            </a:r>
            <a:r>
              <a:rPr lang="en-US" sz="1200" b="0" i="0" kern="1200" dirty="0" err="1" smtClean="0">
                <a:solidFill>
                  <a:schemeClr val="tx1"/>
                </a:solidFill>
                <a:effectLst/>
                <a:latin typeface="+mn-lt"/>
                <a:ea typeface="+mn-ea"/>
                <a:cs typeface="+mn-cs"/>
              </a:rPr>
              <a:t>abc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def</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ghi</a:t>
            </a:r>
            <a:r>
              <a:rPr lang="en-US" sz="1200" b="0" i="0" kern="1200" dirty="0" smtClean="0">
                <a:solidFill>
                  <a:schemeClr val="tx1"/>
                </a:solidFill>
                <a:effectLst/>
                <a:latin typeface="+mn-lt"/>
                <a:ea typeface="+mn-ea"/>
                <a:cs typeface="+mn-cs"/>
              </a:rPr>
              <a:t>". We can use the </a:t>
            </a:r>
            <a:r>
              <a:rPr lang="en-US" sz="1200" b="0" i="0" kern="1200" dirty="0" err="1" smtClean="0">
                <a:solidFill>
                  <a:schemeClr val="tx1"/>
                </a:solidFill>
                <a:effectLst/>
                <a:latin typeface="+mn-lt"/>
                <a:ea typeface="+mn-ea"/>
                <a:cs typeface="+mn-cs"/>
              </a:rPr>
              <a:t>fromUnion</a:t>
            </a:r>
            <a:r>
              <a:rPr lang="en-US" sz="1200" b="0" i="0" kern="1200" dirty="0" smtClean="0">
                <a:solidFill>
                  <a:schemeClr val="tx1"/>
                </a:solidFill>
                <a:effectLst/>
                <a:latin typeface="+mn-lt"/>
                <a:ea typeface="+mn-ea"/>
                <a:cs typeface="+mn-cs"/>
              </a:rPr>
              <a:t> method to perform the union function in place without creating a new set:</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55</a:t>
            </a:fld>
            <a:endParaRPr lang="en-US"/>
          </a:p>
        </p:txBody>
      </p:sp>
    </p:spTree>
    <p:extLst>
      <p:ext uri="{BB962C8B-B14F-4D97-AF65-F5344CB8AC3E}">
        <p14:creationId xmlns:p14="http://schemas.microsoft.com/office/powerpoint/2010/main" val="6734353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the </a:t>
            </a:r>
            <a:r>
              <a:rPr lang="en-US" dirty="0" smtClean="0"/>
              <a:t>mySet1</a:t>
            </a:r>
            <a:r>
              <a:rPr lang="en-US" sz="1200" b="0" i="0" kern="1200" dirty="0" smtClean="0">
                <a:solidFill>
                  <a:schemeClr val="tx1"/>
                </a:solidFill>
                <a:effectLst/>
                <a:latin typeface="+mn-lt"/>
                <a:ea typeface="+mn-ea"/>
                <a:cs typeface="+mn-cs"/>
              </a:rPr>
              <a:t> set will contain all of the unique values from the </a:t>
            </a:r>
            <a:r>
              <a:rPr lang="en-US" dirty="0" smtClean="0"/>
              <a:t>mySet1</a:t>
            </a:r>
            <a:r>
              <a:rPr lang="en-US" sz="1200" b="0" i="0" kern="1200" dirty="0" smtClean="0">
                <a:solidFill>
                  <a:schemeClr val="tx1"/>
                </a:solidFill>
                <a:effectLst/>
                <a:latin typeface="+mn-lt"/>
                <a:ea typeface="+mn-ea"/>
                <a:cs typeface="+mn-cs"/>
              </a:rPr>
              <a:t> and </a:t>
            </a:r>
            <a:r>
              <a:rPr lang="en-US" dirty="0" smtClean="0"/>
              <a:t>mySet2</a:t>
            </a:r>
            <a:r>
              <a:rPr lang="en-US" sz="1200" b="0" i="0" kern="1200" dirty="0" smtClean="0">
                <a:solidFill>
                  <a:schemeClr val="tx1"/>
                </a:solidFill>
                <a:effectLst/>
                <a:latin typeface="+mn-lt"/>
                <a:ea typeface="+mn-ea"/>
                <a:cs typeface="+mn-cs"/>
              </a:rPr>
              <a:t> sets.</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56</a:t>
            </a:fld>
            <a:endParaRPr lang="en-US"/>
          </a:p>
        </p:txBody>
      </p:sp>
    </p:spTree>
    <p:extLst>
      <p:ext uri="{BB962C8B-B14F-4D97-AF65-F5344CB8AC3E}">
        <p14:creationId xmlns:p14="http://schemas.microsoft.com/office/powerpoint/2010/main" val="9709894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the </a:t>
            </a:r>
            <a:r>
              <a:rPr lang="en-US" sz="1200" b="0" i="0" kern="1200" dirty="0" err="1" smtClean="0">
                <a:solidFill>
                  <a:schemeClr val="tx1"/>
                </a:solidFill>
                <a:effectLst/>
                <a:latin typeface="+mn-lt"/>
                <a:ea typeface="+mn-ea"/>
                <a:cs typeface="+mn-cs"/>
              </a:rPr>
              <a:t>newSetSubtract</a:t>
            </a:r>
            <a:r>
              <a:rPr lang="en-US" sz="1200" b="0" i="0" kern="1200" dirty="0" smtClean="0">
                <a:solidFill>
                  <a:schemeClr val="tx1"/>
                </a:solidFill>
                <a:effectLst/>
                <a:latin typeface="+mn-lt"/>
                <a:ea typeface="+mn-ea"/>
                <a:cs typeface="+mn-cs"/>
              </a:rPr>
              <a:t> variable would contain the values "Two" and "Three" because those are the only two values that are not present in the second set.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use the </a:t>
            </a:r>
            <a:r>
              <a:rPr lang="en-US" dirty="0" smtClean="0"/>
              <a:t>subtract</a:t>
            </a:r>
            <a:r>
              <a:rPr lang="en-US" sz="1200" b="0" i="0" kern="1200" dirty="0" smtClean="0">
                <a:solidFill>
                  <a:schemeClr val="tx1"/>
                </a:solidFill>
                <a:effectLst/>
                <a:latin typeface="+mn-lt"/>
                <a:ea typeface="+mn-ea"/>
                <a:cs typeface="+mn-cs"/>
              </a:rPr>
              <a:t> method to perform the subtraction function in place without creating a new set.</a:t>
            </a:r>
          </a:p>
          <a:p>
            <a:r>
              <a:rPr lang="en-US" sz="1200" b="0" i="0" kern="1200" dirty="0" smtClean="0">
                <a:solidFill>
                  <a:schemeClr val="tx1"/>
                </a:solidFill>
                <a:effectLst/>
                <a:latin typeface="+mn-lt"/>
                <a:ea typeface="+mn-ea"/>
                <a:cs typeface="+mn-cs"/>
              </a:rPr>
              <a:t>In this example, the </a:t>
            </a:r>
            <a:r>
              <a:rPr lang="en-US" dirty="0" smtClean="0"/>
              <a:t>mySet1</a:t>
            </a:r>
            <a:r>
              <a:rPr lang="en-US" sz="1200" b="0" i="0" kern="1200" dirty="0" smtClean="0">
                <a:solidFill>
                  <a:schemeClr val="tx1"/>
                </a:solidFill>
                <a:effectLst/>
                <a:latin typeface="+mn-lt"/>
                <a:ea typeface="+mn-ea"/>
                <a:cs typeface="+mn-cs"/>
              </a:rPr>
              <a:t> set will contain the values </a:t>
            </a:r>
            <a:r>
              <a:rPr lang="en-US" dirty="0" smtClean="0"/>
              <a:t>"Two"</a:t>
            </a:r>
            <a:r>
              <a:rPr lang="en-US" sz="1200" b="0" i="0" kern="1200" dirty="0" smtClean="0">
                <a:solidFill>
                  <a:schemeClr val="tx1"/>
                </a:solidFill>
                <a:effectLst/>
                <a:latin typeface="+mn-lt"/>
                <a:ea typeface="+mn-ea"/>
                <a:cs typeface="+mn-cs"/>
              </a:rPr>
              <a:t> and </a:t>
            </a:r>
            <a:r>
              <a:rPr lang="en-US" dirty="0" smtClean="0"/>
              <a:t>"Three"</a:t>
            </a:r>
            <a:r>
              <a:rPr lang="en-US" sz="1200" b="0" i="0" kern="1200" dirty="0" smtClean="0">
                <a:solidFill>
                  <a:schemeClr val="tx1"/>
                </a:solidFill>
                <a:effectLst/>
                <a:latin typeface="+mn-lt"/>
                <a:ea typeface="+mn-ea"/>
                <a:cs typeface="+mn-cs"/>
              </a:rPr>
              <a:t> because those are the only two values that are not in the </a:t>
            </a:r>
            <a:r>
              <a:rPr lang="en-US" dirty="0" smtClean="0"/>
              <a:t>mySet2</a:t>
            </a:r>
            <a:r>
              <a:rPr lang="en-US" sz="1200" b="0" i="0" kern="1200" dirty="0" smtClean="0">
                <a:solidFill>
                  <a:schemeClr val="tx1"/>
                </a:solidFill>
                <a:effectLst/>
                <a:latin typeface="+mn-lt"/>
                <a:ea typeface="+mn-ea"/>
                <a:cs typeface="+mn-cs"/>
              </a:rPr>
              <a:t> set.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57</a:t>
            </a:fld>
            <a:endParaRPr lang="en-US"/>
          </a:p>
        </p:txBody>
      </p:sp>
    </p:spTree>
    <p:extLst>
      <p:ext uri="{BB962C8B-B14F-4D97-AF65-F5344CB8AC3E}">
        <p14:creationId xmlns:p14="http://schemas.microsoft.com/office/powerpoint/2010/main" val="4071803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look at the intersection methods. The intersection methods create a new set from the values that are common between the two sets: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the </a:t>
            </a:r>
            <a:r>
              <a:rPr lang="en-US" dirty="0" err="1" smtClean="0"/>
              <a:t>newSetIntersect</a:t>
            </a:r>
            <a:r>
              <a:rPr lang="en-US" sz="1200" b="0" i="0" kern="1200" dirty="0" smtClean="0">
                <a:solidFill>
                  <a:schemeClr val="tx1"/>
                </a:solidFill>
                <a:effectLst/>
                <a:latin typeface="+mn-lt"/>
                <a:ea typeface="+mn-ea"/>
                <a:cs typeface="+mn-cs"/>
              </a:rPr>
              <a:t> variable will contain the values </a:t>
            </a:r>
            <a:r>
              <a:rPr lang="en-US" dirty="0" smtClean="0"/>
              <a:t>"One"</a:t>
            </a:r>
            <a:r>
              <a:rPr lang="en-US" sz="1200" b="0" i="0" kern="1200" dirty="0" smtClean="0">
                <a:solidFill>
                  <a:schemeClr val="tx1"/>
                </a:solidFill>
                <a:effectLst/>
                <a:latin typeface="+mn-lt"/>
                <a:ea typeface="+mn-ea"/>
                <a:cs typeface="+mn-cs"/>
              </a:rPr>
              <a:t> and </a:t>
            </a:r>
            <a:r>
              <a:rPr lang="en-US" dirty="0" smtClean="0"/>
              <a:t>"</a:t>
            </a:r>
            <a:r>
              <a:rPr lang="en-US" dirty="0" err="1" smtClean="0"/>
              <a:t>abc</a:t>
            </a:r>
            <a:r>
              <a:rPr lang="en-US" dirty="0" smtClean="0"/>
              <a:t>"</a:t>
            </a:r>
            <a:r>
              <a:rPr lang="en-US" sz="1200" b="0" i="0" kern="1200" dirty="0" smtClean="0">
                <a:solidFill>
                  <a:schemeClr val="tx1"/>
                </a:solidFill>
                <a:effectLst/>
                <a:latin typeface="+mn-lt"/>
                <a:ea typeface="+mn-ea"/>
                <a:cs typeface="+mn-cs"/>
              </a:rPr>
              <a:t> since they are the values that are common between the two sets.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can use the </a:t>
            </a:r>
            <a:r>
              <a:rPr lang="en-US" dirty="0" err="1" smtClean="0"/>
              <a:t>fromInterection</a:t>
            </a:r>
            <a:r>
              <a:rPr lang="en-US" dirty="0" smtClean="0"/>
              <a:t>()</a:t>
            </a:r>
            <a:r>
              <a:rPr lang="en-US" sz="1200" b="0" i="0" kern="1200" dirty="0" smtClean="0">
                <a:solidFill>
                  <a:schemeClr val="tx1"/>
                </a:solidFill>
                <a:effectLst/>
                <a:latin typeface="+mn-lt"/>
                <a:ea typeface="+mn-ea"/>
                <a:cs typeface="+mn-cs"/>
              </a:rPr>
              <a:t> method to perform the intersection function in place without creating a new set: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example, the </a:t>
            </a:r>
            <a:r>
              <a:rPr lang="en-US" dirty="0" smtClean="0"/>
              <a:t>mySet1</a:t>
            </a:r>
            <a:r>
              <a:rPr lang="en-US" sz="1200" b="0" i="0" kern="1200" dirty="0" smtClean="0">
                <a:solidFill>
                  <a:schemeClr val="tx1"/>
                </a:solidFill>
                <a:effectLst/>
                <a:latin typeface="+mn-lt"/>
                <a:ea typeface="+mn-ea"/>
                <a:cs typeface="+mn-cs"/>
              </a:rPr>
              <a:t> set will contain the values </a:t>
            </a:r>
            <a:r>
              <a:rPr lang="en-US" dirty="0" smtClean="0"/>
              <a:t>"One"</a:t>
            </a:r>
            <a:r>
              <a:rPr lang="en-US" sz="1200" b="0" i="0" kern="1200" dirty="0" smtClean="0">
                <a:solidFill>
                  <a:schemeClr val="tx1"/>
                </a:solidFill>
                <a:effectLst/>
                <a:latin typeface="+mn-lt"/>
                <a:ea typeface="+mn-ea"/>
                <a:cs typeface="+mn-cs"/>
              </a:rPr>
              <a:t> and </a:t>
            </a:r>
            <a:r>
              <a:rPr lang="en-US" dirty="0" smtClean="0"/>
              <a:t>"</a:t>
            </a:r>
            <a:r>
              <a:rPr lang="en-US" dirty="0" err="1" smtClean="0"/>
              <a:t>abc</a:t>
            </a:r>
            <a:r>
              <a:rPr lang="en-US" dirty="0" smtClean="0"/>
              <a:t>"</a:t>
            </a:r>
            <a:r>
              <a:rPr lang="en-US" sz="1200" b="0" i="0" kern="1200" dirty="0" smtClean="0">
                <a:solidFill>
                  <a:schemeClr val="tx1"/>
                </a:solidFill>
                <a:effectLst/>
                <a:latin typeface="+mn-lt"/>
                <a:ea typeface="+mn-ea"/>
                <a:cs typeface="+mn-cs"/>
              </a:rPr>
              <a:t> since they are the values that are common between the two sets.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58</a:t>
            </a:fld>
            <a:endParaRPr lang="en-US"/>
          </a:p>
        </p:txBody>
      </p:sp>
    </p:spTree>
    <p:extLst>
      <p:ext uri="{BB962C8B-B14F-4D97-AF65-F5344CB8AC3E}">
        <p14:creationId xmlns:p14="http://schemas.microsoft.com/office/powerpoint/2010/main" val="14717810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Finally, let's look at the </a:t>
            </a:r>
            <a:r>
              <a:rPr lang="en-US" dirty="0" err="1" smtClean="0"/>
              <a:t>symmetricDifference</a:t>
            </a:r>
            <a:r>
              <a:rPr lang="en-US" sz="1200" b="0" i="0" kern="1200" dirty="0" smtClean="0">
                <a:solidFill>
                  <a:schemeClr val="tx1"/>
                </a:solidFill>
                <a:effectLst/>
                <a:latin typeface="+mn-lt"/>
                <a:ea typeface="+mn-ea"/>
                <a:cs typeface="+mn-cs"/>
              </a:rPr>
              <a:t> methods. These methods will create a new set with the values that are in either set but not in both:</a:t>
            </a:r>
          </a:p>
          <a:p>
            <a:r>
              <a:rPr lang="en-US" sz="1200" b="0" i="0" kern="1200" dirty="0" smtClean="0">
                <a:solidFill>
                  <a:schemeClr val="tx1"/>
                </a:solidFill>
                <a:effectLst/>
                <a:latin typeface="+mn-lt"/>
                <a:ea typeface="+mn-ea"/>
                <a:cs typeface="+mn-cs"/>
              </a:rPr>
              <a:t>In this example, the </a:t>
            </a:r>
            <a:r>
              <a:rPr lang="en-US" dirty="0" err="1" smtClean="0"/>
              <a:t>newSetExclusiveOr</a:t>
            </a:r>
            <a:r>
              <a:rPr lang="en-US" sz="1200" b="0" i="0" kern="1200" dirty="0" smtClean="0">
                <a:solidFill>
                  <a:schemeClr val="tx1"/>
                </a:solidFill>
                <a:effectLst/>
                <a:latin typeface="+mn-lt"/>
                <a:ea typeface="+mn-ea"/>
                <a:cs typeface="+mn-cs"/>
              </a:rPr>
              <a:t> variable will contain the values </a:t>
            </a:r>
            <a:r>
              <a:rPr lang="en-US" dirty="0" smtClean="0"/>
              <a:t>"Two", "Three", "</a:t>
            </a:r>
            <a:r>
              <a:rPr lang="en-US" dirty="0" err="1" smtClean="0"/>
              <a:t>def</a:t>
            </a:r>
            <a:r>
              <a:rPr lang="en-US" dirty="0" smtClean="0"/>
              <a:t>"</a:t>
            </a:r>
            <a:r>
              <a:rPr lang="en-US" sz="1200" b="0" i="0" kern="1200" dirty="0" smtClean="0">
                <a:solidFill>
                  <a:schemeClr val="tx1"/>
                </a:solidFill>
                <a:effectLst/>
                <a:latin typeface="+mn-lt"/>
                <a:ea typeface="+mn-ea"/>
                <a:cs typeface="+mn-cs"/>
              </a:rPr>
              <a:t> and </a:t>
            </a:r>
            <a:r>
              <a:rPr lang="en-US" dirty="0" smtClean="0"/>
              <a:t>"</a:t>
            </a:r>
            <a:r>
              <a:rPr lang="en-US" dirty="0" err="1" smtClean="0"/>
              <a:t>ghi</a:t>
            </a:r>
            <a:r>
              <a:rPr lang="en-US" dirty="0" smtClean="0"/>
              <a:t>”</a:t>
            </a:r>
          </a:p>
          <a:p>
            <a:r>
              <a:rPr lang="en-US" sz="1200" b="0" i="0" kern="1200" dirty="0" smtClean="0">
                <a:solidFill>
                  <a:schemeClr val="tx1"/>
                </a:solidFill>
                <a:effectLst/>
                <a:latin typeface="+mn-lt"/>
                <a:ea typeface="+mn-ea"/>
                <a:cs typeface="+mn-cs"/>
              </a:rPr>
              <a:t>To perform the </a:t>
            </a:r>
            <a:r>
              <a:rPr lang="en-US" dirty="0" err="1" smtClean="0"/>
              <a:t>symmetricDifference</a:t>
            </a:r>
            <a:r>
              <a:rPr lang="en-US" sz="1200" b="0" i="0" kern="1200" dirty="0" smtClean="0">
                <a:solidFill>
                  <a:schemeClr val="tx1"/>
                </a:solidFill>
                <a:effectLst/>
                <a:latin typeface="+mn-lt"/>
                <a:ea typeface="+mn-ea"/>
                <a:cs typeface="+mn-cs"/>
              </a:rPr>
              <a:t> methods in place, we use the </a:t>
            </a:r>
            <a:r>
              <a:rPr lang="en-US" dirty="0" err="1" smtClean="0"/>
              <a:t>fromSymmetricDifference</a:t>
            </a:r>
            <a:r>
              <a:rPr lang="en-US" dirty="0" smtClean="0"/>
              <a:t>()</a:t>
            </a:r>
            <a:r>
              <a:rPr lang="en-US" sz="1200" b="0" i="0" kern="1200" dirty="0" smtClean="0">
                <a:solidFill>
                  <a:schemeClr val="tx1"/>
                </a:solidFill>
                <a:effectLst/>
                <a:latin typeface="+mn-lt"/>
                <a:ea typeface="+mn-ea"/>
                <a:cs typeface="+mn-cs"/>
              </a:rPr>
              <a:t> method: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four operations (the </a:t>
            </a:r>
            <a:r>
              <a:rPr lang="en-US" dirty="0" smtClean="0"/>
              <a:t>union</a:t>
            </a:r>
            <a:r>
              <a:rPr lang="en-US" sz="1200" b="0" i="0" kern="1200" dirty="0" smtClean="0">
                <a:solidFill>
                  <a:schemeClr val="tx1"/>
                </a:solidFill>
                <a:effectLst/>
                <a:latin typeface="+mn-lt"/>
                <a:ea typeface="+mn-ea"/>
                <a:cs typeface="+mn-cs"/>
              </a:rPr>
              <a:t>, </a:t>
            </a:r>
            <a:r>
              <a:rPr lang="en-US" dirty="0" smtClean="0"/>
              <a:t>subtraction</a:t>
            </a:r>
            <a:r>
              <a:rPr lang="en-US" sz="1200" b="0" i="0" kern="1200" dirty="0" smtClean="0">
                <a:solidFill>
                  <a:schemeClr val="tx1"/>
                </a:solidFill>
                <a:effectLst/>
                <a:latin typeface="+mn-lt"/>
                <a:ea typeface="+mn-ea"/>
                <a:cs typeface="+mn-cs"/>
              </a:rPr>
              <a:t>, </a:t>
            </a:r>
            <a:r>
              <a:rPr lang="en-US" dirty="0" smtClean="0"/>
              <a:t>intersection</a:t>
            </a:r>
            <a:r>
              <a:rPr lang="en-US" sz="1200" b="0" i="0" kern="1200" dirty="0" smtClean="0">
                <a:solidFill>
                  <a:schemeClr val="tx1"/>
                </a:solidFill>
                <a:effectLst/>
                <a:latin typeface="+mn-lt"/>
                <a:ea typeface="+mn-ea"/>
                <a:cs typeface="+mn-cs"/>
              </a:rPr>
              <a:t>, and </a:t>
            </a:r>
            <a:r>
              <a:rPr lang="en-US" dirty="0" err="1" smtClean="0"/>
              <a:t>symmetricDifference</a:t>
            </a:r>
            <a:r>
              <a:rPr lang="en-US" sz="1200" b="0" i="0" kern="1200" dirty="0" smtClean="0">
                <a:solidFill>
                  <a:schemeClr val="tx1"/>
                </a:solidFill>
                <a:effectLst/>
                <a:latin typeface="+mn-lt"/>
                <a:ea typeface="+mn-ea"/>
                <a:cs typeface="+mn-cs"/>
              </a:rPr>
              <a:t> methods) add additional functionality that is not present with arrays. Combined with faster lookup speeds as compared to an array, the set can be a very useful alternative when the order of the collection is not important and the instances in the collection must be unique.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59</a:t>
            </a:fld>
            <a:endParaRPr lang="en-US"/>
          </a:p>
        </p:txBody>
      </p:sp>
    </p:spTree>
    <p:extLst>
      <p:ext uri="{BB962C8B-B14F-4D97-AF65-F5344CB8AC3E}">
        <p14:creationId xmlns:p14="http://schemas.microsoft.com/office/powerpoint/2010/main" val="5124262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Tuples group multiple values into a single compound value. Unlike arrays and dictionaries, the values in a tuple do not have to be of the same type. While we are including the tuple in the chapter on collections, they really are not a collection; they are more like a type.</a:t>
            </a:r>
          </a:p>
          <a:p>
            <a:r>
              <a:rPr lang="en-US" sz="1200" b="0" i="0" kern="1200" dirty="0" smtClean="0">
                <a:solidFill>
                  <a:schemeClr val="tx1"/>
                </a:solidFill>
                <a:effectLst/>
                <a:latin typeface="+mn-lt"/>
                <a:ea typeface="+mn-ea"/>
                <a:cs typeface="+mn-cs"/>
              </a:rPr>
              <a:t>The following example shows how to define a tuple: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60</a:t>
            </a:fld>
            <a:endParaRPr lang="en-US"/>
          </a:p>
        </p:txBody>
      </p:sp>
    </p:spTree>
    <p:extLst>
      <p:ext uri="{BB962C8B-B14F-4D97-AF65-F5344CB8AC3E}">
        <p14:creationId xmlns:p14="http://schemas.microsoft.com/office/powerpoint/2010/main" val="1016642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also initialize an array to a certain size with all the elements of the array set to a predefined value. </a:t>
            </a:r>
          </a:p>
          <a:p>
            <a:r>
              <a:rPr lang="en-US" sz="1200" b="0" i="0" kern="1200" dirty="0" smtClean="0">
                <a:solidFill>
                  <a:schemeClr val="tx1"/>
                </a:solidFill>
                <a:effectLst/>
                <a:latin typeface="+mn-lt"/>
                <a:ea typeface="+mn-ea"/>
                <a:cs typeface="+mn-cs"/>
              </a:rPr>
              <a:t>This can be very useful if we want to create an array and prepopulate it with the default values. </a:t>
            </a:r>
          </a:p>
          <a:p>
            <a:r>
              <a:rPr lang="en-US" sz="1200" b="0" i="0" kern="1200" dirty="0" smtClean="0">
                <a:solidFill>
                  <a:schemeClr val="tx1"/>
                </a:solidFill>
                <a:effectLst/>
                <a:latin typeface="+mn-lt"/>
                <a:ea typeface="+mn-ea"/>
                <a:cs typeface="+mn-cs"/>
              </a:rPr>
              <a:t>The following example defines an array with seven elements, and each element contains the number 3:</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8099622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preceding example, we created an unnamed tuple that contains two strings, two integers, and one double. We can decompose the values from this tuple into a set of variables, as shown in the following example: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preceding code, the </a:t>
            </a:r>
            <a:r>
              <a:rPr lang="en-US" dirty="0" smtClean="0"/>
              <a:t>city</a:t>
            </a:r>
            <a:r>
              <a:rPr lang="en-US" sz="1200" b="0" i="0" kern="1200" dirty="0" smtClean="0">
                <a:solidFill>
                  <a:schemeClr val="tx1"/>
                </a:solidFill>
                <a:effectLst/>
                <a:latin typeface="+mn-lt"/>
                <a:ea typeface="+mn-ea"/>
                <a:cs typeface="+mn-cs"/>
              </a:rPr>
              <a:t> variable will contain </a:t>
            </a:r>
            <a:r>
              <a:rPr lang="en-US" dirty="0" smtClean="0"/>
              <a:t>Boston</a:t>
            </a:r>
            <a:r>
              <a:rPr lang="en-US" sz="1200" b="0" i="0" kern="1200" dirty="0" smtClean="0">
                <a:solidFill>
                  <a:schemeClr val="tx1"/>
                </a:solidFill>
                <a:effectLst/>
                <a:latin typeface="+mn-lt"/>
                <a:ea typeface="+mn-ea"/>
                <a:cs typeface="+mn-cs"/>
              </a:rPr>
              <a:t>, the </a:t>
            </a:r>
            <a:r>
              <a:rPr lang="en-US" dirty="0" smtClean="0"/>
              <a:t>name</a:t>
            </a:r>
            <a:r>
              <a:rPr lang="en-US" sz="1200" b="0" i="0" kern="1200" dirty="0" smtClean="0">
                <a:solidFill>
                  <a:schemeClr val="tx1"/>
                </a:solidFill>
                <a:effectLst/>
                <a:latin typeface="+mn-lt"/>
                <a:ea typeface="+mn-ea"/>
                <a:cs typeface="+mn-cs"/>
              </a:rPr>
              <a:t> variable will contain </a:t>
            </a:r>
            <a:r>
              <a:rPr lang="en-US" dirty="0" smtClean="0"/>
              <a:t>Red Sox</a:t>
            </a:r>
            <a:r>
              <a:rPr lang="en-US" sz="1200" b="0" i="0" kern="1200" dirty="0" smtClean="0">
                <a:solidFill>
                  <a:schemeClr val="tx1"/>
                </a:solidFill>
                <a:effectLst/>
                <a:latin typeface="+mn-lt"/>
                <a:ea typeface="+mn-ea"/>
                <a:cs typeface="+mn-cs"/>
              </a:rPr>
              <a:t>, the </a:t>
            </a:r>
            <a:r>
              <a:rPr lang="en-US" dirty="0" err="1" smtClean="0"/>
              <a:t>wins</a:t>
            </a:r>
            <a:r>
              <a:rPr lang="en-US" sz="1200" b="0" i="0" kern="1200" dirty="0" err="1" smtClean="0">
                <a:solidFill>
                  <a:schemeClr val="tx1"/>
                </a:solidFill>
                <a:effectLst/>
                <a:latin typeface="+mn-lt"/>
                <a:ea typeface="+mn-ea"/>
                <a:cs typeface="+mn-cs"/>
              </a:rPr>
              <a:t>variable</a:t>
            </a:r>
            <a:r>
              <a:rPr lang="en-US" sz="1200" b="0" i="0" kern="1200" dirty="0" smtClean="0">
                <a:solidFill>
                  <a:schemeClr val="tx1"/>
                </a:solidFill>
                <a:effectLst/>
                <a:latin typeface="+mn-lt"/>
                <a:ea typeface="+mn-ea"/>
                <a:cs typeface="+mn-cs"/>
              </a:rPr>
              <a:t> will contain </a:t>
            </a:r>
            <a:r>
              <a:rPr lang="en-US" dirty="0" smtClean="0"/>
              <a:t>97</a:t>
            </a:r>
            <a:r>
              <a:rPr lang="en-US" sz="1200" b="0" i="0" kern="1200" dirty="0" smtClean="0">
                <a:solidFill>
                  <a:schemeClr val="tx1"/>
                </a:solidFill>
                <a:effectLst/>
                <a:latin typeface="+mn-lt"/>
                <a:ea typeface="+mn-ea"/>
                <a:cs typeface="+mn-cs"/>
              </a:rPr>
              <a:t>, the </a:t>
            </a:r>
            <a:r>
              <a:rPr lang="en-US" dirty="0" smtClean="0"/>
              <a:t>loses</a:t>
            </a:r>
            <a:r>
              <a:rPr lang="en-US" sz="1200" b="0" i="0" kern="1200" dirty="0" smtClean="0">
                <a:solidFill>
                  <a:schemeClr val="tx1"/>
                </a:solidFill>
                <a:effectLst/>
                <a:latin typeface="+mn-lt"/>
                <a:ea typeface="+mn-ea"/>
                <a:cs typeface="+mn-cs"/>
              </a:rPr>
              <a:t> variable will contain </a:t>
            </a:r>
            <a:r>
              <a:rPr lang="en-US" dirty="0" smtClean="0"/>
              <a:t>65</a:t>
            </a:r>
            <a:r>
              <a:rPr lang="en-US" sz="1200" b="0" i="0" kern="1200" dirty="0" smtClean="0">
                <a:solidFill>
                  <a:schemeClr val="tx1"/>
                </a:solidFill>
                <a:effectLst/>
                <a:latin typeface="+mn-lt"/>
                <a:ea typeface="+mn-ea"/>
                <a:cs typeface="+mn-cs"/>
              </a:rPr>
              <a:t>, and, finally, the </a:t>
            </a:r>
            <a:r>
              <a:rPr lang="en-US" dirty="0" smtClean="0"/>
              <a:t>percent</a:t>
            </a:r>
            <a:r>
              <a:rPr lang="en-US" sz="1200" b="0" i="0" kern="1200" dirty="0" smtClean="0">
                <a:solidFill>
                  <a:schemeClr val="tx1"/>
                </a:solidFill>
                <a:effectLst/>
                <a:latin typeface="+mn-lt"/>
                <a:ea typeface="+mn-ea"/>
                <a:cs typeface="+mn-cs"/>
              </a:rPr>
              <a:t> variable will contain </a:t>
            </a:r>
            <a:r>
              <a:rPr lang="en-US" dirty="0" smtClean="0"/>
              <a:t>0.599</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61</a:t>
            </a:fld>
            <a:endParaRPr lang="en-US"/>
          </a:p>
        </p:txBody>
      </p:sp>
    </p:spTree>
    <p:extLst>
      <p:ext uri="{BB962C8B-B14F-4D97-AF65-F5344CB8AC3E}">
        <p14:creationId xmlns:p14="http://schemas.microsoft.com/office/powerpoint/2010/main" val="16360257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could also retrieve the values from a tuple by specifying the location of the value. The following example shows how we would retrieve the values by their location:</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62</a:t>
            </a:fld>
            <a:endParaRPr lang="en-US"/>
          </a:p>
        </p:txBody>
      </p:sp>
    </p:spTree>
    <p:extLst>
      <p:ext uri="{BB962C8B-B14F-4D97-AF65-F5344CB8AC3E}">
        <p14:creationId xmlns:p14="http://schemas.microsoft.com/office/powerpoint/2010/main" val="16361091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create named tuples. A named tuple associates a name (key) with each element of the tuple. </a:t>
            </a:r>
            <a:r>
              <a:rPr lang="en-US" sz="1200" b="0" i="0" kern="1200" smtClean="0">
                <a:solidFill>
                  <a:schemeClr val="tx1"/>
                </a:solidFill>
                <a:effectLst/>
                <a:latin typeface="+mn-lt"/>
                <a:ea typeface="+mn-ea"/>
                <a:cs typeface="+mn-cs"/>
              </a:rPr>
              <a:t>The following example shows how to create a named tuple:</a:t>
            </a:r>
          </a:p>
          <a:p>
            <a:endParaRPr lang="en-US" sz="1200" b="0" i="0" kern="120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access the values from a named tuple, we use the dot syntax. In the preceding code, we will access the </a:t>
            </a:r>
            <a:r>
              <a:rPr lang="en-US" dirty="0" err="1" smtClean="0"/>
              <a:t>city</a:t>
            </a:r>
            <a:r>
              <a:rPr lang="en-US" sz="1200" b="0" i="0" kern="1200" dirty="0" err="1" smtClean="0">
                <a:solidFill>
                  <a:schemeClr val="tx1"/>
                </a:solidFill>
                <a:effectLst/>
                <a:latin typeface="+mn-lt"/>
                <a:ea typeface="+mn-ea"/>
                <a:cs typeface="+mn-cs"/>
              </a:rPr>
              <a:t>element</a:t>
            </a:r>
            <a:r>
              <a:rPr lang="en-US" sz="1200" b="0" i="0" kern="1200" dirty="0" smtClean="0">
                <a:solidFill>
                  <a:schemeClr val="tx1"/>
                </a:solidFill>
                <a:effectLst/>
                <a:latin typeface="+mn-lt"/>
                <a:ea typeface="+mn-ea"/>
                <a:cs typeface="+mn-cs"/>
              </a:rPr>
              <a:t> of the tuple like this: </a:t>
            </a:r>
            <a:r>
              <a:rPr lang="en-US" dirty="0" err="1" smtClean="0"/>
              <a:t>team.city</a:t>
            </a:r>
            <a:r>
              <a:rPr lang="en-US" sz="1200" b="0" i="0" kern="1200" dirty="0" smtClean="0">
                <a:solidFill>
                  <a:schemeClr val="tx1"/>
                </a:solidFill>
                <a:effectLst/>
                <a:latin typeface="+mn-lt"/>
                <a:ea typeface="+mn-ea"/>
                <a:cs typeface="+mn-cs"/>
              </a:rPr>
              <a:t>. In the preceding code, the </a:t>
            </a:r>
            <a:r>
              <a:rPr lang="en-US" dirty="0" err="1" smtClean="0"/>
              <a:t>team.city</a:t>
            </a:r>
            <a:r>
              <a:rPr lang="en-US" sz="1200" b="0" i="0" kern="1200" dirty="0" smtClean="0">
                <a:solidFill>
                  <a:schemeClr val="tx1"/>
                </a:solidFill>
                <a:effectLst/>
                <a:latin typeface="+mn-lt"/>
                <a:ea typeface="+mn-ea"/>
                <a:cs typeface="+mn-cs"/>
              </a:rPr>
              <a:t> element will contain </a:t>
            </a:r>
            <a:r>
              <a:rPr lang="en-US" dirty="0" smtClean="0"/>
              <a:t>Boston</a:t>
            </a:r>
            <a:r>
              <a:rPr lang="en-US" sz="1200" b="0" i="0" kern="1200" dirty="0" smtClean="0">
                <a:solidFill>
                  <a:schemeClr val="tx1"/>
                </a:solidFill>
                <a:effectLst/>
                <a:latin typeface="+mn-lt"/>
                <a:ea typeface="+mn-ea"/>
                <a:cs typeface="+mn-cs"/>
              </a:rPr>
              <a:t>, the </a:t>
            </a:r>
            <a:r>
              <a:rPr lang="en-US" dirty="0" err="1" smtClean="0"/>
              <a:t>team.name</a:t>
            </a:r>
            <a:r>
              <a:rPr lang="en-US" sz="1200" b="0" i="0" kern="1200" dirty="0" smtClean="0">
                <a:solidFill>
                  <a:schemeClr val="tx1"/>
                </a:solidFill>
                <a:effectLst/>
                <a:latin typeface="+mn-lt"/>
                <a:ea typeface="+mn-ea"/>
                <a:cs typeface="+mn-cs"/>
              </a:rPr>
              <a:t> element will contain </a:t>
            </a:r>
            <a:r>
              <a:rPr lang="en-US" dirty="0" smtClean="0"/>
              <a:t>Red Sox</a:t>
            </a:r>
            <a:r>
              <a:rPr lang="en-US" sz="1200" b="0" i="0" kern="1200" dirty="0" smtClean="0">
                <a:solidFill>
                  <a:schemeClr val="tx1"/>
                </a:solidFill>
                <a:effectLst/>
                <a:latin typeface="+mn-lt"/>
                <a:ea typeface="+mn-ea"/>
                <a:cs typeface="+mn-cs"/>
              </a:rPr>
              <a:t>, the </a:t>
            </a:r>
            <a:r>
              <a:rPr lang="en-US" dirty="0" err="1" smtClean="0"/>
              <a:t>team.wins</a:t>
            </a:r>
            <a:r>
              <a:rPr lang="en-US" sz="1200" b="0" i="0" kern="1200" dirty="0" smtClean="0">
                <a:solidFill>
                  <a:schemeClr val="tx1"/>
                </a:solidFill>
                <a:effectLst/>
                <a:latin typeface="+mn-lt"/>
                <a:ea typeface="+mn-ea"/>
                <a:cs typeface="+mn-cs"/>
              </a:rPr>
              <a:t> element will contain </a:t>
            </a:r>
            <a:r>
              <a:rPr lang="en-US" dirty="0" smtClean="0"/>
              <a:t>97</a:t>
            </a:r>
            <a:r>
              <a:rPr lang="en-US" sz="1200" b="0" i="0" kern="1200" dirty="0" smtClean="0">
                <a:solidFill>
                  <a:schemeClr val="tx1"/>
                </a:solidFill>
                <a:effectLst/>
                <a:latin typeface="+mn-lt"/>
                <a:ea typeface="+mn-ea"/>
                <a:cs typeface="+mn-cs"/>
              </a:rPr>
              <a:t>, the </a:t>
            </a:r>
            <a:r>
              <a:rPr lang="en-US" dirty="0" err="1" smtClean="0"/>
              <a:t>team.loses</a:t>
            </a:r>
            <a:r>
              <a:rPr lang="en-US" sz="1200" b="0" i="0" kern="1200" dirty="0" smtClean="0">
                <a:solidFill>
                  <a:schemeClr val="tx1"/>
                </a:solidFill>
                <a:effectLst/>
                <a:latin typeface="+mn-lt"/>
                <a:ea typeface="+mn-ea"/>
                <a:cs typeface="+mn-cs"/>
              </a:rPr>
              <a:t> element will contain </a:t>
            </a:r>
            <a:r>
              <a:rPr lang="en-US" dirty="0" smtClean="0"/>
              <a:t>65</a:t>
            </a:r>
            <a:r>
              <a:rPr lang="en-US" sz="1200" b="0" i="0" kern="1200" dirty="0" smtClean="0">
                <a:solidFill>
                  <a:schemeClr val="tx1"/>
                </a:solidFill>
                <a:effectLst/>
                <a:latin typeface="+mn-lt"/>
                <a:ea typeface="+mn-ea"/>
                <a:cs typeface="+mn-cs"/>
              </a:rPr>
              <a:t>, and, finally, the </a:t>
            </a:r>
            <a:r>
              <a:rPr lang="en-US" dirty="0" err="1" smtClean="0"/>
              <a:t>team.percent</a:t>
            </a:r>
            <a:r>
              <a:rPr lang="en-US" sz="1200" b="0" i="0" kern="1200" dirty="0" smtClean="0">
                <a:solidFill>
                  <a:schemeClr val="tx1"/>
                </a:solidFill>
                <a:effectLst/>
                <a:latin typeface="+mn-lt"/>
                <a:ea typeface="+mn-ea"/>
                <a:cs typeface="+mn-cs"/>
              </a:rPr>
              <a:t> element will contain </a:t>
            </a:r>
            <a:r>
              <a:rPr lang="en-US" dirty="0" smtClean="0"/>
              <a:t>59.9</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63</a:t>
            </a:fld>
            <a:endParaRPr lang="en-US"/>
          </a:p>
        </p:txBody>
      </p:sp>
    </p:spTree>
    <p:extLst>
      <p:ext uri="{BB962C8B-B14F-4D97-AF65-F5344CB8AC3E}">
        <p14:creationId xmlns:p14="http://schemas.microsoft.com/office/powerpoint/2010/main" val="7605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While the most common array is a one-dimensional array, we can also create multidimensional arrays. </a:t>
            </a:r>
          </a:p>
          <a:p>
            <a:r>
              <a:rPr lang="en-US" sz="1200" b="0" i="0" kern="1200" dirty="0" smtClean="0">
                <a:solidFill>
                  <a:schemeClr val="tx1"/>
                </a:solidFill>
                <a:effectLst/>
                <a:latin typeface="+mn-lt"/>
                <a:ea typeface="+mn-ea"/>
                <a:cs typeface="+mn-cs"/>
              </a:rPr>
              <a:t>A multidimensional array is really nothing more than an array of arrays. </a:t>
            </a:r>
          </a:p>
          <a:p>
            <a:r>
              <a:rPr lang="en-US" sz="1200" b="0" i="0" kern="1200" dirty="0" smtClean="0">
                <a:solidFill>
                  <a:schemeClr val="tx1"/>
                </a:solidFill>
                <a:effectLst/>
                <a:latin typeface="+mn-lt"/>
                <a:ea typeface="+mn-ea"/>
                <a:cs typeface="+mn-cs"/>
              </a:rPr>
              <a:t>For example, a two-dimensional array is an array of arrays, while a three-dimensional array is an array of arrays of arrays. </a:t>
            </a:r>
          </a:p>
          <a:p>
            <a:r>
              <a:rPr lang="en-US" sz="1200" b="0" i="0" kern="1200" dirty="0" smtClean="0">
                <a:solidFill>
                  <a:schemeClr val="tx1"/>
                </a:solidFill>
                <a:effectLst/>
                <a:latin typeface="+mn-lt"/>
                <a:ea typeface="+mn-ea"/>
                <a:cs typeface="+mn-cs"/>
              </a:rPr>
              <a:t>The following examples show the two ways to create a two-dimensional array in Swift:</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7557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use the subscript syntax to retrieve values from an array. The subscript syntax for an array is where a number appears between two square brackets and that number specifies the location (index), within the array, of the element we wish to retrieve. The following example shows how to retrieve elements from an array using the subscript syntax:</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119877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we want to retrieve an individual value within a multidimensional array, we will need to provide a subscript for each dimension of the array. If we do not provide a subscript for each dimension, we will return an array rather than an individual value within the array. The following example shows how we can define a two-dimensional array and retrieve an individual value within the two dimensions: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1305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7/6/17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7/6/17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7/6/17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7/6/17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7/6/17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7/6/17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7/6/17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7/6/17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800" dirty="0" smtClean="0"/>
              <a:t>Collections</a:t>
            </a:r>
          </a:p>
          <a:p>
            <a:r>
              <a:rPr lang="en-US" sz="2800" dirty="0" smtClean="0"/>
              <a:t>Control Flow and Functions</a:t>
            </a:r>
          </a:p>
          <a:p>
            <a:endParaRPr lang="en-US" dirty="0" smtClean="0"/>
          </a:p>
        </p:txBody>
      </p:sp>
    </p:spTree>
    <p:extLst>
      <p:ext uri="{BB962C8B-B14F-4D97-AF65-F5344CB8AC3E}">
        <p14:creationId xmlns:p14="http://schemas.microsoft.com/office/powerpoint/2010/main" val="132652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Array Elements</a:t>
            </a:r>
            <a:endParaRPr lang="en-US" dirty="0"/>
          </a:p>
        </p:txBody>
      </p:sp>
      <p:sp>
        <p:nvSpPr>
          <p:cNvPr id="3" name="Content Placeholder 2"/>
          <p:cNvSpPr>
            <a:spLocks noGrp="1"/>
          </p:cNvSpPr>
          <p:nvPr>
            <p:ph idx="1"/>
          </p:nvPr>
        </p:nvSpPr>
        <p:spPr/>
        <p:txBody>
          <a:bodyPr/>
          <a:lstStyle/>
          <a:p>
            <a:pPr marL="0" indent="0">
              <a:buNone/>
            </a:pPr>
            <a:r>
              <a:rPr lang="en-US" sz="2800" dirty="0" err="1"/>
              <a:t>var</a:t>
            </a:r>
            <a:r>
              <a:rPr lang="en-US" sz="2800" dirty="0"/>
              <a:t> </a:t>
            </a:r>
            <a:r>
              <a:rPr lang="en-US" sz="2800" dirty="0" err="1"/>
              <a:t>multiArray</a:t>
            </a:r>
            <a:r>
              <a:rPr lang="en-US" sz="2800" dirty="0"/>
              <a:t> = [[1,2],[3,4],[5,6]] </a:t>
            </a:r>
            <a:endParaRPr lang="en-US" sz="2800" dirty="0" smtClean="0"/>
          </a:p>
          <a:p>
            <a:pPr marL="0" indent="0">
              <a:buNone/>
            </a:pPr>
            <a:r>
              <a:rPr lang="en-US" sz="2800" dirty="0" err="1" smtClean="0"/>
              <a:t>var</a:t>
            </a:r>
            <a:r>
              <a:rPr lang="en-US" sz="2800" dirty="0" smtClean="0"/>
              <a:t> </a:t>
            </a:r>
            <a:r>
              <a:rPr lang="en-US" sz="2800" dirty="0" err="1"/>
              <a:t>arr</a:t>
            </a:r>
            <a:r>
              <a:rPr lang="en-US" sz="2800" dirty="0"/>
              <a:t> = </a:t>
            </a:r>
            <a:r>
              <a:rPr lang="en-US" sz="2800" dirty="0" err="1"/>
              <a:t>multiArray</a:t>
            </a:r>
            <a:r>
              <a:rPr lang="en-US" sz="2800" dirty="0"/>
              <a:t>[0] //</a:t>
            </a:r>
            <a:r>
              <a:rPr lang="en-US" sz="2800" dirty="0" err="1"/>
              <a:t>arr</a:t>
            </a:r>
            <a:r>
              <a:rPr lang="en-US" sz="2800" dirty="0"/>
              <a:t> contains the array [1,2] </a:t>
            </a:r>
            <a:endParaRPr lang="en-US" sz="2800" dirty="0" smtClean="0"/>
          </a:p>
          <a:p>
            <a:pPr marL="0" indent="0">
              <a:buNone/>
            </a:pPr>
            <a:r>
              <a:rPr lang="en-US" sz="2800" dirty="0" err="1" smtClean="0"/>
              <a:t>var</a:t>
            </a:r>
            <a:r>
              <a:rPr lang="en-US" sz="2800" dirty="0" smtClean="0"/>
              <a:t> </a:t>
            </a:r>
            <a:r>
              <a:rPr lang="en-US" sz="2800" dirty="0"/>
              <a:t>value = </a:t>
            </a:r>
            <a:r>
              <a:rPr lang="en-US" sz="2800" dirty="0" err="1"/>
              <a:t>multiArray</a:t>
            </a:r>
            <a:r>
              <a:rPr lang="en-US" sz="2800" dirty="0"/>
              <a:t>[0][1] //value contains 2 </a:t>
            </a:r>
            <a:endParaRPr lang="en-US" sz="2800" dirty="0" smtClean="0"/>
          </a:p>
        </p:txBody>
      </p:sp>
    </p:spTree>
    <p:extLst>
      <p:ext uri="{BB962C8B-B14F-4D97-AF65-F5344CB8AC3E}">
        <p14:creationId xmlns:p14="http://schemas.microsoft.com/office/powerpoint/2010/main" val="135937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Array Elements</a:t>
            </a:r>
            <a:endParaRPr lang="en-US" dirty="0"/>
          </a:p>
        </p:txBody>
      </p:sp>
      <p:sp>
        <p:nvSpPr>
          <p:cNvPr id="3" name="Content Placeholder 2"/>
          <p:cNvSpPr>
            <a:spLocks noGrp="1"/>
          </p:cNvSpPr>
          <p:nvPr>
            <p:ph idx="1"/>
          </p:nvPr>
        </p:nvSpPr>
        <p:spPr/>
        <p:txBody>
          <a:bodyPr/>
          <a:lstStyle/>
          <a:p>
            <a:pPr marL="0" indent="0">
              <a:buNone/>
            </a:pPr>
            <a:r>
              <a:rPr lang="en-US" sz="2800" dirty="0"/>
              <a:t>let </a:t>
            </a:r>
            <a:r>
              <a:rPr lang="en-US" sz="2800" dirty="0" err="1"/>
              <a:t>arrayOne</a:t>
            </a:r>
            <a:r>
              <a:rPr lang="en-US" sz="2800" dirty="0"/>
              <a:t> = [1,2,3,4,5,6] </a:t>
            </a:r>
            <a:br>
              <a:rPr lang="en-US" sz="2800" dirty="0"/>
            </a:br>
            <a:r>
              <a:rPr lang="en-US" sz="2800" dirty="0" err="1" smtClean="0"/>
              <a:t>var</a:t>
            </a:r>
            <a:r>
              <a:rPr lang="en-US" sz="2800" dirty="0" smtClean="0"/>
              <a:t> </a:t>
            </a:r>
            <a:r>
              <a:rPr lang="en-US" sz="2800" dirty="0"/>
              <a:t>first = </a:t>
            </a:r>
            <a:r>
              <a:rPr lang="en-US" sz="2800" dirty="0" err="1"/>
              <a:t>arrayOne.first</a:t>
            </a:r>
            <a:r>
              <a:rPr lang="en-US" sz="2800" dirty="0"/>
              <a:t> </a:t>
            </a:r>
            <a:r>
              <a:rPr lang="en-US" sz="2800" dirty="0" smtClean="0"/>
              <a:t>	//</a:t>
            </a:r>
            <a:r>
              <a:rPr lang="en-US" sz="2800" dirty="0"/>
              <a:t>first contains 1 </a:t>
            </a:r>
            <a:r>
              <a:rPr lang="en-US" sz="2800" dirty="0" smtClean="0"/>
              <a:t/>
            </a:r>
            <a:br>
              <a:rPr lang="en-US" sz="2800" dirty="0" smtClean="0"/>
            </a:br>
            <a:r>
              <a:rPr lang="en-US" sz="2800" dirty="0" err="1" smtClean="0"/>
              <a:t>var</a:t>
            </a:r>
            <a:r>
              <a:rPr lang="en-US" sz="2800" dirty="0" smtClean="0"/>
              <a:t> </a:t>
            </a:r>
            <a:r>
              <a:rPr lang="en-US" sz="2800" dirty="0"/>
              <a:t>last = </a:t>
            </a:r>
            <a:r>
              <a:rPr lang="en-US" sz="2800" dirty="0" err="1"/>
              <a:t>arrayOne.last</a:t>
            </a:r>
            <a:r>
              <a:rPr lang="en-US" sz="2800" dirty="0"/>
              <a:t> </a:t>
            </a:r>
            <a:r>
              <a:rPr lang="en-US" sz="2800" dirty="0" smtClean="0"/>
              <a:t>	//</a:t>
            </a:r>
            <a:r>
              <a:rPr lang="en-US" sz="2800" dirty="0"/>
              <a:t>last contains 6 </a:t>
            </a:r>
            <a:endParaRPr lang="en-US" sz="2800" dirty="0" smtClean="0"/>
          </a:p>
          <a:p>
            <a:pPr marL="0" indent="0">
              <a:buNone/>
            </a:pPr>
            <a:r>
              <a:rPr lang="en-US" sz="2800" dirty="0" smtClean="0"/>
              <a:t>let </a:t>
            </a:r>
            <a:r>
              <a:rPr lang="en-US" sz="2800" dirty="0" err="1"/>
              <a:t>multiArray</a:t>
            </a:r>
            <a:r>
              <a:rPr lang="en-US" sz="2800" dirty="0"/>
              <a:t> = [[1,2],[3,4],[5,6]] </a:t>
            </a:r>
            <a:r>
              <a:rPr lang="en-US" sz="2800" dirty="0" smtClean="0"/>
              <a:t/>
            </a:r>
            <a:br>
              <a:rPr lang="en-US" sz="2800" dirty="0" smtClean="0"/>
            </a:br>
            <a:r>
              <a:rPr lang="en-US" sz="2800" dirty="0" err="1" smtClean="0"/>
              <a:t>var</a:t>
            </a:r>
            <a:r>
              <a:rPr lang="en-US" sz="2800" dirty="0" smtClean="0"/>
              <a:t> </a:t>
            </a:r>
            <a:r>
              <a:rPr lang="en-US" sz="2800" dirty="0"/>
              <a:t>arrFirst1 = </a:t>
            </a:r>
            <a:r>
              <a:rPr lang="en-US" sz="2800" dirty="0" err="1"/>
              <a:t>multiArray</a:t>
            </a:r>
            <a:r>
              <a:rPr lang="en-US" sz="2800" dirty="0"/>
              <a:t>[0].first </a:t>
            </a:r>
            <a:r>
              <a:rPr lang="en-US" sz="2800" dirty="0" smtClean="0"/>
              <a:t>	//</a:t>
            </a:r>
            <a:r>
              <a:rPr lang="en-US" sz="2800" dirty="0"/>
              <a:t>arrFirst1 contains 1 </a:t>
            </a:r>
            <a:r>
              <a:rPr lang="en-US" sz="2800" dirty="0" smtClean="0"/>
              <a:t/>
            </a:r>
            <a:br>
              <a:rPr lang="en-US" sz="2800" dirty="0" smtClean="0"/>
            </a:br>
            <a:r>
              <a:rPr lang="en-US" sz="2800" dirty="0" err="1" smtClean="0"/>
              <a:t>var</a:t>
            </a:r>
            <a:r>
              <a:rPr lang="en-US" sz="2800" dirty="0" smtClean="0"/>
              <a:t> </a:t>
            </a:r>
            <a:r>
              <a:rPr lang="en-US" sz="2800" dirty="0"/>
              <a:t>arrFirst2 = </a:t>
            </a:r>
            <a:r>
              <a:rPr lang="en-US" sz="2800" dirty="0" err="1"/>
              <a:t>multiArray.first</a:t>
            </a:r>
            <a:r>
              <a:rPr lang="en-US" sz="2800" dirty="0"/>
              <a:t> </a:t>
            </a:r>
            <a:r>
              <a:rPr lang="en-US" sz="2800" dirty="0" smtClean="0"/>
              <a:t>	//</a:t>
            </a:r>
            <a:r>
              <a:rPr lang="en-US" sz="2800" dirty="0"/>
              <a:t>arrFirst2 contains[1,2] </a:t>
            </a:r>
            <a:r>
              <a:rPr lang="en-US" sz="2800" dirty="0" smtClean="0"/>
              <a:t/>
            </a:r>
            <a:br>
              <a:rPr lang="en-US" sz="2800" dirty="0" smtClean="0"/>
            </a:br>
            <a:r>
              <a:rPr lang="en-US" sz="2800" dirty="0" err="1" smtClean="0"/>
              <a:t>var</a:t>
            </a:r>
            <a:r>
              <a:rPr lang="en-US" sz="2800" dirty="0" smtClean="0"/>
              <a:t> </a:t>
            </a:r>
            <a:r>
              <a:rPr lang="en-US" sz="2800" dirty="0"/>
              <a:t>arrLast1 = </a:t>
            </a:r>
            <a:r>
              <a:rPr lang="en-US" sz="2800" dirty="0" err="1"/>
              <a:t>multiArray</a:t>
            </a:r>
            <a:r>
              <a:rPr lang="en-US" sz="2800" dirty="0"/>
              <a:t>[0].last </a:t>
            </a:r>
            <a:r>
              <a:rPr lang="en-US" sz="2800" dirty="0" smtClean="0"/>
              <a:t>	//</a:t>
            </a:r>
            <a:r>
              <a:rPr lang="en-US" sz="2800" dirty="0"/>
              <a:t>arrLast1 contains 2 </a:t>
            </a:r>
            <a:r>
              <a:rPr lang="en-US" sz="2800" dirty="0" smtClean="0"/>
              <a:t/>
            </a:r>
            <a:br>
              <a:rPr lang="en-US" sz="2800" dirty="0" smtClean="0"/>
            </a:br>
            <a:r>
              <a:rPr lang="en-US" sz="2800" dirty="0" err="1" smtClean="0"/>
              <a:t>var</a:t>
            </a:r>
            <a:r>
              <a:rPr lang="en-US" sz="2800" dirty="0" smtClean="0"/>
              <a:t> </a:t>
            </a:r>
            <a:r>
              <a:rPr lang="en-US" sz="2800" dirty="0"/>
              <a:t>arrLast2 = </a:t>
            </a:r>
            <a:r>
              <a:rPr lang="en-US" sz="2800" dirty="0" err="1"/>
              <a:t>multiArray.last</a:t>
            </a:r>
            <a:r>
              <a:rPr lang="en-US" sz="2800" dirty="0"/>
              <a:t> </a:t>
            </a:r>
            <a:r>
              <a:rPr lang="en-US" sz="2800" dirty="0" smtClean="0"/>
              <a:t>	//</a:t>
            </a:r>
            <a:r>
              <a:rPr lang="en-US" sz="2800" dirty="0"/>
              <a:t>arrLast2 contains [5,6] </a:t>
            </a:r>
            <a:endParaRPr lang="en-US" sz="2800" dirty="0" smtClean="0"/>
          </a:p>
        </p:txBody>
      </p:sp>
    </p:spTree>
    <p:extLst>
      <p:ext uri="{BB962C8B-B14F-4D97-AF65-F5344CB8AC3E}">
        <p14:creationId xmlns:p14="http://schemas.microsoft.com/office/powerpoint/2010/main" val="210375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Array Elements</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let </a:t>
            </a:r>
            <a:r>
              <a:rPr lang="en-US" sz="2800" dirty="0" err="1"/>
              <a:t>arrayOne</a:t>
            </a:r>
            <a:r>
              <a:rPr lang="en-US" sz="2800" dirty="0"/>
              <a:t> = [1,2,3] </a:t>
            </a:r>
            <a:r>
              <a:rPr lang="en-US" sz="2800" dirty="0" smtClean="0"/>
              <a:t/>
            </a:r>
            <a:br>
              <a:rPr lang="en-US" sz="2800" dirty="0" smtClean="0"/>
            </a:br>
            <a:r>
              <a:rPr lang="en-US" sz="2800" dirty="0" smtClean="0"/>
              <a:t>let </a:t>
            </a:r>
            <a:r>
              <a:rPr lang="en-US" sz="2800" dirty="0" err="1"/>
              <a:t>multiArrayOne</a:t>
            </a:r>
            <a:r>
              <a:rPr lang="en-US" sz="2800" dirty="0"/>
              <a:t> = [[3,4],[5,6],[7,8]] </a:t>
            </a:r>
            <a:endParaRPr lang="en-US" sz="2800" dirty="0" smtClean="0"/>
          </a:p>
          <a:p>
            <a:pPr marL="0" indent="0">
              <a:buNone/>
            </a:pPr>
            <a:r>
              <a:rPr lang="en-US" sz="2800" dirty="0" smtClean="0"/>
              <a:t/>
            </a:r>
            <a:br>
              <a:rPr lang="en-US" sz="2800" dirty="0" smtClean="0"/>
            </a:br>
            <a:r>
              <a:rPr lang="en-US" sz="2800" dirty="0" smtClean="0"/>
              <a:t>print(</a:t>
            </a:r>
            <a:r>
              <a:rPr lang="en-US" sz="2800" dirty="0" err="1" smtClean="0"/>
              <a:t>arrayOne.count</a:t>
            </a:r>
            <a:r>
              <a:rPr lang="en-US" sz="2800" dirty="0"/>
              <a:t>) </a:t>
            </a:r>
            <a:r>
              <a:rPr lang="en-US" sz="2800" dirty="0" smtClean="0"/>
              <a:t>		//</a:t>
            </a:r>
            <a:r>
              <a:rPr lang="en-US" sz="2800" dirty="0"/>
              <a:t>Displays 3 print(</a:t>
            </a:r>
            <a:r>
              <a:rPr lang="en-US" sz="2800" dirty="0" err="1"/>
              <a:t>multiArrayOne.count</a:t>
            </a:r>
            <a:r>
              <a:rPr lang="en-US" sz="2800" dirty="0"/>
              <a:t>) </a:t>
            </a:r>
            <a:r>
              <a:rPr lang="en-US" sz="2800" dirty="0" smtClean="0"/>
              <a:t>	//</a:t>
            </a:r>
            <a:r>
              <a:rPr lang="en-US" sz="2800" dirty="0"/>
              <a:t>Displays 3 for the three arrays print(</a:t>
            </a:r>
            <a:r>
              <a:rPr lang="en-US" sz="2800" dirty="0" err="1"/>
              <a:t>multiArrayOne</a:t>
            </a:r>
            <a:r>
              <a:rPr lang="en-US" sz="2800" dirty="0"/>
              <a:t>[0].count) //Displays 2 for the two elements </a:t>
            </a:r>
            <a:endParaRPr lang="en-US" sz="2800" dirty="0" smtClean="0"/>
          </a:p>
        </p:txBody>
      </p:sp>
    </p:spTree>
    <p:extLst>
      <p:ext uri="{BB962C8B-B14F-4D97-AF65-F5344CB8AC3E}">
        <p14:creationId xmlns:p14="http://schemas.microsoft.com/office/powerpoint/2010/main" val="34715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Array Elements</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let </a:t>
            </a:r>
            <a:r>
              <a:rPr lang="en-US" sz="2800" dirty="0" err="1"/>
              <a:t>arrayOne</a:t>
            </a:r>
            <a:r>
              <a:rPr lang="en-US" sz="2800" dirty="0"/>
              <a:t> = [0,1] </a:t>
            </a:r>
            <a:endParaRPr lang="en-US" sz="2800" dirty="0" smtClean="0"/>
          </a:p>
          <a:p>
            <a:pPr marL="0" indent="0">
              <a:buNone/>
            </a:pPr>
            <a:r>
              <a:rPr lang="en-US" sz="2800" dirty="0" smtClean="0"/>
              <a:t>print(</a:t>
            </a:r>
            <a:r>
              <a:rPr lang="en-US" sz="2800" dirty="0" err="1" smtClean="0"/>
              <a:t>arrayOne</a:t>
            </a:r>
            <a:r>
              <a:rPr lang="en-US" sz="2800" dirty="0" smtClean="0"/>
              <a:t>[0</a:t>
            </a:r>
            <a:r>
              <a:rPr lang="en-US" sz="2800" dirty="0"/>
              <a:t>]) //Displays 0 </a:t>
            </a:r>
            <a:r>
              <a:rPr lang="en-US" sz="2800" dirty="0" smtClean="0"/>
              <a:t/>
            </a:r>
            <a:br>
              <a:rPr lang="en-US" sz="2800" dirty="0" smtClean="0"/>
            </a:br>
            <a:r>
              <a:rPr lang="en-US" sz="2800" dirty="0" smtClean="0"/>
              <a:t>print(</a:t>
            </a:r>
            <a:r>
              <a:rPr lang="en-US" sz="2800" dirty="0" err="1" smtClean="0"/>
              <a:t>arrayOne</a:t>
            </a:r>
            <a:r>
              <a:rPr lang="en-US" sz="2800" dirty="0" smtClean="0"/>
              <a:t>[1</a:t>
            </a:r>
            <a:r>
              <a:rPr lang="en-US" sz="2800" dirty="0"/>
              <a:t>]) //Displays 1 </a:t>
            </a:r>
            <a:r>
              <a:rPr lang="en-US" sz="2800" dirty="0" smtClean="0"/>
              <a:t/>
            </a:r>
            <a:br>
              <a:rPr lang="en-US" sz="2800" dirty="0" smtClean="0"/>
            </a:br>
            <a:r>
              <a:rPr lang="en-US" sz="2800" dirty="0" smtClean="0"/>
              <a:t>print(</a:t>
            </a:r>
            <a:r>
              <a:rPr lang="en-US" sz="2800" dirty="0" err="1" smtClean="0"/>
              <a:t>arrayOne.count</a:t>
            </a:r>
            <a:r>
              <a:rPr lang="en-US" sz="2800" dirty="0"/>
              <a:t>) //Displays 2 </a:t>
            </a:r>
            <a:endParaRPr lang="en-US" sz="2800" dirty="0" smtClean="0"/>
          </a:p>
        </p:txBody>
      </p:sp>
    </p:spTree>
    <p:extLst>
      <p:ext uri="{BB962C8B-B14F-4D97-AF65-F5344CB8AC3E}">
        <p14:creationId xmlns:p14="http://schemas.microsoft.com/office/powerpoint/2010/main" val="204067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Array Elements</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//This example will throw an array index out of range error </a:t>
            </a:r>
            <a:r>
              <a:rPr lang="en-US" sz="2800" dirty="0" err="1"/>
              <a:t>var</a:t>
            </a:r>
            <a:r>
              <a:rPr lang="en-US" sz="2800" dirty="0"/>
              <a:t> </a:t>
            </a:r>
            <a:r>
              <a:rPr lang="en-US" sz="2800" dirty="0" err="1"/>
              <a:t>arrayTwo</a:t>
            </a:r>
            <a:r>
              <a:rPr lang="en-US" sz="2800" dirty="0"/>
              <a:t> = [1,2,3,4] </a:t>
            </a:r>
            <a:br>
              <a:rPr lang="en-US" sz="2800" dirty="0"/>
            </a:br>
            <a:r>
              <a:rPr lang="en-US" sz="2800" dirty="0" smtClean="0"/>
              <a:t>print(</a:t>
            </a:r>
            <a:r>
              <a:rPr lang="en-US" sz="2800" dirty="0" err="1" smtClean="0"/>
              <a:t>arrayTwo</a:t>
            </a:r>
            <a:r>
              <a:rPr lang="en-US" sz="2800" dirty="0" smtClean="0"/>
              <a:t>[6</a:t>
            </a:r>
            <a:r>
              <a:rPr lang="en-US" sz="2800" dirty="0"/>
              <a:t>]) </a:t>
            </a:r>
            <a:endParaRPr lang="en-US" sz="2800" dirty="0" smtClean="0"/>
          </a:p>
          <a:p>
            <a:pPr marL="0" indent="0">
              <a:buNone/>
            </a:pPr>
            <a:r>
              <a:rPr lang="en-US" sz="2800" dirty="0" smtClean="0"/>
              <a:t>//</a:t>
            </a:r>
            <a:r>
              <a:rPr lang="en-US" sz="2800" dirty="0"/>
              <a:t>This example will not throw an array index out of range error </a:t>
            </a:r>
            <a:r>
              <a:rPr lang="en-US" sz="2800" dirty="0" err="1"/>
              <a:t>var</a:t>
            </a:r>
            <a:r>
              <a:rPr lang="en-US" sz="2800" dirty="0"/>
              <a:t> </a:t>
            </a:r>
            <a:r>
              <a:rPr lang="en-US" sz="2800" dirty="0" err="1"/>
              <a:t>arrayOne</a:t>
            </a:r>
            <a:r>
              <a:rPr lang="en-US" sz="2800" dirty="0"/>
              <a:t> = [1,2,3,4] </a:t>
            </a:r>
            <a:r>
              <a:rPr lang="en-US" sz="2800" dirty="0" smtClean="0"/>
              <a:t/>
            </a:r>
            <a:br>
              <a:rPr lang="en-US" sz="2800" dirty="0" smtClean="0"/>
            </a:br>
            <a:r>
              <a:rPr lang="en-US" sz="2800" dirty="0" smtClean="0"/>
              <a:t>if </a:t>
            </a:r>
            <a:r>
              <a:rPr lang="en-US" sz="2800" dirty="0"/>
              <a:t>(</a:t>
            </a:r>
            <a:r>
              <a:rPr lang="en-US" sz="2800" dirty="0" err="1"/>
              <a:t>arrayOne.count</a:t>
            </a:r>
            <a:r>
              <a:rPr lang="en-US" sz="2800" dirty="0"/>
              <a:t> &gt; 6) { </a:t>
            </a:r>
            <a:r>
              <a:rPr lang="en-US" sz="2800" dirty="0" smtClean="0"/>
              <a:t/>
            </a:r>
            <a:br>
              <a:rPr lang="en-US" sz="2800" dirty="0" smtClean="0"/>
            </a:br>
            <a:r>
              <a:rPr lang="en-US" sz="2800" dirty="0" smtClean="0"/>
              <a:t>	print(</a:t>
            </a:r>
            <a:r>
              <a:rPr lang="en-US" sz="2800" dirty="0" err="1" smtClean="0"/>
              <a:t>arrayOne</a:t>
            </a:r>
            <a:r>
              <a:rPr lang="en-US" sz="2800" dirty="0" smtClean="0"/>
              <a:t>[6</a:t>
            </a:r>
            <a:r>
              <a:rPr lang="en-US" sz="2800" dirty="0"/>
              <a:t>]) </a:t>
            </a:r>
            <a:br>
              <a:rPr lang="en-US" sz="2800" dirty="0"/>
            </a:br>
            <a:r>
              <a:rPr lang="en-US" sz="2800" dirty="0" smtClean="0"/>
              <a:t>} </a:t>
            </a:r>
          </a:p>
        </p:txBody>
      </p:sp>
    </p:spTree>
    <p:extLst>
      <p:ext uri="{BB962C8B-B14F-4D97-AF65-F5344CB8AC3E}">
        <p14:creationId xmlns:p14="http://schemas.microsoft.com/office/powerpoint/2010/main" val="171746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 </a:t>
            </a:r>
            <a:r>
              <a:rPr lang="en-US" sz="2800" dirty="0" smtClean="0"/>
              <a:t/>
            </a:r>
            <a:br>
              <a:rPr lang="en-US" sz="2800" dirty="0" smtClean="0"/>
            </a:br>
            <a:r>
              <a:rPr lang="en-US" sz="2800" dirty="0" err="1" smtClean="0"/>
              <a:t>var</a:t>
            </a:r>
            <a:r>
              <a:rPr lang="en-US" sz="2800" dirty="0" smtClean="0"/>
              <a:t> </a:t>
            </a:r>
            <a:r>
              <a:rPr lang="en-US" sz="2800" dirty="0" err="1"/>
              <a:t>arrayTwo</a:t>
            </a:r>
            <a:r>
              <a:rPr lang="en-US" sz="2800" dirty="0"/>
              <a:t> = [</a:t>
            </a:r>
            <a:r>
              <a:rPr lang="en-US" sz="2800" dirty="0" err="1"/>
              <a:t>Int</a:t>
            </a:r>
            <a:r>
              <a:rPr lang="en-US" sz="2800" dirty="0"/>
              <a:t>]() </a:t>
            </a:r>
          </a:p>
          <a:p>
            <a:pPr marL="0" indent="0">
              <a:buNone/>
            </a:pPr>
            <a:r>
              <a:rPr lang="en-US" sz="2800" dirty="0" err="1" smtClean="0"/>
              <a:t>arrayOne.isEmpty</a:t>
            </a:r>
            <a:r>
              <a:rPr lang="en-US" sz="2800" dirty="0" smtClean="0"/>
              <a:t> </a:t>
            </a:r>
            <a:r>
              <a:rPr lang="en-US" sz="2800" dirty="0"/>
              <a:t>//Returns false because the array is not empty </a:t>
            </a:r>
            <a:r>
              <a:rPr lang="en-US" sz="2800" dirty="0" err="1"/>
              <a:t>arrayTwo.isEmpty</a:t>
            </a:r>
            <a:r>
              <a:rPr lang="en-US" sz="2800" dirty="0"/>
              <a:t> //Returns true because the array is empty </a:t>
            </a:r>
            <a:endParaRPr lang="en-US" sz="2800" dirty="0" smtClean="0"/>
          </a:p>
        </p:txBody>
      </p:sp>
    </p:spTree>
    <p:extLst>
      <p:ext uri="{BB962C8B-B14F-4D97-AF65-F5344CB8AC3E}">
        <p14:creationId xmlns:p14="http://schemas.microsoft.com/office/powerpoint/2010/main" val="43471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to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 </a:t>
            </a:r>
            <a:endParaRPr lang="en-US" sz="2800" dirty="0" smtClean="0"/>
          </a:p>
          <a:p>
            <a:pPr marL="0" indent="0">
              <a:buNone/>
            </a:pPr>
            <a:r>
              <a:rPr lang="en-US" sz="2800" dirty="0" err="1" smtClean="0"/>
              <a:t>arrayOne.append</a:t>
            </a:r>
            <a:r>
              <a:rPr lang="en-US" sz="2800" dirty="0" smtClean="0"/>
              <a:t>(3</a:t>
            </a:r>
            <a:r>
              <a:rPr lang="en-US" sz="2800" dirty="0"/>
              <a:t>) //</a:t>
            </a:r>
            <a:r>
              <a:rPr lang="en-US" sz="2800" dirty="0" err="1"/>
              <a:t>arrayOne</a:t>
            </a:r>
            <a:r>
              <a:rPr lang="en-US" sz="2800" dirty="0"/>
              <a:t> will now contain 1, 2, and 3 </a:t>
            </a:r>
            <a:endParaRPr lang="en-US" sz="2800" dirty="0" smtClean="0"/>
          </a:p>
        </p:txBody>
      </p:sp>
    </p:spTree>
    <p:extLst>
      <p:ext uri="{BB962C8B-B14F-4D97-AF65-F5344CB8AC3E}">
        <p14:creationId xmlns:p14="http://schemas.microsoft.com/office/powerpoint/2010/main" val="23772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to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 </a:t>
            </a:r>
            <a:endParaRPr lang="en-US" sz="2800" dirty="0" smtClean="0"/>
          </a:p>
          <a:p>
            <a:pPr marL="0" indent="0">
              <a:buNone/>
            </a:pPr>
            <a:r>
              <a:rPr lang="en-US" sz="2800" dirty="0" err="1" smtClean="0"/>
              <a:t>arrayOne</a:t>
            </a:r>
            <a:r>
              <a:rPr lang="en-US" sz="2800" dirty="0" smtClean="0"/>
              <a:t> </a:t>
            </a:r>
            <a:r>
              <a:rPr lang="en-US" sz="2800" dirty="0"/>
              <a:t>+= [3,4] //</a:t>
            </a:r>
            <a:r>
              <a:rPr lang="en-US" sz="2800" dirty="0" err="1"/>
              <a:t>arrayOne</a:t>
            </a:r>
            <a:r>
              <a:rPr lang="en-US" sz="2800" dirty="0"/>
              <a:t> will now contain 1, 2, 3, and 4 </a:t>
            </a:r>
            <a:endParaRPr lang="en-US" sz="2800" dirty="0" smtClean="0"/>
          </a:p>
        </p:txBody>
      </p:sp>
    </p:spTree>
    <p:extLst>
      <p:ext uri="{BB962C8B-B14F-4D97-AF65-F5344CB8AC3E}">
        <p14:creationId xmlns:p14="http://schemas.microsoft.com/office/powerpoint/2010/main" val="18323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value into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[1,2,3,4,5</a:t>
            </a:r>
            <a:r>
              <a:rPr lang="en-US" sz="2800" dirty="0" smtClean="0"/>
              <a:t>]</a:t>
            </a:r>
          </a:p>
          <a:p>
            <a:pPr marL="0" indent="0">
              <a:buNone/>
            </a:pPr>
            <a:endParaRPr lang="en-US" sz="2800" dirty="0" smtClean="0"/>
          </a:p>
          <a:p>
            <a:pPr marL="0" indent="0">
              <a:buNone/>
            </a:pPr>
            <a:r>
              <a:rPr lang="en-US" sz="2800" dirty="0"/>
              <a:t>//</a:t>
            </a:r>
            <a:r>
              <a:rPr lang="en-US" sz="2800" dirty="0" err="1"/>
              <a:t>arrayOne</a:t>
            </a:r>
            <a:r>
              <a:rPr lang="en-US" sz="2800" dirty="0"/>
              <a:t> now contains 1, 2, 3, 10, 4, and 5</a:t>
            </a:r>
            <a:r>
              <a:rPr lang="en-US" sz="2800" dirty="0" smtClean="0"/>
              <a:t> </a:t>
            </a:r>
          </a:p>
          <a:p>
            <a:pPr marL="0" indent="0">
              <a:buNone/>
            </a:pPr>
            <a:r>
              <a:rPr lang="en-US" sz="2800" dirty="0" err="1" smtClean="0"/>
              <a:t>arrayOne.insert</a:t>
            </a:r>
            <a:r>
              <a:rPr lang="en-US" sz="2800" dirty="0" smtClean="0"/>
              <a:t>(10</a:t>
            </a:r>
            <a:r>
              <a:rPr lang="en-US" sz="2800" dirty="0"/>
              <a:t>, at: 3</a:t>
            </a:r>
            <a:r>
              <a:rPr lang="en-US" sz="2800" dirty="0" smtClean="0"/>
              <a:t>)</a:t>
            </a:r>
          </a:p>
        </p:txBody>
      </p:sp>
    </p:spTree>
    <p:extLst>
      <p:ext uri="{BB962C8B-B14F-4D97-AF65-F5344CB8AC3E}">
        <p14:creationId xmlns:p14="http://schemas.microsoft.com/office/powerpoint/2010/main" val="97658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Replacing elements in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 </a:t>
            </a:r>
            <a:endParaRPr lang="en-US" sz="2800" dirty="0" smtClean="0"/>
          </a:p>
          <a:p>
            <a:pPr marL="0" indent="0">
              <a:buNone/>
            </a:pPr>
            <a:r>
              <a:rPr lang="en-US" sz="2800" dirty="0" err="1" smtClean="0"/>
              <a:t>arrayOne</a:t>
            </a:r>
            <a:r>
              <a:rPr lang="en-US" sz="2800" dirty="0" smtClean="0"/>
              <a:t>[1</a:t>
            </a:r>
            <a:r>
              <a:rPr lang="en-US" sz="2800" dirty="0"/>
              <a:t>] = 10 </a:t>
            </a:r>
            <a:r>
              <a:rPr lang="en-US" sz="2800" dirty="0" smtClean="0"/>
              <a:t>	//</a:t>
            </a:r>
            <a:r>
              <a:rPr lang="en-US" sz="2800" dirty="0" err="1"/>
              <a:t>arrayOne</a:t>
            </a:r>
            <a:r>
              <a:rPr lang="en-US" sz="2800" dirty="0"/>
              <a:t> now contains 1, 10, 3</a:t>
            </a:r>
            <a:endParaRPr lang="en-US" sz="2800" dirty="0" smtClean="0"/>
          </a:p>
        </p:txBody>
      </p:sp>
    </p:spTree>
    <p:extLst>
      <p:ext uri="{BB962C8B-B14F-4D97-AF65-F5344CB8AC3E}">
        <p14:creationId xmlns:p14="http://schemas.microsoft.com/office/powerpoint/2010/main" val="18857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sz="2800" dirty="0" smtClean="0"/>
              <a:t>What </a:t>
            </a:r>
            <a:r>
              <a:rPr lang="en-US" sz="2800" dirty="0"/>
              <a:t>an array is in Swift and how to use it</a:t>
            </a:r>
          </a:p>
          <a:p>
            <a:r>
              <a:rPr lang="en-US" sz="2800" dirty="0"/>
              <a:t>What a dictionary is in Swift and how we can use it</a:t>
            </a:r>
          </a:p>
          <a:p>
            <a:r>
              <a:rPr lang="en-US" sz="2800" dirty="0"/>
              <a:t>What a set is in Swift and how we can use it</a:t>
            </a:r>
          </a:p>
          <a:p>
            <a:r>
              <a:rPr lang="en-US" sz="2800" dirty="0"/>
              <a:t>What a tuple is in Swift and how we can use it</a:t>
            </a:r>
          </a:p>
          <a:p>
            <a:endParaRPr lang="en-US" dirty="0" smtClean="0"/>
          </a:p>
        </p:txBody>
      </p:sp>
    </p:spTree>
    <p:extLst>
      <p:ext uri="{BB962C8B-B14F-4D97-AF65-F5344CB8AC3E}">
        <p14:creationId xmlns:p14="http://schemas.microsoft.com/office/powerpoint/2010/main" val="200708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elements from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[1,2,3,4,5] </a:t>
            </a:r>
            <a:endParaRPr lang="en-US" sz="2800" dirty="0" smtClean="0"/>
          </a:p>
          <a:p>
            <a:pPr marL="0" indent="0">
              <a:buNone/>
            </a:pPr>
            <a:r>
              <a:rPr lang="en-US" sz="2800" dirty="0" err="1" smtClean="0"/>
              <a:t>arrayOne.removeLast</a:t>
            </a:r>
            <a:r>
              <a:rPr lang="en-US" sz="2800" dirty="0"/>
              <a:t>() </a:t>
            </a:r>
            <a:r>
              <a:rPr lang="en-US" sz="2800" dirty="0" smtClean="0"/>
              <a:t>//</a:t>
            </a:r>
            <a:r>
              <a:rPr lang="en-US" sz="2800" dirty="0" err="1"/>
              <a:t>arrayOne</a:t>
            </a:r>
            <a:r>
              <a:rPr lang="en-US" sz="2800" dirty="0"/>
              <a:t> now contains 1, 2, 3, and 4 </a:t>
            </a:r>
            <a:r>
              <a:rPr lang="en-US" sz="2800" dirty="0" err="1"/>
              <a:t>arrayOne.remove</a:t>
            </a:r>
            <a:r>
              <a:rPr lang="en-US" sz="2800" dirty="0"/>
              <a:t>(at:2) //</a:t>
            </a:r>
            <a:r>
              <a:rPr lang="en-US" sz="2800" dirty="0" err="1"/>
              <a:t>arrayOne</a:t>
            </a:r>
            <a:r>
              <a:rPr lang="en-US" sz="2800" dirty="0"/>
              <a:t> now contains 1, 2, and 4 </a:t>
            </a:r>
            <a:r>
              <a:rPr lang="en-US" sz="2800" dirty="0" err="1"/>
              <a:t>arrayOne.removeAll</a:t>
            </a:r>
            <a:r>
              <a:rPr lang="en-US" sz="2800" dirty="0"/>
              <a:t>() //</a:t>
            </a:r>
            <a:r>
              <a:rPr lang="en-US" sz="2800" dirty="0" err="1"/>
              <a:t>arrayOne</a:t>
            </a:r>
            <a:r>
              <a:rPr lang="en-US" sz="2800" dirty="0"/>
              <a:t> is now empty</a:t>
            </a:r>
            <a:endParaRPr lang="en-US" sz="2800" dirty="0" smtClean="0"/>
          </a:p>
        </p:txBody>
      </p:sp>
    </p:spTree>
    <p:extLst>
      <p:ext uri="{BB962C8B-B14F-4D97-AF65-F5344CB8AC3E}">
        <p14:creationId xmlns:p14="http://schemas.microsoft.com/office/powerpoint/2010/main" val="5988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two Arrays</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let </a:t>
            </a:r>
            <a:r>
              <a:rPr lang="en-US" sz="2800" dirty="0" err="1"/>
              <a:t>arrayOne</a:t>
            </a:r>
            <a:r>
              <a:rPr lang="en-US" sz="2800" dirty="0"/>
              <a:t> = [1,2] </a:t>
            </a:r>
            <a:br>
              <a:rPr lang="en-US" sz="2800" dirty="0"/>
            </a:br>
            <a:r>
              <a:rPr lang="en-US" sz="2800" dirty="0" smtClean="0"/>
              <a:t>let </a:t>
            </a:r>
            <a:r>
              <a:rPr lang="en-US" sz="2800" dirty="0" err="1"/>
              <a:t>arrayTwo</a:t>
            </a:r>
            <a:r>
              <a:rPr lang="en-US" sz="2800" dirty="0"/>
              <a:t> = [3,4] </a:t>
            </a:r>
            <a:endParaRPr lang="en-US" sz="2800" dirty="0" smtClean="0"/>
          </a:p>
          <a:p>
            <a:pPr marL="0" indent="0">
              <a:buNone/>
            </a:pPr>
            <a:r>
              <a:rPr lang="en-US" sz="2800" dirty="0"/>
              <a:t>//combine contains 1, 2, 3, and </a:t>
            </a:r>
            <a:r>
              <a:rPr lang="en-US" sz="2800" dirty="0" smtClean="0"/>
              <a:t>4</a:t>
            </a:r>
            <a:br>
              <a:rPr lang="en-US" sz="2800" dirty="0" smtClean="0"/>
            </a:br>
            <a:r>
              <a:rPr lang="en-US" sz="2800" dirty="0" err="1" smtClean="0"/>
              <a:t>var</a:t>
            </a:r>
            <a:r>
              <a:rPr lang="en-US" sz="2800" dirty="0" smtClean="0"/>
              <a:t> </a:t>
            </a:r>
            <a:r>
              <a:rPr lang="en-US" sz="2800" dirty="0"/>
              <a:t>combine = </a:t>
            </a:r>
            <a:r>
              <a:rPr lang="en-US" sz="2800" dirty="0" err="1"/>
              <a:t>arrayOne</a:t>
            </a:r>
            <a:r>
              <a:rPr lang="en-US" sz="2800" dirty="0"/>
              <a:t> + </a:t>
            </a:r>
            <a:r>
              <a:rPr lang="en-US" sz="2800" dirty="0" err="1"/>
              <a:t>arrayTwo</a:t>
            </a:r>
            <a:r>
              <a:rPr lang="en-US" sz="2800" dirty="0"/>
              <a:t> </a:t>
            </a:r>
            <a:endParaRPr lang="en-US" sz="2800" dirty="0" smtClean="0"/>
          </a:p>
        </p:txBody>
      </p:sp>
    </p:spTree>
    <p:extLst>
      <p:ext uri="{BB962C8B-B14F-4D97-AF65-F5344CB8AC3E}">
        <p14:creationId xmlns:p14="http://schemas.microsoft.com/office/powerpoint/2010/main" val="60241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Reversing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 </a:t>
            </a:r>
            <a:endParaRPr lang="en-US" sz="2800" dirty="0" smtClean="0"/>
          </a:p>
          <a:p>
            <a:pPr marL="0" indent="0">
              <a:buNone/>
            </a:pPr>
            <a:endParaRPr lang="en-US" sz="2800" dirty="0" smtClean="0"/>
          </a:p>
          <a:p>
            <a:pPr marL="0" indent="0">
              <a:buNone/>
            </a:pPr>
            <a:r>
              <a:rPr lang="en-US" sz="2800" dirty="0"/>
              <a:t>//reverse contains 3, 2, and 1 </a:t>
            </a:r>
            <a:r>
              <a:rPr lang="en-US" sz="2800" dirty="0" smtClean="0"/>
              <a:t/>
            </a:r>
            <a:br>
              <a:rPr lang="en-US" sz="2800" dirty="0" smtClean="0"/>
            </a:br>
            <a:r>
              <a:rPr lang="en-US" sz="2800" dirty="0" err="1" smtClean="0"/>
              <a:t>var</a:t>
            </a:r>
            <a:r>
              <a:rPr lang="en-US" sz="2800" dirty="0" smtClean="0"/>
              <a:t> </a:t>
            </a:r>
            <a:r>
              <a:rPr lang="en-US" sz="2800" dirty="0"/>
              <a:t>reverse = </a:t>
            </a:r>
            <a:r>
              <a:rPr lang="en-US" sz="2800" dirty="0" err="1"/>
              <a:t>arrayOne.reversed</a:t>
            </a:r>
            <a:r>
              <a:rPr lang="en-US" sz="2800" dirty="0" smtClean="0"/>
              <a:t>()</a:t>
            </a:r>
          </a:p>
        </p:txBody>
      </p:sp>
    </p:spTree>
    <p:extLst>
      <p:ext uri="{BB962C8B-B14F-4D97-AF65-F5344CB8AC3E}">
        <p14:creationId xmlns:p14="http://schemas.microsoft.com/office/powerpoint/2010/main" val="8294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 subarray from an array</a:t>
            </a:r>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let </a:t>
            </a:r>
            <a:r>
              <a:rPr lang="en-US" sz="2800" dirty="0" err="1"/>
              <a:t>arrayOne</a:t>
            </a:r>
            <a:r>
              <a:rPr lang="en-US" sz="2800" dirty="0"/>
              <a:t> = [1,2,3,4,5] </a:t>
            </a:r>
            <a:endParaRPr lang="en-US" sz="2800" dirty="0" smtClean="0"/>
          </a:p>
          <a:p>
            <a:pPr marL="0" indent="0">
              <a:buNone/>
            </a:pPr>
            <a:r>
              <a:rPr lang="en-US" sz="2800" dirty="0" err="1" smtClean="0"/>
              <a:t>var</a:t>
            </a:r>
            <a:r>
              <a:rPr lang="en-US" sz="2800" dirty="0" smtClean="0"/>
              <a:t> </a:t>
            </a:r>
            <a:r>
              <a:rPr lang="en-US" sz="2800" dirty="0" err="1"/>
              <a:t>subArray</a:t>
            </a:r>
            <a:r>
              <a:rPr lang="en-US" sz="2800" dirty="0"/>
              <a:t> = </a:t>
            </a:r>
            <a:r>
              <a:rPr lang="en-US" sz="2800" dirty="0" err="1"/>
              <a:t>arrayOne</a:t>
            </a:r>
            <a:r>
              <a:rPr lang="en-US" sz="2800" dirty="0"/>
              <a:t>[2...4] //</a:t>
            </a:r>
            <a:r>
              <a:rPr lang="en-US" sz="2800" dirty="0" err="1"/>
              <a:t>subArray</a:t>
            </a:r>
            <a:r>
              <a:rPr lang="en-US" sz="2800" dirty="0"/>
              <a:t> contains 3, 4, and 5 </a:t>
            </a:r>
            <a:endParaRPr lang="en-US" sz="2800" dirty="0" smtClean="0"/>
          </a:p>
        </p:txBody>
      </p:sp>
    </p:spTree>
    <p:extLst>
      <p:ext uri="{BB962C8B-B14F-4D97-AF65-F5344CB8AC3E}">
        <p14:creationId xmlns:p14="http://schemas.microsoft.com/office/powerpoint/2010/main" val="67977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 subarray from an array</a:t>
            </a:r>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a:t>let </a:t>
            </a:r>
            <a:r>
              <a:rPr lang="en-US" sz="2800" dirty="0" err="1"/>
              <a:t>arrayOne</a:t>
            </a:r>
            <a:r>
              <a:rPr lang="en-US" sz="2800" dirty="0"/>
              <a:t> = [1,2,3,4,5] </a:t>
            </a:r>
            <a:endParaRPr lang="en-US" sz="2800" dirty="0" smtClean="0"/>
          </a:p>
          <a:p>
            <a:pPr marL="0" indent="0">
              <a:buNone/>
            </a:pPr>
            <a:r>
              <a:rPr lang="en-US" sz="2800" dirty="0" err="1" smtClean="0"/>
              <a:t>var</a:t>
            </a:r>
            <a:r>
              <a:rPr lang="en-US" sz="2800" dirty="0" smtClean="0"/>
              <a:t> </a:t>
            </a:r>
            <a:r>
              <a:rPr lang="en-US" sz="2800" dirty="0" err="1"/>
              <a:t>subArray</a:t>
            </a:r>
            <a:r>
              <a:rPr lang="en-US" sz="2800" dirty="0"/>
              <a:t> = </a:t>
            </a:r>
            <a:r>
              <a:rPr lang="en-US" sz="2800" dirty="0" err="1"/>
              <a:t>arrayOne</a:t>
            </a:r>
            <a:r>
              <a:rPr lang="en-US" sz="2800" dirty="0"/>
              <a:t>[2..&lt;4] //</a:t>
            </a:r>
            <a:r>
              <a:rPr lang="en-US" sz="2800" dirty="0" err="1"/>
              <a:t>subArray</a:t>
            </a:r>
            <a:r>
              <a:rPr lang="en-US" sz="2800" dirty="0"/>
              <a:t> contains 3 and 4 </a:t>
            </a:r>
            <a:endParaRPr lang="en-US" sz="2800" dirty="0" smtClean="0"/>
          </a:p>
        </p:txBody>
      </p:sp>
    </p:spTree>
    <p:extLst>
      <p:ext uri="{BB962C8B-B14F-4D97-AF65-F5344CB8AC3E}">
        <p14:creationId xmlns:p14="http://schemas.microsoft.com/office/powerpoint/2010/main" val="190507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bulk changes to an array</a:t>
            </a:r>
          </a:p>
        </p:txBody>
      </p:sp>
      <p:sp>
        <p:nvSpPr>
          <p:cNvPr id="3" name="Content Placeholder 2"/>
          <p:cNvSpPr>
            <a:spLocks noGrp="1"/>
          </p:cNvSpPr>
          <p:nvPr>
            <p:ph idx="1"/>
          </p:nvPr>
        </p:nvSpPr>
        <p:spPr>
          <a:xfrm>
            <a:off x="1295399" y="1981201"/>
            <a:ext cx="10418379" cy="3809999"/>
          </a:xfrm>
        </p:spPr>
        <p:txBody>
          <a:bodyPr/>
          <a:lstStyle/>
          <a:p>
            <a:pPr marL="0" indent="0">
              <a:buNone/>
            </a:pPr>
            <a:r>
              <a:rPr lang="pt-BR" sz="2800" dirty="0"/>
              <a:t>var </a:t>
            </a:r>
            <a:r>
              <a:rPr lang="pt-BR" sz="2800" dirty="0" err="1"/>
              <a:t>arrayOne</a:t>
            </a:r>
            <a:r>
              <a:rPr lang="pt-BR" sz="2800" dirty="0"/>
              <a:t> = [1,2,3,4,5</a:t>
            </a:r>
            <a:r>
              <a:rPr lang="pt-BR" sz="2800" dirty="0" smtClean="0"/>
              <a:t>]</a:t>
            </a:r>
          </a:p>
          <a:p>
            <a:pPr marL="0" indent="0">
              <a:buNone/>
            </a:pPr>
            <a:endParaRPr lang="pt-BR" sz="2800" dirty="0" smtClean="0"/>
          </a:p>
          <a:p>
            <a:pPr marL="0" indent="0">
              <a:buNone/>
            </a:pPr>
            <a:r>
              <a:rPr lang="pt-BR" sz="2800" dirty="0"/>
              <a:t>//</a:t>
            </a:r>
            <a:r>
              <a:rPr lang="pt-BR" sz="2800" dirty="0" err="1"/>
              <a:t>arrayOne</a:t>
            </a:r>
            <a:r>
              <a:rPr lang="pt-BR" sz="2800" dirty="0"/>
              <a:t> </a:t>
            </a:r>
            <a:r>
              <a:rPr lang="pt-BR" sz="2800" dirty="0" err="1"/>
              <a:t>contains</a:t>
            </a:r>
            <a:r>
              <a:rPr lang="pt-BR" sz="2800" dirty="0"/>
              <a:t> 1, 12, 13, 4, </a:t>
            </a:r>
            <a:r>
              <a:rPr lang="pt-BR" sz="2800" dirty="0" err="1"/>
              <a:t>and</a:t>
            </a:r>
            <a:r>
              <a:rPr lang="pt-BR" sz="2800" dirty="0"/>
              <a:t> 5 </a:t>
            </a:r>
            <a:r>
              <a:rPr lang="pt-BR" sz="2800" dirty="0" smtClean="0"/>
              <a:t> </a:t>
            </a:r>
          </a:p>
          <a:p>
            <a:pPr marL="0" indent="0">
              <a:buNone/>
            </a:pPr>
            <a:r>
              <a:rPr lang="pt-BR" sz="2800" dirty="0" err="1" smtClean="0"/>
              <a:t>arrayOne</a:t>
            </a:r>
            <a:r>
              <a:rPr lang="pt-BR" sz="2800" dirty="0" smtClean="0"/>
              <a:t>[1</a:t>
            </a:r>
            <a:r>
              <a:rPr lang="pt-BR" sz="2800" dirty="0"/>
              <a:t>...2] = [12,13</a:t>
            </a:r>
            <a:r>
              <a:rPr lang="pt-BR" sz="2800" dirty="0" smtClean="0"/>
              <a:t>]</a:t>
            </a:r>
            <a:endParaRPr lang="en-US" sz="2800" dirty="0" smtClean="0"/>
          </a:p>
        </p:txBody>
      </p:sp>
    </p:spTree>
    <p:extLst>
      <p:ext uri="{BB962C8B-B14F-4D97-AF65-F5344CB8AC3E}">
        <p14:creationId xmlns:p14="http://schemas.microsoft.com/office/powerpoint/2010/main" val="53283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bulk changes to an array</a:t>
            </a:r>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[1,2,3,4,5</a:t>
            </a:r>
            <a:r>
              <a:rPr lang="en-US" sz="2800" dirty="0" smtClean="0"/>
              <a:t>]</a:t>
            </a:r>
          </a:p>
          <a:p>
            <a:pPr marL="0" indent="0">
              <a:buNone/>
            </a:pPr>
            <a:endParaRPr lang="en-US" sz="2800" dirty="0" smtClean="0"/>
          </a:p>
          <a:p>
            <a:pPr marL="0" indent="0">
              <a:buNone/>
            </a:pPr>
            <a:r>
              <a:rPr lang="en-US" sz="2800" dirty="0"/>
              <a:t>//</a:t>
            </a:r>
            <a:r>
              <a:rPr lang="en-US" sz="2800" dirty="0" err="1"/>
              <a:t>arrayOne</a:t>
            </a:r>
            <a:r>
              <a:rPr lang="en-US" sz="2800" dirty="0"/>
              <a:t> now contains 1, 12, 13 and 5 (four elements)</a:t>
            </a:r>
            <a:endParaRPr lang="en-US" sz="2800" dirty="0" smtClean="0"/>
          </a:p>
          <a:p>
            <a:pPr marL="0" indent="0">
              <a:buNone/>
            </a:pPr>
            <a:r>
              <a:rPr lang="en-US" sz="2800" dirty="0" err="1" smtClean="0"/>
              <a:t>arrayOne</a:t>
            </a:r>
            <a:r>
              <a:rPr lang="en-US" sz="2800" dirty="0" smtClean="0"/>
              <a:t>[1</a:t>
            </a:r>
            <a:r>
              <a:rPr lang="en-US" sz="2800" dirty="0"/>
              <a:t>...3] = [12,13</a:t>
            </a:r>
            <a:r>
              <a:rPr lang="en-US" sz="2800" dirty="0" smtClean="0"/>
              <a:t>]</a:t>
            </a:r>
          </a:p>
        </p:txBody>
      </p:sp>
    </p:spTree>
    <p:extLst>
      <p:ext uri="{BB962C8B-B14F-4D97-AF65-F5344CB8AC3E}">
        <p14:creationId xmlns:p14="http://schemas.microsoft.com/office/powerpoint/2010/main" val="173827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bulk changes to an array</a:t>
            </a:r>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[1,2,3,4,5] </a:t>
            </a:r>
            <a:endParaRPr lang="en-US" sz="2800" dirty="0" smtClean="0"/>
          </a:p>
          <a:p>
            <a:pPr marL="0" indent="0">
              <a:buNone/>
            </a:pPr>
            <a:endParaRPr lang="en-US" sz="2800" dirty="0" smtClean="0"/>
          </a:p>
          <a:p>
            <a:pPr marL="0" indent="0">
              <a:buNone/>
            </a:pPr>
            <a:r>
              <a:rPr lang="en-US" sz="2800" dirty="0"/>
              <a:t>//</a:t>
            </a:r>
            <a:r>
              <a:rPr lang="en-US" sz="2800" dirty="0" err="1"/>
              <a:t>arrayOne</a:t>
            </a:r>
            <a:r>
              <a:rPr lang="en-US" sz="2800" dirty="0"/>
              <a:t> now contains 1, 12, 13, 14, 15 and 5 (six elements)</a:t>
            </a:r>
            <a:endParaRPr lang="en-US" sz="2800" dirty="0" smtClean="0"/>
          </a:p>
          <a:p>
            <a:pPr marL="0" indent="0">
              <a:buNone/>
            </a:pPr>
            <a:r>
              <a:rPr lang="en-US" sz="2800" dirty="0" err="1" smtClean="0"/>
              <a:t>arrayOne</a:t>
            </a:r>
            <a:r>
              <a:rPr lang="en-US" sz="2800" dirty="0" smtClean="0"/>
              <a:t>[1</a:t>
            </a:r>
            <a:r>
              <a:rPr lang="en-US" sz="2800" dirty="0"/>
              <a:t>...3] = [12,13,14,15</a:t>
            </a:r>
            <a:r>
              <a:rPr lang="en-US" sz="2800" dirty="0" smtClean="0"/>
              <a: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33966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[9,3,6,2,8,5</a:t>
            </a:r>
            <a:r>
              <a:rPr lang="en-US" sz="2800" dirty="0" smtClean="0"/>
              <a:t>]</a:t>
            </a:r>
          </a:p>
          <a:p>
            <a:pPr marL="0" indent="0">
              <a:buNone/>
            </a:pPr>
            <a:endParaRPr lang="en-US" sz="2800" dirty="0" smtClean="0"/>
          </a:p>
          <a:p>
            <a:pPr marL="0" indent="0">
              <a:buNone/>
            </a:pPr>
            <a:r>
              <a:rPr lang="en-US" sz="2800" dirty="0"/>
              <a:t>//</a:t>
            </a:r>
            <a:r>
              <a:rPr lang="en-US" sz="2800" dirty="0" err="1"/>
              <a:t>arrayOne</a:t>
            </a:r>
            <a:r>
              <a:rPr lang="en-US" sz="2800" dirty="0"/>
              <a:t> contains 2, 3, 5, 6, 8, and </a:t>
            </a:r>
            <a:r>
              <a:rPr lang="en-US" sz="2800" dirty="0" smtClean="0"/>
              <a:t>9 </a:t>
            </a:r>
          </a:p>
          <a:p>
            <a:pPr marL="0" indent="0">
              <a:buNone/>
            </a:pPr>
            <a:r>
              <a:rPr lang="en-US" sz="2800" dirty="0" err="1" smtClean="0"/>
              <a:t>arrayOne.sort</a:t>
            </a:r>
            <a:r>
              <a:rPr lang="en-US" sz="2800" dirty="0"/>
              <a:t>(){ $0 &lt; $1 </a:t>
            </a:r>
            <a:r>
              <a:rPr lang="en-US" sz="2800" dirty="0" smtClean="0"/>
              <a: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4789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an array in reverse order</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[9,3,6,2,8,5</a:t>
            </a:r>
            <a:r>
              <a:rPr lang="en-US" sz="2800" dirty="0" smtClean="0"/>
              <a:t>]</a:t>
            </a:r>
          </a:p>
          <a:p>
            <a:pPr marL="0" indent="0">
              <a:buNone/>
            </a:pPr>
            <a:r>
              <a:rPr lang="en-US" sz="2800" dirty="0" smtClean="0"/>
              <a:t> </a:t>
            </a:r>
          </a:p>
          <a:p>
            <a:pPr marL="0" indent="0">
              <a:buNone/>
            </a:pPr>
            <a:r>
              <a:rPr lang="en-US" sz="2800" dirty="0"/>
              <a:t>//</a:t>
            </a:r>
            <a:r>
              <a:rPr lang="en-US" sz="2800" dirty="0" err="1"/>
              <a:t>arrayOne</a:t>
            </a:r>
            <a:r>
              <a:rPr lang="en-US" sz="2800" dirty="0"/>
              <a:t> contains 9,8,6,5,3 and 2 </a:t>
            </a:r>
            <a:endParaRPr lang="en-US" sz="2800" dirty="0" smtClean="0"/>
          </a:p>
          <a:p>
            <a:pPr marL="0" indent="0">
              <a:buNone/>
            </a:pPr>
            <a:r>
              <a:rPr lang="en-US" sz="2800" dirty="0" err="1" smtClean="0"/>
              <a:t>arrayOne.sort</a:t>
            </a:r>
            <a:r>
              <a:rPr lang="en-US" sz="2800" dirty="0"/>
              <a:t>(){ $1 &lt; $0 </a:t>
            </a:r>
            <a:r>
              <a:rPr lang="en-US" sz="2800" dirty="0" smtClean="0"/>
              <a: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4623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Mutability</a:t>
            </a:r>
            <a:endParaRPr lang="en-US" dirty="0"/>
          </a:p>
        </p:txBody>
      </p:sp>
      <p:sp>
        <p:nvSpPr>
          <p:cNvPr id="3" name="Content Placeholder 2"/>
          <p:cNvSpPr>
            <a:spLocks noGrp="1"/>
          </p:cNvSpPr>
          <p:nvPr>
            <p:ph idx="1"/>
          </p:nvPr>
        </p:nvSpPr>
        <p:spPr/>
        <p:txBody>
          <a:bodyPr/>
          <a:lstStyle/>
          <a:p>
            <a:r>
              <a:rPr lang="en-US" sz="2800" dirty="0" smtClean="0"/>
              <a:t>Define with </a:t>
            </a:r>
            <a:r>
              <a:rPr lang="en-US" sz="2800" b="1" dirty="0" smtClean="0"/>
              <a:t>let</a:t>
            </a:r>
            <a:r>
              <a:rPr lang="en-US" sz="2800" dirty="0" smtClean="0"/>
              <a:t> for immutable collection (faster)</a:t>
            </a:r>
          </a:p>
          <a:p>
            <a:r>
              <a:rPr lang="en-US" sz="2800" dirty="0" smtClean="0"/>
              <a:t>Define with </a:t>
            </a:r>
            <a:r>
              <a:rPr lang="en-US" sz="2800" b="1" dirty="0" err="1" smtClean="0"/>
              <a:t>var</a:t>
            </a:r>
            <a:r>
              <a:rPr lang="en-US" sz="2800" dirty="0" smtClean="0"/>
              <a:t> for mutable collection</a:t>
            </a:r>
            <a:endParaRPr lang="en-US" sz="2800" dirty="0"/>
          </a:p>
          <a:p>
            <a:endParaRPr lang="en-US" dirty="0" smtClean="0"/>
          </a:p>
        </p:txBody>
      </p:sp>
    </p:spTree>
    <p:extLst>
      <p:ext uri="{BB962C8B-B14F-4D97-AF65-F5344CB8AC3E}">
        <p14:creationId xmlns:p14="http://schemas.microsoft.com/office/powerpoint/2010/main" val="2686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[9,3,6,2,8,5] </a:t>
            </a:r>
            <a:endParaRPr lang="en-US" sz="2800" dirty="0" smtClean="0"/>
          </a:p>
          <a:p>
            <a:pPr marL="0" indent="0">
              <a:buNone/>
            </a:pPr>
            <a:endParaRPr lang="en-US" sz="2800" dirty="0" smtClean="0"/>
          </a:p>
          <a:p>
            <a:pPr marL="0" indent="0">
              <a:buNone/>
            </a:pPr>
            <a:r>
              <a:rPr lang="en-US" sz="2800" dirty="0"/>
              <a:t>//sorted contains 2,3,5,6,8 and 9 </a:t>
            </a:r>
            <a:br>
              <a:rPr lang="en-US" sz="2800" dirty="0"/>
            </a:br>
            <a:r>
              <a:rPr lang="en-US" sz="2800" dirty="0"/>
              <a:t>//</a:t>
            </a:r>
            <a:r>
              <a:rPr lang="en-US" sz="2800" dirty="0" err="1"/>
              <a:t>arrayOne</a:t>
            </a:r>
            <a:r>
              <a:rPr lang="en-US" sz="2800" dirty="0"/>
              <a:t> contains 9,3,6,2,8 and 5 </a:t>
            </a:r>
            <a:r>
              <a:rPr lang="en-US" sz="2800" dirty="0" smtClean="0"/>
              <a:t/>
            </a:r>
            <a:br>
              <a:rPr lang="en-US" sz="2800" dirty="0" smtClean="0"/>
            </a:br>
            <a:r>
              <a:rPr lang="en-US" sz="2800" dirty="0" smtClean="0"/>
              <a:t>let </a:t>
            </a:r>
            <a:r>
              <a:rPr lang="en-US" sz="2800" dirty="0"/>
              <a:t>sorted = </a:t>
            </a:r>
            <a:r>
              <a:rPr lang="en-US" sz="2800" dirty="0" err="1"/>
              <a:t>arrayOne.sorted</a:t>
            </a:r>
            <a:r>
              <a:rPr lang="en-US" sz="2800" dirty="0"/>
              <a:t>(){ $0 &lt; $1 } </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9346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[1,2,3,4,5,6,7,8,9</a:t>
            </a:r>
            <a:r>
              <a:rPr lang="en-US" sz="2800" dirty="0" smtClean="0"/>
              <a:t>]</a:t>
            </a:r>
          </a:p>
          <a:p>
            <a:pPr marL="0" indent="0">
              <a:buNone/>
            </a:pPr>
            <a:r>
              <a:rPr lang="en-US" sz="2800" dirty="0" smtClean="0"/>
              <a:t> </a:t>
            </a:r>
          </a:p>
          <a:p>
            <a:pPr marL="0" indent="0">
              <a:buNone/>
            </a:pPr>
            <a:r>
              <a:rPr lang="en-US" sz="2800" dirty="0"/>
              <a:t>//filtered contains 4, 5, and 6</a:t>
            </a:r>
            <a:endParaRPr lang="en-US" sz="2800" dirty="0" smtClean="0"/>
          </a:p>
          <a:p>
            <a:pPr marL="0" indent="0">
              <a:buNone/>
            </a:pPr>
            <a:r>
              <a:rPr lang="en-US" sz="2800" dirty="0" smtClean="0"/>
              <a:t>let </a:t>
            </a:r>
            <a:r>
              <a:rPr lang="en-US" sz="2800" dirty="0"/>
              <a:t>filtered = </a:t>
            </a:r>
            <a:r>
              <a:rPr lang="en-US" sz="2800" dirty="0" err="1"/>
              <a:t>arrayOne.filter</a:t>
            </a:r>
            <a:r>
              <a:rPr lang="en-US" sz="2800" dirty="0"/>
              <a:t>{$0 &gt; 3 &amp;&amp; $0 &lt; 7</a:t>
            </a:r>
            <a:r>
              <a:rPr lang="en-US" sz="2800" dirty="0" smtClean="0"/>
              <a:t>}</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4286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city = ["Boston", "London", "Chicago", "Atlanta</a:t>
            </a:r>
            <a:r>
              <a:rPr lang="en-US" sz="2800" dirty="0" smtClean="0"/>
              <a:t>"]</a:t>
            </a:r>
          </a:p>
          <a:p>
            <a:pPr marL="0" indent="0">
              <a:buNone/>
            </a:pPr>
            <a:endParaRPr lang="en-US" sz="2800" dirty="0" smtClean="0"/>
          </a:p>
          <a:p>
            <a:pPr marL="0" indent="0">
              <a:buNone/>
            </a:pPr>
            <a:r>
              <a:rPr lang="en-US" sz="2800" dirty="0" smtClean="0"/>
              <a:t>//</a:t>
            </a:r>
            <a:r>
              <a:rPr lang="en-US" sz="2800" dirty="0"/>
              <a:t>filtered contains "Boston", "London" and "Chicago"</a:t>
            </a:r>
            <a:r>
              <a:rPr lang="en-US" sz="2800" dirty="0" smtClean="0"/>
              <a:t> </a:t>
            </a:r>
            <a:br>
              <a:rPr lang="en-US" sz="2800" dirty="0" smtClean="0"/>
            </a:br>
            <a:r>
              <a:rPr lang="en-US" sz="2800" dirty="0" smtClean="0"/>
              <a:t>let </a:t>
            </a:r>
            <a:r>
              <a:rPr lang="en-US" sz="2800" dirty="0"/>
              <a:t>filtered = </a:t>
            </a:r>
            <a:r>
              <a:rPr lang="en-US" sz="2800" dirty="0" err="1"/>
              <a:t>city.filter</a:t>
            </a:r>
            <a:r>
              <a:rPr lang="en-US" sz="2800" dirty="0"/>
              <a:t>{$0.range(</a:t>
            </a:r>
            <a:r>
              <a:rPr lang="en-US" sz="2800" dirty="0" err="1"/>
              <a:t>of:"o</a:t>
            </a:r>
            <a:r>
              <a:rPr lang="en-US" sz="2800" dirty="0"/>
              <a:t>") != nil</a:t>
            </a:r>
            <a:r>
              <a:rPr lang="en-US" sz="2800" dirty="0" smtClean="0"/>
              <a:t>}</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7696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[10, 20, 30, 40</a:t>
            </a:r>
            <a:r>
              <a:rPr lang="en-US" sz="2800" dirty="0" smtClean="0"/>
              <a:t>]</a:t>
            </a:r>
          </a:p>
          <a:p>
            <a:pPr marL="0" indent="0">
              <a:buNone/>
            </a:pPr>
            <a:r>
              <a:rPr lang="en-US" sz="2800" dirty="0" smtClean="0"/>
              <a:t> </a:t>
            </a:r>
          </a:p>
          <a:p>
            <a:pPr marL="0" indent="0">
              <a:buNone/>
            </a:pPr>
            <a:r>
              <a:rPr lang="en-US" sz="2800" dirty="0"/>
              <a:t>//applied contains 1,2,3 and </a:t>
            </a:r>
            <a:r>
              <a:rPr lang="en-US" sz="2800" dirty="0" smtClean="0"/>
              <a:t>4</a:t>
            </a:r>
            <a:r>
              <a:rPr lang="en-US" sz="2800" dirty="0"/>
              <a:t/>
            </a:r>
            <a:br>
              <a:rPr lang="en-US" sz="2800" dirty="0"/>
            </a:br>
            <a:r>
              <a:rPr lang="en-US" sz="2800" dirty="0" smtClean="0"/>
              <a:t>let </a:t>
            </a:r>
            <a:r>
              <a:rPr lang="en-US" sz="2800" dirty="0"/>
              <a:t>applied = </a:t>
            </a:r>
            <a:r>
              <a:rPr lang="en-US" sz="2800" dirty="0" err="1"/>
              <a:t>arrayOne.map</a:t>
            </a:r>
            <a:r>
              <a:rPr lang="en-US" sz="2800" dirty="0"/>
              <a:t>{ $0 / 10</a:t>
            </a:r>
            <a:r>
              <a:rPr lang="en-US" sz="2800" dirty="0" smtClean="0"/>
              <a:t>}</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6730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 2, 3, 4] </a:t>
            </a:r>
            <a:endParaRPr lang="en-US" sz="2800" dirty="0" smtClean="0"/>
          </a:p>
          <a:p>
            <a:pPr marL="0" indent="0">
              <a:buNone/>
            </a:pPr>
            <a:endParaRPr lang="en-US" sz="2800" dirty="0"/>
          </a:p>
          <a:p>
            <a:pPr marL="0" indent="0">
              <a:buNone/>
            </a:pPr>
            <a:r>
              <a:rPr lang="en-US" sz="2800" dirty="0"/>
              <a:t>//applied contains "num:1", "num:2", "num:3" and "</a:t>
            </a:r>
            <a:r>
              <a:rPr lang="en-US" sz="2800" dirty="0" smtClean="0"/>
              <a:t>num:4”</a:t>
            </a:r>
            <a:r>
              <a:rPr lang="en-US" sz="2800" dirty="0"/>
              <a:t/>
            </a:r>
            <a:br>
              <a:rPr lang="en-US" sz="2800" dirty="0"/>
            </a:br>
            <a:r>
              <a:rPr lang="en-US" sz="2800" dirty="0" smtClean="0"/>
              <a:t>let </a:t>
            </a:r>
            <a:r>
              <a:rPr lang="en-US" sz="2800" dirty="0"/>
              <a:t>applied = </a:t>
            </a:r>
            <a:r>
              <a:rPr lang="en-US" sz="2800" dirty="0" err="1"/>
              <a:t>arrayOne.map</a:t>
            </a:r>
            <a:r>
              <a:rPr lang="en-US" sz="2800" dirty="0"/>
              <a:t>{ "</a:t>
            </a:r>
            <a:r>
              <a:rPr lang="en-US" sz="2800" dirty="0" err="1"/>
              <a:t>num</a:t>
            </a:r>
            <a:r>
              <a:rPr lang="en-US" sz="2800" dirty="0"/>
              <a:t>:\($0</a:t>
            </a:r>
            <a:r>
              <a:rPr lang="en-US" sz="2800" dirty="0" smtClean="0"/>
              <a:t>)"}</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0353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FOREACH</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arrayOne</a:t>
            </a:r>
            <a:r>
              <a:rPr lang="en-US" sz="2800" dirty="0"/>
              <a:t> = [10, 20, 30, 40] </a:t>
            </a:r>
            <a:br>
              <a:rPr lang="en-US" sz="2800" dirty="0"/>
            </a:br>
            <a:r>
              <a:rPr lang="en-US" sz="2800" dirty="0" err="1" smtClean="0"/>
              <a:t>arrayOne.forEach</a:t>
            </a:r>
            <a:r>
              <a:rPr lang="en-US" sz="2800" dirty="0"/>
              <a:t>{ print($0) </a:t>
            </a:r>
            <a:r>
              <a:rPr lang="en-US" sz="2800" dirty="0" smtClean="0"/>
              <a:t>}</a:t>
            </a:r>
          </a:p>
          <a:p>
            <a:pPr marL="0" indent="0">
              <a:buNone/>
            </a:pPr>
            <a:r>
              <a:rPr lang="is-IS" sz="2800" b="1" dirty="0"/>
              <a:t>10 </a:t>
            </a:r>
            <a:br>
              <a:rPr lang="is-IS" sz="2800" b="1" dirty="0"/>
            </a:br>
            <a:r>
              <a:rPr lang="is-IS" sz="2800" b="1" dirty="0" smtClean="0"/>
              <a:t>20 </a:t>
            </a:r>
            <a:br>
              <a:rPr lang="is-IS" sz="2800" b="1" dirty="0" smtClean="0"/>
            </a:br>
            <a:r>
              <a:rPr lang="is-IS" sz="2800" b="1" dirty="0" smtClean="0"/>
              <a:t>30 </a:t>
            </a:r>
            <a:br>
              <a:rPr lang="is-IS" sz="2800" b="1" dirty="0" smtClean="0"/>
            </a:br>
            <a:r>
              <a:rPr lang="is-IS" sz="2800" b="1" dirty="0" smtClean="0"/>
              <a:t>40</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0112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over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t>
            </a:r>
            <a:r>
              <a:rPr lang="en-US" sz="2800" dirty="0"/>
              <a:t> = ["one", "two", "three"] </a:t>
            </a:r>
            <a:br>
              <a:rPr lang="en-US" sz="2800" dirty="0"/>
            </a:br>
            <a:r>
              <a:rPr lang="en-US" sz="2800" dirty="0" smtClean="0"/>
              <a:t>for </a:t>
            </a:r>
            <a:r>
              <a:rPr lang="en-US" sz="2800" dirty="0"/>
              <a:t>item in </a:t>
            </a:r>
            <a:r>
              <a:rPr lang="en-US" sz="2800" dirty="0" err="1"/>
              <a:t>arr</a:t>
            </a:r>
            <a:r>
              <a:rPr lang="en-US" sz="2800" dirty="0"/>
              <a:t> { </a:t>
            </a:r>
            <a:r>
              <a:rPr lang="en-US" sz="2800" dirty="0" smtClean="0"/>
              <a:t/>
            </a:r>
            <a:br>
              <a:rPr lang="en-US" sz="2800" dirty="0" smtClean="0"/>
            </a:br>
            <a:r>
              <a:rPr lang="en-US" sz="2800" dirty="0" smtClean="0"/>
              <a:t>	print(item</a:t>
            </a:r>
            <a:r>
              <a:rPr lang="en-US" sz="2800" dirty="0"/>
              <a:t>) </a:t>
            </a:r>
            <a:br>
              <a:rPr lang="en-US" sz="2800" dirty="0"/>
            </a:br>
            <a:r>
              <a:rPr lang="en-US" sz="2800" dirty="0" smtClean="0"/>
              <a:t>}</a:t>
            </a:r>
          </a:p>
          <a:p>
            <a:pPr marL="0" indent="0">
              <a:buNone/>
            </a:pPr>
            <a:r>
              <a:rPr lang="en-US" sz="2800" b="1" dirty="0"/>
              <a:t>one </a:t>
            </a:r>
            <a:r>
              <a:rPr lang="en-US" sz="2800" b="1" dirty="0" smtClean="0"/>
              <a:t/>
            </a:r>
            <a:br>
              <a:rPr lang="en-US" sz="2800" b="1" dirty="0" smtClean="0"/>
            </a:br>
            <a:r>
              <a:rPr lang="en-US" sz="2800" b="1" dirty="0" smtClean="0"/>
              <a:t>two </a:t>
            </a:r>
            <a:br>
              <a:rPr lang="en-US" sz="2800" b="1" dirty="0" smtClean="0"/>
            </a:br>
            <a:r>
              <a:rPr lang="en-US" sz="2800" b="1" dirty="0" smtClean="0"/>
              <a:t>three</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1388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over an array</a:t>
            </a:r>
            <a:endParaRPr lang="en-US" dirty="0"/>
          </a:p>
        </p:txBody>
      </p:sp>
      <p:sp>
        <p:nvSpPr>
          <p:cNvPr id="3" name="Content Placeholder 2"/>
          <p:cNvSpPr>
            <a:spLocks noGrp="1"/>
          </p:cNvSpPr>
          <p:nvPr>
            <p:ph idx="1"/>
          </p:nvPr>
        </p:nvSpPr>
        <p:spPr>
          <a:xfrm>
            <a:off x="1295399" y="1981201"/>
            <a:ext cx="10418379" cy="3809999"/>
          </a:xfrm>
        </p:spPr>
        <p:txBody>
          <a:bodyPr/>
          <a:lstStyle/>
          <a:p>
            <a:pPr marL="0" indent="0">
              <a:buNone/>
            </a:pPr>
            <a:r>
              <a:rPr lang="en-US" sz="2800" dirty="0" err="1"/>
              <a:t>var</a:t>
            </a:r>
            <a:r>
              <a:rPr lang="en-US" sz="2800" dirty="0"/>
              <a:t> </a:t>
            </a:r>
            <a:r>
              <a:rPr lang="en-US" sz="2800" dirty="0" err="1"/>
              <a:t>arr</a:t>
            </a:r>
            <a:r>
              <a:rPr lang="en-US" sz="2800" dirty="0"/>
              <a:t> = ["one", "two", "three"] </a:t>
            </a:r>
            <a:r>
              <a:rPr lang="en-US" sz="2800" dirty="0" smtClean="0"/>
              <a:t/>
            </a:r>
            <a:br>
              <a:rPr lang="en-US" sz="2800" dirty="0" smtClean="0"/>
            </a:br>
            <a:r>
              <a:rPr lang="en-US" sz="2800" dirty="0" smtClean="0"/>
              <a:t>for </a:t>
            </a:r>
            <a:r>
              <a:rPr lang="en-US" sz="2800" dirty="0"/>
              <a:t>(</a:t>
            </a:r>
            <a:r>
              <a:rPr lang="en-US" sz="2800" dirty="0" err="1"/>
              <a:t>index,value</a:t>
            </a:r>
            <a:r>
              <a:rPr lang="en-US" sz="2800" dirty="0"/>
              <a:t>) in </a:t>
            </a:r>
            <a:r>
              <a:rPr lang="en-US" sz="2800" dirty="0" err="1"/>
              <a:t>arr.enumerated</a:t>
            </a:r>
            <a:r>
              <a:rPr lang="en-US" sz="2800" dirty="0"/>
              <a:t>() { </a:t>
            </a:r>
            <a:r>
              <a:rPr lang="en-US" sz="2800" dirty="0" smtClean="0"/>
              <a:t/>
            </a:r>
            <a:br>
              <a:rPr lang="en-US" sz="2800" dirty="0" smtClean="0"/>
            </a:br>
            <a:r>
              <a:rPr lang="en-US" sz="2800" dirty="0" smtClean="0"/>
              <a:t>	print</a:t>
            </a:r>
            <a:r>
              <a:rPr lang="en-US" sz="2800" dirty="0"/>
              <a:t>("\(index) \(value)") </a:t>
            </a:r>
            <a:r>
              <a:rPr lang="en-US" sz="2800" dirty="0" smtClean="0"/>
              <a:t/>
            </a:r>
            <a:br>
              <a:rPr lang="en-US" sz="2800" dirty="0" smtClean="0"/>
            </a:br>
            <a:r>
              <a:rPr lang="en-US" sz="2800" dirty="0" smtClean="0"/>
              <a:t>} </a:t>
            </a:r>
          </a:p>
          <a:p>
            <a:pPr marL="0" indent="0">
              <a:buNone/>
            </a:pPr>
            <a:r>
              <a:rPr lang="en-US" sz="2800" b="1" dirty="0" smtClean="0"/>
              <a:t>0 one </a:t>
            </a:r>
            <a:br>
              <a:rPr lang="en-US" sz="2800" b="1" dirty="0" smtClean="0"/>
            </a:br>
            <a:r>
              <a:rPr lang="en-US" sz="2800" b="1" dirty="0" smtClean="0"/>
              <a:t>1 two </a:t>
            </a:r>
            <a:br>
              <a:rPr lang="en-US" sz="2800" b="1" dirty="0" smtClean="0"/>
            </a:br>
            <a:r>
              <a:rPr lang="en-US" sz="2800" b="1" dirty="0" smtClean="0"/>
              <a:t>2 three</a:t>
            </a:r>
            <a:endParaRPr lang="en-US" sz="2800"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1794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73925832"/>
              </p:ext>
            </p:extLst>
          </p:nvPr>
        </p:nvGraphicFramePr>
        <p:xfrm>
          <a:off x="1295400" y="1981200"/>
          <a:ext cx="5263055" cy="2212428"/>
        </p:xfrm>
        <a:graphic>
          <a:graphicData uri="http://schemas.openxmlformats.org/drawingml/2006/table">
            <a:tbl>
              <a:tblPr firstRow="1" bandRow="1">
                <a:tableStyleId>{69012ECD-51FC-41F1-AA8D-1B2483CD663E}</a:tableStyleId>
              </a:tblPr>
              <a:tblGrid>
                <a:gridCol w="1558159"/>
                <a:gridCol w="3704896"/>
              </a:tblGrid>
              <a:tr h="553107">
                <a:tc>
                  <a:txBody>
                    <a:bodyPr/>
                    <a:lstStyle/>
                    <a:p>
                      <a:pPr algn="l"/>
                      <a:r>
                        <a:rPr lang="en-US" b="1" i="0" dirty="0">
                          <a:effectLst/>
                          <a:latin typeface="inherit" charset="0"/>
                        </a:rPr>
                        <a:t>Key</a:t>
                      </a:r>
                      <a:endParaRPr lang="en-US" dirty="0">
                        <a:effectLst/>
                        <a:latin typeface="inherit" charset="0"/>
                      </a:endParaRPr>
                    </a:p>
                  </a:txBody>
                  <a:tcPr marL="38100" marR="38100" marT="38100" marB="38100" anchor="ctr"/>
                </a:tc>
                <a:tc>
                  <a:txBody>
                    <a:bodyPr/>
                    <a:lstStyle/>
                    <a:p>
                      <a:pPr algn="l"/>
                      <a:r>
                        <a:rPr lang="en-US" b="1" i="0">
                          <a:effectLst/>
                          <a:latin typeface="inherit" charset="0"/>
                        </a:rPr>
                        <a:t>Value</a:t>
                      </a:r>
                      <a:endParaRPr lang="en-US">
                        <a:effectLst/>
                        <a:latin typeface="inherit" charset="0"/>
                      </a:endParaRPr>
                    </a:p>
                  </a:txBody>
                  <a:tcPr marL="38100" marR="38100" marT="38100" marB="38100" anchor="ctr"/>
                </a:tc>
              </a:tr>
              <a:tr h="553107">
                <a:tc>
                  <a:txBody>
                    <a:bodyPr/>
                    <a:lstStyle/>
                    <a:p>
                      <a:pPr algn="l"/>
                      <a:r>
                        <a:rPr lang="de-DE">
                          <a:effectLst/>
                          <a:latin typeface="inherit" charset="0"/>
                        </a:rPr>
                        <a:t>US</a:t>
                      </a:r>
                    </a:p>
                  </a:txBody>
                  <a:tcPr marL="38100" marR="38100" marT="38100" marB="38100" anchor="ctr"/>
                </a:tc>
                <a:tc>
                  <a:txBody>
                    <a:bodyPr/>
                    <a:lstStyle/>
                    <a:p>
                      <a:pPr algn="l"/>
                      <a:r>
                        <a:rPr lang="en-US">
                          <a:effectLst/>
                          <a:latin typeface="inherit" charset="0"/>
                        </a:rPr>
                        <a:t>United States</a:t>
                      </a:r>
                    </a:p>
                  </a:txBody>
                  <a:tcPr marL="38100" marR="38100" marT="38100" marB="38100" anchor="ctr"/>
                </a:tc>
              </a:tr>
              <a:tr h="553107">
                <a:tc>
                  <a:txBody>
                    <a:bodyPr/>
                    <a:lstStyle/>
                    <a:p>
                      <a:pPr algn="l"/>
                      <a:r>
                        <a:rPr lang="de-DE">
                          <a:effectLst/>
                          <a:latin typeface="inherit" charset="0"/>
                        </a:rPr>
                        <a:t>IN</a:t>
                      </a:r>
                    </a:p>
                  </a:txBody>
                  <a:tcPr marL="38100" marR="38100" marT="38100" marB="38100" anchor="ctr"/>
                </a:tc>
                <a:tc>
                  <a:txBody>
                    <a:bodyPr/>
                    <a:lstStyle/>
                    <a:p>
                      <a:pPr algn="l"/>
                      <a:r>
                        <a:rPr lang="en-US">
                          <a:effectLst/>
                          <a:latin typeface="inherit" charset="0"/>
                        </a:rPr>
                        <a:t>India</a:t>
                      </a:r>
                    </a:p>
                  </a:txBody>
                  <a:tcPr marL="38100" marR="38100" marT="38100" marB="38100" anchor="ctr"/>
                </a:tc>
              </a:tr>
              <a:tr h="553107">
                <a:tc>
                  <a:txBody>
                    <a:bodyPr/>
                    <a:lstStyle/>
                    <a:p>
                      <a:pPr algn="l"/>
                      <a:r>
                        <a:rPr lang="en-US">
                          <a:effectLst/>
                          <a:latin typeface="inherit" charset="0"/>
                        </a:rPr>
                        <a:t>UK</a:t>
                      </a:r>
                    </a:p>
                  </a:txBody>
                  <a:tcPr marL="38100" marR="38100" marT="38100" marB="38100" anchor="ctr"/>
                </a:tc>
                <a:tc>
                  <a:txBody>
                    <a:bodyPr/>
                    <a:lstStyle/>
                    <a:p>
                      <a:pPr algn="l"/>
                      <a:r>
                        <a:rPr lang="en-US" dirty="0">
                          <a:effectLst/>
                          <a:latin typeface="inherit" charset="0"/>
                        </a:rPr>
                        <a:t>United Kingdom</a:t>
                      </a:r>
                    </a:p>
                  </a:txBody>
                  <a:tcPr marL="38100" marR="38100" marT="38100" marB="38100" anchor="ctr"/>
                </a:tc>
              </a:tr>
            </a:tbl>
          </a:graphicData>
        </a:graphic>
      </p:graphicFrame>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7128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initializing </a:t>
            </a:r>
            <a:r>
              <a:rPr lang="en-US" dirty="0" smtClean="0"/>
              <a:t>dictionaries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008476" cy="3809999"/>
          </a:xfrm>
        </p:spPr>
        <p:txBody>
          <a:bodyPr>
            <a:normAutofit/>
          </a:bodyPr>
          <a:lstStyle/>
          <a:p>
            <a:pPr marL="0" indent="0">
              <a:buNone/>
            </a:pPr>
            <a:r>
              <a:rPr lang="en-US" sz="2400" dirty="0"/>
              <a:t>let countries = ["US":"</a:t>
            </a:r>
            <a:r>
              <a:rPr lang="en-US" sz="2400" dirty="0" err="1"/>
              <a:t>UnitedStates</a:t>
            </a:r>
            <a:r>
              <a:rPr lang="en-US" sz="2400" dirty="0"/>
              <a:t>","</a:t>
            </a:r>
            <a:r>
              <a:rPr lang="en-US" sz="2400" dirty="0" err="1"/>
              <a:t>IN":"India","UK":"United</a:t>
            </a:r>
            <a:r>
              <a:rPr lang="en-US" sz="2400" dirty="0"/>
              <a:t> Kingdom</a:t>
            </a:r>
            <a:r>
              <a:rPr lang="en-US" sz="2400" dirty="0" smtClean="0"/>
              <a:t>"]</a:t>
            </a:r>
          </a:p>
          <a:p>
            <a:pPr marL="0" indent="0">
              <a:buNone/>
            </a:pPr>
            <a:endParaRPr lang="en-US" sz="2400" dirty="0"/>
          </a:p>
          <a:p>
            <a:pPr marL="0" indent="0">
              <a:buNone/>
            </a:pPr>
            <a:r>
              <a:rPr lang="en-US" sz="2400" dirty="0" err="1"/>
              <a:t>var</a:t>
            </a:r>
            <a:r>
              <a:rPr lang="en-US" sz="2400" dirty="0"/>
              <a:t> countries = ["US":"</a:t>
            </a:r>
            <a:r>
              <a:rPr lang="en-US" sz="2400" dirty="0" err="1"/>
              <a:t>UnitedStates</a:t>
            </a:r>
            <a:r>
              <a:rPr lang="en-US" sz="2400" dirty="0"/>
              <a:t>","</a:t>
            </a:r>
            <a:r>
              <a:rPr lang="en-US" sz="2400" dirty="0" err="1"/>
              <a:t>IN":"India","UK":"United</a:t>
            </a:r>
            <a:r>
              <a:rPr lang="en-US" sz="2400" dirty="0"/>
              <a:t> Kingdom"]</a:t>
            </a:r>
          </a:p>
        </p:txBody>
      </p:sp>
    </p:spTree>
    <p:extLst>
      <p:ext uri="{BB962C8B-B14F-4D97-AF65-F5344CB8AC3E}">
        <p14:creationId xmlns:p14="http://schemas.microsoft.com/office/powerpoint/2010/main" val="10032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Arrays</a:t>
            </a:r>
            <a:endParaRPr lang="en-US" dirty="0"/>
          </a:p>
        </p:txBody>
      </p:sp>
      <p:sp>
        <p:nvSpPr>
          <p:cNvPr id="3" name="Content Placeholder 2"/>
          <p:cNvSpPr>
            <a:spLocks noGrp="1"/>
          </p:cNvSpPr>
          <p:nvPr>
            <p:ph idx="1"/>
          </p:nvPr>
        </p:nvSpPr>
        <p:spPr/>
        <p:txBody>
          <a:bodyPr/>
          <a:lstStyle/>
          <a:p>
            <a:pPr marL="0" indent="0">
              <a:buNone/>
            </a:pPr>
            <a:r>
              <a:rPr lang="pt-BR" sz="2800" dirty="0" err="1"/>
              <a:t>let</a:t>
            </a:r>
            <a:r>
              <a:rPr lang="pt-BR" sz="2800" dirty="0"/>
              <a:t> </a:t>
            </a:r>
            <a:r>
              <a:rPr lang="pt-BR" sz="2800" dirty="0" err="1"/>
              <a:t>arrayOne</a:t>
            </a:r>
            <a:r>
              <a:rPr lang="pt-BR" sz="2800" dirty="0"/>
              <a:t> = [1,2,3] </a:t>
            </a:r>
            <a:endParaRPr lang="pt-BR" sz="2800" dirty="0" smtClean="0"/>
          </a:p>
          <a:p>
            <a:pPr marL="0" indent="0">
              <a:buNone/>
            </a:pPr>
            <a:r>
              <a:rPr lang="en-US" sz="2800" dirty="0" err="1"/>
              <a:t>var</a:t>
            </a:r>
            <a:r>
              <a:rPr lang="en-US" sz="2800" dirty="0"/>
              <a:t> </a:t>
            </a:r>
            <a:r>
              <a:rPr lang="en-US" sz="2800" dirty="0" err="1"/>
              <a:t>arrayTwo</a:t>
            </a:r>
            <a:r>
              <a:rPr lang="en-US" sz="2800" dirty="0"/>
              <a:t> = [4,5,6] </a:t>
            </a:r>
            <a:endParaRPr lang="en-US" sz="2800" dirty="0" smtClean="0"/>
          </a:p>
          <a:p>
            <a:pPr marL="0" indent="0">
              <a:buNone/>
            </a:pPr>
            <a:r>
              <a:rPr lang="en-US" sz="2800" dirty="0" err="1" smtClean="0"/>
              <a:t>var</a:t>
            </a:r>
            <a:r>
              <a:rPr lang="en-US" sz="2800" dirty="0" smtClean="0"/>
              <a:t> </a:t>
            </a:r>
            <a:r>
              <a:rPr lang="en-US" sz="2800" dirty="0" err="1"/>
              <a:t>arrayThree</a:t>
            </a:r>
            <a:r>
              <a:rPr lang="en-US" sz="2800" dirty="0"/>
              <a:t> = [</a:t>
            </a:r>
            <a:r>
              <a:rPr lang="en-US" sz="2800" dirty="0" err="1"/>
              <a:t>Int</a:t>
            </a:r>
            <a:r>
              <a:rPr lang="en-US" sz="2800" dirty="0"/>
              <a:t>]()  </a:t>
            </a:r>
            <a:endParaRPr lang="en-US" sz="2800" dirty="0" smtClean="0"/>
          </a:p>
        </p:txBody>
      </p:sp>
    </p:spTree>
    <p:extLst>
      <p:ext uri="{BB962C8B-B14F-4D97-AF65-F5344CB8AC3E}">
        <p14:creationId xmlns:p14="http://schemas.microsoft.com/office/powerpoint/2010/main" val="58116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smtClean="0"/>
              <a:t>empty dictionaries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008476" cy="3809999"/>
          </a:xfrm>
        </p:spPr>
        <p:txBody>
          <a:bodyPr>
            <a:normAutofit/>
          </a:bodyPr>
          <a:lstStyle/>
          <a:p>
            <a:pPr marL="0" indent="0">
              <a:buNone/>
            </a:pPr>
            <a:r>
              <a:rPr lang="en-US" sz="2400" dirty="0" err="1"/>
              <a:t>var</a:t>
            </a:r>
            <a:r>
              <a:rPr lang="en-US" sz="2400" dirty="0"/>
              <a:t> dic1 = [</a:t>
            </a:r>
            <a:r>
              <a:rPr lang="en-US" sz="2400" dirty="0" err="1"/>
              <a:t>String:String</a:t>
            </a:r>
            <a:r>
              <a:rPr lang="en-US" sz="2400" dirty="0"/>
              <a:t>]() </a:t>
            </a:r>
            <a:endParaRPr lang="en-US" sz="2400" dirty="0" smtClean="0"/>
          </a:p>
          <a:p>
            <a:pPr marL="0" indent="0">
              <a:buNone/>
            </a:pPr>
            <a:r>
              <a:rPr lang="en-US" sz="2400" dirty="0" err="1" smtClean="0"/>
              <a:t>var</a:t>
            </a:r>
            <a:r>
              <a:rPr lang="en-US" sz="2400" dirty="0" smtClean="0"/>
              <a:t> </a:t>
            </a:r>
            <a:r>
              <a:rPr lang="en-US" sz="2400" dirty="0"/>
              <a:t>dic2 = [</a:t>
            </a:r>
            <a:r>
              <a:rPr lang="en-US" sz="2400" dirty="0" err="1"/>
              <a:t>Int:String</a:t>
            </a:r>
            <a:r>
              <a:rPr lang="en-US" sz="2400" dirty="0"/>
              <a:t>]() </a:t>
            </a:r>
            <a:endParaRPr lang="en-US" sz="2400" dirty="0" smtClean="0"/>
          </a:p>
          <a:p>
            <a:pPr marL="0" indent="0">
              <a:buNone/>
            </a:pPr>
            <a:r>
              <a:rPr lang="en-US" sz="2400" dirty="0" err="1" smtClean="0"/>
              <a:t>var</a:t>
            </a:r>
            <a:r>
              <a:rPr lang="en-US" sz="2400" dirty="0" smtClean="0"/>
              <a:t> </a:t>
            </a:r>
            <a:r>
              <a:rPr lang="en-US" sz="2400" dirty="0"/>
              <a:t>dic3 = [</a:t>
            </a:r>
            <a:r>
              <a:rPr lang="en-US" sz="2400" dirty="0" err="1"/>
              <a:t>String:MyObject</a:t>
            </a:r>
            <a:r>
              <a:rPr lang="en-US" sz="2400" dirty="0"/>
              <a:t>]()</a:t>
            </a:r>
          </a:p>
        </p:txBody>
      </p:sp>
    </p:spTree>
    <p:extLst>
      <p:ext uri="{BB962C8B-B14F-4D97-AF65-F5344CB8AC3E}">
        <p14:creationId xmlns:p14="http://schemas.microsoft.com/office/powerpoint/2010/main" val="136345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dictionary values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008476" cy="3809999"/>
          </a:xfrm>
        </p:spPr>
        <p:txBody>
          <a:bodyPr>
            <a:normAutofit/>
          </a:bodyPr>
          <a:lstStyle/>
          <a:p>
            <a:pPr marL="0" indent="0">
              <a:buNone/>
            </a:pPr>
            <a:r>
              <a:rPr lang="en-US" sz="2400" dirty="0"/>
              <a:t>let countries = ["</a:t>
            </a:r>
            <a:r>
              <a:rPr lang="en-US" sz="2400" dirty="0" err="1"/>
              <a:t>US":"United</a:t>
            </a:r>
            <a:r>
              <a:rPr lang="en-US" sz="2400" dirty="0"/>
              <a:t> States", "</a:t>
            </a:r>
            <a:r>
              <a:rPr lang="en-US" sz="2400" dirty="0" err="1"/>
              <a:t>IN":"India","UK":"United</a:t>
            </a:r>
            <a:r>
              <a:rPr lang="en-US" sz="2400" dirty="0"/>
              <a:t> Kingdom</a:t>
            </a:r>
            <a:r>
              <a:rPr lang="en-US" sz="2400" dirty="0" smtClean="0"/>
              <a:t>"]</a:t>
            </a:r>
          </a:p>
          <a:p>
            <a:pPr marL="0" indent="0">
              <a:buNone/>
            </a:pPr>
            <a:r>
              <a:rPr lang="en-US" sz="2400" dirty="0" err="1" smtClean="0"/>
              <a:t>var</a:t>
            </a:r>
            <a:r>
              <a:rPr lang="en-US" sz="2400" dirty="0" smtClean="0"/>
              <a:t> </a:t>
            </a:r>
            <a:r>
              <a:rPr lang="en-US" sz="2400" dirty="0"/>
              <a:t>name = countries["US"]</a:t>
            </a:r>
          </a:p>
        </p:txBody>
      </p:sp>
    </p:spTree>
    <p:extLst>
      <p:ext uri="{BB962C8B-B14F-4D97-AF65-F5344CB8AC3E}">
        <p14:creationId xmlns:p14="http://schemas.microsoft.com/office/powerpoint/2010/main" val="61158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dictionary values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a:t>let countries = ["</a:t>
            </a:r>
            <a:r>
              <a:rPr lang="en-US" sz="2400" dirty="0" err="1"/>
              <a:t>US":"United</a:t>
            </a:r>
            <a:r>
              <a:rPr lang="en-US" sz="2400" dirty="0"/>
              <a:t> States", "</a:t>
            </a:r>
            <a:r>
              <a:rPr lang="en-US" sz="2400" dirty="0" err="1"/>
              <a:t>IN":"India","UK":"United</a:t>
            </a:r>
            <a:r>
              <a:rPr lang="en-US" sz="2400" dirty="0"/>
              <a:t> Kingdom"]; </a:t>
            </a:r>
            <a:endParaRPr lang="en-US" sz="2400" dirty="0" smtClean="0"/>
          </a:p>
          <a:p>
            <a:pPr marL="0" indent="0">
              <a:buNone/>
            </a:pPr>
            <a:r>
              <a:rPr lang="en-US" sz="2400" dirty="0" err="1" smtClean="0"/>
              <a:t>var</a:t>
            </a:r>
            <a:r>
              <a:rPr lang="en-US" sz="2400" dirty="0" smtClean="0"/>
              <a:t> </a:t>
            </a:r>
            <a:r>
              <a:rPr lang="en-US" sz="2400" dirty="0" err="1"/>
              <a:t>cnt</a:t>
            </a:r>
            <a:r>
              <a:rPr lang="en-US" sz="2400" dirty="0"/>
              <a:t> = </a:t>
            </a:r>
            <a:r>
              <a:rPr lang="en-US" sz="2400" dirty="0" err="1"/>
              <a:t>countries.count</a:t>
            </a:r>
            <a:r>
              <a:rPr lang="en-US" sz="2400" dirty="0"/>
              <a:t> //</a:t>
            </a:r>
            <a:r>
              <a:rPr lang="en-US" sz="2400" dirty="0" err="1"/>
              <a:t>cnt</a:t>
            </a:r>
            <a:r>
              <a:rPr lang="en-US" sz="2400" dirty="0"/>
              <a:t> contains 3</a:t>
            </a:r>
          </a:p>
        </p:txBody>
      </p:sp>
    </p:spTree>
    <p:extLst>
      <p:ext uri="{BB962C8B-B14F-4D97-AF65-F5344CB8AC3E}">
        <p14:creationId xmlns:p14="http://schemas.microsoft.com/office/powerpoint/2010/main" val="39823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 dictionary empty?</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a:t>let countries = ["</a:t>
            </a:r>
            <a:r>
              <a:rPr lang="en-US" sz="2400" dirty="0" err="1"/>
              <a:t>US":"United</a:t>
            </a:r>
            <a:r>
              <a:rPr lang="en-US" sz="2400" dirty="0"/>
              <a:t> States", "</a:t>
            </a:r>
            <a:r>
              <a:rPr lang="en-US" sz="2400" dirty="0" err="1"/>
              <a:t>IN":"India","UK":"United</a:t>
            </a:r>
            <a:r>
              <a:rPr lang="en-US" sz="2400" dirty="0"/>
              <a:t> Kingdom</a:t>
            </a:r>
            <a:r>
              <a:rPr lang="en-US" sz="2400" dirty="0" smtClean="0"/>
              <a:t>"]</a:t>
            </a:r>
          </a:p>
          <a:p>
            <a:pPr marL="0" indent="0">
              <a:buNone/>
            </a:pPr>
            <a:r>
              <a:rPr lang="en-US" sz="2400" dirty="0" err="1" smtClean="0"/>
              <a:t>var</a:t>
            </a:r>
            <a:r>
              <a:rPr lang="en-US" sz="2400" dirty="0" smtClean="0"/>
              <a:t> </a:t>
            </a:r>
            <a:r>
              <a:rPr lang="en-US" sz="2400" dirty="0"/>
              <a:t>empty = </a:t>
            </a:r>
            <a:r>
              <a:rPr lang="en-US" sz="2400" dirty="0" err="1"/>
              <a:t>countries.isEmpty</a:t>
            </a:r>
            <a:endParaRPr lang="en-US" sz="2400" dirty="0"/>
          </a:p>
        </p:txBody>
      </p:sp>
    </p:spTree>
    <p:extLst>
      <p:ext uri="{BB962C8B-B14F-4D97-AF65-F5344CB8AC3E}">
        <p14:creationId xmlns:p14="http://schemas.microsoft.com/office/powerpoint/2010/main" val="30887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key value</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countries = ["</a:t>
            </a:r>
            <a:r>
              <a:rPr lang="en-US" sz="2400" dirty="0" err="1"/>
              <a:t>US":"United</a:t>
            </a:r>
            <a:r>
              <a:rPr lang="en-US" sz="2400" dirty="0"/>
              <a:t> States", "</a:t>
            </a:r>
            <a:r>
              <a:rPr lang="en-US" sz="2400" dirty="0" err="1"/>
              <a:t>IN":"India","UK":"United</a:t>
            </a:r>
            <a:r>
              <a:rPr lang="en-US" sz="2400" dirty="0"/>
              <a:t> Kingdom"] </a:t>
            </a:r>
            <a:endParaRPr lang="en-US" sz="2400" dirty="0" smtClean="0"/>
          </a:p>
          <a:p>
            <a:pPr marL="0" indent="0">
              <a:buNone/>
            </a:pPr>
            <a:r>
              <a:rPr lang="en-US" sz="2400" dirty="0" smtClean="0"/>
              <a:t>//</a:t>
            </a:r>
            <a:r>
              <a:rPr lang="en-US" sz="2400" dirty="0"/>
              <a:t>The value of UK is now set to "Great Britain" </a:t>
            </a:r>
            <a:br>
              <a:rPr lang="en-US" sz="2400" dirty="0"/>
            </a:br>
            <a:r>
              <a:rPr lang="en-US" sz="2400" dirty="0" smtClean="0"/>
              <a:t>countries</a:t>
            </a:r>
            <a:r>
              <a:rPr lang="en-US" sz="2400" dirty="0"/>
              <a:t>["UK"] = "Great Britain" </a:t>
            </a:r>
            <a:endParaRPr lang="en-US" sz="2400" dirty="0" smtClean="0"/>
          </a:p>
          <a:p>
            <a:pPr marL="0" indent="0">
              <a:buNone/>
            </a:pPr>
            <a:r>
              <a:rPr lang="en-US" sz="2400" dirty="0"/>
              <a:t>//The value of UK is now set to "Britain" and </a:t>
            </a:r>
            <a:r>
              <a:rPr lang="en-US" sz="2400" dirty="0" err="1"/>
              <a:t>orig</a:t>
            </a:r>
            <a:r>
              <a:rPr lang="en-US" sz="2400" dirty="0"/>
              <a:t> now contains "Great </a:t>
            </a:r>
            <a:r>
              <a:rPr lang="en-US" sz="2400" dirty="0" smtClean="0"/>
              <a:t>Britain”</a:t>
            </a:r>
            <a:br>
              <a:rPr lang="en-US" sz="2400" dirty="0" smtClean="0"/>
            </a:br>
            <a:r>
              <a:rPr lang="en-US" sz="2400" dirty="0" err="1" smtClean="0"/>
              <a:t>var</a:t>
            </a:r>
            <a:r>
              <a:rPr lang="en-US" sz="2400" dirty="0" smtClean="0"/>
              <a:t> </a:t>
            </a:r>
            <a:r>
              <a:rPr lang="en-US" sz="2400" dirty="0" err="1" smtClean="0"/>
              <a:t>orig</a:t>
            </a:r>
            <a:r>
              <a:rPr lang="en-US" sz="2400" dirty="0" smtClean="0"/>
              <a:t> </a:t>
            </a:r>
            <a:r>
              <a:rPr lang="en-US" sz="2400" dirty="0"/>
              <a:t>= </a:t>
            </a:r>
            <a:r>
              <a:rPr lang="en-US" sz="2400" dirty="0" err="1"/>
              <a:t>countries.updateValue</a:t>
            </a:r>
            <a:r>
              <a:rPr lang="en-US" sz="2400" dirty="0"/>
              <a:t>("Britain", </a:t>
            </a:r>
            <a:r>
              <a:rPr lang="en-US" sz="2400" dirty="0" err="1"/>
              <a:t>forKey</a:t>
            </a:r>
            <a:r>
              <a:rPr lang="en-US" sz="2400" dirty="0"/>
              <a:t>: "UK</a:t>
            </a:r>
            <a:r>
              <a:rPr lang="en-US" sz="2400" dirty="0" smtClean="0"/>
              <a:t>")</a:t>
            </a:r>
            <a:endParaRPr lang="en-US" sz="2400" dirty="0"/>
          </a:p>
        </p:txBody>
      </p:sp>
    </p:spTree>
    <p:extLst>
      <p:ext uri="{BB962C8B-B14F-4D97-AF65-F5344CB8AC3E}">
        <p14:creationId xmlns:p14="http://schemas.microsoft.com/office/powerpoint/2010/main" val="25069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key-value pair</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countries = ["</a:t>
            </a:r>
            <a:r>
              <a:rPr lang="en-US" sz="2400" dirty="0" err="1"/>
              <a:t>US":"United</a:t>
            </a:r>
            <a:r>
              <a:rPr lang="en-US" sz="2400" dirty="0"/>
              <a:t> States", "</a:t>
            </a:r>
            <a:r>
              <a:rPr lang="en-US" sz="2400" dirty="0" err="1"/>
              <a:t>IN":"India","UK":"United</a:t>
            </a:r>
            <a:r>
              <a:rPr lang="en-US" sz="2400" dirty="0"/>
              <a:t> Kingdom"] </a:t>
            </a:r>
            <a:endParaRPr lang="en-US" sz="2400" dirty="0" smtClean="0"/>
          </a:p>
          <a:p>
            <a:pPr marL="0" indent="0">
              <a:buNone/>
            </a:pPr>
            <a:r>
              <a:rPr lang="en-US" sz="2400" dirty="0"/>
              <a:t>//The value of "FR" is set to "</a:t>
            </a:r>
            <a:r>
              <a:rPr lang="en-US" sz="2400" dirty="0" smtClean="0"/>
              <a:t>France”</a:t>
            </a:r>
            <a:r>
              <a:rPr lang="en-US" sz="2400" dirty="0"/>
              <a:t/>
            </a:r>
            <a:br>
              <a:rPr lang="en-US" sz="2400" dirty="0"/>
            </a:br>
            <a:r>
              <a:rPr lang="en-US" sz="2400" dirty="0" smtClean="0"/>
              <a:t>countries</a:t>
            </a:r>
            <a:r>
              <a:rPr lang="en-US" sz="2400" dirty="0"/>
              <a:t>["FR"] = "France" </a:t>
            </a:r>
            <a:endParaRPr lang="en-US" sz="2400" dirty="0" smtClean="0"/>
          </a:p>
          <a:p>
            <a:pPr marL="0" indent="0">
              <a:buNone/>
            </a:pPr>
            <a:r>
              <a:rPr lang="en-US" sz="2400" dirty="0"/>
              <a:t>//The value of "DE" is set to "Germany" and </a:t>
            </a:r>
            <a:r>
              <a:rPr lang="en-US" sz="2400" dirty="0" err="1"/>
              <a:t>orig</a:t>
            </a:r>
            <a:r>
              <a:rPr lang="en-US" sz="2400" dirty="0"/>
              <a:t> is </a:t>
            </a:r>
            <a:r>
              <a:rPr lang="en-US" sz="2400" dirty="0" smtClean="0"/>
              <a:t>nil</a:t>
            </a:r>
            <a:br>
              <a:rPr lang="en-US" sz="2400" dirty="0" smtClean="0"/>
            </a:br>
            <a:r>
              <a:rPr lang="en-US" sz="2400" dirty="0" err="1" smtClean="0"/>
              <a:t>var</a:t>
            </a:r>
            <a:r>
              <a:rPr lang="en-US" sz="2400" dirty="0" smtClean="0"/>
              <a:t> </a:t>
            </a:r>
            <a:r>
              <a:rPr lang="en-US" sz="2400" dirty="0" err="1"/>
              <a:t>orig</a:t>
            </a:r>
            <a:r>
              <a:rPr lang="en-US" sz="2400" dirty="0"/>
              <a:t> = </a:t>
            </a:r>
            <a:r>
              <a:rPr lang="en-US" sz="2400" dirty="0" err="1"/>
              <a:t>countries.updateValue</a:t>
            </a:r>
            <a:r>
              <a:rPr lang="en-US" sz="2400" dirty="0"/>
              <a:t>("Germany", </a:t>
            </a:r>
            <a:r>
              <a:rPr lang="en-US" sz="2400" dirty="0" err="1"/>
              <a:t>forKey</a:t>
            </a:r>
            <a:r>
              <a:rPr lang="en-US" sz="2400" dirty="0"/>
              <a:t>: "DE</a:t>
            </a:r>
            <a:r>
              <a:rPr lang="en-US" sz="2400" dirty="0" smtClean="0"/>
              <a:t>")</a:t>
            </a:r>
            <a:endParaRPr lang="en-US" sz="2400" dirty="0"/>
          </a:p>
        </p:txBody>
      </p:sp>
    </p:spTree>
    <p:extLst>
      <p:ext uri="{BB962C8B-B14F-4D97-AF65-F5344CB8AC3E}">
        <p14:creationId xmlns:p14="http://schemas.microsoft.com/office/powerpoint/2010/main" val="49945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key-value pair</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countries = ["</a:t>
            </a:r>
            <a:r>
              <a:rPr lang="en-US" sz="2400" dirty="0" err="1"/>
              <a:t>US":"United</a:t>
            </a:r>
            <a:r>
              <a:rPr lang="en-US" sz="2400" dirty="0"/>
              <a:t> States", "</a:t>
            </a:r>
            <a:r>
              <a:rPr lang="en-US" sz="2400" dirty="0" err="1"/>
              <a:t>IN":"India","UK":"United</a:t>
            </a:r>
            <a:r>
              <a:rPr lang="en-US" sz="2400" dirty="0"/>
              <a:t> Kingdom"]; </a:t>
            </a:r>
            <a:endParaRPr lang="en-US" sz="2400" dirty="0" smtClean="0"/>
          </a:p>
          <a:p>
            <a:pPr marL="0" indent="0">
              <a:buNone/>
            </a:pPr>
            <a:r>
              <a:rPr lang="en-US" sz="2400" dirty="0"/>
              <a:t>//The "IN" key/value pair is removed </a:t>
            </a:r>
            <a:r>
              <a:rPr lang="en-US" sz="2400" dirty="0" smtClean="0"/>
              <a:t/>
            </a:r>
            <a:br>
              <a:rPr lang="en-US" sz="2400" dirty="0" smtClean="0"/>
            </a:br>
            <a:r>
              <a:rPr lang="en-US" sz="2400" dirty="0" smtClean="0"/>
              <a:t>countries</a:t>
            </a:r>
            <a:r>
              <a:rPr lang="en-US" sz="2400" dirty="0"/>
              <a:t>["IN"] = nil </a:t>
            </a:r>
            <a:endParaRPr lang="en-US" sz="2400" dirty="0" smtClean="0"/>
          </a:p>
          <a:p>
            <a:pPr marL="0" indent="0">
              <a:buNone/>
            </a:pPr>
            <a:r>
              <a:rPr lang="en-US" sz="2400" dirty="0" smtClean="0"/>
              <a:t>//</a:t>
            </a:r>
            <a:r>
              <a:rPr lang="en-US" sz="2400" dirty="0"/>
              <a:t>The "UK" key value pair is removed and </a:t>
            </a:r>
            <a:r>
              <a:rPr lang="en-US" sz="2400" dirty="0" err="1"/>
              <a:t>orig</a:t>
            </a:r>
            <a:r>
              <a:rPr lang="en-US" sz="2400" dirty="0"/>
              <a:t> contains "United Kingdom" </a:t>
            </a:r>
            <a:r>
              <a:rPr lang="en-US" sz="2400" dirty="0" smtClean="0"/>
              <a:t/>
            </a:r>
            <a:br>
              <a:rPr lang="en-US" sz="2400" dirty="0" smtClean="0"/>
            </a:br>
            <a:r>
              <a:rPr lang="en-US" sz="2400" dirty="0" err="1" smtClean="0"/>
              <a:t>var</a:t>
            </a:r>
            <a:r>
              <a:rPr lang="en-US" sz="2400" dirty="0" smtClean="0"/>
              <a:t> </a:t>
            </a:r>
            <a:r>
              <a:rPr lang="en-US" sz="2400" dirty="0" err="1"/>
              <a:t>orig</a:t>
            </a:r>
            <a:r>
              <a:rPr lang="en-US" sz="2400" dirty="0"/>
              <a:t> = </a:t>
            </a:r>
            <a:r>
              <a:rPr lang="en-US" sz="2400" dirty="0" err="1"/>
              <a:t>countries.removeValue</a:t>
            </a:r>
            <a:r>
              <a:rPr lang="en-US" sz="2400" dirty="0"/>
              <a:t>(</a:t>
            </a:r>
            <a:r>
              <a:rPr lang="en-US" sz="2400" dirty="0" err="1"/>
              <a:t>forKey</a:t>
            </a:r>
            <a:r>
              <a:rPr lang="en-US" sz="2400" dirty="0"/>
              <a:t>:"UK") </a:t>
            </a:r>
            <a:endParaRPr lang="en-US" sz="2400" dirty="0" smtClean="0"/>
          </a:p>
          <a:p>
            <a:pPr marL="0" indent="0">
              <a:buNone/>
            </a:pPr>
            <a:r>
              <a:rPr lang="en-US" sz="2400" dirty="0"/>
              <a:t>//Removes all key/value pairs from the countries </a:t>
            </a:r>
            <a:r>
              <a:rPr lang="en-US" sz="2400" dirty="0" smtClean="0"/>
              <a:t>dictionary</a:t>
            </a:r>
            <a:br>
              <a:rPr lang="en-US" sz="2400" dirty="0" smtClean="0"/>
            </a:br>
            <a:r>
              <a:rPr lang="en-US" sz="2400" dirty="0" err="1" smtClean="0"/>
              <a:t>countries.removeAll</a:t>
            </a:r>
            <a:r>
              <a:rPr lang="en-US" sz="2400" dirty="0" smtClean="0"/>
              <a:t>()</a:t>
            </a:r>
            <a:endParaRPr lang="en-US" sz="2400" dirty="0"/>
          </a:p>
        </p:txBody>
      </p:sp>
    </p:spTree>
    <p:extLst>
      <p:ext uri="{BB962C8B-B14F-4D97-AF65-F5344CB8AC3E}">
        <p14:creationId xmlns:p14="http://schemas.microsoft.com/office/powerpoint/2010/main" val="104677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a:t>
            </a:r>
            <a:r>
              <a:rPr lang="en-US" sz="2400" dirty="0" err="1"/>
              <a:t>mySet</a:t>
            </a:r>
            <a:r>
              <a:rPr lang="en-US" sz="2400" dirty="0"/>
              <a:t> = Set(["one", "two", "three"]) </a:t>
            </a:r>
          </a:p>
        </p:txBody>
      </p:sp>
    </p:spTree>
    <p:extLst>
      <p:ext uri="{BB962C8B-B14F-4D97-AF65-F5344CB8AC3E}">
        <p14:creationId xmlns:p14="http://schemas.microsoft.com/office/powerpoint/2010/main" val="208805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 set</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a:t>//Initializes an empty Set of the String type </a:t>
            </a:r>
            <a:r>
              <a:rPr lang="en-US" sz="2400" dirty="0" smtClean="0"/>
              <a:t/>
            </a:r>
            <a:br>
              <a:rPr lang="en-US" sz="2400" dirty="0" smtClean="0"/>
            </a:br>
            <a:r>
              <a:rPr lang="en-US" sz="2400" dirty="0" err="1" smtClean="0"/>
              <a:t>var</a:t>
            </a:r>
            <a:r>
              <a:rPr lang="en-US" sz="2400" dirty="0" smtClean="0"/>
              <a:t> </a:t>
            </a:r>
            <a:r>
              <a:rPr lang="en-US" sz="2400" dirty="0" err="1"/>
              <a:t>mySet</a:t>
            </a:r>
            <a:r>
              <a:rPr lang="en-US" sz="2400" dirty="0"/>
              <a:t> = Set&lt;String&gt;() </a:t>
            </a:r>
            <a:endParaRPr lang="en-US" sz="2400" dirty="0" smtClean="0"/>
          </a:p>
          <a:p>
            <a:pPr marL="0" indent="0">
              <a:buNone/>
            </a:pPr>
            <a:r>
              <a:rPr lang="en-US" sz="2400" dirty="0" smtClean="0"/>
              <a:t>//</a:t>
            </a:r>
            <a:r>
              <a:rPr lang="en-US" sz="2400" dirty="0"/>
              <a:t>Initializes a mutable set of the String type with initial values </a:t>
            </a:r>
            <a:r>
              <a:rPr lang="en-US" sz="2400" dirty="0" smtClean="0"/>
              <a:t/>
            </a:r>
            <a:br>
              <a:rPr lang="en-US" sz="2400" dirty="0" smtClean="0"/>
            </a:br>
            <a:r>
              <a:rPr lang="en-US" sz="2400" dirty="0" err="1" smtClean="0"/>
              <a:t>var</a:t>
            </a:r>
            <a:r>
              <a:rPr lang="en-US" sz="2400" dirty="0" smtClean="0"/>
              <a:t> </a:t>
            </a:r>
            <a:r>
              <a:rPr lang="en-US" sz="2400" dirty="0" err="1"/>
              <a:t>mySet</a:t>
            </a:r>
            <a:r>
              <a:rPr lang="en-US" sz="2400" dirty="0"/>
              <a:t> = Set(["one", "two", "three"]) </a:t>
            </a:r>
            <a:endParaRPr lang="en-US" sz="2400" dirty="0" smtClean="0"/>
          </a:p>
          <a:p>
            <a:pPr marL="0" indent="0">
              <a:buNone/>
            </a:pPr>
            <a:r>
              <a:rPr lang="en-US" sz="2400" dirty="0" smtClean="0"/>
              <a:t>//</a:t>
            </a:r>
            <a:r>
              <a:rPr lang="en-US" sz="2400" dirty="0"/>
              <a:t>Creates </a:t>
            </a:r>
            <a:r>
              <a:rPr lang="en-US" sz="2400" dirty="0" smtClean="0"/>
              <a:t>an immutable </a:t>
            </a:r>
            <a:r>
              <a:rPr lang="en-US" sz="2400" dirty="0"/>
              <a:t>set of the String type. </a:t>
            </a:r>
            <a:br>
              <a:rPr lang="en-US" sz="2400" dirty="0"/>
            </a:br>
            <a:r>
              <a:rPr lang="en-US" sz="2400" dirty="0" smtClean="0"/>
              <a:t>let </a:t>
            </a:r>
            <a:r>
              <a:rPr lang="en-US" sz="2400" dirty="0" err="1"/>
              <a:t>mySet</a:t>
            </a:r>
            <a:r>
              <a:rPr lang="en-US" sz="2400" dirty="0"/>
              <a:t> = Set(["one", "two", "three"]) </a:t>
            </a:r>
          </a:p>
        </p:txBody>
      </p:sp>
    </p:spTree>
    <p:extLst>
      <p:ext uri="{BB962C8B-B14F-4D97-AF65-F5344CB8AC3E}">
        <p14:creationId xmlns:p14="http://schemas.microsoft.com/office/powerpoint/2010/main" val="18988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items into a set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a:t>
            </a:r>
            <a:r>
              <a:rPr lang="en-US" sz="2400" dirty="0" err="1"/>
              <a:t>mySet</a:t>
            </a:r>
            <a:r>
              <a:rPr lang="en-US" sz="2400" dirty="0"/>
              <a:t> = Set&lt;String</a:t>
            </a:r>
            <a:r>
              <a:rPr lang="en-US" sz="2400" dirty="0" smtClean="0"/>
              <a:t>&gt;()</a:t>
            </a:r>
          </a:p>
          <a:p>
            <a:pPr marL="0" indent="0">
              <a:buNone/>
            </a:pPr>
            <a:r>
              <a:rPr lang="en-US" sz="2400" dirty="0" smtClean="0"/>
              <a:t> </a:t>
            </a:r>
            <a:br>
              <a:rPr lang="en-US" sz="2400" dirty="0" smtClean="0"/>
            </a:br>
            <a:r>
              <a:rPr lang="en-US" sz="2400" dirty="0" err="1" smtClean="0"/>
              <a:t>mySet.insert</a:t>
            </a:r>
            <a:r>
              <a:rPr lang="en-US" sz="2400" dirty="0"/>
              <a:t>("One") </a:t>
            </a:r>
            <a:r>
              <a:rPr lang="en-US" sz="2400" dirty="0" smtClean="0"/>
              <a:t/>
            </a:r>
            <a:br>
              <a:rPr lang="en-US" sz="2400" dirty="0" smtClean="0"/>
            </a:br>
            <a:r>
              <a:rPr lang="en-US" sz="2400" dirty="0" err="1" smtClean="0"/>
              <a:t>mySet.insert</a:t>
            </a:r>
            <a:r>
              <a:rPr lang="en-US" sz="2400" dirty="0"/>
              <a:t>("Two") </a:t>
            </a:r>
            <a:r>
              <a:rPr lang="en-US" sz="2400" dirty="0" smtClean="0"/>
              <a:t/>
            </a:r>
            <a:br>
              <a:rPr lang="en-US" sz="2400" dirty="0" smtClean="0"/>
            </a:br>
            <a:r>
              <a:rPr lang="en-US" sz="2400" dirty="0" err="1" smtClean="0"/>
              <a:t>mySet.insert</a:t>
            </a:r>
            <a:r>
              <a:rPr lang="en-US" sz="2400" dirty="0"/>
              <a:t>("Three") </a:t>
            </a:r>
          </a:p>
        </p:txBody>
      </p:sp>
    </p:spTree>
    <p:extLst>
      <p:ext uri="{BB962C8B-B14F-4D97-AF65-F5344CB8AC3E}">
        <p14:creationId xmlns:p14="http://schemas.microsoft.com/office/powerpoint/2010/main" val="145806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Arrays</a:t>
            </a:r>
            <a:endParaRPr lang="en-US" dirty="0"/>
          </a:p>
        </p:txBody>
      </p:sp>
      <p:sp>
        <p:nvSpPr>
          <p:cNvPr id="3" name="Content Placeholder 2"/>
          <p:cNvSpPr>
            <a:spLocks noGrp="1"/>
          </p:cNvSpPr>
          <p:nvPr>
            <p:ph idx="1"/>
          </p:nvPr>
        </p:nvSpPr>
        <p:spPr/>
        <p:txBody>
          <a:bodyPr/>
          <a:lstStyle/>
          <a:p>
            <a:pPr marL="0" indent="0">
              <a:buNone/>
            </a:pPr>
            <a:r>
              <a:rPr lang="en-US" sz="2800" dirty="0" err="1"/>
              <a:t>var</a:t>
            </a:r>
            <a:r>
              <a:rPr lang="en-US" sz="2800" dirty="0"/>
              <a:t> </a:t>
            </a:r>
            <a:r>
              <a:rPr lang="en-US" sz="2800" dirty="0" err="1"/>
              <a:t>arrayOne</a:t>
            </a:r>
            <a:r>
              <a:rPr lang="en-US" sz="2800" dirty="0"/>
              <a:t> = [String]() </a:t>
            </a:r>
            <a:endParaRPr lang="en-US" sz="2800" dirty="0" smtClean="0"/>
          </a:p>
          <a:p>
            <a:pPr marL="0" indent="0">
              <a:buNone/>
            </a:pPr>
            <a:r>
              <a:rPr lang="en-US" sz="2800" dirty="0" err="1" smtClean="0"/>
              <a:t>var</a:t>
            </a:r>
            <a:r>
              <a:rPr lang="en-US" sz="2800" dirty="0" smtClean="0"/>
              <a:t> </a:t>
            </a:r>
            <a:r>
              <a:rPr lang="en-US" sz="2800" dirty="0" err="1"/>
              <a:t>arrayTwo</a:t>
            </a:r>
            <a:r>
              <a:rPr lang="en-US" sz="2800" dirty="0"/>
              <a:t> = [Double]() </a:t>
            </a:r>
            <a:endParaRPr lang="en-US" sz="2800" dirty="0" smtClean="0"/>
          </a:p>
          <a:p>
            <a:pPr marL="0" indent="0">
              <a:buNone/>
            </a:pPr>
            <a:r>
              <a:rPr lang="en-US" sz="2800" dirty="0" err="1" smtClean="0"/>
              <a:t>var</a:t>
            </a:r>
            <a:r>
              <a:rPr lang="en-US" sz="2800" dirty="0" smtClean="0"/>
              <a:t> </a:t>
            </a:r>
            <a:r>
              <a:rPr lang="en-US" sz="2800" dirty="0" err="1"/>
              <a:t>arrayThree</a:t>
            </a:r>
            <a:r>
              <a:rPr lang="en-US" sz="2800" dirty="0"/>
              <a:t> = [</a:t>
            </a:r>
            <a:r>
              <a:rPr lang="en-US" sz="2800" dirty="0" err="1"/>
              <a:t>MyObject</a:t>
            </a:r>
            <a:r>
              <a:rPr lang="en-US" sz="2800" dirty="0"/>
              <a:t>]() </a:t>
            </a:r>
            <a:endParaRPr lang="en-US" sz="2800" dirty="0" smtClean="0"/>
          </a:p>
        </p:txBody>
      </p:sp>
    </p:spTree>
    <p:extLst>
      <p:ext uri="{BB962C8B-B14F-4D97-AF65-F5344CB8AC3E}">
        <p14:creationId xmlns:p14="http://schemas.microsoft.com/office/powerpoint/2010/main" val="164295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number of items in a set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a:t>
            </a:r>
            <a:r>
              <a:rPr lang="en-US" sz="2400" dirty="0" err="1"/>
              <a:t>mySet</a:t>
            </a:r>
            <a:r>
              <a:rPr lang="en-US" sz="2400" dirty="0"/>
              <a:t> = Set&lt;String&gt;() </a:t>
            </a:r>
            <a:endParaRPr lang="en-US" sz="2400" dirty="0" smtClean="0"/>
          </a:p>
          <a:p>
            <a:pPr marL="0" indent="0">
              <a:buNone/>
            </a:pPr>
            <a:r>
              <a:rPr lang="en-US" sz="2400" dirty="0" err="1" smtClean="0"/>
              <a:t>mySet.insert</a:t>
            </a:r>
            <a:r>
              <a:rPr lang="en-US" sz="2400" dirty="0"/>
              <a:t>("One") </a:t>
            </a:r>
            <a:r>
              <a:rPr lang="en-US" sz="2400" dirty="0" smtClean="0"/>
              <a:t/>
            </a:r>
            <a:br>
              <a:rPr lang="en-US" sz="2400" dirty="0" smtClean="0"/>
            </a:br>
            <a:r>
              <a:rPr lang="en-US" sz="2400" dirty="0" err="1" smtClean="0"/>
              <a:t>mySet.insert</a:t>
            </a:r>
            <a:r>
              <a:rPr lang="en-US" sz="2400" dirty="0"/>
              <a:t>("Two") </a:t>
            </a:r>
            <a:r>
              <a:rPr lang="en-US" sz="2400" dirty="0" smtClean="0"/>
              <a:t/>
            </a:r>
            <a:br>
              <a:rPr lang="en-US" sz="2400" dirty="0" smtClean="0"/>
            </a:br>
            <a:r>
              <a:rPr lang="en-US" sz="2400" dirty="0" err="1" smtClean="0"/>
              <a:t>mySet.insert</a:t>
            </a:r>
            <a:r>
              <a:rPr lang="en-US" sz="2400" dirty="0"/>
              <a:t>("Three") </a:t>
            </a:r>
            <a:endParaRPr lang="en-US" sz="2400" dirty="0" smtClean="0"/>
          </a:p>
          <a:p>
            <a:pPr marL="0" indent="0">
              <a:buNone/>
            </a:pPr>
            <a:r>
              <a:rPr lang="en-US" sz="2400" dirty="0" smtClean="0"/>
              <a:t>print</a:t>
            </a:r>
            <a:r>
              <a:rPr lang="en-US" sz="2400" dirty="0"/>
              <a:t>("\(</a:t>
            </a:r>
            <a:r>
              <a:rPr lang="en-US" sz="2400" dirty="0" err="1"/>
              <a:t>mySet.count</a:t>
            </a:r>
            <a:r>
              <a:rPr lang="en-US" sz="2400" dirty="0"/>
              <a:t>) items") </a:t>
            </a:r>
          </a:p>
        </p:txBody>
      </p:sp>
    </p:spTree>
    <p:extLst>
      <p:ext uri="{BB962C8B-B14F-4D97-AF65-F5344CB8AC3E}">
        <p14:creationId xmlns:p14="http://schemas.microsoft.com/office/powerpoint/2010/main" val="188487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whether a set contains an item</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a:t>
            </a:r>
            <a:r>
              <a:rPr lang="en-US" sz="2400" dirty="0" err="1"/>
              <a:t>mySet</a:t>
            </a:r>
            <a:r>
              <a:rPr lang="en-US" sz="2400" dirty="0"/>
              <a:t> = Set&lt;String&gt;() </a:t>
            </a:r>
            <a:endParaRPr lang="en-US" sz="2400" dirty="0" smtClean="0"/>
          </a:p>
          <a:p>
            <a:pPr marL="0" indent="0">
              <a:buNone/>
            </a:pPr>
            <a:r>
              <a:rPr lang="en-US" sz="2400" dirty="0" err="1" smtClean="0"/>
              <a:t>mySet.insert</a:t>
            </a:r>
            <a:r>
              <a:rPr lang="en-US" sz="2400" dirty="0"/>
              <a:t>("One") </a:t>
            </a:r>
            <a:r>
              <a:rPr lang="en-US" sz="2400" dirty="0" smtClean="0"/>
              <a:t/>
            </a:r>
            <a:br>
              <a:rPr lang="en-US" sz="2400" dirty="0" smtClean="0"/>
            </a:br>
            <a:r>
              <a:rPr lang="en-US" sz="2400" dirty="0" err="1" smtClean="0"/>
              <a:t>mySet.insert</a:t>
            </a:r>
            <a:r>
              <a:rPr lang="en-US" sz="2400" dirty="0"/>
              <a:t>("Two") </a:t>
            </a:r>
            <a:r>
              <a:rPr lang="en-US" sz="2400" dirty="0" smtClean="0"/>
              <a:t/>
            </a:r>
            <a:br>
              <a:rPr lang="en-US" sz="2400" dirty="0" smtClean="0"/>
            </a:br>
            <a:r>
              <a:rPr lang="en-US" sz="2400" dirty="0" err="1" smtClean="0"/>
              <a:t>mySet.insert</a:t>
            </a:r>
            <a:r>
              <a:rPr lang="en-US" sz="2400" dirty="0"/>
              <a:t>("Three") </a:t>
            </a:r>
            <a:endParaRPr lang="en-US" sz="2400" dirty="0" smtClean="0"/>
          </a:p>
          <a:p>
            <a:pPr marL="0" indent="0">
              <a:buNone/>
            </a:pPr>
            <a:r>
              <a:rPr lang="en-US" sz="2400" dirty="0" err="1" smtClean="0"/>
              <a:t>var</a:t>
            </a:r>
            <a:r>
              <a:rPr lang="en-US" sz="2400" dirty="0" smtClean="0"/>
              <a:t> </a:t>
            </a:r>
            <a:r>
              <a:rPr lang="en-US" sz="2400" dirty="0"/>
              <a:t>contain = </a:t>
            </a:r>
            <a:r>
              <a:rPr lang="en-US" sz="2400" dirty="0" err="1"/>
              <a:t>mySet.contains</a:t>
            </a:r>
            <a:r>
              <a:rPr lang="en-US" sz="2400" dirty="0"/>
              <a:t>("Two") </a:t>
            </a:r>
          </a:p>
        </p:txBody>
      </p:sp>
    </p:spTree>
    <p:extLst>
      <p:ext uri="{BB962C8B-B14F-4D97-AF65-F5344CB8AC3E}">
        <p14:creationId xmlns:p14="http://schemas.microsoft.com/office/powerpoint/2010/main" val="54889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Iterating over a set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a:t>for item in </a:t>
            </a:r>
            <a:r>
              <a:rPr lang="en-US" sz="2400" dirty="0" err="1"/>
              <a:t>mySet</a:t>
            </a:r>
            <a:r>
              <a:rPr lang="en-US" sz="2400" dirty="0"/>
              <a:t> { </a:t>
            </a:r>
            <a:br>
              <a:rPr lang="en-US" sz="2400" dirty="0"/>
            </a:br>
            <a:r>
              <a:rPr lang="en-US" sz="2400" dirty="0" smtClean="0"/>
              <a:t>	print(item</a:t>
            </a:r>
            <a:r>
              <a:rPr lang="en-US" sz="2400" dirty="0"/>
              <a:t>) </a:t>
            </a:r>
            <a:r>
              <a:rPr lang="en-US" sz="2400" dirty="0" smtClean="0"/>
              <a:t/>
            </a:r>
            <a:br>
              <a:rPr lang="en-US" sz="2400" dirty="0" smtClean="0"/>
            </a:br>
            <a:r>
              <a:rPr lang="en-US" sz="2400" dirty="0" smtClean="0"/>
              <a:t>} </a:t>
            </a:r>
            <a:endParaRPr lang="en-US" sz="2400" dirty="0"/>
          </a:p>
        </p:txBody>
      </p:sp>
    </p:spTree>
    <p:extLst>
      <p:ext uri="{BB962C8B-B14F-4D97-AF65-F5344CB8AC3E}">
        <p14:creationId xmlns:p14="http://schemas.microsoft.com/office/powerpoint/2010/main" val="163524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items in a set</a:t>
            </a:r>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a:t>//The remove method will return and remove an item from a set </a:t>
            </a:r>
            <a:r>
              <a:rPr lang="en-US" sz="2400" dirty="0" smtClean="0"/>
              <a:t/>
            </a:r>
            <a:br>
              <a:rPr lang="en-US" sz="2400" dirty="0" smtClean="0"/>
            </a:br>
            <a:r>
              <a:rPr lang="en-US" sz="2400" dirty="0" err="1" smtClean="0"/>
              <a:t>var</a:t>
            </a:r>
            <a:r>
              <a:rPr lang="en-US" sz="2400" dirty="0" smtClean="0"/>
              <a:t> </a:t>
            </a:r>
            <a:r>
              <a:rPr lang="en-US" sz="2400" dirty="0"/>
              <a:t>item = </a:t>
            </a:r>
            <a:r>
              <a:rPr lang="en-US" sz="2400" dirty="0" err="1"/>
              <a:t>mySet.remove</a:t>
            </a:r>
            <a:r>
              <a:rPr lang="en-US" sz="2400" dirty="0"/>
              <a:t>("Two") </a:t>
            </a:r>
            <a:endParaRPr lang="en-US" sz="2400" dirty="0" smtClean="0"/>
          </a:p>
          <a:p>
            <a:pPr marL="0" indent="0">
              <a:buNone/>
            </a:pPr>
            <a:r>
              <a:rPr lang="en-US" sz="2400" dirty="0" smtClean="0"/>
              <a:t>//</a:t>
            </a:r>
            <a:r>
              <a:rPr lang="en-US" sz="2400" dirty="0"/>
              <a:t>The </a:t>
            </a:r>
            <a:r>
              <a:rPr lang="en-US" sz="2400" dirty="0" err="1"/>
              <a:t>removeAll</a:t>
            </a:r>
            <a:r>
              <a:rPr lang="en-US" sz="2400" dirty="0"/>
              <a:t> method will remove all items from a set </a:t>
            </a:r>
            <a:r>
              <a:rPr lang="en-US" sz="2400" dirty="0" smtClean="0"/>
              <a:t/>
            </a:r>
            <a:br>
              <a:rPr lang="en-US" sz="2400" dirty="0" smtClean="0"/>
            </a:br>
            <a:r>
              <a:rPr lang="en-US" sz="2400" dirty="0" err="1" smtClean="0"/>
              <a:t>mySet.removeAll</a:t>
            </a:r>
            <a:r>
              <a:rPr lang="en-US" sz="2400" dirty="0"/>
              <a:t>() </a:t>
            </a:r>
          </a:p>
        </p:txBody>
      </p:sp>
    </p:spTree>
    <p:extLst>
      <p:ext uri="{BB962C8B-B14F-4D97-AF65-F5344CB8AC3E}">
        <p14:creationId xmlns:p14="http://schemas.microsoft.com/office/powerpoint/2010/main" val="172284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Operations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fontScale="92500" lnSpcReduction="10000"/>
          </a:bodyPr>
          <a:lstStyle/>
          <a:p>
            <a:r>
              <a:rPr lang="en-US" sz="2400" dirty="0"/>
              <a:t>union and </a:t>
            </a:r>
            <a:r>
              <a:rPr lang="en-US" sz="2400" dirty="0" err="1"/>
              <a:t>fromUnion</a:t>
            </a:r>
            <a:r>
              <a:rPr lang="en-US" sz="2400" dirty="0"/>
              <a:t>: These create a set with all the unique values from both sets</a:t>
            </a:r>
          </a:p>
          <a:p>
            <a:r>
              <a:rPr lang="en-US" sz="2400" dirty="0"/>
              <a:t>subtracting and subtract: These create a set with values from the first set that are not in the second set</a:t>
            </a:r>
          </a:p>
          <a:p>
            <a:r>
              <a:rPr lang="en-US" sz="2400" dirty="0"/>
              <a:t>intersection and </a:t>
            </a:r>
            <a:r>
              <a:rPr lang="en-US" sz="2400" dirty="0" err="1"/>
              <a:t>fromIntersection</a:t>
            </a:r>
            <a:r>
              <a:rPr lang="en-US" sz="2400" dirty="0"/>
              <a:t>: These create a set with values that are common to both sets</a:t>
            </a:r>
          </a:p>
          <a:p>
            <a:r>
              <a:rPr lang="en-US" sz="2400" dirty="0" err="1"/>
              <a:t>symmetricDifference</a:t>
            </a:r>
            <a:r>
              <a:rPr lang="en-US" sz="2400" dirty="0"/>
              <a:t> and </a:t>
            </a:r>
            <a:r>
              <a:rPr lang="en-US" sz="2400" dirty="0" err="1"/>
              <a:t>fromSymmetricDifference</a:t>
            </a:r>
            <a:r>
              <a:rPr lang="en-US" sz="2400" dirty="0"/>
              <a:t>: These create a new set with values that are in either set but not in both sets</a:t>
            </a:r>
          </a:p>
          <a:p>
            <a:r>
              <a:rPr lang="en-US" sz="2400" dirty="0"/>
              <a:t/>
            </a:r>
            <a:br>
              <a:rPr lang="en-US" sz="2400" dirty="0"/>
            </a:br>
            <a:endParaRPr lang="en-US" sz="2400" dirty="0"/>
          </a:p>
        </p:txBody>
      </p:sp>
    </p:spTree>
    <p:extLst>
      <p:ext uri="{BB962C8B-B14F-4D97-AF65-F5344CB8AC3E}">
        <p14:creationId xmlns:p14="http://schemas.microsoft.com/office/powerpoint/2010/main" val="152851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mySet1 = Set(["One", "Two", "Three", "</a:t>
            </a:r>
            <a:r>
              <a:rPr lang="en-US" sz="2400" dirty="0" err="1"/>
              <a:t>abc</a:t>
            </a:r>
            <a:r>
              <a:rPr lang="en-US" sz="2400" dirty="0"/>
              <a:t>"]) </a:t>
            </a:r>
            <a:r>
              <a:rPr lang="en-US" sz="2400" dirty="0" smtClean="0"/>
              <a:t/>
            </a:r>
            <a:br>
              <a:rPr lang="en-US" sz="2400" dirty="0" smtClean="0"/>
            </a:br>
            <a:r>
              <a:rPr lang="en-US" sz="2400" dirty="0" err="1" smtClean="0"/>
              <a:t>var</a:t>
            </a:r>
            <a:r>
              <a:rPr lang="en-US" sz="2400" dirty="0" smtClean="0"/>
              <a:t> </a:t>
            </a:r>
            <a:r>
              <a:rPr lang="en-US" sz="2400" dirty="0"/>
              <a:t>mySet2 = Set(["</a:t>
            </a:r>
            <a:r>
              <a:rPr lang="en-US" sz="2400" dirty="0" err="1"/>
              <a:t>abc</a:t>
            </a:r>
            <a:r>
              <a:rPr lang="en-US" sz="2400" dirty="0"/>
              <a:t>","</a:t>
            </a:r>
            <a:r>
              <a:rPr lang="en-US" sz="2400" dirty="0" err="1"/>
              <a:t>def</a:t>
            </a:r>
            <a:r>
              <a:rPr lang="en-US" sz="2400" dirty="0"/>
              <a:t>","</a:t>
            </a:r>
            <a:r>
              <a:rPr lang="en-US" sz="2400" dirty="0" err="1"/>
              <a:t>ghi</a:t>
            </a:r>
            <a:r>
              <a:rPr lang="en-US" sz="2400" dirty="0"/>
              <a:t>", "One"]) </a:t>
            </a:r>
            <a:endParaRPr lang="en-US" sz="2400" dirty="0" smtClean="0"/>
          </a:p>
          <a:p>
            <a:pPr marL="0" indent="0">
              <a:buNone/>
            </a:pPr>
            <a:r>
              <a:rPr lang="en-US" sz="2400" dirty="0" err="1"/>
              <a:t>var</a:t>
            </a:r>
            <a:r>
              <a:rPr lang="en-US" sz="2400" dirty="0"/>
              <a:t> </a:t>
            </a:r>
            <a:r>
              <a:rPr lang="en-US" sz="2400" dirty="0" err="1"/>
              <a:t>newSetUnion</a:t>
            </a:r>
            <a:r>
              <a:rPr lang="en-US" sz="2400" dirty="0"/>
              <a:t> = mySet1.union(mySet2) </a:t>
            </a:r>
            <a:br>
              <a:rPr lang="en-US" sz="2400" dirty="0"/>
            </a:br>
            <a:endParaRPr lang="en-US" sz="2400" dirty="0"/>
          </a:p>
        </p:txBody>
      </p:sp>
    </p:spTree>
    <p:extLst>
      <p:ext uri="{BB962C8B-B14F-4D97-AF65-F5344CB8AC3E}">
        <p14:creationId xmlns:p14="http://schemas.microsoft.com/office/powerpoint/2010/main" val="158813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fromUnion</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mySet1 = Set(["One", "Two", "Three", "</a:t>
            </a:r>
            <a:r>
              <a:rPr lang="en-US" sz="2400" dirty="0" err="1"/>
              <a:t>abc</a:t>
            </a:r>
            <a:r>
              <a:rPr lang="en-US" sz="2400" dirty="0"/>
              <a:t>"]) </a:t>
            </a:r>
            <a:r>
              <a:rPr lang="en-US" sz="2400" dirty="0" smtClean="0"/>
              <a:t/>
            </a:r>
            <a:br>
              <a:rPr lang="en-US" sz="2400" dirty="0" smtClean="0"/>
            </a:br>
            <a:r>
              <a:rPr lang="en-US" sz="2400" dirty="0" err="1" smtClean="0"/>
              <a:t>var</a:t>
            </a:r>
            <a:r>
              <a:rPr lang="en-US" sz="2400" dirty="0" smtClean="0"/>
              <a:t> </a:t>
            </a:r>
            <a:r>
              <a:rPr lang="en-US" sz="2400" dirty="0"/>
              <a:t>mySet2 = Set(["</a:t>
            </a:r>
            <a:r>
              <a:rPr lang="en-US" sz="2400" dirty="0" err="1"/>
              <a:t>abc</a:t>
            </a:r>
            <a:r>
              <a:rPr lang="en-US" sz="2400" dirty="0"/>
              <a:t>","</a:t>
            </a:r>
            <a:r>
              <a:rPr lang="en-US" sz="2400" dirty="0" err="1"/>
              <a:t>def</a:t>
            </a:r>
            <a:r>
              <a:rPr lang="en-US" sz="2400" dirty="0"/>
              <a:t>","</a:t>
            </a:r>
            <a:r>
              <a:rPr lang="en-US" sz="2400" dirty="0" err="1"/>
              <a:t>ghi</a:t>
            </a:r>
            <a:r>
              <a:rPr lang="en-US" sz="2400" dirty="0"/>
              <a:t>", "One"]) </a:t>
            </a:r>
            <a:endParaRPr lang="en-US" sz="2400" dirty="0" smtClean="0"/>
          </a:p>
          <a:p>
            <a:pPr marL="0" indent="0">
              <a:buNone/>
            </a:pPr>
            <a:r>
              <a:rPr lang="en-US" sz="2400" dirty="0"/>
              <a:t>mySet1.fromUnion(mySet2) </a:t>
            </a:r>
            <a:br>
              <a:rPr lang="en-US" sz="2400" dirty="0"/>
            </a:br>
            <a:endParaRPr lang="en-US" sz="2400" dirty="0"/>
          </a:p>
        </p:txBody>
      </p:sp>
    </p:spTree>
    <p:extLst>
      <p:ext uri="{BB962C8B-B14F-4D97-AF65-F5344CB8AC3E}">
        <p14:creationId xmlns:p14="http://schemas.microsoft.com/office/powerpoint/2010/main" val="19264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subtract</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mySet1 = Set(["One", "Two", "Three", "</a:t>
            </a:r>
            <a:r>
              <a:rPr lang="en-US" sz="2400" dirty="0" err="1"/>
              <a:t>abc</a:t>
            </a:r>
            <a:r>
              <a:rPr lang="en-US" sz="2400" dirty="0"/>
              <a:t>"]) </a:t>
            </a:r>
            <a:r>
              <a:rPr lang="en-US" sz="2400" dirty="0" smtClean="0"/>
              <a:t/>
            </a:r>
            <a:br>
              <a:rPr lang="en-US" sz="2400" dirty="0" smtClean="0"/>
            </a:br>
            <a:r>
              <a:rPr lang="en-US" sz="2400" dirty="0" err="1" smtClean="0"/>
              <a:t>var</a:t>
            </a:r>
            <a:r>
              <a:rPr lang="en-US" sz="2400" dirty="0" smtClean="0"/>
              <a:t> </a:t>
            </a:r>
            <a:r>
              <a:rPr lang="en-US" sz="2400" dirty="0"/>
              <a:t>mySet2 = Set(["</a:t>
            </a:r>
            <a:r>
              <a:rPr lang="en-US" sz="2400" dirty="0" err="1"/>
              <a:t>abc</a:t>
            </a:r>
            <a:r>
              <a:rPr lang="en-US" sz="2400" dirty="0"/>
              <a:t>","</a:t>
            </a:r>
            <a:r>
              <a:rPr lang="en-US" sz="2400" dirty="0" err="1"/>
              <a:t>def</a:t>
            </a:r>
            <a:r>
              <a:rPr lang="en-US" sz="2400" dirty="0"/>
              <a:t>","</a:t>
            </a:r>
            <a:r>
              <a:rPr lang="en-US" sz="2400" dirty="0" err="1"/>
              <a:t>ghi</a:t>
            </a:r>
            <a:r>
              <a:rPr lang="en-US" sz="2400" dirty="0"/>
              <a:t>", "One"]) </a:t>
            </a:r>
            <a:endParaRPr lang="en-US" sz="2400" dirty="0" smtClean="0"/>
          </a:p>
          <a:p>
            <a:pPr marL="0" indent="0">
              <a:buNone/>
            </a:pPr>
            <a:r>
              <a:rPr lang="en-US" sz="2400" dirty="0" err="1"/>
              <a:t>var</a:t>
            </a:r>
            <a:r>
              <a:rPr lang="en-US" sz="2400" dirty="0"/>
              <a:t> </a:t>
            </a:r>
            <a:r>
              <a:rPr lang="en-US" sz="2400" dirty="0" err="1"/>
              <a:t>newSetSubtract</a:t>
            </a:r>
            <a:r>
              <a:rPr lang="en-US" sz="2400" dirty="0"/>
              <a:t> = mySet1.subtracting(mySet2) </a:t>
            </a:r>
            <a:endParaRPr lang="en-US" sz="2400" dirty="0" smtClean="0"/>
          </a:p>
          <a:p>
            <a:pPr marL="0" indent="0">
              <a:buNone/>
            </a:pPr>
            <a:r>
              <a:rPr lang="en-US" sz="2400" dirty="0"/>
              <a:t>mySet1.subtract(mySet2) </a:t>
            </a:r>
            <a:br>
              <a:rPr lang="en-US" sz="2400" dirty="0"/>
            </a:br>
            <a:endParaRPr lang="en-US" sz="2400" dirty="0"/>
          </a:p>
        </p:txBody>
      </p:sp>
    </p:spTree>
    <p:extLst>
      <p:ext uri="{BB962C8B-B14F-4D97-AF65-F5344CB8AC3E}">
        <p14:creationId xmlns:p14="http://schemas.microsoft.com/office/powerpoint/2010/main" val="10072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mySet1 = Set(["One", "Two", "Three", "</a:t>
            </a:r>
            <a:r>
              <a:rPr lang="en-US" sz="2400" dirty="0" err="1"/>
              <a:t>abc</a:t>
            </a:r>
            <a:r>
              <a:rPr lang="en-US" sz="2400" dirty="0"/>
              <a:t>"]) </a:t>
            </a:r>
            <a:r>
              <a:rPr lang="en-US" sz="2400" dirty="0" smtClean="0"/>
              <a:t/>
            </a:r>
            <a:br>
              <a:rPr lang="en-US" sz="2400" dirty="0" smtClean="0"/>
            </a:br>
            <a:r>
              <a:rPr lang="en-US" sz="2400" dirty="0" err="1" smtClean="0"/>
              <a:t>var</a:t>
            </a:r>
            <a:r>
              <a:rPr lang="en-US" sz="2400" dirty="0" smtClean="0"/>
              <a:t> </a:t>
            </a:r>
            <a:r>
              <a:rPr lang="en-US" sz="2400" dirty="0"/>
              <a:t>mySet2 = Set(["</a:t>
            </a:r>
            <a:r>
              <a:rPr lang="en-US" sz="2400" dirty="0" err="1"/>
              <a:t>abc</a:t>
            </a:r>
            <a:r>
              <a:rPr lang="en-US" sz="2400" dirty="0"/>
              <a:t>","</a:t>
            </a:r>
            <a:r>
              <a:rPr lang="en-US" sz="2400" dirty="0" err="1"/>
              <a:t>def</a:t>
            </a:r>
            <a:r>
              <a:rPr lang="en-US" sz="2400" dirty="0"/>
              <a:t>","</a:t>
            </a:r>
            <a:r>
              <a:rPr lang="en-US" sz="2400" dirty="0" err="1"/>
              <a:t>ghi</a:t>
            </a:r>
            <a:r>
              <a:rPr lang="en-US" sz="2400" dirty="0"/>
              <a:t>", "One"]) </a:t>
            </a:r>
            <a:endParaRPr lang="en-US" sz="2400" dirty="0" smtClean="0"/>
          </a:p>
          <a:p>
            <a:pPr marL="0" indent="0">
              <a:buNone/>
            </a:pPr>
            <a:r>
              <a:rPr lang="en-US" sz="2400" dirty="0" err="1"/>
              <a:t>var</a:t>
            </a:r>
            <a:r>
              <a:rPr lang="en-US" sz="2400" dirty="0"/>
              <a:t> </a:t>
            </a:r>
            <a:r>
              <a:rPr lang="en-US" sz="2400" dirty="0" err="1"/>
              <a:t>newSetIntersect</a:t>
            </a:r>
            <a:r>
              <a:rPr lang="en-US" sz="2400" dirty="0"/>
              <a:t> = mySet1.intersection(mySet2) </a:t>
            </a:r>
            <a:endParaRPr lang="en-US" sz="2400" dirty="0" smtClean="0"/>
          </a:p>
          <a:p>
            <a:pPr marL="0" indent="0">
              <a:buNone/>
            </a:pPr>
            <a:r>
              <a:rPr lang="en-US" sz="2400" dirty="0"/>
              <a:t>mySet1.fromIntersection(mySet2) </a:t>
            </a:r>
            <a:br>
              <a:rPr lang="en-US" sz="2400" dirty="0"/>
            </a:br>
            <a:endParaRPr lang="en-US" sz="2400" dirty="0"/>
          </a:p>
        </p:txBody>
      </p:sp>
    </p:spTree>
    <p:extLst>
      <p:ext uri="{BB962C8B-B14F-4D97-AF65-F5344CB8AC3E}">
        <p14:creationId xmlns:p14="http://schemas.microsoft.com/office/powerpoint/2010/main" val="28591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symmetricDifference</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mySet1 = Set(["One", "Two", "Three", "</a:t>
            </a:r>
            <a:r>
              <a:rPr lang="en-US" sz="2400" dirty="0" err="1"/>
              <a:t>abc</a:t>
            </a:r>
            <a:r>
              <a:rPr lang="en-US" sz="2400" dirty="0"/>
              <a:t>"]) </a:t>
            </a:r>
            <a:r>
              <a:rPr lang="en-US" sz="2400" dirty="0" smtClean="0"/>
              <a:t/>
            </a:r>
            <a:br>
              <a:rPr lang="en-US" sz="2400" dirty="0" smtClean="0"/>
            </a:br>
            <a:r>
              <a:rPr lang="en-US" sz="2400" dirty="0" err="1" smtClean="0"/>
              <a:t>var</a:t>
            </a:r>
            <a:r>
              <a:rPr lang="en-US" sz="2400" dirty="0" smtClean="0"/>
              <a:t> </a:t>
            </a:r>
            <a:r>
              <a:rPr lang="en-US" sz="2400" dirty="0"/>
              <a:t>mySet2 = Set(["</a:t>
            </a:r>
            <a:r>
              <a:rPr lang="en-US" sz="2400" dirty="0" err="1"/>
              <a:t>abc</a:t>
            </a:r>
            <a:r>
              <a:rPr lang="en-US" sz="2400" dirty="0"/>
              <a:t>","</a:t>
            </a:r>
            <a:r>
              <a:rPr lang="en-US" sz="2400" dirty="0" err="1"/>
              <a:t>def</a:t>
            </a:r>
            <a:r>
              <a:rPr lang="en-US" sz="2400" dirty="0"/>
              <a:t>","</a:t>
            </a:r>
            <a:r>
              <a:rPr lang="en-US" sz="2400" dirty="0" err="1"/>
              <a:t>ghi</a:t>
            </a:r>
            <a:r>
              <a:rPr lang="en-US" sz="2400" dirty="0"/>
              <a:t>", "One"]) </a:t>
            </a:r>
            <a:endParaRPr lang="en-US" sz="2400" dirty="0" smtClean="0"/>
          </a:p>
          <a:p>
            <a:pPr marL="0" indent="0">
              <a:buNone/>
            </a:pPr>
            <a:r>
              <a:rPr lang="en-US" sz="2400" dirty="0" err="1"/>
              <a:t>var</a:t>
            </a:r>
            <a:r>
              <a:rPr lang="en-US" sz="2400" dirty="0"/>
              <a:t> </a:t>
            </a:r>
            <a:r>
              <a:rPr lang="en-US" sz="2400" dirty="0" err="1"/>
              <a:t>newSetExclusiveOr</a:t>
            </a:r>
            <a:r>
              <a:rPr lang="en-US" sz="2400" dirty="0"/>
              <a:t> = mySet1.symmetricDifference(mySet2) </a:t>
            </a:r>
            <a:endParaRPr lang="en-US" sz="2400" dirty="0" smtClean="0"/>
          </a:p>
          <a:p>
            <a:pPr marL="0" indent="0">
              <a:buNone/>
            </a:pPr>
            <a:r>
              <a:rPr lang="en-US" sz="2400" dirty="0"/>
              <a:t>mySet1.fromSymmetricDifference(mySet2) </a:t>
            </a:r>
            <a:br>
              <a:rPr lang="en-US" sz="2400" dirty="0"/>
            </a:br>
            <a:endParaRPr lang="en-US" sz="2400" dirty="0"/>
          </a:p>
        </p:txBody>
      </p:sp>
    </p:spTree>
    <p:extLst>
      <p:ext uri="{BB962C8B-B14F-4D97-AF65-F5344CB8AC3E}">
        <p14:creationId xmlns:p14="http://schemas.microsoft.com/office/powerpoint/2010/main" val="32725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Arrays</a:t>
            </a:r>
            <a:endParaRPr lang="en-US" dirty="0"/>
          </a:p>
        </p:txBody>
      </p:sp>
      <p:sp>
        <p:nvSpPr>
          <p:cNvPr id="3" name="Content Placeholder 2"/>
          <p:cNvSpPr>
            <a:spLocks noGrp="1"/>
          </p:cNvSpPr>
          <p:nvPr>
            <p:ph idx="1"/>
          </p:nvPr>
        </p:nvSpPr>
        <p:spPr/>
        <p:txBody>
          <a:bodyPr/>
          <a:lstStyle/>
          <a:p>
            <a:pPr marL="0" indent="0">
              <a:buNone/>
            </a:pPr>
            <a:r>
              <a:rPr lang="en-US" sz="2800" dirty="0" err="1"/>
              <a:t>var</a:t>
            </a:r>
            <a:r>
              <a:rPr lang="en-US" sz="2800" dirty="0"/>
              <a:t> </a:t>
            </a:r>
            <a:r>
              <a:rPr lang="en-US" sz="2800" dirty="0" err="1"/>
              <a:t>myArray</a:t>
            </a:r>
            <a:r>
              <a:rPr lang="en-US" sz="2800" dirty="0"/>
              <a:t>: [Any] = [1,"Two"] </a:t>
            </a:r>
            <a:endParaRPr lang="en-US" sz="2800" dirty="0" smtClean="0"/>
          </a:p>
        </p:txBody>
      </p:sp>
    </p:spTree>
    <p:extLst>
      <p:ext uri="{BB962C8B-B14F-4D97-AF65-F5344CB8AC3E}">
        <p14:creationId xmlns:p14="http://schemas.microsoft.com/office/powerpoint/2010/main" val="863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team = ("Boston", "Red Sox", 97, 65, 59.9) </a:t>
            </a:r>
          </a:p>
        </p:txBody>
      </p:sp>
    </p:spTree>
    <p:extLst>
      <p:ext uri="{BB962C8B-B14F-4D97-AF65-F5344CB8AC3E}">
        <p14:creationId xmlns:p14="http://schemas.microsoft.com/office/powerpoint/2010/main" val="991069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team = ("Boston", "Red Sox", 97, 65, 59.9) </a:t>
            </a:r>
            <a:endParaRPr lang="en-US" sz="2400" dirty="0" smtClean="0"/>
          </a:p>
          <a:p>
            <a:pPr marL="0" indent="0">
              <a:buNone/>
            </a:pPr>
            <a:r>
              <a:rPr lang="en-US" sz="2400" dirty="0" err="1" smtClean="0"/>
              <a:t>var</a:t>
            </a:r>
            <a:r>
              <a:rPr lang="en-US" sz="2400" dirty="0" smtClean="0"/>
              <a:t> </a:t>
            </a:r>
            <a:r>
              <a:rPr lang="en-US" sz="2400" dirty="0"/>
              <a:t>(city, name, wins, loses, percent) = team </a:t>
            </a:r>
            <a:br>
              <a:rPr lang="en-US" sz="2400" dirty="0"/>
            </a:br>
            <a:endParaRPr lang="en-US" sz="2400" dirty="0"/>
          </a:p>
        </p:txBody>
      </p:sp>
    </p:spTree>
    <p:extLst>
      <p:ext uri="{BB962C8B-B14F-4D97-AF65-F5344CB8AC3E}">
        <p14:creationId xmlns:p14="http://schemas.microsoft.com/office/powerpoint/2010/main" val="92926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Retrieving values from Tuples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a:t>var</a:t>
            </a:r>
            <a:r>
              <a:rPr lang="en-US" sz="2400" dirty="0"/>
              <a:t> team = ("Boston", "Red Sox", 97, 65, 59.9) </a:t>
            </a:r>
            <a:endParaRPr lang="en-US" sz="2400" dirty="0" smtClean="0"/>
          </a:p>
          <a:p>
            <a:pPr marL="0" indent="0">
              <a:buNone/>
            </a:pPr>
            <a:r>
              <a:rPr lang="en-US" sz="2400" dirty="0" err="1" smtClean="0"/>
              <a:t>var</a:t>
            </a:r>
            <a:r>
              <a:rPr lang="en-US" sz="2400" dirty="0" smtClean="0"/>
              <a:t> </a:t>
            </a:r>
            <a:r>
              <a:rPr lang="en-US" sz="2400" dirty="0"/>
              <a:t>city = team.0 </a:t>
            </a:r>
            <a:r>
              <a:rPr lang="en-US" sz="2400" dirty="0" smtClean="0"/>
              <a:t/>
            </a:r>
            <a:br>
              <a:rPr lang="en-US" sz="2400" dirty="0" smtClean="0"/>
            </a:br>
            <a:r>
              <a:rPr lang="en-US" sz="2400" dirty="0" err="1" smtClean="0"/>
              <a:t>var</a:t>
            </a:r>
            <a:r>
              <a:rPr lang="en-US" sz="2400" dirty="0" smtClean="0"/>
              <a:t> </a:t>
            </a:r>
            <a:r>
              <a:rPr lang="en-US" sz="2400" dirty="0"/>
              <a:t>name = team.1 </a:t>
            </a:r>
            <a:r>
              <a:rPr lang="en-US" sz="2400" dirty="0" smtClean="0"/>
              <a:t/>
            </a:r>
            <a:br>
              <a:rPr lang="en-US" sz="2400" dirty="0" smtClean="0"/>
            </a:br>
            <a:r>
              <a:rPr lang="en-US" sz="2400" dirty="0" err="1" smtClean="0"/>
              <a:t>var</a:t>
            </a:r>
            <a:r>
              <a:rPr lang="en-US" sz="2400" dirty="0" smtClean="0"/>
              <a:t> </a:t>
            </a:r>
            <a:r>
              <a:rPr lang="en-US" sz="2400" dirty="0"/>
              <a:t>wins = team.2 </a:t>
            </a:r>
            <a:r>
              <a:rPr lang="en-US" sz="2400" dirty="0" smtClean="0"/>
              <a:t/>
            </a:r>
            <a:br>
              <a:rPr lang="en-US" sz="2400" dirty="0" smtClean="0"/>
            </a:br>
            <a:r>
              <a:rPr lang="en-US" sz="2400" dirty="0" err="1" smtClean="0"/>
              <a:t>var</a:t>
            </a:r>
            <a:r>
              <a:rPr lang="en-US" sz="2400" dirty="0" smtClean="0"/>
              <a:t> </a:t>
            </a:r>
            <a:r>
              <a:rPr lang="en-US" sz="2400" dirty="0"/>
              <a:t>loses = team.3 </a:t>
            </a:r>
            <a:r>
              <a:rPr lang="en-US" sz="2400" dirty="0" smtClean="0"/>
              <a:t/>
            </a:r>
            <a:br>
              <a:rPr lang="en-US" sz="2400" dirty="0" smtClean="0"/>
            </a:br>
            <a:r>
              <a:rPr lang="en-US" sz="2400" dirty="0" err="1" smtClean="0"/>
              <a:t>var</a:t>
            </a:r>
            <a:r>
              <a:rPr lang="en-US" sz="2400" dirty="0" smtClean="0"/>
              <a:t> </a:t>
            </a:r>
            <a:r>
              <a:rPr lang="en-US" sz="2400" dirty="0"/>
              <a:t>percent = team.4 </a:t>
            </a:r>
            <a:br>
              <a:rPr lang="en-US" sz="2400" dirty="0"/>
            </a:br>
            <a:endParaRPr lang="en-US" sz="2400" dirty="0"/>
          </a:p>
        </p:txBody>
      </p:sp>
    </p:spTree>
    <p:extLst>
      <p:ext uri="{BB962C8B-B14F-4D97-AF65-F5344CB8AC3E}">
        <p14:creationId xmlns:p14="http://schemas.microsoft.com/office/powerpoint/2010/main" val="101410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Named Tuples</a:t>
            </a:r>
            <a:endParaRPr lang="en-US" dirty="0"/>
          </a:p>
        </p:txBody>
      </p:sp>
      <p:sp>
        <p:nvSpPr>
          <p:cNvPr id="4" name="TextBox 3"/>
          <p:cNvSpPr txBox="1"/>
          <p:nvPr/>
        </p:nvSpPr>
        <p:spPr>
          <a:xfrm>
            <a:off x="3499945" y="446164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a:xfrm>
            <a:off x="1295400" y="1981201"/>
            <a:ext cx="10339552" cy="3809999"/>
          </a:xfrm>
        </p:spPr>
        <p:txBody>
          <a:bodyPr>
            <a:normAutofit/>
          </a:bodyPr>
          <a:lstStyle/>
          <a:p>
            <a:pPr marL="0" indent="0">
              <a:buNone/>
            </a:pPr>
            <a:r>
              <a:rPr lang="en-US" sz="2400" dirty="0" err="1" smtClean="0"/>
              <a:t>var</a:t>
            </a:r>
            <a:r>
              <a:rPr lang="en-US" sz="2400" dirty="0" smtClean="0"/>
              <a:t> </a:t>
            </a:r>
            <a:r>
              <a:rPr lang="en-US" sz="2400" dirty="0"/>
              <a:t>team = (</a:t>
            </a:r>
            <a:r>
              <a:rPr lang="en-US" sz="2400" dirty="0" err="1"/>
              <a:t>city:"Boston</a:t>
            </a:r>
            <a:r>
              <a:rPr lang="en-US" sz="2400" dirty="0"/>
              <a:t>", </a:t>
            </a:r>
            <a:r>
              <a:rPr lang="en-US" sz="2400" dirty="0" err="1"/>
              <a:t>name:"Red</a:t>
            </a:r>
            <a:r>
              <a:rPr lang="en-US" sz="2400" dirty="0"/>
              <a:t> Sox", wins:97, loses:65, percent:59.9) </a:t>
            </a:r>
            <a:br>
              <a:rPr lang="en-US" sz="2400" dirty="0"/>
            </a:br>
            <a:endParaRPr lang="en-US" sz="2400" dirty="0"/>
          </a:p>
        </p:txBody>
      </p:sp>
    </p:spTree>
    <p:extLst>
      <p:ext uri="{BB962C8B-B14F-4D97-AF65-F5344CB8AC3E}">
        <p14:creationId xmlns:p14="http://schemas.microsoft.com/office/powerpoint/2010/main" val="22526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Arrays</a:t>
            </a:r>
            <a:endParaRPr lang="en-US" dirty="0"/>
          </a:p>
        </p:txBody>
      </p:sp>
      <p:sp>
        <p:nvSpPr>
          <p:cNvPr id="3" name="Content Placeholder 2"/>
          <p:cNvSpPr>
            <a:spLocks noGrp="1"/>
          </p:cNvSpPr>
          <p:nvPr>
            <p:ph idx="1"/>
          </p:nvPr>
        </p:nvSpPr>
        <p:spPr/>
        <p:txBody>
          <a:bodyPr/>
          <a:lstStyle/>
          <a:p>
            <a:pPr marL="0" indent="0">
              <a:buNone/>
            </a:pPr>
            <a:r>
              <a:rPr lang="en-US" sz="2800" dirty="0" err="1"/>
              <a:t>var</a:t>
            </a:r>
            <a:r>
              <a:rPr lang="en-US" sz="2800" dirty="0"/>
              <a:t> </a:t>
            </a:r>
            <a:r>
              <a:rPr lang="en-US" sz="2800" dirty="0" err="1"/>
              <a:t>arrayFour</a:t>
            </a:r>
            <a:r>
              <a:rPr lang="en-US" sz="2800" dirty="0"/>
              <a:t> = [</a:t>
            </a:r>
            <a:r>
              <a:rPr lang="en-US" sz="2800" dirty="0" err="1"/>
              <a:t>Int</a:t>
            </a:r>
            <a:r>
              <a:rPr lang="en-US" sz="2800" dirty="0"/>
              <a:t>](repeating: 3, count: 7) </a:t>
            </a:r>
            <a:endParaRPr lang="en-US" sz="2800" dirty="0" smtClean="0"/>
          </a:p>
        </p:txBody>
      </p:sp>
    </p:spTree>
    <p:extLst>
      <p:ext uri="{BB962C8B-B14F-4D97-AF65-F5344CB8AC3E}">
        <p14:creationId xmlns:p14="http://schemas.microsoft.com/office/powerpoint/2010/main" val="142063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Arrays</a:t>
            </a:r>
            <a:endParaRPr lang="en-US" dirty="0"/>
          </a:p>
        </p:txBody>
      </p:sp>
      <p:sp>
        <p:nvSpPr>
          <p:cNvPr id="3" name="Content Placeholder 2"/>
          <p:cNvSpPr>
            <a:spLocks noGrp="1"/>
          </p:cNvSpPr>
          <p:nvPr>
            <p:ph idx="1"/>
          </p:nvPr>
        </p:nvSpPr>
        <p:spPr/>
        <p:txBody>
          <a:bodyPr/>
          <a:lstStyle/>
          <a:p>
            <a:pPr marL="0" indent="0">
              <a:buNone/>
            </a:pPr>
            <a:r>
              <a:rPr lang="pt-BR" sz="2800" dirty="0"/>
              <a:t>var </a:t>
            </a:r>
            <a:r>
              <a:rPr lang="pt-BR" sz="2800" dirty="0" err="1"/>
              <a:t>multiArrayOne</a:t>
            </a:r>
            <a:r>
              <a:rPr lang="pt-BR" sz="2800" dirty="0"/>
              <a:t> = [[1,2],[3,4],[5,6]] </a:t>
            </a:r>
            <a:endParaRPr lang="pt-BR" sz="2800" dirty="0" smtClean="0"/>
          </a:p>
          <a:p>
            <a:pPr marL="0" indent="0">
              <a:buNone/>
            </a:pPr>
            <a:r>
              <a:rPr lang="pt-BR" sz="2800" dirty="0" smtClean="0"/>
              <a:t>var </a:t>
            </a:r>
            <a:r>
              <a:rPr lang="pt-BR" sz="2800" dirty="0" err="1"/>
              <a:t>multiArrayTwo</a:t>
            </a:r>
            <a:r>
              <a:rPr lang="pt-BR" sz="2800" dirty="0"/>
              <a:t> = [[</a:t>
            </a:r>
            <a:r>
              <a:rPr lang="pt-BR" sz="2800" dirty="0" err="1"/>
              <a:t>Int</a:t>
            </a:r>
            <a:r>
              <a:rPr lang="pt-BR" sz="2800" dirty="0"/>
              <a:t>]]() </a:t>
            </a:r>
            <a:endParaRPr lang="en-US" sz="2800" dirty="0" smtClean="0"/>
          </a:p>
        </p:txBody>
      </p:sp>
    </p:spTree>
    <p:extLst>
      <p:ext uri="{BB962C8B-B14F-4D97-AF65-F5344CB8AC3E}">
        <p14:creationId xmlns:p14="http://schemas.microsoft.com/office/powerpoint/2010/main" val="194496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Array Elements</a:t>
            </a:r>
            <a:endParaRPr lang="en-US" dirty="0"/>
          </a:p>
        </p:txBody>
      </p:sp>
      <p:sp>
        <p:nvSpPr>
          <p:cNvPr id="3" name="Content Placeholder 2"/>
          <p:cNvSpPr>
            <a:spLocks noGrp="1"/>
          </p:cNvSpPr>
          <p:nvPr>
            <p:ph idx="1"/>
          </p:nvPr>
        </p:nvSpPr>
        <p:spPr/>
        <p:txBody>
          <a:bodyPr/>
          <a:lstStyle/>
          <a:p>
            <a:pPr marL="0" indent="0">
              <a:buNone/>
            </a:pPr>
            <a:r>
              <a:rPr lang="en-US" sz="2800" dirty="0"/>
              <a:t>let </a:t>
            </a:r>
            <a:r>
              <a:rPr lang="en-US" sz="2800" dirty="0" err="1"/>
              <a:t>arrayOne</a:t>
            </a:r>
            <a:r>
              <a:rPr lang="en-US" sz="2800" dirty="0"/>
              <a:t> = [1,2,3,4,5,6] </a:t>
            </a:r>
            <a:endParaRPr lang="en-US" sz="2800" dirty="0" smtClean="0"/>
          </a:p>
          <a:p>
            <a:pPr marL="0" indent="0">
              <a:buNone/>
            </a:pPr>
            <a:r>
              <a:rPr lang="en-US" sz="2800" dirty="0" smtClean="0"/>
              <a:t>print(</a:t>
            </a:r>
            <a:r>
              <a:rPr lang="en-US" sz="2800" dirty="0" err="1" smtClean="0"/>
              <a:t>arrayOne</a:t>
            </a:r>
            <a:r>
              <a:rPr lang="en-US" sz="2800" dirty="0" smtClean="0"/>
              <a:t>[0</a:t>
            </a:r>
            <a:r>
              <a:rPr lang="en-US" sz="2800" dirty="0"/>
              <a:t>]) //Displays '1' </a:t>
            </a:r>
            <a:endParaRPr lang="en-US" sz="2800" dirty="0" smtClean="0"/>
          </a:p>
          <a:p>
            <a:pPr marL="0" indent="0">
              <a:buNone/>
            </a:pPr>
            <a:r>
              <a:rPr lang="en-US" sz="2800" dirty="0" smtClean="0"/>
              <a:t>print(</a:t>
            </a:r>
            <a:r>
              <a:rPr lang="en-US" sz="2800" dirty="0" err="1" smtClean="0"/>
              <a:t>arrayOne</a:t>
            </a:r>
            <a:r>
              <a:rPr lang="en-US" sz="2800" dirty="0" smtClean="0"/>
              <a:t>[3</a:t>
            </a:r>
            <a:r>
              <a:rPr lang="en-US" sz="2800" dirty="0"/>
              <a:t>]) //Displays '4' </a:t>
            </a:r>
            <a:endParaRPr lang="en-US" sz="2800" dirty="0" smtClean="0"/>
          </a:p>
        </p:txBody>
      </p:sp>
    </p:spTree>
    <p:extLst>
      <p:ext uri="{BB962C8B-B14F-4D97-AF65-F5344CB8AC3E}">
        <p14:creationId xmlns:p14="http://schemas.microsoft.com/office/powerpoint/2010/main" val="170673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3588</Words>
  <Application>Microsoft Macintosh PowerPoint</Application>
  <PresentationFormat>Widescreen</PresentationFormat>
  <Paragraphs>500</Paragraphs>
  <Slides>63</Slides>
  <Notes>62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63</vt:i4>
      </vt:variant>
    </vt:vector>
  </HeadingPairs>
  <TitlesOfParts>
    <vt:vector size="66" baseType="lpstr">
      <vt:lpstr>inherit</vt:lpstr>
      <vt:lpstr>Arial</vt:lpstr>
      <vt:lpstr>Diamond Grid 16x9</vt:lpstr>
      <vt:lpstr>Agenda</vt:lpstr>
      <vt:lpstr>Collections</vt:lpstr>
      <vt:lpstr>Mutability</vt:lpstr>
      <vt:lpstr>Creating Arrays</vt:lpstr>
      <vt:lpstr>Creating Arrays</vt:lpstr>
      <vt:lpstr>Creating Arrays</vt:lpstr>
      <vt:lpstr>Creating Arrays</vt:lpstr>
      <vt:lpstr>Creating Arrays</vt:lpstr>
      <vt:lpstr>Accessing Array Elements</vt:lpstr>
      <vt:lpstr>Accessing Array Elements</vt:lpstr>
      <vt:lpstr>Accessing Array Elements</vt:lpstr>
      <vt:lpstr>Counting Array Elements</vt:lpstr>
      <vt:lpstr>Counting Array Elements</vt:lpstr>
      <vt:lpstr>Counting Array Elements</vt:lpstr>
      <vt:lpstr>Empty Array</vt:lpstr>
      <vt:lpstr>Appending to an Array</vt:lpstr>
      <vt:lpstr>Appending to an Array</vt:lpstr>
      <vt:lpstr>Inserting value into an Array</vt:lpstr>
      <vt:lpstr>Replacing elements in an Array</vt:lpstr>
      <vt:lpstr>Removing elements from an Array</vt:lpstr>
      <vt:lpstr>Adding two Arrays</vt:lpstr>
      <vt:lpstr>Reversing an array</vt:lpstr>
      <vt:lpstr>Retrieving a subarray from an array</vt:lpstr>
      <vt:lpstr>Retrieving a subarray from an array</vt:lpstr>
      <vt:lpstr>Making bulk changes to an array</vt:lpstr>
      <vt:lpstr>Making bulk changes to an array</vt:lpstr>
      <vt:lpstr>Making bulk changes to an array</vt:lpstr>
      <vt:lpstr>SORT an array</vt:lpstr>
      <vt:lpstr>SORT an array in reverse order</vt:lpstr>
      <vt:lpstr>SORTED</vt:lpstr>
      <vt:lpstr>FILTER</vt:lpstr>
      <vt:lpstr>FILTER</vt:lpstr>
      <vt:lpstr>MAP</vt:lpstr>
      <vt:lpstr>MAP</vt:lpstr>
      <vt:lpstr>FOREACH</vt:lpstr>
      <vt:lpstr>Iterating over an array</vt:lpstr>
      <vt:lpstr>Iterating over an array</vt:lpstr>
      <vt:lpstr>DICTIONARIES</vt:lpstr>
      <vt:lpstr>Creating and initializing dictionaries</vt:lpstr>
      <vt:lpstr>Creating empty dictionaries</vt:lpstr>
      <vt:lpstr>Accessing dictionary values</vt:lpstr>
      <vt:lpstr>Counting dictionary values</vt:lpstr>
      <vt:lpstr>Is the dictionary empty?</vt:lpstr>
      <vt:lpstr>Updating key value</vt:lpstr>
      <vt:lpstr>Adding key-value pair</vt:lpstr>
      <vt:lpstr>Removing key-value pair</vt:lpstr>
      <vt:lpstr>SET</vt:lpstr>
      <vt:lpstr>Initializing a set</vt:lpstr>
      <vt:lpstr>Inserting items into a set</vt:lpstr>
      <vt:lpstr>The number of items in a set</vt:lpstr>
      <vt:lpstr>Checking whether a set contains an item</vt:lpstr>
      <vt:lpstr>Iterating over a set</vt:lpstr>
      <vt:lpstr>Removing items in a set</vt:lpstr>
      <vt:lpstr>Set Operations</vt:lpstr>
      <vt:lpstr>Union</vt:lpstr>
      <vt:lpstr>fromUnion</vt:lpstr>
      <vt:lpstr>subtract</vt:lpstr>
      <vt:lpstr>intersection</vt:lpstr>
      <vt:lpstr>symmetricDifference</vt:lpstr>
      <vt:lpstr>TUPLES</vt:lpstr>
      <vt:lpstr>TUPLES</vt:lpstr>
      <vt:lpstr>Retrieving values from Tuples</vt:lpstr>
      <vt:lpstr>Named Tuples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2017-01-12T20:24:33Z</cp:lastPrinted>
  <dcterms:created xsi:type="dcterms:W3CDTF">2016-08-20T19:03:32Z</dcterms:created>
  <dcterms:modified xsi:type="dcterms:W3CDTF">2017-07-06T19:16:10Z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