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5"/>
  </p:notesMasterIdLst>
  <p:handoutMasterIdLst>
    <p:handoutMasterId r:id="rId126"/>
  </p:handoutMasterIdLst>
  <p:sldIdLst>
    <p:sldId id="271"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5" r:id="rId49"/>
    <p:sldId id="336" r:id="rId50"/>
    <p:sldId id="337" r:id="rId51"/>
    <p:sldId id="338" r:id="rId52"/>
    <p:sldId id="339" r:id="rId53"/>
    <p:sldId id="340" r:id="rId54"/>
    <p:sldId id="341" r:id="rId55"/>
    <p:sldId id="342" r:id="rId56"/>
    <p:sldId id="343" r:id="rId57"/>
    <p:sldId id="345" r:id="rId58"/>
    <p:sldId id="346" r:id="rId59"/>
    <p:sldId id="347" r:id="rId60"/>
    <p:sldId id="348" r:id="rId61"/>
    <p:sldId id="349" r:id="rId62"/>
    <p:sldId id="350" r:id="rId63"/>
    <p:sldId id="351" r:id="rId64"/>
    <p:sldId id="352" r:id="rId65"/>
    <p:sldId id="353" r:id="rId66"/>
    <p:sldId id="354" r:id="rId67"/>
    <p:sldId id="355"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391" r:id="rId101"/>
    <p:sldId id="392" r:id="rId102"/>
    <p:sldId id="393" r:id="rId103"/>
    <p:sldId id="394" r:id="rId104"/>
    <p:sldId id="395" r:id="rId105"/>
    <p:sldId id="396" r:id="rId106"/>
    <p:sldId id="397" r:id="rId107"/>
    <p:sldId id="398" r:id="rId108"/>
    <p:sldId id="399" r:id="rId109"/>
    <p:sldId id="400" r:id="rId110"/>
    <p:sldId id="401" r:id="rId111"/>
    <p:sldId id="402" r:id="rId112"/>
    <p:sldId id="403" r:id="rId113"/>
    <p:sldId id="404" r:id="rId114"/>
    <p:sldId id="405" r:id="rId115"/>
    <p:sldId id="406" r:id="rId116"/>
    <p:sldId id="407" r:id="rId117"/>
    <p:sldId id="408" r:id="rId118"/>
    <p:sldId id="409" r:id="rId119"/>
    <p:sldId id="410" r:id="rId120"/>
    <p:sldId id="411" r:id="rId121"/>
    <p:sldId id="412" r:id="rId122"/>
    <p:sldId id="413" r:id="rId123"/>
    <p:sldId id="414"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271"/>
            <p14:sldId id="288"/>
            <p14:sldId id="289"/>
            <p14:sldId id="290"/>
            <p14:sldId id="291"/>
            <p14:sldId id="292"/>
            <p14:sldId id="293"/>
            <p14:sldId id="294"/>
            <p14:sldId id="295"/>
            <p14:sldId id="296"/>
            <p14:sldId id="297"/>
            <p14:sldId id="298"/>
            <p14:sldId id="299"/>
            <p14:sldId id="300"/>
            <p14:sldId id="301"/>
            <p14:sldId id="302"/>
            <p14:sldId id="303"/>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5"/>
            <p14:sldId id="336"/>
            <p14:sldId id="337"/>
            <p14:sldId id="338"/>
            <p14:sldId id="339"/>
            <p14:sldId id="340"/>
            <p14:sldId id="341"/>
            <p14:sldId id="342"/>
            <p14:sldId id="343"/>
            <p14:sldId id="345"/>
            <p14:sldId id="346"/>
            <p14:sldId id="347"/>
            <p14:sldId id="348"/>
            <p14:sldId id="349"/>
            <p14:sldId id="350"/>
            <p14:sldId id="351"/>
            <p14:sldId id="352"/>
            <p14:sldId id="353"/>
            <p14:sldId id="354"/>
            <p14:sldId id="355"/>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2" autoAdjust="0"/>
    <p:restoredTop sz="65074" autoAdjust="0"/>
  </p:normalViewPr>
  <p:slideViewPr>
    <p:cSldViewPr snapToGrid="0">
      <p:cViewPr varScale="1">
        <p:scale>
          <a:sx n="58" d="100"/>
          <a:sy n="58" d="100"/>
        </p:scale>
        <p:origin x="1416" y="1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notesMaster" Target="notesMasters/notesMaster1.xml"/><Relationship Id="rId126" Type="http://schemas.openxmlformats.org/officeDocument/2006/relationships/handoutMaster" Target="handoutMasters/handoutMaster1.xml"/><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3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you are required to have the curly brackets, as illustrated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2635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conditional statement checks the condition once, and if the condition is met it executes the block of code. What if we wanted to continuously execute the block of code until a condition is met? For this, we would use one of the looping statements that are in Swift. Let's take a look at looping statements in Swift.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9655713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This is the most visible access control level. It allows us to use the property, method, class, and so on anywhere we want to import the module. Basically, anything can use an item that has an access control level set to public. This level is primarily used by frameworks to expose the framework's public API.</a:t>
            </a:r>
          </a:p>
          <a:p>
            <a:r>
              <a:rPr lang="en-US" sz="1200" b="1" i="0" kern="1200" dirty="0" smtClean="0">
                <a:solidFill>
                  <a:schemeClr val="tx1"/>
                </a:solidFill>
                <a:effectLst/>
                <a:latin typeface="+mn-lt"/>
                <a:ea typeface="+mn-ea"/>
                <a:cs typeface="+mn-cs"/>
              </a:rPr>
              <a:t>Internal</a:t>
            </a:r>
            <a:r>
              <a:rPr lang="en-US" sz="1200" b="0" i="0" kern="1200" dirty="0" smtClean="0">
                <a:solidFill>
                  <a:schemeClr val="tx1"/>
                </a:solidFill>
                <a:effectLst/>
                <a:latin typeface="+mn-lt"/>
                <a:ea typeface="+mn-ea"/>
                <a:cs typeface="+mn-cs"/>
              </a:rPr>
              <a:t>: This is the default access level. This access level allows us to use the property, method, class, and so on in the defining source as well as the module that the source is in (the application or framework). If this level is used in a framework, it lets other parts of the framework use the item but code outside the framework will be unable to access it.</a:t>
            </a:r>
          </a:p>
          <a:p>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This is the least visible access control level. It only allows us to use the property, method, class, and so on in the source file that defines it.</a:t>
            </a:r>
          </a:p>
          <a:p>
            <a:r>
              <a:rPr lang="en-US" sz="1200" b="1" i="0" kern="1200" dirty="0" err="1" smtClean="0">
                <a:solidFill>
                  <a:schemeClr val="tx1"/>
                </a:solidFill>
                <a:effectLst/>
                <a:latin typeface="+mn-lt"/>
                <a:ea typeface="+mn-ea"/>
                <a:cs typeface="+mn-cs"/>
              </a:rPr>
              <a:t>Fileprivate</a:t>
            </a:r>
            <a:r>
              <a:rPr lang="en-US" sz="1200" b="0" i="0" kern="1200" dirty="0" smtClean="0">
                <a:solidFill>
                  <a:schemeClr val="tx1"/>
                </a:solidFill>
                <a:effectLst/>
                <a:latin typeface="+mn-lt"/>
                <a:ea typeface="+mn-ea"/>
                <a:cs typeface="+mn-cs"/>
              </a:rPr>
              <a:t>: This access control allows access to the properties and methods from any code within the same source file that the item is defined in.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102</a:t>
            </a:fld>
            <a:endParaRPr lang="en-US"/>
          </a:p>
        </p:txBody>
      </p:sp>
    </p:spTree>
    <p:extLst>
      <p:ext uri="{BB962C8B-B14F-4D97-AF65-F5344CB8AC3E}">
        <p14:creationId xmlns:p14="http://schemas.microsoft.com/office/powerpoint/2010/main" val="12120800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define access levels, we place the name of the level before the definition of the entity. The following code shows examples of how we would add access levels to several entities:</a:t>
            </a:r>
          </a:p>
          <a:p>
            <a:r>
              <a:rPr lang="en-US" sz="1200" b="0" i="0" kern="1200" dirty="0" smtClean="0">
                <a:solidFill>
                  <a:schemeClr val="tx1"/>
                </a:solidFill>
                <a:effectLst/>
                <a:latin typeface="+mn-lt"/>
                <a:ea typeface="+mn-ea"/>
                <a:cs typeface="+mn-cs"/>
              </a:rPr>
              <a:t>There are some limitations with access controls, but these limitations are there to ensure that access levels in Swift follow a simple guiding principle-</a:t>
            </a:r>
            <a:r>
              <a:rPr lang="en-US" sz="1200" b="0" i="1" kern="1200" dirty="0" smtClean="0">
                <a:solidFill>
                  <a:schemeClr val="tx1"/>
                </a:solidFill>
                <a:effectLst/>
                <a:latin typeface="+mn-lt"/>
                <a:ea typeface="+mn-ea"/>
                <a:cs typeface="+mn-cs"/>
              </a:rPr>
              <a:t>no entity can be defined in terms of another entity that has a lower (more restrictive) access level</a:t>
            </a:r>
            <a:r>
              <a:rPr lang="en-US" sz="1200" b="0" i="0" kern="1200" dirty="0" smtClean="0">
                <a:solidFill>
                  <a:schemeClr val="tx1"/>
                </a:solidFill>
                <a:effectLst/>
                <a:latin typeface="+mn-lt"/>
                <a:ea typeface="+mn-ea"/>
                <a:cs typeface="+mn-cs"/>
              </a:rPr>
              <a:t>. What this means is that we cannot assign a higher (less restrictive) access level to an entity when it relies on another entity that has a lower (more restrictive) access level.</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103</a:t>
            </a:fld>
            <a:endParaRPr lang="en-US"/>
          </a:p>
        </p:txBody>
      </p:sp>
    </p:spTree>
    <p:extLst>
      <p:ext uri="{BB962C8B-B14F-4D97-AF65-F5344CB8AC3E}">
        <p14:creationId xmlns:p14="http://schemas.microsoft.com/office/powerpoint/2010/main" val="47783156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concept of inheritance is a basic object-oriented development concept. Inheritance allows a class to be defined as having a certain set of characteristics and then other classes can be derived from that class. The derived class inherits all of the features of the class it is inheriting from (unless the derived class overrides those characteristics) and then usually adds additional characteristics of its own.</a:t>
            </a:r>
          </a:p>
          <a:p>
            <a:r>
              <a:rPr lang="en-US" sz="1200" b="0" i="0" kern="1200" dirty="0" smtClean="0">
                <a:solidFill>
                  <a:schemeClr val="tx1"/>
                </a:solidFill>
                <a:effectLst/>
                <a:latin typeface="+mn-lt"/>
                <a:ea typeface="+mn-ea"/>
                <a:cs typeface="+mn-cs"/>
              </a:rPr>
              <a:t>With inheritance, we can create what is known as a class hierarchy. In a class hierarchy, the class at the top of the hierarchy is known as the </a:t>
            </a:r>
            <a:r>
              <a:rPr lang="en-US" sz="1200" b="1" i="0" kern="1200" dirty="0" smtClean="0">
                <a:solidFill>
                  <a:schemeClr val="tx1"/>
                </a:solidFill>
                <a:effectLst/>
                <a:latin typeface="+mn-lt"/>
                <a:ea typeface="+mn-ea"/>
                <a:cs typeface="+mn-cs"/>
              </a:rPr>
              <a:t>base class</a:t>
            </a:r>
            <a:r>
              <a:rPr lang="en-US" sz="1200" b="0" i="0" kern="1200" dirty="0" smtClean="0">
                <a:solidFill>
                  <a:schemeClr val="tx1"/>
                </a:solidFill>
                <a:effectLst/>
                <a:latin typeface="+mn-lt"/>
                <a:ea typeface="+mn-ea"/>
                <a:cs typeface="+mn-cs"/>
              </a:rPr>
              <a:t> and the derived classes are known as </a:t>
            </a:r>
            <a:r>
              <a:rPr lang="en-US" sz="1200" b="1" i="0" kern="1200" dirty="0" smtClean="0">
                <a:solidFill>
                  <a:schemeClr val="tx1"/>
                </a:solidFill>
                <a:effectLst/>
                <a:latin typeface="+mn-lt"/>
                <a:ea typeface="+mn-ea"/>
                <a:cs typeface="+mn-cs"/>
              </a:rPr>
              <a:t>subclasses</a:t>
            </a:r>
            <a:r>
              <a:rPr lang="en-US" sz="1200" b="0" i="0" kern="1200" dirty="0" smtClean="0">
                <a:solidFill>
                  <a:schemeClr val="tx1"/>
                </a:solidFill>
                <a:effectLst/>
                <a:latin typeface="+mn-lt"/>
                <a:ea typeface="+mn-ea"/>
                <a:cs typeface="+mn-cs"/>
              </a:rPr>
              <a:t>. We are not limited to only creating subclasses from a base class; we can also create subclasses from other subclasses. The class that a subclass is derived from is known as the parent or superclass. In Swift, a class can have only one parent class. This is known as single inheritance.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104</a:t>
            </a:fld>
            <a:endParaRPr lang="en-US"/>
          </a:p>
        </p:txBody>
      </p:sp>
    </p:spTree>
    <p:extLst>
      <p:ext uri="{BB962C8B-B14F-4D97-AF65-F5344CB8AC3E}">
        <p14:creationId xmlns:p14="http://schemas.microsoft.com/office/powerpoint/2010/main" val="137210550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start off by defining a base class named </a:t>
            </a:r>
            <a:r>
              <a:rPr lang="en-US" dirty="0" smtClean="0"/>
              <a:t>Plant</a:t>
            </a:r>
            <a:r>
              <a:rPr lang="en-US" sz="1200" b="0" i="0" kern="1200" dirty="0" smtClean="0">
                <a:solidFill>
                  <a:schemeClr val="tx1"/>
                </a:solidFill>
                <a:effectLst/>
                <a:latin typeface="+mn-lt"/>
                <a:ea typeface="+mn-ea"/>
                <a:cs typeface="+mn-cs"/>
              </a:rPr>
              <a:t>. The </a:t>
            </a:r>
            <a:r>
              <a:rPr lang="en-US" dirty="0" smtClean="0"/>
              <a:t>Plant</a:t>
            </a:r>
            <a:r>
              <a:rPr lang="en-US" sz="1200" b="0" i="0" kern="1200" dirty="0" smtClean="0">
                <a:solidFill>
                  <a:schemeClr val="tx1"/>
                </a:solidFill>
                <a:effectLst/>
                <a:latin typeface="+mn-lt"/>
                <a:ea typeface="+mn-ea"/>
                <a:cs typeface="+mn-cs"/>
              </a:rPr>
              <a:t> class will have two properties, </a:t>
            </a:r>
            <a:r>
              <a:rPr lang="en-US" dirty="0" smtClean="0"/>
              <a:t>height</a:t>
            </a:r>
            <a:r>
              <a:rPr lang="en-US" sz="1200" b="0" i="0" kern="1200" dirty="0" smtClean="0">
                <a:solidFill>
                  <a:schemeClr val="tx1"/>
                </a:solidFill>
                <a:effectLst/>
                <a:latin typeface="+mn-lt"/>
                <a:ea typeface="+mn-ea"/>
                <a:cs typeface="+mn-cs"/>
              </a:rPr>
              <a:t> and </a:t>
            </a:r>
            <a:r>
              <a:rPr lang="en-US" dirty="0" smtClean="0"/>
              <a:t>age</a:t>
            </a:r>
            <a:r>
              <a:rPr lang="en-US" sz="1200" b="0" i="0" kern="1200" dirty="0" smtClean="0">
                <a:solidFill>
                  <a:schemeClr val="tx1"/>
                </a:solidFill>
                <a:effectLst/>
                <a:latin typeface="+mn-lt"/>
                <a:ea typeface="+mn-ea"/>
                <a:cs typeface="+mn-cs"/>
              </a:rPr>
              <a:t>. It will also have one method, </a:t>
            </a:r>
            <a:r>
              <a:rPr lang="en-US" dirty="0" err="1" smtClean="0"/>
              <a:t>growHeight</a:t>
            </a:r>
            <a:r>
              <a:rPr lang="en-US" dirty="0" smtClean="0"/>
              <a:t>()</a:t>
            </a:r>
            <a:r>
              <a:rPr lang="en-US" sz="1200" b="0" i="0" kern="1200" dirty="0" smtClean="0">
                <a:solidFill>
                  <a:schemeClr val="tx1"/>
                </a:solidFill>
                <a:effectLst/>
                <a:latin typeface="+mn-lt"/>
                <a:ea typeface="+mn-ea"/>
                <a:cs typeface="+mn-cs"/>
              </a:rPr>
              <a:t>. The </a:t>
            </a:r>
            <a:r>
              <a:rPr lang="en-US" dirty="0" smtClean="0"/>
              <a:t>height</a:t>
            </a:r>
            <a:r>
              <a:rPr lang="en-US" sz="1200" b="0" i="0" kern="1200" dirty="0" smtClean="0">
                <a:solidFill>
                  <a:schemeClr val="tx1"/>
                </a:solidFill>
                <a:effectLst/>
                <a:latin typeface="+mn-lt"/>
                <a:ea typeface="+mn-ea"/>
                <a:cs typeface="+mn-cs"/>
              </a:rPr>
              <a:t> property will represent the height of the plant, the </a:t>
            </a:r>
            <a:r>
              <a:rPr lang="en-US" dirty="0" smtClean="0"/>
              <a:t>age</a:t>
            </a:r>
            <a:r>
              <a:rPr lang="en-US" sz="1200" b="0" i="0" kern="1200" dirty="0" smtClean="0">
                <a:solidFill>
                  <a:schemeClr val="tx1"/>
                </a:solidFill>
                <a:effectLst/>
                <a:latin typeface="+mn-lt"/>
                <a:ea typeface="+mn-ea"/>
                <a:cs typeface="+mn-cs"/>
              </a:rPr>
              <a:t> property will represent the age of the plant, and the </a:t>
            </a:r>
            <a:r>
              <a:rPr lang="en-US" dirty="0" err="1" smtClean="0"/>
              <a:t>growHeight</a:t>
            </a:r>
            <a:r>
              <a:rPr lang="en-US" dirty="0" smtClean="0"/>
              <a:t>()</a:t>
            </a:r>
            <a:r>
              <a:rPr lang="en-US" sz="1200" b="0" i="0" kern="1200" dirty="0" smtClean="0">
                <a:solidFill>
                  <a:schemeClr val="tx1"/>
                </a:solidFill>
                <a:effectLst/>
                <a:latin typeface="+mn-lt"/>
                <a:ea typeface="+mn-ea"/>
                <a:cs typeface="+mn-cs"/>
              </a:rPr>
              <a:t> method will be used to increase the height of the plant. Here is how we would define the </a:t>
            </a:r>
            <a:r>
              <a:rPr lang="en-US" dirty="0" smtClean="0"/>
              <a:t>Plant</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105</a:t>
            </a:fld>
            <a:endParaRPr lang="en-US"/>
          </a:p>
        </p:txBody>
      </p:sp>
    </p:spTree>
    <p:extLst>
      <p:ext uri="{BB962C8B-B14F-4D97-AF65-F5344CB8AC3E}">
        <p14:creationId xmlns:p14="http://schemas.microsoft.com/office/powerpoint/2010/main" val="10519184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that we have our </a:t>
            </a:r>
            <a:r>
              <a:rPr lang="en-US" dirty="0" smtClean="0"/>
              <a:t>Plant</a:t>
            </a:r>
            <a:r>
              <a:rPr lang="en-US" sz="1200" b="0" i="0" kern="1200" dirty="0" smtClean="0">
                <a:solidFill>
                  <a:schemeClr val="tx1"/>
                </a:solidFill>
                <a:effectLst/>
                <a:latin typeface="+mn-lt"/>
                <a:ea typeface="+mn-ea"/>
                <a:cs typeface="+mn-cs"/>
              </a:rPr>
              <a:t> base class, let's see how we can define a subclass of it. We will name this subclass </a:t>
            </a:r>
            <a:r>
              <a:rPr lang="en-US" dirty="0" smtClean="0"/>
              <a:t>Tree</a:t>
            </a:r>
            <a:r>
              <a:rPr lang="en-US" sz="1200" b="0" i="0" kern="1200" dirty="0" smtClean="0">
                <a:solidFill>
                  <a:schemeClr val="tx1"/>
                </a:solidFill>
                <a:effectLst/>
                <a:latin typeface="+mn-lt"/>
                <a:ea typeface="+mn-ea"/>
                <a:cs typeface="+mn-cs"/>
              </a:rPr>
              <a:t>. The </a:t>
            </a:r>
            <a:r>
              <a:rPr lang="en-US" dirty="0" smtClean="0"/>
              <a:t>Tree</a:t>
            </a:r>
            <a:r>
              <a:rPr lang="en-US" sz="1200" b="0" i="0" kern="1200" dirty="0" smtClean="0">
                <a:solidFill>
                  <a:schemeClr val="tx1"/>
                </a:solidFill>
                <a:effectLst/>
                <a:latin typeface="+mn-lt"/>
                <a:ea typeface="+mn-ea"/>
                <a:cs typeface="+mn-cs"/>
              </a:rPr>
              <a:t> class will inherit the </a:t>
            </a:r>
            <a:r>
              <a:rPr lang="en-US" dirty="0" smtClean="0"/>
              <a:t>age</a:t>
            </a:r>
            <a:r>
              <a:rPr lang="en-US" sz="1200" b="0" i="0" kern="1200" dirty="0" smtClean="0">
                <a:solidFill>
                  <a:schemeClr val="tx1"/>
                </a:solidFill>
                <a:effectLst/>
                <a:latin typeface="+mn-lt"/>
                <a:ea typeface="+mn-ea"/>
                <a:cs typeface="+mn-cs"/>
              </a:rPr>
              <a:t> and </a:t>
            </a:r>
            <a:r>
              <a:rPr lang="en-US" dirty="0" smtClean="0"/>
              <a:t>height</a:t>
            </a:r>
            <a:r>
              <a:rPr lang="en-US" sz="1200" b="0" i="0" kern="1200" dirty="0" smtClean="0">
                <a:solidFill>
                  <a:schemeClr val="tx1"/>
                </a:solidFill>
                <a:effectLst/>
                <a:latin typeface="+mn-lt"/>
                <a:ea typeface="+mn-ea"/>
                <a:cs typeface="+mn-cs"/>
              </a:rPr>
              <a:t> properties of the </a:t>
            </a:r>
            <a:r>
              <a:rPr lang="en-US" dirty="0" smtClean="0"/>
              <a:t>Plant</a:t>
            </a:r>
            <a:r>
              <a:rPr lang="en-US" sz="1200" b="0" i="0" kern="1200" dirty="0" smtClean="0">
                <a:solidFill>
                  <a:schemeClr val="tx1"/>
                </a:solidFill>
                <a:effectLst/>
                <a:latin typeface="+mn-lt"/>
                <a:ea typeface="+mn-ea"/>
                <a:cs typeface="+mn-cs"/>
              </a:rPr>
              <a:t> class and add one additional property named </a:t>
            </a:r>
            <a:r>
              <a:rPr lang="en-US" dirty="0" smtClean="0"/>
              <a:t>limbs</a:t>
            </a:r>
            <a:r>
              <a:rPr lang="en-US" sz="1200" b="0" i="0" kern="1200" dirty="0" smtClean="0">
                <a:solidFill>
                  <a:schemeClr val="tx1"/>
                </a:solidFill>
                <a:effectLst/>
                <a:latin typeface="+mn-lt"/>
                <a:ea typeface="+mn-ea"/>
                <a:cs typeface="+mn-cs"/>
              </a:rPr>
              <a:t>. It will also inherit the </a:t>
            </a:r>
            <a:r>
              <a:rPr lang="en-US" dirty="0" err="1" smtClean="0"/>
              <a:t>growHeight</a:t>
            </a:r>
            <a:r>
              <a:rPr lang="en-US" dirty="0" smtClean="0"/>
              <a:t>()</a:t>
            </a:r>
            <a:r>
              <a:rPr lang="en-US" sz="1200" b="0" i="0" kern="1200" dirty="0" smtClean="0">
                <a:solidFill>
                  <a:schemeClr val="tx1"/>
                </a:solidFill>
                <a:effectLst/>
                <a:latin typeface="+mn-lt"/>
                <a:ea typeface="+mn-ea"/>
                <a:cs typeface="+mn-cs"/>
              </a:rPr>
              <a:t> method of the </a:t>
            </a:r>
            <a:r>
              <a:rPr lang="en-US" dirty="0" smtClean="0"/>
              <a:t>Plant</a:t>
            </a:r>
            <a:r>
              <a:rPr lang="en-US" sz="1200" b="0" i="0" kern="1200" dirty="0" smtClean="0">
                <a:solidFill>
                  <a:schemeClr val="tx1"/>
                </a:solidFill>
                <a:effectLst/>
                <a:latin typeface="+mn-lt"/>
                <a:ea typeface="+mn-ea"/>
                <a:cs typeface="+mn-cs"/>
              </a:rPr>
              <a:t> class and add two additional methods: </a:t>
            </a:r>
            <a:r>
              <a:rPr lang="en-US" dirty="0" err="1" smtClean="0"/>
              <a:t>limbGrow</a:t>
            </a:r>
            <a:r>
              <a:rPr lang="en-US" dirty="0" smtClean="0"/>
              <a:t>()</a:t>
            </a:r>
            <a:r>
              <a:rPr lang="en-US" sz="1200" b="0" i="0" kern="1200" dirty="0" smtClean="0">
                <a:solidFill>
                  <a:schemeClr val="tx1"/>
                </a:solidFill>
                <a:effectLst/>
                <a:latin typeface="+mn-lt"/>
                <a:ea typeface="+mn-ea"/>
                <a:cs typeface="+mn-cs"/>
              </a:rPr>
              <a:t>, where a new limb is grown, and </a:t>
            </a:r>
            <a:r>
              <a:rPr lang="en-US" dirty="0" err="1" smtClean="0"/>
              <a:t>limbFall</a:t>
            </a:r>
            <a:r>
              <a:rPr lang="en-US" dirty="0" smtClean="0"/>
              <a:t>()</a:t>
            </a:r>
            <a:r>
              <a:rPr lang="en-US" sz="1200" b="0" i="0" kern="1200" dirty="0" smtClean="0">
                <a:solidFill>
                  <a:schemeClr val="tx1"/>
                </a:solidFill>
                <a:effectLst/>
                <a:latin typeface="+mn-lt"/>
                <a:ea typeface="+mn-ea"/>
                <a:cs typeface="+mn-cs"/>
              </a:rPr>
              <a:t>, where one of the limbs falls off the tree. Let's have a look at the following code: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106</a:t>
            </a:fld>
            <a:endParaRPr lang="en-US"/>
          </a:p>
        </p:txBody>
      </p:sp>
    </p:spTree>
    <p:extLst>
      <p:ext uri="{BB962C8B-B14F-4D97-AF65-F5344CB8AC3E}">
        <p14:creationId xmlns:p14="http://schemas.microsoft.com/office/powerpoint/2010/main" val="17146395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preceding example begins by creating an instance of the </a:t>
            </a:r>
            <a:r>
              <a:rPr lang="en-US" dirty="0" smtClean="0"/>
              <a:t>Tree</a:t>
            </a:r>
            <a:r>
              <a:rPr lang="en-US" sz="1200" b="0" i="0" kern="1200" dirty="0" smtClean="0">
                <a:solidFill>
                  <a:schemeClr val="tx1"/>
                </a:solidFill>
                <a:effectLst/>
                <a:latin typeface="+mn-lt"/>
                <a:ea typeface="+mn-ea"/>
                <a:cs typeface="+mn-cs"/>
              </a:rPr>
              <a:t> class. We then set the </a:t>
            </a:r>
            <a:r>
              <a:rPr lang="en-US" dirty="0" smtClean="0"/>
              <a:t>age</a:t>
            </a:r>
            <a:r>
              <a:rPr lang="en-US" sz="1200" b="0" i="0" kern="1200" dirty="0" smtClean="0">
                <a:solidFill>
                  <a:schemeClr val="tx1"/>
                </a:solidFill>
                <a:effectLst/>
                <a:latin typeface="+mn-lt"/>
                <a:ea typeface="+mn-ea"/>
                <a:cs typeface="+mn-cs"/>
              </a:rPr>
              <a:t> and </a:t>
            </a:r>
            <a:r>
              <a:rPr lang="en-US" dirty="0" smtClean="0"/>
              <a:t>height</a:t>
            </a:r>
            <a:r>
              <a:rPr lang="en-US" sz="1200" b="0" i="0" kern="1200" dirty="0" smtClean="0">
                <a:solidFill>
                  <a:schemeClr val="tx1"/>
                </a:solidFill>
                <a:effectLst/>
                <a:latin typeface="+mn-lt"/>
                <a:ea typeface="+mn-ea"/>
                <a:cs typeface="+mn-cs"/>
              </a:rPr>
              <a:t> properties to </a:t>
            </a:r>
            <a:r>
              <a:rPr lang="en-US" dirty="0" smtClean="0"/>
              <a:t>5</a:t>
            </a:r>
            <a:r>
              <a:rPr lang="en-US" sz="1200" b="0" i="0" kern="1200" dirty="0" smtClean="0">
                <a:solidFill>
                  <a:schemeClr val="tx1"/>
                </a:solidFill>
                <a:effectLst/>
                <a:latin typeface="+mn-lt"/>
                <a:ea typeface="+mn-ea"/>
                <a:cs typeface="+mn-cs"/>
              </a:rPr>
              <a:t> and </a:t>
            </a:r>
            <a:r>
              <a:rPr lang="en-US" dirty="0" smtClean="0"/>
              <a:t>4</a:t>
            </a:r>
            <a:r>
              <a:rPr lang="en-US" sz="1200" b="0" i="0" kern="1200" dirty="0" smtClean="0">
                <a:solidFill>
                  <a:schemeClr val="tx1"/>
                </a:solidFill>
                <a:effectLst/>
                <a:latin typeface="+mn-lt"/>
                <a:ea typeface="+mn-ea"/>
                <a:cs typeface="+mn-cs"/>
              </a:rPr>
              <a:t>, respectively, and add two limbs to the tree by calling the </a:t>
            </a:r>
            <a:r>
              <a:rPr lang="en-US" dirty="0" err="1" smtClean="0"/>
              <a:t>limbGrow</a:t>
            </a:r>
            <a:r>
              <a:rPr lang="en-US" dirty="0" smtClean="0"/>
              <a:t>()</a:t>
            </a:r>
            <a:r>
              <a:rPr lang="en-US" sz="1200" b="0" i="0" kern="1200" dirty="0" smtClean="0">
                <a:solidFill>
                  <a:schemeClr val="tx1"/>
                </a:solidFill>
                <a:effectLst/>
                <a:latin typeface="+mn-lt"/>
                <a:ea typeface="+mn-ea"/>
                <a:cs typeface="+mn-cs"/>
              </a:rPr>
              <a:t> method twice.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107</a:t>
            </a:fld>
            <a:endParaRPr lang="en-US"/>
          </a:p>
        </p:txBody>
      </p:sp>
    </p:spTree>
    <p:extLst>
      <p:ext uri="{BB962C8B-B14F-4D97-AF65-F5344CB8AC3E}">
        <p14:creationId xmlns:p14="http://schemas.microsoft.com/office/powerpoint/2010/main" val="7924469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now have a base class named </a:t>
            </a:r>
            <a:r>
              <a:rPr lang="en-US" dirty="0" smtClean="0"/>
              <a:t>Plant</a:t>
            </a:r>
            <a:r>
              <a:rPr lang="en-US" sz="1200" b="0" i="0" kern="1200" dirty="0" smtClean="0">
                <a:solidFill>
                  <a:schemeClr val="tx1"/>
                </a:solidFill>
                <a:effectLst/>
                <a:latin typeface="+mn-lt"/>
                <a:ea typeface="+mn-ea"/>
                <a:cs typeface="+mn-cs"/>
              </a:rPr>
              <a:t> that has a subclass named </a:t>
            </a:r>
            <a:r>
              <a:rPr lang="en-US" dirty="0" smtClean="0"/>
              <a:t>Tree</a:t>
            </a:r>
            <a:r>
              <a:rPr lang="en-US" sz="1200" b="0" i="0" kern="1200" dirty="0" smtClean="0">
                <a:solidFill>
                  <a:schemeClr val="tx1"/>
                </a:solidFill>
                <a:effectLst/>
                <a:latin typeface="+mn-lt"/>
                <a:ea typeface="+mn-ea"/>
                <a:cs typeface="+mn-cs"/>
              </a:rPr>
              <a:t>. This means that the super (or parent) class of </a:t>
            </a:r>
            <a:r>
              <a:rPr lang="en-US" dirty="0" smtClean="0"/>
              <a:t>Tree</a:t>
            </a:r>
            <a:r>
              <a:rPr lang="en-US" sz="1200" b="0" i="0" kern="1200" dirty="0" smtClean="0">
                <a:solidFill>
                  <a:schemeClr val="tx1"/>
                </a:solidFill>
                <a:effectLst/>
                <a:latin typeface="+mn-lt"/>
                <a:ea typeface="+mn-ea"/>
                <a:cs typeface="+mn-cs"/>
              </a:rPr>
              <a:t> is the </a:t>
            </a:r>
            <a:r>
              <a:rPr lang="en-US" dirty="0" smtClean="0"/>
              <a:t>Plant</a:t>
            </a:r>
            <a:r>
              <a:rPr lang="en-US" sz="1200" b="0" i="0" kern="1200" dirty="0" smtClean="0">
                <a:solidFill>
                  <a:schemeClr val="tx1"/>
                </a:solidFill>
                <a:effectLst/>
                <a:latin typeface="+mn-lt"/>
                <a:ea typeface="+mn-ea"/>
                <a:cs typeface="+mn-cs"/>
              </a:rPr>
              <a:t> class. This also means that one of the subclasses (or child classes) of </a:t>
            </a:r>
            <a:r>
              <a:rPr lang="en-US" dirty="0" smtClean="0"/>
              <a:t>Plant</a:t>
            </a:r>
            <a:r>
              <a:rPr lang="en-US" sz="1200" b="0" i="0" kern="1200" dirty="0" smtClean="0">
                <a:solidFill>
                  <a:schemeClr val="tx1"/>
                </a:solidFill>
                <a:effectLst/>
                <a:latin typeface="+mn-lt"/>
                <a:ea typeface="+mn-ea"/>
                <a:cs typeface="+mn-cs"/>
              </a:rPr>
              <a:t> is named </a:t>
            </a:r>
            <a:r>
              <a:rPr lang="en-US" dirty="0" smtClean="0"/>
              <a:t>Tree</a:t>
            </a:r>
            <a:r>
              <a:rPr lang="en-US" sz="1200" b="0" i="0" kern="1200" dirty="0" smtClean="0">
                <a:solidFill>
                  <a:schemeClr val="tx1"/>
                </a:solidFill>
                <a:effectLst/>
                <a:latin typeface="+mn-lt"/>
                <a:ea typeface="+mn-ea"/>
                <a:cs typeface="+mn-cs"/>
              </a:rPr>
              <a:t>. There are, however, lots of different kinds of trees in the world. Let's create two subclasses from the </a:t>
            </a:r>
            <a:r>
              <a:rPr lang="en-US" dirty="0" smtClean="0"/>
              <a:t>Tree</a:t>
            </a:r>
            <a:r>
              <a:rPr lang="en-US" sz="1200" b="0" i="0" kern="1200" dirty="0" smtClean="0">
                <a:solidFill>
                  <a:schemeClr val="tx1"/>
                </a:solidFill>
                <a:effectLst/>
                <a:latin typeface="+mn-lt"/>
                <a:ea typeface="+mn-ea"/>
                <a:cs typeface="+mn-cs"/>
              </a:rPr>
              <a:t> class. These subclasses will be the </a:t>
            </a:r>
            <a:r>
              <a:rPr lang="en-US" dirty="0" err="1" smtClean="0"/>
              <a:t>PineTree</a:t>
            </a:r>
            <a:r>
              <a:rPr lang="en-US" sz="1200" b="0" i="0" kern="1200" dirty="0" smtClean="0">
                <a:solidFill>
                  <a:schemeClr val="tx1"/>
                </a:solidFill>
                <a:effectLst/>
                <a:latin typeface="+mn-lt"/>
                <a:ea typeface="+mn-ea"/>
                <a:cs typeface="+mn-cs"/>
              </a:rPr>
              <a:t> class and the </a:t>
            </a:r>
            <a:r>
              <a:rPr lang="en-US" dirty="0" err="1" smtClean="0"/>
              <a:t>OakTree</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108</a:t>
            </a:fld>
            <a:endParaRPr lang="en-US"/>
          </a:p>
        </p:txBody>
      </p:sp>
    </p:spTree>
    <p:extLst>
      <p:ext uri="{BB962C8B-B14F-4D97-AF65-F5344CB8AC3E}">
        <p14:creationId xmlns:p14="http://schemas.microsoft.com/office/powerpoint/2010/main" val="112316879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109</a:t>
            </a:fld>
            <a:endParaRPr lang="en-US"/>
          </a:p>
        </p:txBody>
      </p:sp>
    </p:spTree>
    <p:extLst>
      <p:ext uri="{BB962C8B-B14F-4D97-AF65-F5344CB8AC3E}">
        <p14:creationId xmlns:p14="http://schemas.microsoft.com/office/powerpoint/2010/main" val="187730342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important to keep in mind that, in Swift, a class can have multiple subclasses; however, a class can have only one superclass. </a:t>
            </a:r>
          </a:p>
          <a:p>
            <a:r>
              <a:rPr lang="en-US" sz="1200" b="0" i="0" kern="1200" dirty="0" smtClean="0">
                <a:solidFill>
                  <a:schemeClr val="tx1"/>
                </a:solidFill>
                <a:effectLst/>
                <a:latin typeface="+mn-lt"/>
                <a:ea typeface="+mn-ea"/>
                <a:cs typeface="+mn-cs"/>
              </a:rPr>
              <a:t>There are times when a subclass needs to provide its own implementation of a method or property that it inherited from its superclass. </a:t>
            </a:r>
          </a:p>
          <a:p>
            <a:r>
              <a:rPr lang="en-US" sz="1200" b="0" i="0" kern="1200" dirty="0" smtClean="0">
                <a:solidFill>
                  <a:schemeClr val="tx1"/>
                </a:solidFill>
                <a:effectLst/>
                <a:latin typeface="+mn-lt"/>
                <a:ea typeface="+mn-ea"/>
                <a:cs typeface="+mn-cs"/>
              </a:rPr>
              <a:t>This is known as </a:t>
            </a:r>
            <a:r>
              <a:rPr lang="en-US" sz="1200" b="1" i="0" kern="1200" dirty="0" smtClean="0">
                <a:solidFill>
                  <a:schemeClr val="tx1"/>
                </a:solidFill>
                <a:effectLst/>
                <a:latin typeface="+mn-lt"/>
                <a:ea typeface="+mn-ea"/>
                <a:cs typeface="+mn-cs"/>
              </a:rPr>
              <a:t>overriding</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110</a:t>
            </a:fld>
            <a:endParaRPr lang="en-US"/>
          </a:p>
        </p:txBody>
      </p:sp>
    </p:spTree>
    <p:extLst>
      <p:ext uri="{BB962C8B-B14F-4D97-AF65-F5344CB8AC3E}">
        <p14:creationId xmlns:p14="http://schemas.microsoft.com/office/powerpoint/2010/main" val="11605032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start by adding a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()method to the Plant class that we will then override in the child classes. The following code shows how the new Plant class looks with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added: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111</a:t>
            </a:fld>
            <a:endParaRPr lang="en-US"/>
          </a:p>
        </p:txBody>
      </p:sp>
    </p:spTree>
    <p:extLst>
      <p:ext uri="{BB962C8B-B14F-4D97-AF65-F5344CB8AC3E}">
        <p14:creationId xmlns:p14="http://schemas.microsoft.com/office/powerpoint/2010/main" val="52257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for...in</a:t>
            </a:r>
            <a:r>
              <a:rPr lang="en-US" sz="1200" b="0" i="0" kern="1200" dirty="0" smtClean="0">
                <a:solidFill>
                  <a:schemeClr val="tx1"/>
                </a:solidFill>
                <a:effectLst/>
                <a:latin typeface="+mn-lt"/>
                <a:ea typeface="+mn-ea"/>
                <a:cs typeface="+mn-cs"/>
              </a:rPr>
              <a:t> loop iterates over a collection of items or a range of numbers and executes a block of code for each item in the collection or range. </a:t>
            </a:r>
          </a:p>
          <a:p>
            <a:r>
              <a:rPr lang="en-US" sz="1200" b="0" i="0" kern="1200" dirty="0" smtClean="0">
                <a:solidFill>
                  <a:schemeClr val="tx1"/>
                </a:solidFill>
                <a:effectLst/>
                <a:latin typeface="+mn-lt"/>
                <a:ea typeface="+mn-ea"/>
                <a:cs typeface="+mn-cs"/>
              </a:rPr>
              <a:t>The format for the </a:t>
            </a:r>
            <a:r>
              <a:rPr lang="en-US" dirty="0" smtClean="0"/>
              <a:t>for...in</a:t>
            </a:r>
            <a:r>
              <a:rPr lang="en-US" sz="1200" b="0" i="0" kern="1200" dirty="0" smtClean="0">
                <a:solidFill>
                  <a:schemeClr val="tx1"/>
                </a:solidFill>
                <a:effectLst/>
                <a:latin typeface="+mn-lt"/>
                <a:ea typeface="+mn-ea"/>
                <a:cs typeface="+mn-cs"/>
              </a:rPr>
              <a:t> statement looks similar to this: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variable will change each time the for...in loop executes and hold the current item from the collection or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the collection or range to iterate through</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96531785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thing to note here is that we do not use the override keyword in the Plant class because it is the first class to implement this method; however, we do include it in the Tree class since we are overriding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from the Plant class. Now, let's see what happens if we call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from an instance of the Plant and Tree classes: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112</a:t>
            </a:fld>
            <a:endParaRPr lang="en-US"/>
          </a:p>
        </p:txBody>
      </p:sp>
    </p:spTree>
    <p:extLst>
      <p:ext uri="{BB962C8B-B14F-4D97-AF65-F5344CB8AC3E}">
        <p14:creationId xmlns:p14="http://schemas.microsoft.com/office/powerpoint/2010/main" val="7175628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a:t>
            </a:r>
            <a:r>
              <a:rPr lang="en-US" sz="1200" b="0" i="0" kern="1200" baseline="0" dirty="0" smtClean="0">
                <a:solidFill>
                  <a:schemeClr val="tx1"/>
                </a:solidFill>
                <a:effectLst/>
                <a:latin typeface="+mn-lt"/>
                <a:ea typeface="+mn-ea"/>
                <a:cs typeface="+mn-cs"/>
              </a:rPr>
              <a:t> will they print?</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113</a:t>
            </a:fld>
            <a:endParaRPr lang="en-US"/>
          </a:p>
        </p:txBody>
      </p:sp>
    </p:spTree>
    <p:extLst>
      <p:ext uri="{BB962C8B-B14F-4D97-AF65-F5344CB8AC3E}">
        <p14:creationId xmlns:p14="http://schemas.microsoft.com/office/powerpoint/2010/main" val="149084082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in the Tree subclass overrides the </a:t>
            </a:r>
            <a:r>
              <a:rPr lang="en-US" sz="1200" b="0" i="0" kern="1200" dirty="0" err="1" smtClean="0">
                <a:solidFill>
                  <a:schemeClr val="tx1"/>
                </a:solidFill>
                <a:effectLst/>
                <a:latin typeface="+mn-lt"/>
                <a:ea typeface="+mn-ea"/>
                <a:cs typeface="+mn-cs"/>
              </a:rPr>
              <a:t>getDetails</a:t>
            </a:r>
            <a:r>
              <a:rPr lang="en-US" sz="1200" b="0" i="0" kern="1200" dirty="0" smtClean="0">
                <a:solidFill>
                  <a:schemeClr val="tx1"/>
                </a:solidFill>
                <a:effectLst/>
                <a:latin typeface="+mn-lt"/>
                <a:ea typeface="+mn-ea"/>
                <a:cs typeface="+mn-cs"/>
              </a:rPr>
              <a:t>() method of its parent Plant class.</a:t>
            </a:r>
          </a:p>
          <a:p>
            <a:r>
              <a:rPr lang="en-US" dirty="0" smtClean="0"/>
              <a:t/>
            </a:r>
            <a:br>
              <a:rPr lang="en-US" dirty="0" smtClean="0"/>
            </a:br>
            <a:r>
              <a:rPr lang="en-US" sz="1200" b="0" i="0" kern="1200" dirty="0" smtClean="0">
                <a:solidFill>
                  <a:schemeClr val="tx1"/>
                </a:solidFill>
                <a:effectLst/>
                <a:latin typeface="+mn-lt"/>
                <a:ea typeface="+mn-ea"/>
                <a:cs typeface="+mn-cs"/>
              </a:rPr>
              <a:t>Inside the </a:t>
            </a:r>
            <a:r>
              <a:rPr lang="en-US" dirty="0" smtClean="0"/>
              <a:t>Tree</a:t>
            </a:r>
            <a:r>
              <a:rPr lang="en-US" sz="1200" b="0" i="0" kern="1200" dirty="0" smtClean="0">
                <a:solidFill>
                  <a:schemeClr val="tx1"/>
                </a:solidFill>
                <a:effectLst/>
                <a:latin typeface="+mn-lt"/>
                <a:ea typeface="+mn-ea"/>
                <a:cs typeface="+mn-cs"/>
              </a:rPr>
              <a:t> class, we can still call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(or any overridden method, property, or subscript) of its superclass by using the </a:t>
            </a:r>
            <a:r>
              <a:rPr lang="en-US" dirty="0" smtClean="0"/>
              <a:t>super</a:t>
            </a:r>
            <a:r>
              <a:rPr lang="en-US" sz="1200" b="0" i="0" kern="1200" dirty="0" smtClean="0">
                <a:solidFill>
                  <a:schemeClr val="tx1"/>
                </a:solidFill>
                <a:effectLst/>
                <a:latin typeface="+mn-lt"/>
                <a:ea typeface="+mn-ea"/>
                <a:cs typeface="+mn-cs"/>
              </a:rPr>
              <a:t> prefix. Let's see how we would call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the </a:t>
            </a:r>
            <a:r>
              <a:rPr lang="en-US" dirty="0" smtClean="0"/>
              <a:t>Plant</a:t>
            </a:r>
            <a:r>
              <a:rPr lang="en-US" sz="1200" b="0" i="0" kern="1200" dirty="0" smtClean="0">
                <a:solidFill>
                  <a:schemeClr val="tx1"/>
                </a:solidFill>
                <a:effectLst/>
                <a:latin typeface="+mn-lt"/>
                <a:ea typeface="+mn-ea"/>
                <a:cs typeface="+mn-cs"/>
              </a:rPr>
              <a:t> class from an instance of the </a:t>
            </a:r>
            <a:r>
              <a:rPr lang="en-US" dirty="0" err="1" smtClean="0"/>
              <a:t>Tree</a:t>
            </a:r>
            <a:r>
              <a:rPr lang="en-US" sz="1200" b="0" i="0" kern="1200" dirty="0" err="1"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We will begin by replacing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in the </a:t>
            </a:r>
            <a:r>
              <a:rPr lang="en-US" dirty="0" smtClean="0"/>
              <a:t>Plant</a:t>
            </a:r>
            <a:r>
              <a:rPr lang="en-US" sz="1200" b="0" i="0" kern="1200" dirty="0" smtClean="0">
                <a:solidFill>
                  <a:schemeClr val="tx1"/>
                </a:solidFill>
                <a:effectLst/>
                <a:latin typeface="+mn-lt"/>
                <a:ea typeface="+mn-ea"/>
                <a:cs typeface="+mn-cs"/>
              </a:rPr>
              <a:t> class with the following method, which will generate a string containing the values of the </a:t>
            </a:r>
            <a:r>
              <a:rPr lang="en-US" dirty="0" smtClean="0"/>
              <a:t>height</a:t>
            </a:r>
            <a:r>
              <a:rPr lang="en-US" sz="1200" b="0" i="0" kern="1200" dirty="0" smtClean="0">
                <a:solidFill>
                  <a:schemeClr val="tx1"/>
                </a:solidFill>
                <a:effectLst/>
                <a:latin typeface="+mn-lt"/>
                <a:ea typeface="+mn-ea"/>
                <a:cs typeface="+mn-cs"/>
              </a:rPr>
              <a:t> and </a:t>
            </a:r>
            <a:r>
              <a:rPr lang="en-US" dirty="0" err="1" smtClean="0"/>
              <a:t>age</a:t>
            </a:r>
            <a:r>
              <a:rPr lang="en-US" sz="1200" b="0" i="0" kern="1200" dirty="0" err="1"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Let's take a look at the following code: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114</a:t>
            </a:fld>
            <a:endParaRPr lang="en-US"/>
          </a:p>
        </p:txBody>
      </p:sp>
    </p:spTree>
    <p:extLst>
      <p:ext uri="{BB962C8B-B14F-4D97-AF65-F5344CB8AC3E}">
        <p14:creationId xmlns:p14="http://schemas.microsoft.com/office/powerpoint/2010/main" val="4282507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are changing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to return a string that contains the </a:t>
            </a:r>
            <a:r>
              <a:rPr lang="en-US" dirty="0" smtClean="0"/>
              <a:t>height</a:t>
            </a:r>
            <a:r>
              <a:rPr lang="en-US" sz="1200" b="0" i="0" kern="1200" dirty="0" smtClean="0">
                <a:solidFill>
                  <a:schemeClr val="tx1"/>
                </a:solidFill>
                <a:effectLst/>
                <a:latin typeface="+mn-lt"/>
                <a:ea typeface="+mn-ea"/>
                <a:cs typeface="+mn-cs"/>
              </a:rPr>
              <a:t> and </a:t>
            </a:r>
            <a:r>
              <a:rPr lang="en-US" dirty="0" smtClean="0"/>
              <a:t>age</a:t>
            </a:r>
            <a:r>
              <a:rPr lang="en-US" sz="1200" b="0" i="0" kern="1200" dirty="0" smtClean="0">
                <a:solidFill>
                  <a:schemeClr val="tx1"/>
                </a:solidFill>
                <a:effectLst/>
                <a:latin typeface="+mn-lt"/>
                <a:ea typeface="+mn-ea"/>
                <a:cs typeface="+mn-cs"/>
              </a:rPr>
              <a:t> of the plant. Now, let's replace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for the </a:t>
            </a:r>
            <a:r>
              <a:rPr lang="en-US" dirty="0" smtClean="0"/>
              <a:t>Tree</a:t>
            </a:r>
            <a:r>
              <a:rPr lang="en-US" sz="1200" b="0" i="0" kern="1200" dirty="0" smtClean="0">
                <a:solidFill>
                  <a:schemeClr val="tx1"/>
                </a:solidFill>
                <a:effectLst/>
                <a:latin typeface="+mn-lt"/>
                <a:ea typeface="+mn-ea"/>
                <a:cs typeface="+mn-cs"/>
              </a:rPr>
              <a:t> class with the following method: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115</a:t>
            </a:fld>
            <a:endParaRPr lang="en-US"/>
          </a:p>
        </p:txBody>
      </p:sp>
    </p:spTree>
    <p:extLst>
      <p:ext uri="{BB962C8B-B14F-4D97-AF65-F5344CB8AC3E}">
        <p14:creationId xmlns:p14="http://schemas.microsoft.com/office/powerpoint/2010/main" val="14756725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116</a:t>
            </a:fld>
            <a:endParaRPr lang="en-US"/>
          </a:p>
        </p:txBody>
      </p:sp>
    </p:spTree>
    <p:extLst>
      <p:ext uri="{BB962C8B-B14F-4D97-AF65-F5344CB8AC3E}">
        <p14:creationId xmlns:p14="http://schemas.microsoft.com/office/powerpoint/2010/main" val="70828601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call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an instance of the </a:t>
            </a:r>
            <a:r>
              <a:rPr lang="en-US" dirty="0" err="1" smtClean="0"/>
              <a:t>OakTree</a:t>
            </a:r>
            <a:r>
              <a:rPr lang="en-US" sz="1200" b="0" i="0" kern="1200" dirty="0" smtClean="0">
                <a:solidFill>
                  <a:schemeClr val="tx1"/>
                </a:solidFill>
                <a:effectLst/>
                <a:latin typeface="+mn-lt"/>
                <a:ea typeface="+mn-ea"/>
                <a:cs typeface="+mn-cs"/>
              </a:rPr>
              <a:t> class, it calls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its superclass (the </a:t>
            </a:r>
            <a:r>
              <a:rPr lang="en-US" dirty="0" smtClean="0"/>
              <a:t>Tree</a:t>
            </a:r>
            <a:r>
              <a:rPr lang="en-US" sz="1200" b="0" i="0" kern="1200" dirty="0" smtClean="0">
                <a:solidFill>
                  <a:schemeClr val="tx1"/>
                </a:solidFill>
                <a:effectLst/>
                <a:latin typeface="+mn-lt"/>
                <a:ea typeface="+mn-ea"/>
                <a:cs typeface="+mn-cs"/>
              </a:rPr>
              <a:t> class).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the </a:t>
            </a:r>
            <a:r>
              <a:rPr lang="en-US" dirty="0" smtClean="0"/>
              <a:t>Tree</a:t>
            </a:r>
            <a:r>
              <a:rPr lang="en-US" sz="1200" b="0" i="0" kern="1200" dirty="0" smtClean="0">
                <a:solidFill>
                  <a:schemeClr val="tx1"/>
                </a:solidFill>
                <a:effectLst/>
                <a:latin typeface="+mn-lt"/>
                <a:ea typeface="+mn-ea"/>
                <a:cs typeface="+mn-cs"/>
              </a:rPr>
              <a:t> class also calls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its superclass (the </a:t>
            </a:r>
            <a:r>
              <a:rPr lang="en-US" dirty="0" smtClean="0"/>
              <a:t>Plant</a:t>
            </a:r>
            <a:r>
              <a:rPr lang="en-US" sz="1200" b="0" i="0" kern="1200" dirty="0" smtClean="0">
                <a:solidFill>
                  <a:schemeClr val="tx1"/>
                </a:solidFill>
                <a:effectLst/>
                <a:latin typeface="+mn-lt"/>
                <a:ea typeface="+mn-ea"/>
                <a:cs typeface="+mn-cs"/>
              </a:rPr>
              <a:t> class). The </a:t>
            </a:r>
            <a:r>
              <a:rPr lang="en-US" dirty="0" err="1" smtClean="0"/>
              <a:t>getDetails</a:t>
            </a:r>
            <a:r>
              <a:rPr lang="en-US" dirty="0" smtClean="0"/>
              <a:t>()</a:t>
            </a:r>
            <a:r>
              <a:rPr lang="en-US" sz="1200" b="0" i="0" kern="1200" dirty="0" smtClean="0">
                <a:solidFill>
                  <a:schemeClr val="tx1"/>
                </a:solidFill>
                <a:effectLst/>
                <a:latin typeface="+mn-lt"/>
                <a:ea typeface="+mn-ea"/>
                <a:cs typeface="+mn-cs"/>
              </a:rPr>
              <a:t> method of the </a:t>
            </a:r>
            <a:r>
              <a:rPr lang="en-US" dirty="0" smtClean="0"/>
              <a:t>Tree</a:t>
            </a:r>
            <a:r>
              <a:rPr lang="en-US" sz="1200" b="0" i="0" kern="1200" dirty="0" smtClean="0">
                <a:solidFill>
                  <a:schemeClr val="tx1"/>
                </a:solidFill>
                <a:effectLst/>
                <a:latin typeface="+mn-lt"/>
                <a:ea typeface="+mn-ea"/>
                <a:cs typeface="+mn-cs"/>
              </a:rPr>
              <a:t> class will finally create a string instance that contains the </a:t>
            </a:r>
            <a:r>
              <a:rPr lang="en-US" dirty="0" smtClean="0"/>
              <a:t>height</a:t>
            </a:r>
            <a:r>
              <a:rPr lang="en-US" sz="1200" b="0" i="0" kern="1200" dirty="0" smtClean="0">
                <a:solidFill>
                  <a:schemeClr val="tx1"/>
                </a:solidFill>
                <a:effectLst/>
                <a:latin typeface="+mn-lt"/>
                <a:ea typeface="+mn-ea"/>
                <a:cs typeface="+mn-cs"/>
              </a:rPr>
              <a:t> and </a:t>
            </a:r>
            <a:r>
              <a:rPr lang="en-US" dirty="0" smtClean="0"/>
              <a:t>age</a:t>
            </a:r>
            <a:r>
              <a:rPr lang="en-US" sz="1200" b="0" i="0" kern="1200" dirty="0" smtClean="0">
                <a:solidFill>
                  <a:schemeClr val="tx1"/>
                </a:solidFill>
                <a:effectLst/>
                <a:latin typeface="+mn-lt"/>
                <a:ea typeface="+mn-ea"/>
                <a:cs typeface="+mn-cs"/>
              </a:rPr>
              <a:t> from the </a:t>
            </a:r>
            <a:r>
              <a:rPr lang="en-US" dirty="0" smtClean="0"/>
              <a:t>Plant</a:t>
            </a:r>
            <a:r>
              <a:rPr lang="en-US" sz="1200" b="0" i="0" kern="1200" dirty="0" smtClean="0">
                <a:solidFill>
                  <a:schemeClr val="tx1"/>
                </a:solidFill>
                <a:effectLst/>
                <a:latin typeface="+mn-lt"/>
                <a:ea typeface="+mn-ea"/>
                <a:cs typeface="+mn-cs"/>
              </a:rPr>
              <a:t> class, the </a:t>
            </a:r>
            <a:r>
              <a:rPr lang="en-US" dirty="0" smtClean="0"/>
              <a:t>limbs</a:t>
            </a:r>
            <a:r>
              <a:rPr lang="en-US" sz="1200" b="0" i="0" kern="1200" dirty="0" smtClean="0">
                <a:solidFill>
                  <a:schemeClr val="tx1"/>
                </a:solidFill>
                <a:effectLst/>
                <a:latin typeface="+mn-lt"/>
                <a:ea typeface="+mn-ea"/>
                <a:cs typeface="+mn-cs"/>
              </a:rPr>
              <a:t> from the </a:t>
            </a:r>
            <a:r>
              <a:rPr lang="en-US" dirty="0" smtClean="0"/>
              <a:t>Tree</a:t>
            </a:r>
            <a:r>
              <a:rPr lang="en-US" sz="1200" b="0" i="0" kern="1200" dirty="0" smtClean="0">
                <a:solidFill>
                  <a:schemeClr val="tx1"/>
                </a:solidFill>
                <a:effectLst/>
                <a:latin typeface="+mn-lt"/>
                <a:ea typeface="+mn-ea"/>
                <a:cs typeface="+mn-cs"/>
              </a:rPr>
              <a:t> class, and the </a:t>
            </a:r>
            <a:r>
              <a:rPr lang="en-US" dirty="0" smtClean="0"/>
              <a:t>leaves</a:t>
            </a:r>
            <a:r>
              <a:rPr lang="en-US" sz="1200" b="0" i="0" kern="1200" dirty="0" smtClean="0">
                <a:solidFill>
                  <a:schemeClr val="tx1"/>
                </a:solidFill>
                <a:effectLst/>
                <a:latin typeface="+mn-lt"/>
                <a:ea typeface="+mn-ea"/>
                <a:cs typeface="+mn-cs"/>
              </a:rPr>
              <a:t> from the </a:t>
            </a:r>
            <a:r>
              <a:rPr lang="en-US" dirty="0" err="1" smtClean="0"/>
              <a:t>OakTree</a:t>
            </a:r>
            <a:r>
              <a:rPr lang="en-US" sz="1200" b="0" i="0" kern="1200" dirty="0" smtClean="0">
                <a:solidFill>
                  <a:schemeClr val="tx1"/>
                </a:solidFill>
                <a:effectLst/>
                <a:latin typeface="+mn-lt"/>
                <a:ea typeface="+mn-ea"/>
                <a:cs typeface="+mn-cs"/>
              </a:rPr>
              <a:t> class. Let's look at an example of this:</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117</a:t>
            </a:fld>
            <a:endParaRPr lang="en-US"/>
          </a:p>
        </p:txBody>
      </p:sp>
    </p:spTree>
    <p:extLst>
      <p:ext uri="{BB962C8B-B14F-4D97-AF65-F5344CB8AC3E}">
        <p14:creationId xmlns:p14="http://schemas.microsoft.com/office/powerpoint/2010/main" val="112262261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118</a:t>
            </a:fld>
            <a:endParaRPr lang="en-US"/>
          </a:p>
        </p:txBody>
      </p:sp>
    </p:spTree>
    <p:extLst>
      <p:ext uri="{BB962C8B-B14F-4D97-AF65-F5344CB8AC3E}">
        <p14:creationId xmlns:p14="http://schemas.microsoft.com/office/powerpoint/2010/main" val="64850552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we would override a property by adding the following method to our </a:t>
            </a:r>
            <a:r>
              <a:rPr lang="en-US" sz="1200" b="0" i="0" kern="1200" dirty="0" err="1" smtClean="0">
                <a:solidFill>
                  <a:schemeClr val="tx1"/>
                </a:solidFill>
                <a:effectLst/>
                <a:latin typeface="+mn-lt"/>
                <a:ea typeface="+mn-ea"/>
                <a:cs typeface="+mn-cs"/>
              </a:rPr>
              <a:t>Plantclass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provide custom </a:t>
            </a:r>
            <a:r>
              <a:rPr lang="en-US" dirty="0" smtClean="0"/>
              <a:t>getter</a:t>
            </a:r>
            <a:r>
              <a:rPr lang="en-US" sz="1200" b="0" i="0" kern="1200" dirty="0" smtClean="0">
                <a:solidFill>
                  <a:schemeClr val="tx1"/>
                </a:solidFill>
                <a:effectLst/>
                <a:latin typeface="+mn-lt"/>
                <a:ea typeface="+mn-ea"/>
                <a:cs typeface="+mn-cs"/>
              </a:rPr>
              <a:t> and </a:t>
            </a:r>
            <a:r>
              <a:rPr lang="en-US" dirty="0" smtClean="0"/>
              <a:t>setter</a:t>
            </a:r>
            <a:r>
              <a:rPr lang="en-US" sz="1200" b="0" i="0" kern="1200" dirty="0" smtClean="0">
                <a:solidFill>
                  <a:schemeClr val="tx1"/>
                </a:solidFill>
                <a:effectLst/>
                <a:latin typeface="+mn-lt"/>
                <a:ea typeface="+mn-ea"/>
                <a:cs typeface="+mn-cs"/>
              </a:rPr>
              <a:t> to override any inherited property. When we override a property, we must provide the name and the type of property we are overriding, so the compiler can verify that one of the classes in the class hierarchy has a matching property to override. While overriding, properties are not as common as overriding methods; it is good for us to know how to do this when we need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smtClean="0"/>
              <a:t>description</a:t>
            </a:r>
            <a:r>
              <a:rPr lang="en-US" sz="1200" b="0" i="0" kern="1200" dirty="0" smtClean="0">
                <a:solidFill>
                  <a:schemeClr val="tx1"/>
                </a:solidFill>
                <a:effectLst/>
                <a:latin typeface="+mn-lt"/>
                <a:ea typeface="+mn-ea"/>
                <a:cs typeface="+mn-cs"/>
              </a:rPr>
              <a:t> property is a basic read-only property. This property returns the string, </a:t>
            </a:r>
            <a:r>
              <a:rPr lang="en-US" dirty="0" smtClean="0"/>
              <a:t>Base class is Plant</a:t>
            </a:r>
            <a:r>
              <a:rPr lang="en-US" sz="1200" b="0" i="0" kern="1200" dirty="0" smtClean="0">
                <a:solidFill>
                  <a:schemeClr val="tx1"/>
                </a:solidFill>
                <a:effectLst/>
                <a:latin typeface="+mn-lt"/>
                <a:ea typeface="+mn-ea"/>
                <a:cs typeface="+mn-cs"/>
              </a:rPr>
              <a:t>. Now let's override this property by adding the following property to the </a:t>
            </a:r>
            <a:r>
              <a:rPr lang="en-US" dirty="0" smtClean="0"/>
              <a:t>Tree</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119</a:t>
            </a:fld>
            <a:endParaRPr lang="en-US"/>
          </a:p>
        </p:txBody>
      </p:sp>
    </p:spTree>
    <p:extLst>
      <p:ext uri="{BB962C8B-B14F-4D97-AF65-F5344CB8AC3E}">
        <p14:creationId xmlns:p14="http://schemas.microsoft.com/office/powerpoint/2010/main" val="2019648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override this property by adding the following property to the </a:t>
            </a:r>
            <a:r>
              <a:rPr lang="en-US" dirty="0" smtClean="0"/>
              <a:t>Tree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When we override a property, we use the same override keyword that we use when we override a method. The override keyword tells the compiler that we want to override a property, so the compiler can verify that another class in the class hierarchy contains a matching property to override. We then implement the property as we would any other property. Calling the description property of the tree would result in </a:t>
            </a:r>
            <a:r>
              <a:rPr lang="mr-IN"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120</a:t>
            </a:fld>
            <a:endParaRPr lang="en-US"/>
          </a:p>
        </p:txBody>
      </p:sp>
    </p:spTree>
    <p:extLst>
      <p:ext uri="{BB962C8B-B14F-4D97-AF65-F5344CB8AC3E}">
        <p14:creationId xmlns:p14="http://schemas.microsoft.com/office/powerpoint/2010/main" val="145392261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the description property of the tree would result in the </a:t>
            </a:r>
            <a:r>
              <a:rPr lang="en-US" sz="1200" b="1" i="0" kern="1200" dirty="0" smtClean="0">
                <a:solidFill>
                  <a:schemeClr val="tx1"/>
                </a:solidFill>
                <a:effectLst/>
                <a:latin typeface="+mn-lt"/>
                <a:ea typeface="+mn-ea"/>
                <a:cs typeface="+mn-cs"/>
              </a:rPr>
              <a:t>Base class is Plant. I am a Tree class</a:t>
            </a:r>
            <a:r>
              <a:rPr lang="en-US" sz="1200" b="0" i="0" kern="1200" dirty="0" smtClean="0">
                <a:solidFill>
                  <a:schemeClr val="tx1"/>
                </a:solidFill>
                <a:effectLst/>
                <a:latin typeface="+mn-lt"/>
                <a:ea typeface="+mn-ea"/>
                <a:cs typeface="+mn-cs"/>
              </a:rPr>
              <a:t>. string being returned.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121</a:t>
            </a:fld>
            <a:endParaRPr lang="en-US"/>
          </a:p>
        </p:txBody>
      </p:sp>
    </p:spTree>
    <p:extLst>
      <p:ext uri="{BB962C8B-B14F-4D97-AF65-F5344CB8AC3E}">
        <p14:creationId xmlns:p14="http://schemas.microsoft.com/office/powerpoint/2010/main" val="1385884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for...in</a:t>
            </a:r>
            <a:r>
              <a:rPr lang="en-US" sz="1200" b="0" i="0" kern="1200" dirty="0" smtClean="0">
                <a:solidFill>
                  <a:schemeClr val="tx1"/>
                </a:solidFill>
                <a:effectLst/>
                <a:latin typeface="+mn-lt"/>
                <a:ea typeface="+mn-ea"/>
                <a:cs typeface="+mn-cs"/>
              </a:rPr>
              <a:t> loop iterates over a collection of items or a range of numbers and executes a block of code for each item in the collection or range. </a:t>
            </a:r>
          </a:p>
          <a:p>
            <a:r>
              <a:rPr lang="en-US" sz="1200" b="0" i="0" kern="1200" dirty="0" smtClean="0">
                <a:solidFill>
                  <a:schemeClr val="tx1"/>
                </a:solidFill>
                <a:effectLst/>
                <a:latin typeface="+mn-lt"/>
                <a:ea typeface="+mn-ea"/>
                <a:cs typeface="+mn-cs"/>
              </a:rPr>
              <a:t>The format for the </a:t>
            </a:r>
            <a:r>
              <a:rPr lang="en-US" dirty="0" smtClean="0"/>
              <a:t>for...in</a:t>
            </a:r>
            <a:r>
              <a:rPr lang="en-US" sz="1200" b="0" i="0" kern="1200" dirty="0" smtClean="0">
                <a:solidFill>
                  <a:schemeClr val="tx1"/>
                </a:solidFill>
                <a:effectLst/>
                <a:latin typeface="+mn-lt"/>
                <a:ea typeface="+mn-ea"/>
                <a:cs typeface="+mn-cs"/>
              </a:rPr>
              <a:t> statement looks similar to this: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variable will change each time the for...in loop executes and hold the current item from the collection or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the collection or range to iterate through</a:t>
            </a:r>
          </a:p>
          <a:p>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136758130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times when we want to prevent a subclass from overriding the properties and methods. There are also times when we want to prevent an entire class from being </a:t>
            </a:r>
            <a:r>
              <a:rPr lang="en-US" sz="1200" b="0" i="0" kern="1200" dirty="0" err="1" smtClean="0">
                <a:solidFill>
                  <a:schemeClr val="tx1"/>
                </a:solidFill>
                <a:effectLst/>
                <a:latin typeface="+mn-lt"/>
                <a:ea typeface="+mn-ea"/>
                <a:cs typeface="+mn-cs"/>
              </a:rPr>
              <a:t>subclassed</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To prevent overrides or </a:t>
            </a:r>
            <a:r>
              <a:rPr lang="en-US" sz="1200" b="0" i="0" kern="1200" dirty="0" err="1" smtClean="0">
                <a:solidFill>
                  <a:schemeClr val="tx1"/>
                </a:solidFill>
                <a:effectLst/>
                <a:latin typeface="+mn-lt"/>
                <a:ea typeface="+mn-ea"/>
                <a:cs typeface="+mn-cs"/>
              </a:rPr>
              <a:t>subclassing</a:t>
            </a:r>
            <a:r>
              <a:rPr lang="en-US" sz="1200" b="0" i="0" kern="1200" dirty="0" smtClean="0">
                <a:solidFill>
                  <a:schemeClr val="tx1"/>
                </a:solidFill>
                <a:effectLst/>
                <a:latin typeface="+mn-lt"/>
                <a:ea typeface="+mn-ea"/>
                <a:cs typeface="+mn-cs"/>
              </a:rPr>
              <a:t>, we use the final keyword. To use the final keyword, we add it before the item's definition. Examples are final </a:t>
            </a:r>
            <a:r>
              <a:rPr lang="en-US" sz="1200" b="0" i="0" kern="1200" dirty="0" err="1" smtClean="0">
                <a:solidFill>
                  <a:schemeClr val="tx1"/>
                </a:solidFill>
                <a:effectLst/>
                <a:latin typeface="+mn-lt"/>
                <a:ea typeface="+mn-ea"/>
                <a:cs typeface="+mn-cs"/>
              </a:rPr>
              <a:t>func</a:t>
            </a:r>
            <a:r>
              <a:rPr lang="en-US" sz="1200" b="0" i="0" kern="1200" dirty="0" smtClean="0">
                <a:solidFill>
                  <a:schemeClr val="tx1"/>
                </a:solidFill>
                <a:effectLst/>
                <a:latin typeface="+mn-lt"/>
                <a:ea typeface="+mn-ea"/>
                <a:cs typeface="+mn-cs"/>
              </a:rPr>
              <a:t>, final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and final class.</a:t>
            </a:r>
          </a:p>
          <a:p>
            <a:r>
              <a:rPr lang="en-US" sz="1200" b="0" i="0" kern="1200" dirty="0" smtClean="0">
                <a:solidFill>
                  <a:schemeClr val="tx1"/>
                </a:solidFill>
                <a:effectLst/>
                <a:latin typeface="+mn-lt"/>
                <a:ea typeface="+mn-ea"/>
                <a:cs typeface="+mn-cs"/>
              </a:rPr>
              <a:t>Any attempt to override an item marked final will throw a compile-time error.</a:t>
            </a:r>
          </a:p>
          <a:p>
            <a:r>
              <a:rPr lang="en-US" sz="1200" b="0" i="0" kern="1200" dirty="0" smtClean="0">
                <a:solidFill>
                  <a:schemeClr val="tx1"/>
                </a:solidFill>
                <a:effectLst/>
                <a:latin typeface="+mn-lt"/>
                <a:ea typeface="+mn-ea"/>
                <a:cs typeface="+mn-cs"/>
              </a:rPr>
              <a:t>RUN INHERITANCE PLAYGROUND</a:t>
            </a:r>
            <a:r>
              <a:rPr lang="en-US" sz="1200" b="0" i="0" kern="1200" baseline="0" dirty="0" smtClean="0">
                <a:solidFill>
                  <a:schemeClr val="tx1"/>
                </a:solidFill>
                <a:effectLst/>
                <a:latin typeface="+mn-lt"/>
                <a:ea typeface="+mn-ea"/>
                <a:cs typeface="+mn-cs"/>
              </a:rPr>
              <a:t> EXAMPLES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122</a:t>
            </a:fld>
            <a:endParaRPr lang="en-US"/>
          </a:p>
        </p:txBody>
      </p:sp>
    </p:spTree>
    <p:extLst>
      <p:ext uri="{BB962C8B-B14F-4D97-AF65-F5344CB8AC3E}">
        <p14:creationId xmlns:p14="http://schemas.microsoft.com/office/powerpoint/2010/main" val="556061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iterate over a range of numbers from </a:t>
            </a:r>
            <a:r>
              <a:rPr lang="en-US" dirty="0" smtClean="0"/>
              <a:t>1</a:t>
            </a:r>
            <a:r>
              <a:rPr lang="en-US" sz="1200" b="0" i="0" kern="1200" dirty="0" smtClean="0">
                <a:solidFill>
                  <a:schemeClr val="tx1"/>
                </a:solidFill>
                <a:effectLst/>
                <a:latin typeface="+mn-lt"/>
                <a:ea typeface="+mn-ea"/>
                <a:cs typeface="+mn-cs"/>
              </a:rPr>
              <a:t> to </a:t>
            </a:r>
            <a:r>
              <a:rPr lang="en-US" dirty="0" smtClean="0"/>
              <a:t>5</a:t>
            </a:r>
            <a:r>
              <a:rPr lang="en-US" sz="1200" b="0" i="0" kern="1200" dirty="0" smtClean="0">
                <a:solidFill>
                  <a:schemeClr val="tx1"/>
                </a:solidFill>
                <a:effectLst/>
                <a:latin typeface="+mn-lt"/>
                <a:ea typeface="+mn-ea"/>
                <a:cs typeface="+mn-cs"/>
              </a:rPr>
              <a:t> and print each of the numbers to the console. This particular </a:t>
            </a:r>
            <a:r>
              <a:rPr lang="en-US" dirty="0" smtClean="0"/>
              <a:t>for...in </a:t>
            </a:r>
            <a:r>
              <a:rPr lang="en-US" sz="1200" b="0" i="0" kern="1200" dirty="0" smtClean="0">
                <a:solidFill>
                  <a:schemeClr val="tx1"/>
                </a:solidFill>
                <a:effectLst/>
                <a:latin typeface="+mn-lt"/>
                <a:ea typeface="+mn-ea"/>
                <a:cs typeface="+mn-cs"/>
              </a:rPr>
              <a:t>statement uses the closed range operator (</a:t>
            </a:r>
            <a:r>
              <a:rPr lang="en-US" dirty="0" smtClean="0"/>
              <a:t>...</a:t>
            </a:r>
            <a:r>
              <a:rPr lang="en-US" sz="1200" b="0" i="0" kern="1200" dirty="0" smtClean="0">
                <a:solidFill>
                  <a:schemeClr val="tx1"/>
                </a:solidFill>
                <a:effectLst/>
                <a:latin typeface="+mn-lt"/>
                <a:ea typeface="+mn-ea"/>
                <a:cs typeface="+mn-cs"/>
              </a:rPr>
              <a:t>) to give the </a:t>
            </a:r>
            <a:r>
              <a:rPr lang="en-US" dirty="0" smtClean="0"/>
              <a:t>for...in</a:t>
            </a:r>
            <a:r>
              <a:rPr lang="en-US" sz="1200" b="0" i="0" kern="1200" dirty="0" smtClean="0">
                <a:solidFill>
                  <a:schemeClr val="tx1"/>
                </a:solidFill>
                <a:effectLst/>
                <a:latin typeface="+mn-lt"/>
                <a:ea typeface="+mn-ea"/>
                <a:cs typeface="+mn-cs"/>
              </a:rPr>
              <a:t> loop a range to go through. Swift also provides a second range operation called the half-open range operator (</a:t>
            </a:r>
            <a:r>
              <a:rPr lang="en-US" dirty="0" smtClean="0"/>
              <a:t>..&lt;</a:t>
            </a:r>
            <a:r>
              <a:rPr lang="en-US" sz="1200" b="0" i="0" kern="1200" dirty="0" smtClean="0">
                <a:solidFill>
                  <a:schemeClr val="tx1"/>
                </a:solidFill>
                <a:effectLst/>
                <a:latin typeface="+mn-lt"/>
                <a:ea typeface="+mn-ea"/>
                <a:cs typeface="+mn-cs"/>
              </a:rPr>
              <a:t>). The half-open range operator iterates through a range of numbers, but does not include the last number. </a:t>
            </a:r>
          </a:p>
          <a:p>
            <a:r>
              <a:rPr lang="en-US" sz="1200" b="0" i="0" kern="1200" dirty="0" smtClean="0">
                <a:solidFill>
                  <a:schemeClr val="tx1"/>
                </a:solidFill>
                <a:effectLst/>
                <a:latin typeface="+mn-lt"/>
                <a:ea typeface="+mn-ea"/>
                <a:cs typeface="+mn-cs"/>
              </a:rPr>
              <a:t>In the closed range operator example (</a:t>
            </a:r>
            <a:r>
              <a:rPr lang="en-US" dirty="0" smtClean="0"/>
              <a:t>...</a:t>
            </a:r>
            <a:r>
              <a:rPr lang="en-US" sz="1200" b="0" i="0" kern="1200" dirty="0" smtClean="0">
                <a:solidFill>
                  <a:schemeClr val="tx1"/>
                </a:solidFill>
                <a:effectLst/>
                <a:latin typeface="+mn-lt"/>
                <a:ea typeface="+mn-ea"/>
                <a:cs typeface="+mn-cs"/>
              </a:rPr>
              <a:t>), we will see the numbers </a:t>
            </a:r>
            <a:r>
              <a:rPr lang="en-US" dirty="0" smtClean="0"/>
              <a:t>1</a:t>
            </a:r>
            <a:r>
              <a:rPr lang="en-US" sz="1200" b="0" i="0" kern="1200" dirty="0" smtClean="0">
                <a:solidFill>
                  <a:schemeClr val="tx1"/>
                </a:solidFill>
                <a:effectLst/>
                <a:latin typeface="+mn-lt"/>
                <a:ea typeface="+mn-ea"/>
                <a:cs typeface="+mn-cs"/>
              </a:rPr>
              <a:t> through </a:t>
            </a:r>
            <a:r>
              <a:rPr lang="en-US" dirty="0" smtClean="0"/>
              <a:t>5</a:t>
            </a:r>
            <a:r>
              <a:rPr lang="en-US" sz="1200" b="0" i="0" kern="1200" dirty="0" smtClean="0">
                <a:solidFill>
                  <a:schemeClr val="tx1"/>
                </a:solidFill>
                <a:effectLst/>
                <a:latin typeface="+mn-lt"/>
                <a:ea typeface="+mn-ea"/>
                <a:cs typeface="+mn-cs"/>
              </a:rPr>
              <a:t> printed to the console. In the half-range operator example, the last number (</a:t>
            </a:r>
            <a:r>
              <a:rPr lang="en-US" dirty="0" smtClean="0"/>
              <a:t>5</a:t>
            </a:r>
            <a:r>
              <a:rPr lang="en-US" sz="1200" b="0" i="0" kern="1200" dirty="0" smtClean="0">
                <a:solidFill>
                  <a:schemeClr val="tx1"/>
                </a:solidFill>
                <a:effectLst/>
                <a:latin typeface="+mn-lt"/>
                <a:ea typeface="+mn-ea"/>
                <a:cs typeface="+mn-cs"/>
              </a:rPr>
              <a:t>) will be excluded; therefore, we will see the numbers </a:t>
            </a:r>
            <a:r>
              <a:rPr lang="en-US" dirty="0" smtClean="0"/>
              <a:t>1</a:t>
            </a:r>
            <a:r>
              <a:rPr lang="en-US" sz="1200" b="0" i="0" kern="1200" dirty="0" smtClean="0">
                <a:solidFill>
                  <a:schemeClr val="tx1"/>
                </a:solidFill>
                <a:effectLst/>
                <a:latin typeface="+mn-lt"/>
                <a:ea typeface="+mn-ea"/>
                <a:cs typeface="+mn-cs"/>
              </a:rPr>
              <a:t> to </a:t>
            </a:r>
            <a:r>
              <a:rPr lang="en-US" dirty="0" smtClean="0"/>
              <a:t>4</a:t>
            </a:r>
            <a:r>
              <a:rPr lang="en-US" sz="1200" b="0" i="0" kern="1200" dirty="0" smtClean="0">
                <a:solidFill>
                  <a:schemeClr val="tx1"/>
                </a:solidFill>
                <a:effectLst/>
                <a:latin typeface="+mn-lt"/>
                <a:ea typeface="+mn-ea"/>
                <a:cs typeface="+mn-cs"/>
              </a:rPr>
              <a:t> printed to the console.</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397083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example, we iterate through the </a:t>
            </a:r>
            <a:r>
              <a:rPr lang="en-US" dirty="0" smtClean="0"/>
              <a:t>countries</a:t>
            </a:r>
            <a:r>
              <a:rPr lang="en-US" sz="1200" b="0" i="0" kern="1200" dirty="0" smtClean="0">
                <a:solidFill>
                  <a:schemeClr val="tx1"/>
                </a:solidFill>
                <a:effectLst/>
                <a:latin typeface="+mn-lt"/>
                <a:ea typeface="+mn-ea"/>
                <a:cs typeface="+mn-cs"/>
              </a:rPr>
              <a:t> array and print each element to the console. As we can see, iterating through an array with the </a:t>
            </a:r>
            <a:r>
              <a:rPr lang="en-US" dirty="0" smtClean="0"/>
              <a:t>for...in</a:t>
            </a:r>
            <a:r>
              <a:rPr lang="en-US" sz="1200" b="0" i="0" kern="1200" dirty="0" smtClean="0">
                <a:solidFill>
                  <a:schemeClr val="tx1"/>
                </a:solidFill>
                <a:effectLst/>
                <a:latin typeface="+mn-lt"/>
                <a:ea typeface="+mn-ea"/>
                <a:cs typeface="+mn-cs"/>
              </a:rPr>
              <a:t> loop is safer, cleaner, and a lot easier than using the standard C-based </a:t>
            </a:r>
            <a:r>
              <a:rPr lang="en-US" dirty="0" smtClean="0"/>
              <a:t>for</a:t>
            </a:r>
            <a:r>
              <a:rPr lang="en-US" sz="1200" b="0" i="0" kern="1200" dirty="0" smtClean="0">
                <a:solidFill>
                  <a:schemeClr val="tx1"/>
                </a:solidFill>
                <a:effectLst/>
                <a:latin typeface="+mn-lt"/>
                <a:ea typeface="+mn-ea"/>
                <a:cs typeface="+mn-cs"/>
              </a:rPr>
              <a:t> loop. Using the </a:t>
            </a:r>
            <a:r>
              <a:rPr lang="en-US" dirty="0" smtClean="0"/>
              <a:t>for...in</a:t>
            </a:r>
            <a:r>
              <a:rPr lang="en-US" sz="1200" b="0" i="0" kern="1200" dirty="0" smtClean="0">
                <a:solidFill>
                  <a:schemeClr val="tx1"/>
                </a:solidFill>
                <a:effectLst/>
                <a:latin typeface="+mn-lt"/>
                <a:ea typeface="+mn-ea"/>
                <a:cs typeface="+mn-cs"/>
              </a:rPr>
              <a:t> loop prevents us from making common mistakes, such as using the </a:t>
            </a:r>
            <a:r>
              <a:rPr lang="en-US" dirty="0" smtClean="0"/>
              <a:t>&lt;=</a:t>
            </a:r>
            <a:r>
              <a:rPr lang="en-US" sz="1200" b="0" i="0" kern="1200" dirty="0" smtClean="0">
                <a:solidFill>
                  <a:schemeClr val="tx1"/>
                </a:solidFill>
                <a:effectLst/>
                <a:latin typeface="+mn-lt"/>
                <a:ea typeface="+mn-ea"/>
                <a:cs typeface="+mn-cs"/>
              </a:rPr>
              <a:t> (less than or equal to) operator rather than the less than (</a:t>
            </a:r>
            <a:r>
              <a:rPr lang="en-US" dirty="0" smtClean="0"/>
              <a:t>&lt;</a:t>
            </a:r>
            <a:r>
              <a:rPr lang="en-US" sz="1200" b="0" i="0" kern="1200" dirty="0" smtClean="0">
                <a:solidFill>
                  <a:schemeClr val="tx1"/>
                </a:solidFill>
                <a:effectLst/>
                <a:latin typeface="+mn-lt"/>
                <a:ea typeface="+mn-ea"/>
                <a:cs typeface="+mn-cs"/>
              </a:rPr>
              <a:t>) operator in our conditional statement.</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77736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to iterate over a dictionary with the </a:t>
            </a:r>
            <a:r>
              <a:rPr lang="en-US" dirty="0" smtClean="0"/>
              <a:t>for...in</a:t>
            </a:r>
            <a:r>
              <a:rPr lang="en-US" sz="1200" b="0" i="0" kern="1200" dirty="0" smtClean="0">
                <a:solidFill>
                  <a:schemeClr val="tx1"/>
                </a:solidFill>
                <a:effectLst/>
                <a:latin typeface="+mn-lt"/>
                <a:ea typeface="+mn-ea"/>
                <a:cs typeface="+mn-cs"/>
              </a:rPr>
              <a:t> loop:</a:t>
            </a:r>
          </a:p>
          <a:p>
            <a:r>
              <a:rPr lang="en-US" sz="1200" b="0" i="0" kern="1200" dirty="0" smtClean="0">
                <a:solidFill>
                  <a:schemeClr val="tx1"/>
                </a:solidFill>
                <a:effectLst/>
                <a:latin typeface="+mn-lt"/>
                <a:ea typeface="+mn-ea"/>
                <a:cs typeface="+mn-cs"/>
              </a:rPr>
              <a:t>In the preceding example, we used the </a:t>
            </a:r>
            <a:r>
              <a:rPr lang="en-US" dirty="0" smtClean="0"/>
              <a:t>for...in</a:t>
            </a:r>
            <a:r>
              <a:rPr lang="en-US" sz="1200" b="0" i="0" kern="1200" dirty="0" smtClean="0">
                <a:solidFill>
                  <a:schemeClr val="tx1"/>
                </a:solidFill>
                <a:effectLst/>
                <a:latin typeface="+mn-lt"/>
                <a:ea typeface="+mn-ea"/>
                <a:cs typeface="+mn-cs"/>
              </a:rPr>
              <a:t> loop to iterate through each key-value pair of a dictionary. In this example, each item in the dictionary is returned as a (</a:t>
            </a:r>
            <a:r>
              <a:rPr lang="en-US" sz="1200" b="0" i="0" kern="1200" dirty="0" err="1" smtClean="0">
                <a:solidFill>
                  <a:schemeClr val="tx1"/>
                </a:solidFill>
                <a:effectLst/>
                <a:latin typeface="+mn-lt"/>
                <a:ea typeface="+mn-ea"/>
                <a:cs typeface="+mn-cs"/>
              </a:rPr>
              <a:t>key,value</a:t>
            </a:r>
            <a:r>
              <a:rPr lang="en-US" sz="1200" b="0" i="0" kern="1200" dirty="0" smtClean="0">
                <a:solidFill>
                  <a:schemeClr val="tx1"/>
                </a:solidFill>
                <a:effectLst/>
                <a:latin typeface="+mn-lt"/>
                <a:ea typeface="+mn-ea"/>
                <a:cs typeface="+mn-cs"/>
              </a:rPr>
              <a:t>) tuple. We can decompose (</a:t>
            </a:r>
            <a:r>
              <a:rPr lang="en-US" sz="1200" b="0" i="0" kern="1200" dirty="0" err="1" smtClean="0">
                <a:solidFill>
                  <a:schemeClr val="tx1"/>
                </a:solidFill>
                <a:effectLst/>
                <a:latin typeface="+mn-lt"/>
                <a:ea typeface="+mn-ea"/>
                <a:cs typeface="+mn-cs"/>
              </a:rPr>
              <a:t>key,value</a:t>
            </a:r>
            <a:r>
              <a:rPr lang="en-US" sz="1200" b="0" i="0" kern="1200" dirty="0" smtClean="0">
                <a:solidFill>
                  <a:schemeClr val="tx1"/>
                </a:solidFill>
                <a:effectLst/>
                <a:latin typeface="+mn-lt"/>
                <a:ea typeface="+mn-ea"/>
                <a:cs typeface="+mn-cs"/>
              </a:rPr>
              <a:t>) tuple members as named constants within the body of the </a:t>
            </a:r>
            <a:r>
              <a:rPr lang="en-US" dirty="0" smtClean="0"/>
              <a:t>for...in</a:t>
            </a:r>
            <a:r>
              <a:rPr lang="en-US" sz="1200" b="0" i="0" kern="1200" dirty="0" smtClean="0">
                <a:solidFill>
                  <a:schemeClr val="tx1"/>
                </a:solidFill>
                <a:effectLst/>
                <a:latin typeface="+mn-lt"/>
                <a:ea typeface="+mn-ea"/>
                <a:cs typeface="+mn-cs"/>
              </a:rPr>
              <a:t> loop. One thing to note is that, since a dictionary does not guarantee the order that items are stored in, the order that they are iterated over may not be the same as the order they were inserted in.</a:t>
            </a:r>
          </a:p>
          <a:p>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634157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while loop executes a block of code until a condition is met. Swift provides two forms of while loop; these are the while and repeat...while loops. In Swift 2.0, Apple replaced the do...while loop with the repeat...while loop. The repeat...while loop functions exactly as the do...while loop did. Apple now uses the do statement for error handling.</a:t>
            </a:r>
          </a:p>
          <a:p>
            <a:r>
              <a:rPr lang="en-US" sz="1200" b="0" i="0" kern="1200" dirty="0" smtClean="0">
                <a:solidFill>
                  <a:schemeClr val="tx1"/>
                </a:solidFill>
                <a:effectLst/>
                <a:latin typeface="+mn-lt"/>
                <a:ea typeface="+mn-ea"/>
                <a:cs typeface="+mn-cs"/>
              </a:rPr>
              <a:t>We use while loops when the number of iterations to perform is not known and is usually dependent on some business logic. A while loop is used when you want to run a loop zero or more times, while a repeat...while loop is used when you want to run the loop one or more times.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63249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while</a:t>
            </a:r>
            <a:r>
              <a:rPr lang="en-US" sz="1200" b="0" i="0" kern="1200" dirty="0" smtClean="0">
                <a:solidFill>
                  <a:schemeClr val="tx1"/>
                </a:solidFill>
                <a:effectLst/>
                <a:latin typeface="+mn-lt"/>
                <a:ea typeface="+mn-ea"/>
                <a:cs typeface="+mn-cs"/>
              </a:rPr>
              <a:t> loop starts by evaluating a conditional statement and then repeatedly executes a block of code if the conditional statement is true. The format for the </a:t>
            </a:r>
            <a:r>
              <a:rPr lang="en-US" dirty="0" smtClean="0"/>
              <a:t>while</a:t>
            </a:r>
            <a:r>
              <a:rPr lang="en-US" sz="1200" b="0" i="0" kern="1200" dirty="0" smtClean="0">
                <a:solidFill>
                  <a:schemeClr val="tx1"/>
                </a:solidFill>
                <a:effectLst/>
                <a:latin typeface="+mn-lt"/>
                <a:ea typeface="+mn-ea"/>
                <a:cs typeface="+mn-cs"/>
              </a:rPr>
              <a:t> statement is as follows: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04934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begin by initializing the </a:t>
            </a:r>
            <a:r>
              <a:rPr lang="en-US" dirty="0" smtClean="0"/>
              <a:t>ran</a:t>
            </a:r>
            <a:r>
              <a:rPr lang="en-US" sz="1200" b="0" i="0" kern="1200" dirty="0" smtClean="0">
                <a:solidFill>
                  <a:schemeClr val="tx1"/>
                </a:solidFill>
                <a:effectLst/>
                <a:latin typeface="+mn-lt"/>
                <a:ea typeface="+mn-ea"/>
                <a:cs typeface="+mn-cs"/>
              </a:rPr>
              <a:t> variable to 0. The </a:t>
            </a:r>
            <a:r>
              <a:rPr lang="en-US" dirty="0" smtClean="0"/>
              <a:t>while</a:t>
            </a:r>
            <a:r>
              <a:rPr lang="en-US" sz="1200" b="0" i="0" kern="1200" dirty="0" smtClean="0">
                <a:solidFill>
                  <a:schemeClr val="tx1"/>
                </a:solidFill>
                <a:effectLst/>
                <a:latin typeface="+mn-lt"/>
                <a:ea typeface="+mn-ea"/>
                <a:cs typeface="+mn-cs"/>
              </a:rPr>
              <a:t> loop then checks the </a:t>
            </a:r>
            <a:r>
              <a:rPr lang="en-US" dirty="0" smtClean="0"/>
              <a:t>ran</a:t>
            </a:r>
            <a:r>
              <a:rPr lang="en-US" sz="1200" b="0" i="0" kern="1200" dirty="0" smtClean="0">
                <a:solidFill>
                  <a:schemeClr val="tx1"/>
                </a:solidFill>
                <a:effectLst/>
                <a:latin typeface="+mn-lt"/>
                <a:ea typeface="+mn-ea"/>
                <a:cs typeface="+mn-cs"/>
              </a:rPr>
              <a:t> variable, and if its value is less than </a:t>
            </a:r>
            <a:r>
              <a:rPr lang="en-US" dirty="0" smtClean="0"/>
              <a:t>4</a:t>
            </a:r>
            <a:r>
              <a:rPr lang="en-US" sz="1200" b="0" i="0" kern="1200" dirty="0" smtClean="0">
                <a:solidFill>
                  <a:schemeClr val="tx1"/>
                </a:solidFill>
                <a:effectLst/>
                <a:latin typeface="+mn-lt"/>
                <a:ea typeface="+mn-ea"/>
                <a:cs typeface="+mn-cs"/>
              </a:rPr>
              <a:t>, a new random number, between 0 and </a:t>
            </a:r>
            <a:r>
              <a:rPr lang="en-US" dirty="0" smtClean="0"/>
              <a:t>4</a:t>
            </a:r>
            <a:r>
              <a:rPr lang="en-US" sz="1200" b="0" i="0" kern="1200" dirty="0" smtClean="0">
                <a:solidFill>
                  <a:schemeClr val="tx1"/>
                </a:solidFill>
                <a:effectLst/>
                <a:latin typeface="+mn-lt"/>
                <a:ea typeface="+mn-ea"/>
                <a:cs typeface="+mn-cs"/>
              </a:rPr>
              <a:t>, is generated. The </a:t>
            </a:r>
            <a:r>
              <a:rPr lang="en-US" dirty="0" smtClean="0"/>
              <a:t>while</a:t>
            </a:r>
            <a:r>
              <a:rPr lang="en-US" sz="1200" b="0" i="0" kern="1200" dirty="0" smtClean="0">
                <a:solidFill>
                  <a:schemeClr val="tx1"/>
                </a:solidFill>
                <a:effectLst/>
                <a:latin typeface="+mn-lt"/>
                <a:ea typeface="+mn-ea"/>
                <a:cs typeface="+mn-cs"/>
              </a:rPr>
              <a:t> loop will continue to loop while the randomly-generated number is less than </a:t>
            </a:r>
            <a:r>
              <a:rPr lang="en-US" dirty="0" smtClean="0"/>
              <a:t>4</a:t>
            </a:r>
            <a:r>
              <a:rPr lang="en-US" sz="1200" b="0" i="0" kern="1200" dirty="0" smtClean="0">
                <a:solidFill>
                  <a:schemeClr val="tx1"/>
                </a:solidFill>
                <a:effectLst/>
                <a:latin typeface="+mn-lt"/>
                <a:ea typeface="+mn-ea"/>
                <a:cs typeface="+mn-cs"/>
              </a:rPr>
              <a:t>. Once the randomly-generated number is equal to or greater than </a:t>
            </a:r>
            <a:r>
              <a:rPr lang="en-US" dirty="0" smtClean="0"/>
              <a:t>4</a:t>
            </a:r>
            <a:r>
              <a:rPr lang="en-US" sz="1200" b="0" i="0" kern="1200" dirty="0" smtClean="0">
                <a:solidFill>
                  <a:schemeClr val="tx1"/>
                </a:solidFill>
                <a:effectLst/>
                <a:latin typeface="+mn-lt"/>
                <a:ea typeface="+mn-ea"/>
                <a:cs typeface="+mn-cs"/>
              </a:rPr>
              <a:t>, the </a:t>
            </a:r>
            <a:r>
              <a:rPr lang="en-US" dirty="0" smtClean="0"/>
              <a:t>while</a:t>
            </a:r>
            <a:r>
              <a:rPr lang="en-US" sz="1200" b="0" i="0" kern="1200" dirty="0" smtClean="0">
                <a:solidFill>
                  <a:schemeClr val="tx1"/>
                </a:solidFill>
                <a:effectLst/>
                <a:latin typeface="+mn-lt"/>
                <a:ea typeface="+mn-ea"/>
                <a:cs typeface="+mn-cs"/>
              </a:rPr>
              <a:t> loop will exit.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88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the while loop checks the conditional statement prior to generating a new random number. What if we did not want to check the conditional statement prior to generating a random number? We could generate a random number when we first initialize the ran variable, but that would mean we would need to duplicate the code that generates the random numbers, and duplicating code is never an ideal solution. It would be preferable to use the repeat...while loop for such instances.</a:t>
            </a:r>
          </a:p>
          <a:p>
            <a:r>
              <a:rPr lang="en-US" sz="1200" b="0" i="0" kern="1200" dirty="0" smtClean="0">
                <a:solidFill>
                  <a:schemeClr val="tx1"/>
                </a:solidFill>
                <a:effectLst/>
                <a:latin typeface="+mn-lt"/>
                <a:ea typeface="+mn-ea"/>
                <a:cs typeface="+mn-cs"/>
              </a:rPr>
              <a:t>The difference between the </a:t>
            </a:r>
            <a:r>
              <a:rPr lang="en-US" dirty="0" smtClean="0"/>
              <a:t>while</a:t>
            </a:r>
            <a:r>
              <a:rPr lang="en-US" sz="1200" b="0" i="0" kern="1200" dirty="0" smtClean="0">
                <a:solidFill>
                  <a:schemeClr val="tx1"/>
                </a:solidFill>
                <a:effectLst/>
                <a:latin typeface="+mn-lt"/>
                <a:ea typeface="+mn-ea"/>
                <a:cs typeface="+mn-cs"/>
              </a:rPr>
              <a:t> and </a:t>
            </a:r>
            <a:r>
              <a:rPr lang="en-US" dirty="0" smtClean="0"/>
              <a:t>repeat...while</a:t>
            </a:r>
            <a:r>
              <a:rPr lang="en-US" sz="1200" b="0" i="0" kern="1200" dirty="0" smtClean="0">
                <a:solidFill>
                  <a:schemeClr val="tx1"/>
                </a:solidFill>
                <a:effectLst/>
                <a:latin typeface="+mn-lt"/>
                <a:ea typeface="+mn-ea"/>
                <a:cs typeface="+mn-cs"/>
              </a:rPr>
              <a:t> loops is that </a:t>
            </a:r>
            <a:r>
              <a:rPr lang="en-US" dirty="0" smtClean="0"/>
              <a:t>while</a:t>
            </a:r>
            <a:r>
              <a:rPr lang="en-US" sz="1200" b="0" i="0" kern="1200" dirty="0" smtClean="0">
                <a:solidFill>
                  <a:schemeClr val="tx1"/>
                </a:solidFill>
                <a:effectLst/>
                <a:latin typeface="+mn-lt"/>
                <a:ea typeface="+mn-ea"/>
                <a:cs typeface="+mn-cs"/>
              </a:rPr>
              <a:t> loops check the conditional statement prior to executing the block of code the first time; therefore, all the variables in the conditional statements need to be initialized prior to executing the </a:t>
            </a:r>
            <a:r>
              <a:rPr lang="en-US" dirty="0" smtClean="0"/>
              <a:t>while</a:t>
            </a:r>
            <a:r>
              <a:rPr lang="en-US" sz="1200" b="0" i="0" kern="1200" dirty="0" smtClean="0">
                <a:solidFill>
                  <a:schemeClr val="tx1"/>
                </a:solidFill>
                <a:effectLst/>
                <a:latin typeface="+mn-lt"/>
                <a:ea typeface="+mn-ea"/>
                <a:cs typeface="+mn-cs"/>
              </a:rPr>
              <a:t> loop. The </a:t>
            </a:r>
            <a:r>
              <a:rPr lang="en-US" dirty="0" smtClean="0"/>
              <a:t>repeat...while</a:t>
            </a:r>
            <a:r>
              <a:rPr lang="en-US" sz="1200" b="0" i="0" kern="1200" dirty="0" smtClean="0">
                <a:solidFill>
                  <a:schemeClr val="tx1"/>
                </a:solidFill>
                <a:effectLst/>
                <a:latin typeface="+mn-lt"/>
                <a:ea typeface="+mn-ea"/>
                <a:cs typeface="+mn-cs"/>
              </a:rPr>
              <a:t> loop will run through the loop block prior to checking the </a:t>
            </a:r>
            <a:r>
              <a:rPr lang="en-US" dirty="0" smtClean="0"/>
              <a:t>conditional</a:t>
            </a:r>
            <a:r>
              <a:rPr lang="en-US" sz="1200" b="0" i="0" kern="1200" dirty="0" smtClean="0">
                <a:solidFill>
                  <a:schemeClr val="tx1"/>
                </a:solidFill>
                <a:effectLst/>
                <a:latin typeface="+mn-lt"/>
                <a:ea typeface="+mn-ea"/>
                <a:cs typeface="+mn-cs"/>
              </a:rPr>
              <a:t> statement for the first time; this means that we can initialize the variables in the conditional block of code. Use of the </a:t>
            </a:r>
            <a:r>
              <a:rPr lang="en-US" dirty="0" smtClean="0"/>
              <a:t>repeat...while</a:t>
            </a:r>
            <a:r>
              <a:rPr lang="en-US" sz="1200" b="0" i="0" kern="1200" dirty="0" smtClean="0">
                <a:solidFill>
                  <a:schemeClr val="tx1"/>
                </a:solidFill>
                <a:effectLst/>
                <a:latin typeface="+mn-lt"/>
                <a:ea typeface="+mn-ea"/>
                <a:cs typeface="+mn-cs"/>
              </a:rPr>
              <a:t> loop is preferred when the conditional statement is dependent on the code in the loop block. The </a:t>
            </a:r>
            <a:r>
              <a:rPr lang="en-US" dirty="0" smtClean="0"/>
              <a:t>repeat...while</a:t>
            </a:r>
            <a:r>
              <a:rPr lang="en-US" sz="1200" b="0" i="0" kern="1200" dirty="0" smtClean="0">
                <a:solidFill>
                  <a:schemeClr val="tx1"/>
                </a:solidFill>
                <a:effectLst/>
                <a:latin typeface="+mn-lt"/>
                <a:ea typeface="+mn-ea"/>
                <a:cs typeface="+mn-cs"/>
              </a:rPr>
              <a:t> loop takes the following format: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40386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other C-like languages, the parentheses around conditional expressions in Swift are optional. </a:t>
            </a:r>
          </a:p>
          <a:p>
            <a:r>
              <a:rPr lang="en-US" sz="1200" b="0" i="0" kern="1200" dirty="0" smtClean="0">
                <a:solidFill>
                  <a:schemeClr val="tx1"/>
                </a:solidFill>
                <a:effectLst/>
                <a:latin typeface="+mn-lt"/>
                <a:ea typeface="+mn-ea"/>
                <a:cs typeface="+mn-cs"/>
              </a:rPr>
              <a:t>In the preceding example, we put parentheses around the conditional expression, but they are not required. </a:t>
            </a:r>
          </a:p>
          <a:p>
            <a:r>
              <a:rPr lang="en-US" sz="1200" b="0" i="0" kern="1200" dirty="0" smtClean="0">
                <a:solidFill>
                  <a:schemeClr val="tx1"/>
                </a:solidFill>
                <a:effectLst/>
                <a:latin typeface="+mn-lt"/>
                <a:ea typeface="+mn-ea"/>
                <a:cs typeface="+mn-cs"/>
              </a:rPr>
              <a:t>The following example would be valid in Swift, but not valid in most C-like languages: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727772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define the </a:t>
            </a:r>
            <a:r>
              <a:rPr lang="en-US" dirty="0" smtClean="0"/>
              <a:t>ran</a:t>
            </a:r>
            <a:r>
              <a:rPr lang="en-US" sz="1200" b="0" i="0" kern="1200" dirty="0" smtClean="0">
                <a:solidFill>
                  <a:schemeClr val="tx1"/>
                </a:solidFill>
                <a:effectLst/>
                <a:latin typeface="+mn-lt"/>
                <a:ea typeface="+mn-ea"/>
                <a:cs typeface="+mn-cs"/>
              </a:rPr>
              <a:t> variable as an </a:t>
            </a:r>
            <a:r>
              <a:rPr lang="en-US" dirty="0" err="1" smtClean="0"/>
              <a:t>Int</a:t>
            </a:r>
            <a:r>
              <a:rPr lang="en-US" sz="1200" b="0" i="0" kern="1200" dirty="0" smtClean="0">
                <a:solidFill>
                  <a:schemeClr val="tx1"/>
                </a:solidFill>
                <a:effectLst/>
                <a:latin typeface="+mn-lt"/>
                <a:ea typeface="+mn-ea"/>
                <a:cs typeface="+mn-cs"/>
              </a:rPr>
              <a:t>, but we do not initialize it until we enter the loop block and generate a random number. If we try to do this with the </a:t>
            </a:r>
            <a:r>
              <a:rPr lang="en-US" dirty="0" smtClean="0"/>
              <a:t>while</a:t>
            </a:r>
            <a:r>
              <a:rPr lang="en-US" sz="1200" b="0" i="0" kern="1200" dirty="0" smtClean="0">
                <a:solidFill>
                  <a:schemeClr val="tx1"/>
                </a:solidFill>
                <a:effectLst/>
                <a:latin typeface="+mn-lt"/>
                <a:ea typeface="+mn-ea"/>
                <a:cs typeface="+mn-cs"/>
              </a:rPr>
              <a:t> loop (leaving the </a:t>
            </a:r>
            <a:r>
              <a:rPr lang="en-US" dirty="0" smtClean="0"/>
              <a:t>ran</a:t>
            </a:r>
            <a:r>
              <a:rPr lang="en-US" sz="1200" b="0" i="0" kern="1200" dirty="0" smtClean="0">
                <a:solidFill>
                  <a:schemeClr val="tx1"/>
                </a:solidFill>
                <a:effectLst/>
                <a:latin typeface="+mn-lt"/>
                <a:ea typeface="+mn-ea"/>
                <a:cs typeface="+mn-cs"/>
              </a:rPr>
              <a:t> variable uninitialized), we will receive a </a:t>
            </a:r>
            <a:r>
              <a:rPr lang="en-US" b="0" i="1" dirty="0" smtClean="0"/>
              <a:t>Variable used before being initialized</a:t>
            </a:r>
            <a:r>
              <a:rPr lang="en-US" sz="1200" b="0" i="1" kern="1200" dirty="0" smtClean="0">
                <a:solidFill>
                  <a:schemeClr val="tx1"/>
                </a:solidFill>
                <a:effectLst/>
                <a:latin typeface="+mn-lt"/>
                <a:ea typeface="+mn-ea"/>
                <a:cs typeface="+mn-cs"/>
              </a:rPr>
              <a:t> exception.</a:t>
            </a:r>
            <a:br>
              <a:rPr lang="en-US" sz="1200" b="0" i="1" kern="1200" dirty="0" smtClean="0">
                <a:solidFill>
                  <a:schemeClr val="tx1"/>
                </a:solidFill>
                <a:effectLst/>
                <a:latin typeface="+mn-lt"/>
                <a:ea typeface="+mn-ea"/>
                <a:cs typeface="+mn-cs"/>
              </a:rPr>
            </a:br>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586083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switch</a:t>
            </a:r>
            <a:r>
              <a:rPr lang="en-US" sz="1200" b="0" i="0" kern="1200" dirty="0" smtClean="0">
                <a:solidFill>
                  <a:schemeClr val="tx1"/>
                </a:solidFill>
                <a:effectLst/>
                <a:latin typeface="+mn-lt"/>
                <a:ea typeface="+mn-ea"/>
                <a:cs typeface="+mn-cs"/>
              </a:rPr>
              <a:t> statement takes a value, compares it to the several possible matches, and then executes the appropriate block of code based on the first successful match. The </a:t>
            </a:r>
            <a:r>
              <a:rPr lang="en-US" dirty="0" smtClean="0"/>
              <a:t>switch</a:t>
            </a:r>
            <a:r>
              <a:rPr lang="en-US" sz="1200" b="0" i="0" kern="1200" dirty="0" smtClean="0">
                <a:solidFill>
                  <a:schemeClr val="tx1"/>
                </a:solidFill>
                <a:effectLst/>
                <a:latin typeface="+mn-lt"/>
                <a:ea typeface="+mn-ea"/>
                <a:cs typeface="+mn-cs"/>
              </a:rPr>
              <a:t> statement is an alternative to using the </a:t>
            </a:r>
            <a:r>
              <a:rPr lang="en-US" dirty="0" smtClean="0"/>
              <a:t>if...else</a:t>
            </a:r>
            <a:r>
              <a:rPr lang="en-US" sz="1200" b="0" i="0" kern="1200" dirty="0" smtClean="0">
                <a:solidFill>
                  <a:schemeClr val="tx1"/>
                </a:solidFill>
                <a:effectLst/>
                <a:latin typeface="+mn-lt"/>
                <a:ea typeface="+mn-ea"/>
                <a:cs typeface="+mn-cs"/>
              </a:rPr>
              <a:t> statement when there could be several possible matches. The </a:t>
            </a:r>
            <a:r>
              <a:rPr lang="en-US" dirty="0" smtClean="0"/>
              <a:t>switch</a:t>
            </a:r>
            <a:r>
              <a:rPr lang="en-US" sz="1200" b="0" i="0" kern="1200" dirty="0" smtClean="0">
                <a:solidFill>
                  <a:schemeClr val="tx1"/>
                </a:solidFill>
                <a:effectLst/>
                <a:latin typeface="+mn-lt"/>
                <a:ea typeface="+mn-ea"/>
                <a:cs typeface="+mn-cs"/>
              </a:rPr>
              <a:t> statement takes the following format: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219697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the </a:t>
            </a:r>
            <a:r>
              <a:rPr lang="en-US" dirty="0" smtClean="0"/>
              <a:t>switch</a:t>
            </a:r>
            <a:r>
              <a:rPr lang="en-US" sz="1200" b="0" i="0" kern="1200" dirty="0" smtClean="0">
                <a:solidFill>
                  <a:schemeClr val="tx1"/>
                </a:solidFill>
                <a:effectLst/>
                <a:latin typeface="+mn-lt"/>
                <a:ea typeface="+mn-ea"/>
                <a:cs typeface="+mn-cs"/>
              </a:rPr>
              <a:t> statements in most other languages, in Swift it does not fall through to the next </a:t>
            </a:r>
            <a:r>
              <a:rPr lang="en-US" dirty="0" smtClean="0"/>
              <a:t>case</a:t>
            </a:r>
            <a:r>
              <a:rPr lang="en-US" sz="1200" b="0" i="0" kern="1200" dirty="0" smtClean="0">
                <a:solidFill>
                  <a:schemeClr val="tx1"/>
                </a:solidFill>
                <a:effectLst/>
                <a:latin typeface="+mn-lt"/>
                <a:ea typeface="+mn-ea"/>
                <a:cs typeface="+mn-cs"/>
              </a:rPr>
              <a:t> statement; therefore, we do not need to use a </a:t>
            </a:r>
            <a:r>
              <a:rPr lang="en-US" dirty="0" smtClean="0"/>
              <a:t>break</a:t>
            </a:r>
            <a:r>
              <a:rPr lang="en-US" sz="1200" b="0" i="0" kern="1200" dirty="0" smtClean="0">
                <a:solidFill>
                  <a:schemeClr val="tx1"/>
                </a:solidFill>
                <a:effectLst/>
                <a:latin typeface="+mn-lt"/>
                <a:ea typeface="+mn-ea"/>
                <a:cs typeface="+mn-cs"/>
              </a:rPr>
              <a:t> statement to prevent the fall through. This is another safety feature that is built into Swift since one of the most common programming mistakes, with the </a:t>
            </a:r>
            <a:r>
              <a:rPr lang="en-US" dirty="0" smtClean="0"/>
              <a:t>switch</a:t>
            </a:r>
            <a:r>
              <a:rPr lang="en-US" sz="1200" b="0" i="0" kern="1200" dirty="0" smtClean="0">
                <a:solidFill>
                  <a:schemeClr val="tx1"/>
                </a:solidFill>
                <a:effectLst/>
                <a:latin typeface="+mn-lt"/>
                <a:ea typeface="+mn-ea"/>
                <a:cs typeface="+mn-cs"/>
              </a:rPr>
              <a:t> statement, made by beginner programmers is to forget the </a:t>
            </a:r>
            <a:r>
              <a:rPr lang="en-US" dirty="0" smtClean="0"/>
              <a:t>break</a:t>
            </a:r>
            <a:r>
              <a:rPr lang="en-US" sz="1200" b="0" i="0" kern="1200" dirty="0" smtClean="0">
                <a:solidFill>
                  <a:schemeClr val="tx1"/>
                </a:solidFill>
                <a:effectLst/>
                <a:latin typeface="+mn-lt"/>
                <a:ea typeface="+mn-ea"/>
                <a:cs typeface="+mn-cs"/>
              </a:rPr>
              <a:t> statement at the end of the </a:t>
            </a:r>
            <a:r>
              <a:rPr lang="en-US" dirty="0" smtClean="0"/>
              <a:t>case</a:t>
            </a:r>
            <a:r>
              <a:rPr lang="en-US" sz="1200" b="0" i="0" kern="1200" dirty="0" smtClean="0">
                <a:solidFill>
                  <a:schemeClr val="tx1"/>
                </a:solidFill>
                <a:effectLst/>
                <a:latin typeface="+mn-lt"/>
                <a:ea typeface="+mn-ea"/>
                <a:cs typeface="+mn-cs"/>
              </a:rPr>
              <a:t> statement. Let's look at how to use the </a:t>
            </a:r>
            <a:r>
              <a:rPr lang="en-US" dirty="0" smtClean="0"/>
              <a:t>switch</a:t>
            </a:r>
            <a:r>
              <a:rPr lang="en-US" sz="1200" b="0" i="0" kern="1200" dirty="0" smtClean="0">
                <a:solidFill>
                  <a:schemeClr val="tx1"/>
                </a:solidFill>
                <a:effectLst/>
                <a:latin typeface="+mn-lt"/>
                <a:ea typeface="+mn-ea"/>
                <a:cs typeface="+mn-cs"/>
              </a:rPr>
              <a:t> statement:</a:t>
            </a:r>
          </a:p>
          <a:p>
            <a:r>
              <a:rPr lang="en-US" sz="1200" b="0" i="0" kern="1200" dirty="0" smtClean="0">
                <a:solidFill>
                  <a:schemeClr val="tx1"/>
                </a:solidFill>
                <a:effectLst/>
                <a:latin typeface="+mn-lt"/>
                <a:ea typeface="+mn-ea"/>
                <a:cs typeface="+mn-cs"/>
              </a:rPr>
              <a:t>In the example, the </a:t>
            </a:r>
            <a:r>
              <a:rPr lang="en-US" dirty="0" smtClean="0"/>
              <a:t>switch</a:t>
            </a:r>
            <a:r>
              <a:rPr lang="en-US" sz="1200" b="0" i="0" kern="1200" dirty="0" smtClean="0">
                <a:solidFill>
                  <a:schemeClr val="tx1"/>
                </a:solidFill>
                <a:effectLst/>
                <a:latin typeface="+mn-lt"/>
                <a:ea typeface="+mn-ea"/>
                <a:cs typeface="+mn-cs"/>
              </a:rPr>
              <a:t> statement takes the value of the </a:t>
            </a:r>
            <a:r>
              <a:rPr lang="en-US" dirty="0" smtClean="0"/>
              <a:t>speed</a:t>
            </a:r>
            <a:r>
              <a:rPr lang="en-US" sz="1200" b="0" i="0" kern="1200" dirty="0" smtClean="0">
                <a:solidFill>
                  <a:schemeClr val="tx1"/>
                </a:solidFill>
                <a:effectLst/>
                <a:latin typeface="+mn-lt"/>
                <a:ea typeface="+mn-ea"/>
                <a:cs typeface="+mn-cs"/>
              </a:rPr>
              <a:t> variable and compares it to the two </a:t>
            </a:r>
            <a:r>
              <a:rPr lang="en-US" dirty="0" smtClean="0"/>
              <a:t>case</a:t>
            </a:r>
            <a:r>
              <a:rPr lang="en-US" sz="1200" b="0" i="0" kern="1200" dirty="0" smtClean="0">
                <a:solidFill>
                  <a:schemeClr val="tx1"/>
                </a:solidFill>
                <a:effectLst/>
                <a:latin typeface="+mn-lt"/>
                <a:ea typeface="+mn-ea"/>
                <a:cs typeface="+mn-cs"/>
              </a:rPr>
              <a:t> statements; if the value of speed matches either case, it will print out what the speed is. If the </a:t>
            </a:r>
            <a:r>
              <a:rPr lang="en-US" dirty="0" smtClean="0"/>
              <a:t>switch</a:t>
            </a:r>
            <a:r>
              <a:rPr lang="en-US" sz="1200" b="0" i="0" kern="1200" dirty="0" smtClean="0">
                <a:solidFill>
                  <a:schemeClr val="tx1"/>
                </a:solidFill>
                <a:effectLst/>
                <a:latin typeface="+mn-lt"/>
                <a:ea typeface="+mn-ea"/>
                <a:cs typeface="+mn-cs"/>
              </a:rPr>
              <a:t> statement does not find a match, it will print out the </a:t>
            </a:r>
            <a:r>
              <a:rPr lang="en-US" dirty="0" smtClean="0"/>
              <a:t>Unknown speed </a:t>
            </a:r>
            <a:r>
              <a:rPr lang="en-US" sz="1200" b="0" i="0" kern="1200" dirty="0" smtClean="0">
                <a:solidFill>
                  <a:schemeClr val="tx1"/>
                </a:solidFill>
                <a:effectLst/>
                <a:latin typeface="+mn-lt"/>
                <a:ea typeface="+mn-ea"/>
                <a:cs typeface="+mn-cs"/>
              </a:rPr>
              <a:t>message.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1571156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switch statement must have a match for all the possible values. This means that, unless we are matching against an enumeration, each switch statement must have a default case. Let's look at a case where we do not have a default case:</a:t>
            </a:r>
          </a:p>
          <a:p>
            <a:r>
              <a:rPr lang="en-US" sz="1200" b="0" i="0" kern="1200" dirty="0" smtClean="0">
                <a:solidFill>
                  <a:schemeClr val="tx1"/>
                </a:solidFill>
                <a:effectLst/>
                <a:latin typeface="+mn-lt"/>
                <a:ea typeface="+mn-ea"/>
                <a:cs typeface="+mn-cs"/>
              </a:rPr>
              <a:t>If we put the preceding code into a Playground and attempt to compile the code, we will receive a </a:t>
            </a:r>
            <a:r>
              <a:rPr lang="en-US" dirty="0" smtClean="0"/>
              <a:t>switch must be exhaustive, consider adding a default clause</a:t>
            </a:r>
            <a:r>
              <a:rPr lang="en-US" sz="1200" b="0" i="0" kern="1200" dirty="0" smtClean="0">
                <a:solidFill>
                  <a:schemeClr val="tx1"/>
                </a:solidFill>
                <a:effectLst/>
                <a:latin typeface="+mn-lt"/>
                <a:ea typeface="+mn-ea"/>
                <a:cs typeface="+mn-cs"/>
              </a:rPr>
              <a:t> error. This is a compile time error; therefore, we will not be notified until we attempt to compile the code.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119511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possible to include multiple items in a single case. To do this we would need to separate the items with a comma. Let's look at how we would use the </a:t>
            </a:r>
            <a:r>
              <a:rPr lang="en-US" dirty="0" smtClean="0"/>
              <a:t>switch</a:t>
            </a:r>
            <a:r>
              <a:rPr lang="en-US" sz="1200" b="0" i="0" kern="1200" dirty="0" smtClean="0">
                <a:solidFill>
                  <a:schemeClr val="tx1"/>
                </a:solidFill>
                <a:effectLst/>
                <a:latin typeface="+mn-lt"/>
                <a:ea typeface="+mn-ea"/>
                <a:cs typeface="+mn-cs"/>
              </a:rPr>
              <a:t> statement to tell us if a character is a vowel or a consonant:</a:t>
            </a:r>
          </a:p>
          <a:p>
            <a:r>
              <a:rPr lang="en-US" sz="1200" b="0" i="0" kern="1200" dirty="0" smtClean="0">
                <a:solidFill>
                  <a:schemeClr val="tx1"/>
                </a:solidFill>
                <a:effectLst/>
                <a:latin typeface="+mn-lt"/>
                <a:ea typeface="+mn-ea"/>
                <a:cs typeface="+mn-cs"/>
              </a:rPr>
              <a:t>We can see in the preceding example that each case has multiple items. Commas separate these items and the </a:t>
            </a:r>
            <a:r>
              <a:rPr lang="en-US" dirty="0" smtClean="0"/>
              <a:t>switch</a:t>
            </a:r>
            <a:r>
              <a:rPr lang="en-US" sz="1200" b="0" i="0" kern="1200" dirty="0" smtClean="0">
                <a:solidFill>
                  <a:schemeClr val="tx1"/>
                </a:solidFill>
                <a:effectLst/>
                <a:latin typeface="+mn-lt"/>
                <a:ea typeface="+mn-ea"/>
                <a:cs typeface="+mn-cs"/>
              </a:rPr>
              <a:t> statement will attempt to match the </a:t>
            </a:r>
            <a:r>
              <a:rPr lang="en-US" dirty="0" smtClean="0"/>
              <a:t>char</a:t>
            </a:r>
            <a:r>
              <a:rPr lang="en-US" sz="1200" b="0" i="0" kern="1200" dirty="0" smtClean="0">
                <a:solidFill>
                  <a:schemeClr val="tx1"/>
                </a:solidFill>
                <a:effectLst/>
                <a:latin typeface="+mn-lt"/>
                <a:ea typeface="+mn-ea"/>
                <a:cs typeface="+mn-cs"/>
              </a:rPr>
              <a:t> variable to each item listed in the </a:t>
            </a:r>
            <a:r>
              <a:rPr lang="en-US" dirty="0" smtClean="0"/>
              <a:t>case</a:t>
            </a:r>
            <a:r>
              <a:rPr lang="en-US" sz="1200" b="0" i="0" kern="1200" dirty="0" smtClean="0">
                <a:solidFill>
                  <a:schemeClr val="tx1"/>
                </a:solidFill>
                <a:effectLst/>
                <a:latin typeface="+mn-lt"/>
                <a:ea typeface="+mn-ea"/>
                <a:cs typeface="+mn-cs"/>
              </a:rPr>
              <a:t> statement.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91004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also possible to check the value of a </a:t>
            </a:r>
            <a:r>
              <a:rPr lang="en-US" dirty="0" smtClean="0"/>
              <a:t>switch</a:t>
            </a:r>
            <a:r>
              <a:rPr lang="en-US" sz="1200" b="0" i="0" kern="1200" dirty="0" smtClean="0">
                <a:solidFill>
                  <a:schemeClr val="tx1"/>
                </a:solidFill>
                <a:effectLst/>
                <a:latin typeface="+mn-lt"/>
                <a:ea typeface="+mn-ea"/>
                <a:cs typeface="+mn-cs"/>
              </a:rPr>
              <a:t> statement to see whether it is included in a range. To do this, we use a range operator in the </a:t>
            </a:r>
            <a:r>
              <a:rPr lang="en-US" dirty="0" err="1" smtClean="0"/>
              <a:t>case</a:t>
            </a:r>
            <a:r>
              <a:rPr lang="en-US" sz="1200" b="0" i="0" kern="1200" dirty="0" err="1" smtClean="0">
                <a:solidFill>
                  <a:schemeClr val="tx1"/>
                </a:solidFill>
                <a:effectLst/>
                <a:latin typeface="+mn-lt"/>
                <a:ea typeface="+mn-ea"/>
                <a:cs typeface="+mn-cs"/>
              </a:rPr>
              <a:t>statement</a:t>
            </a:r>
            <a:r>
              <a:rPr lang="en-US" sz="1200" b="0" i="0" kern="1200" dirty="0" smtClean="0">
                <a:solidFill>
                  <a:schemeClr val="tx1"/>
                </a:solidFill>
                <a:effectLst/>
                <a:latin typeface="+mn-lt"/>
                <a:ea typeface="+mn-ea"/>
                <a:cs typeface="+mn-cs"/>
              </a:rPr>
              <a:t>, as shown in the following example:</a:t>
            </a:r>
          </a:p>
          <a:p>
            <a:r>
              <a:rPr lang="en-US" sz="1200" b="0" i="0" kern="1200" dirty="0" smtClean="0">
                <a:solidFill>
                  <a:schemeClr val="tx1"/>
                </a:solidFill>
                <a:effectLst/>
                <a:latin typeface="+mn-lt"/>
                <a:ea typeface="+mn-ea"/>
                <a:cs typeface="+mn-cs"/>
              </a:rPr>
              <a:t>In the preceding example, the switch statement takes the grade variable; compares it with the grade ranges in each case statement, and prints out the appropriate grade.</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961993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any </a:t>
            </a:r>
            <a:r>
              <a:rPr lang="en-US" dirty="0" smtClean="0"/>
              <a:t>case</a:t>
            </a:r>
            <a:r>
              <a:rPr lang="en-US" sz="1200" b="0" i="0" kern="1200" dirty="0" smtClean="0">
                <a:solidFill>
                  <a:schemeClr val="tx1"/>
                </a:solidFill>
                <a:effectLst/>
                <a:latin typeface="+mn-lt"/>
                <a:ea typeface="+mn-ea"/>
                <a:cs typeface="+mn-cs"/>
              </a:rPr>
              <a:t> statement may contain an optional </a:t>
            </a:r>
            <a:r>
              <a:rPr lang="en-US" dirty="0" smtClean="0"/>
              <a:t>guard</a:t>
            </a:r>
            <a:r>
              <a:rPr lang="en-US" sz="1200" b="0" i="0" kern="1200" dirty="0" smtClean="0">
                <a:solidFill>
                  <a:schemeClr val="tx1"/>
                </a:solidFill>
                <a:effectLst/>
                <a:latin typeface="+mn-lt"/>
                <a:ea typeface="+mn-ea"/>
                <a:cs typeface="+mn-cs"/>
              </a:rPr>
              <a:t> condition that can provide an additional condition to validate. The </a:t>
            </a:r>
            <a:r>
              <a:rPr lang="en-US" dirty="0" smtClean="0"/>
              <a:t>guard</a:t>
            </a:r>
            <a:r>
              <a:rPr lang="en-US" sz="1200" b="0" i="0" kern="1200" dirty="0" smtClean="0">
                <a:solidFill>
                  <a:schemeClr val="tx1"/>
                </a:solidFill>
                <a:effectLst/>
                <a:latin typeface="+mn-lt"/>
                <a:ea typeface="+mn-ea"/>
                <a:cs typeface="+mn-cs"/>
              </a:rPr>
              <a:t> condition is defined with the </a:t>
            </a:r>
            <a:r>
              <a:rPr lang="en-US" dirty="0" smtClean="0"/>
              <a:t>where</a:t>
            </a:r>
            <a:r>
              <a:rPr lang="en-US" sz="1200" b="0" i="0" kern="1200" dirty="0" smtClean="0">
                <a:solidFill>
                  <a:schemeClr val="tx1"/>
                </a:solidFill>
                <a:effectLst/>
                <a:latin typeface="+mn-lt"/>
                <a:ea typeface="+mn-ea"/>
                <a:cs typeface="+mn-cs"/>
              </a:rPr>
              <a:t> keyword. Let's say, in our preceding example, we had students who were receiving special assistance in the class and we wanted to define a grade of </a:t>
            </a:r>
            <a:r>
              <a:rPr lang="en-US" dirty="0" smtClean="0"/>
              <a:t>D</a:t>
            </a:r>
            <a:r>
              <a:rPr lang="en-US" sz="1200" b="0" i="0" kern="1200" dirty="0" smtClean="0">
                <a:solidFill>
                  <a:schemeClr val="tx1"/>
                </a:solidFill>
                <a:effectLst/>
                <a:latin typeface="+mn-lt"/>
                <a:ea typeface="+mn-ea"/>
                <a:cs typeface="+mn-cs"/>
              </a:rPr>
              <a:t> for them in the range of </a:t>
            </a:r>
            <a:r>
              <a:rPr lang="en-US" dirty="0" smtClean="0"/>
              <a:t>55</a:t>
            </a:r>
            <a:r>
              <a:rPr lang="en-US" sz="1200" b="0" i="0" kern="1200" dirty="0" smtClean="0">
                <a:solidFill>
                  <a:schemeClr val="tx1"/>
                </a:solidFill>
                <a:effectLst/>
                <a:latin typeface="+mn-lt"/>
                <a:ea typeface="+mn-ea"/>
                <a:cs typeface="+mn-cs"/>
              </a:rPr>
              <a:t> to </a:t>
            </a:r>
            <a:r>
              <a:rPr lang="en-US" dirty="0" smtClean="0"/>
              <a:t>69</a:t>
            </a:r>
            <a:r>
              <a:rPr lang="en-US" sz="1200" b="0" i="0" kern="1200" dirty="0" smtClean="0">
                <a:solidFill>
                  <a:schemeClr val="tx1"/>
                </a:solidFill>
                <a:effectLst/>
                <a:latin typeface="+mn-lt"/>
                <a:ea typeface="+mn-ea"/>
                <a:cs typeface="+mn-cs"/>
              </a:rPr>
              <a:t>. The following example shows how to do this:</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846918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thing to keep in mind with the </a:t>
            </a:r>
            <a:r>
              <a:rPr lang="en-US" dirty="0" smtClean="0"/>
              <a:t>guard</a:t>
            </a:r>
            <a:r>
              <a:rPr lang="en-US" sz="1200" b="0" i="0" kern="1200" dirty="0" smtClean="0">
                <a:solidFill>
                  <a:schemeClr val="tx1"/>
                </a:solidFill>
                <a:effectLst/>
                <a:latin typeface="+mn-lt"/>
                <a:ea typeface="+mn-ea"/>
                <a:cs typeface="+mn-cs"/>
              </a:rPr>
              <a:t> expression is that Swift will attempt to match the value starting with the first </a:t>
            </a:r>
            <a:r>
              <a:rPr lang="en-US" dirty="0" smtClean="0"/>
              <a:t>case</a:t>
            </a:r>
            <a:r>
              <a:rPr lang="en-US" sz="1200" b="0" i="0" kern="1200" dirty="0" smtClean="0">
                <a:solidFill>
                  <a:schemeClr val="tx1"/>
                </a:solidFill>
                <a:effectLst/>
                <a:latin typeface="+mn-lt"/>
                <a:ea typeface="+mn-ea"/>
                <a:cs typeface="+mn-cs"/>
              </a:rPr>
              <a:t> statement and works its way down, checking each </a:t>
            </a:r>
            <a:r>
              <a:rPr lang="en-US" dirty="0" smtClean="0"/>
              <a:t>case</a:t>
            </a:r>
            <a:r>
              <a:rPr lang="en-US" sz="1200" b="0" i="0" kern="1200" dirty="0" smtClean="0">
                <a:solidFill>
                  <a:schemeClr val="tx1"/>
                </a:solidFill>
                <a:effectLst/>
                <a:latin typeface="+mn-lt"/>
                <a:ea typeface="+mn-ea"/>
                <a:cs typeface="+mn-cs"/>
              </a:rPr>
              <a:t> statement in order. This means that, if we put the </a:t>
            </a:r>
            <a:r>
              <a:rPr lang="en-US" dirty="0" smtClean="0"/>
              <a:t>case</a:t>
            </a:r>
            <a:r>
              <a:rPr lang="en-US" sz="1200" b="0" i="0" kern="1200" dirty="0" smtClean="0">
                <a:solidFill>
                  <a:schemeClr val="tx1"/>
                </a:solidFill>
                <a:effectLst/>
                <a:latin typeface="+mn-lt"/>
                <a:ea typeface="+mn-ea"/>
                <a:cs typeface="+mn-cs"/>
              </a:rPr>
              <a:t> statement with the </a:t>
            </a:r>
            <a:r>
              <a:rPr lang="en-US" dirty="0" smtClean="0"/>
              <a:t>guard</a:t>
            </a:r>
            <a:r>
              <a:rPr lang="en-US" sz="1200" b="0" i="0" kern="1200" dirty="0" smtClean="0">
                <a:solidFill>
                  <a:schemeClr val="tx1"/>
                </a:solidFill>
                <a:effectLst/>
                <a:latin typeface="+mn-lt"/>
                <a:ea typeface="+mn-ea"/>
                <a:cs typeface="+mn-cs"/>
              </a:rPr>
              <a:t> expression after the Grade D </a:t>
            </a:r>
            <a:r>
              <a:rPr lang="en-US" dirty="0" smtClean="0"/>
              <a:t>case </a:t>
            </a:r>
            <a:r>
              <a:rPr lang="en-US" sz="1200" b="0" i="0" kern="1200" dirty="0" smtClean="0">
                <a:solidFill>
                  <a:schemeClr val="tx1"/>
                </a:solidFill>
                <a:effectLst/>
                <a:latin typeface="+mn-lt"/>
                <a:ea typeface="+mn-ea"/>
                <a:cs typeface="+mn-cs"/>
              </a:rPr>
              <a:t>statement, then the </a:t>
            </a:r>
            <a:r>
              <a:rPr lang="en-US" dirty="0" smtClean="0"/>
              <a:t>case</a:t>
            </a:r>
            <a:r>
              <a:rPr lang="en-US" sz="1200" b="0" i="0" kern="1200" dirty="0" smtClean="0">
                <a:solidFill>
                  <a:schemeClr val="tx1"/>
                </a:solidFill>
                <a:effectLst/>
                <a:latin typeface="+mn-lt"/>
                <a:ea typeface="+mn-ea"/>
                <a:cs typeface="+mn-cs"/>
              </a:rPr>
              <a:t> statement with the </a:t>
            </a:r>
            <a:r>
              <a:rPr lang="en-US" dirty="0" smtClean="0"/>
              <a:t>guard</a:t>
            </a:r>
            <a:r>
              <a:rPr lang="en-US" sz="1200" b="0" i="0" kern="1200" dirty="0" smtClean="0">
                <a:solidFill>
                  <a:schemeClr val="tx1"/>
                </a:solidFill>
                <a:effectLst/>
                <a:latin typeface="+mn-lt"/>
                <a:ea typeface="+mn-ea"/>
                <a:cs typeface="+mn-cs"/>
              </a:rPr>
              <a:t> expression will never be reached. The following example illustrates this:</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231668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a:t>
            </a:r>
            <a:r>
              <a:rPr lang="en-US" sz="1200" b="0" i="0" kern="1200" dirty="0" smtClean="0">
                <a:solidFill>
                  <a:schemeClr val="tx1"/>
                </a:solidFill>
                <a:effectLst/>
                <a:latin typeface="+mn-lt"/>
                <a:ea typeface="+mn-ea"/>
                <a:cs typeface="+mn-cs"/>
              </a:rPr>
              <a:t> statements are also extremely useful for evaluating enumerations. Since an enumeration has a finite number of values, if we provide a </a:t>
            </a:r>
            <a:r>
              <a:rPr lang="en-US" dirty="0" smtClean="0"/>
              <a:t>case </a:t>
            </a:r>
            <a:r>
              <a:rPr lang="en-US" sz="1200" b="0" i="0" kern="1200" dirty="0" smtClean="0">
                <a:solidFill>
                  <a:schemeClr val="tx1"/>
                </a:solidFill>
                <a:effectLst/>
                <a:latin typeface="+mn-lt"/>
                <a:ea typeface="+mn-ea"/>
                <a:cs typeface="+mn-cs"/>
              </a:rPr>
              <a:t>statement for all the values in the enumeration, we do not need to provide a default case. 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shows how we can use a </a:t>
            </a:r>
            <a:r>
              <a:rPr lang="en-US" dirty="0" smtClean="0"/>
              <a:t>switch </a:t>
            </a:r>
            <a:r>
              <a:rPr lang="en-US" sz="1200" b="0" i="0" kern="1200" dirty="0" smtClean="0">
                <a:solidFill>
                  <a:schemeClr val="tx1"/>
                </a:solidFill>
                <a:effectLst/>
                <a:latin typeface="+mn-lt"/>
                <a:ea typeface="+mn-ea"/>
                <a:cs typeface="+mn-cs"/>
              </a:rPr>
              <a:t>statement to evaluate an enumeration:</a:t>
            </a:r>
          </a:p>
          <a:p>
            <a:r>
              <a:rPr lang="en-US" sz="1200" b="0" i="0" kern="1200" dirty="0" smtClean="0">
                <a:solidFill>
                  <a:schemeClr val="tx1"/>
                </a:solidFill>
                <a:effectLst/>
                <a:latin typeface="+mn-lt"/>
                <a:ea typeface="+mn-ea"/>
                <a:cs typeface="+mn-cs"/>
              </a:rPr>
              <a:t>In this example, we begin by defining an enumeration named Product with two values each with the associated values. We then create an </a:t>
            </a:r>
            <a:r>
              <a:rPr lang="en-US" sz="1200" b="0" i="0" kern="1200" dirty="0" err="1" smtClean="0">
                <a:solidFill>
                  <a:schemeClr val="tx1"/>
                </a:solidFill>
                <a:effectLst/>
                <a:latin typeface="+mn-lt"/>
                <a:ea typeface="+mn-ea"/>
                <a:cs typeface="+mn-cs"/>
              </a:rPr>
              <a:t>ordervariable</a:t>
            </a:r>
            <a:r>
              <a:rPr lang="en-US" sz="1200" b="0" i="0" kern="1200" dirty="0" smtClean="0">
                <a:solidFill>
                  <a:schemeClr val="tx1"/>
                </a:solidFill>
                <a:effectLst/>
                <a:latin typeface="+mn-lt"/>
                <a:ea typeface="+mn-ea"/>
                <a:cs typeface="+mn-cs"/>
              </a:rPr>
              <a:t> of the product type and use the switch statement to evaluate it. Notice that we did not put a default case at the end of the switch statement. If we added additional values to the product enumeration at a later time, we would need to either put a default case at the end of the </a:t>
            </a:r>
            <a:r>
              <a:rPr lang="en-US" sz="1200" b="0" i="0" kern="1200" dirty="0" err="1" smtClean="0">
                <a:solidFill>
                  <a:schemeClr val="tx1"/>
                </a:solidFill>
                <a:effectLst/>
                <a:latin typeface="+mn-lt"/>
                <a:ea typeface="+mn-ea"/>
                <a:cs typeface="+mn-cs"/>
              </a:rPr>
              <a:t>switchstatement</a:t>
            </a:r>
            <a:r>
              <a:rPr lang="en-US" sz="1200" b="0" i="0" kern="1200" dirty="0" smtClean="0">
                <a:solidFill>
                  <a:schemeClr val="tx1"/>
                </a:solidFill>
                <a:effectLst/>
                <a:latin typeface="+mn-lt"/>
                <a:ea typeface="+mn-ea"/>
                <a:cs typeface="+mn-cs"/>
              </a:rPr>
              <a:t> or add additional case statements to handle the additional values.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417322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case and where statements within a switch statement can be very powerful. We are able to use these statements with other conditional statements such as the if, for, and while statements. Using the case and where statements within our conditional statements can make our code much smaller and easier to read. Let's look at some examples, starting off with using the where statement to filter the results in a for...in loop.</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201136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if .. Else</a:t>
            </a:r>
          </a:p>
          <a:p>
            <a:r>
              <a:rPr lang="en-US" sz="1200" b="0" i="0" kern="1200" dirty="0" smtClean="0">
                <a:solidFill>
                  <a:schemeClr val="tx1"/>
                </a:solidFill>
                <a:effectLst/>
                <a:latin typeface="+mn-lt"/>
                <a:ea typeface="+mn-ea"/>
                <a:cs typeface="+mn-cs"/>
              </a:rPr>
              <a:t>For loop</a:t>
            </a:r>
          </a:p>
          <a:p>
            <a:r>
              <a:rPr lang="en-US" sz="1200" b="0" i="0" kern="1200" dirty="0" smtClean="0">
                <a:solidFill>
                  <a:schemeClr val="tx1"/>
                </a:solidFill>
                <a:effectLst/>
                <a:latin typeface="+mn-lt"/>
                <a:ea typeface="+mn-ea"/>
                <a:cs typeface="+mn-cs"/>
              </a:rPr>
              <a:t>while</a:t>
            </a:r>
            <a:r>
              <a:rPr lang="en-US" sz="1200" b="0" i="0" kern="1200" baseline="0" dirty="0" smtClean="0">
                <a:solidFill>
                  <a:schemeClr val="tx1"/>
                </a:solidFill>
                <a:effectLst/>
                <a:latin typeface="+mn-lt"/>
                <a:ea typeface="+mn-ea"/>
                <a:cs typeface="+mn-cs"/>
              </a:rPr>
              <a:t> loop</a:t>
            </a:r>
          </a:p>
          <a:p>
            <a:r>
              <a:rPr lang="en-US" sz="1200" b="0" i="0" kern="1200" baseline="0" dirty="0" smtClean="0">
                <a:solidFill>
                  <a:schemeClr val="tx1"/>
                </a:solidFill>
                <a:effectLst/>
                <a:latin typeface="+mn-lt"/>
                <a:ea typeface="+mn-ea"/>
                <a:cs typeface="+mn-cs"/>
              </a:rPr>
              <a:t>Switch statement</a:t>
            </a:r>
          </a:p>
          <a:p>
            <a:r>
              <a:rPr lang="en-US" sz="1200" b="0" i="0" kern="1200" baseline="0" dirty="0" smtClean="0">
                <a:solidFill>
                  <a:schemeClr val="tx1"/>
                </a:solidFill>
                <a:effectLst/>
                <a:latin typeface="+mn-lt"/>
                <a:ea typeface="+mn-ea"/>
                <a:cs typeface="+mn-cs"/>
              </a:rPr>
              <a:t>Using case in for and where statements</a:t>
            </a:r>
          </a:p>
          <a:p>
            <a:r>
              <a:rPr lang="en-US" sz="1200" b="0" i="0" kern="1200" baseline="0" dirty="0" smtClean="0">
                <a:solidFill>
                  <a:schemeClr val="tx1"/>
                </a:solidFill>
                <a:effectLst/>
                <a:latin typeface="+mn-lt"/>
                <a:ea typeface="+mn-ea"/>
                <a:cs typeface="+mn-cs"/>
              </a:rPr>
              <a:t>Use control transfer statements such as continue, break, </a:t>
            </a:r>
            <a:r>
              <a:rPr lang="en-US" sz="1200" b="0" i="0" kern="1200" baseline="0" dirty="0" err="1" smtClean="0">
                <a:solidFill>
                  <a:schemeClr val="tx1"/>
                </a:solidFill>
                <a:effectLst/>
                <a:latin typeface="+mn-lt"/>
                <a:ea typeface="+mn-ea"/>
                <a:cs typeface="+mn-cs"/>
              </a:rPr>
              <a:t>fallthrough</a:t>
            </a:r>
            <a:r>
              <a:rPr lang="en-US" sz="1200" b="0" i="0" kern="1200" baseline="0" dirty="0" smtClean="0">
                <a:solidFill>
                  <a:schemeClr val="tx1"/>
                </a:solidFill>
                <a:effectLst/>
                <a:latin typeface="+mn-lt"/>
                <a:ea typeface="+mn-ea"/>
                <a:cs typeface="+mn-cs"/>
              </a:rPr>
              <a:t> and guard</a:t>
            </a: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49768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use a for...in loop to cycle through the numbers 1 to 30. Within the for...in loop, we use an if conditional statement to filter out the odd numbers. In this simple example, the code is fairly easy to read, but let's see how we can use the where statement to use fewer lines of code and make them easier to read:</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1311564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still have the same for...in loop as the previous example; however, now we put the where statement at the end; in this particular example, we only loop through the even numbers. Using the where statement shortens our example by two lines and also makes it easier to read because the filter statement is on the same line as the for...in loop rather than being embedded in the loop itself.</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809259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will use the </a:t>
            </a:r>
            <a:r>
              <a:rPr lang="en-US" dirty="0" smtClean="0"/>
              <a:t>for...case</a:t>
            </a:r>
            <a:r>
              <a:rPr lang="en-US" sz="1200" b="0" i="0" kern="1200" dirty="0" smtClean="0">
                <a:solidFill>
                  <a:schemeClr val="tx1"/>
                </a:solidFill>
                <a:effectLst/>
                <a:latin typeface="+mn-lt"/>
                <a:ea typeface="+mn-ea"/>
                <a:cs typeface="+mn-cs"/>
              </a:rPr>
              <a:t> statement to filter through an array of tuples and print out only the results that match our criteria. The </a:t>
            </a:r>
            <a:r>
              <a:rPr lang="en-US" dirty="0" smtClean="0"/>
              <a:t>for...case</a:t>
            </a:r>
            <a:r>
              <a:rPr lang="en-US" sz="1200" b="0" i="0" kern="1200" dirty="0" smtClean="0">
                <a:solidFill>
                  <a:schemeClr val="tx1"/>
                </a:solidFill>
                <a:effectLst/>
                <a:latin typeface="+mn-lt"/>
                <a:ea typeface="+mn-ea"/>
                <a:cs typeface="+mn-cs"/>
              </a:rPr>
              <a:t> example is very similar to using the </a:t>
            </a:r>
            <a:r>
              <a:rPr lang="en-US" dirty="0" smtClean="0"/>
              <a:t>where</a:t>
            </a:r>
            <a:r>
              <a:rPr lang="en-US" sz="1200" b="0" i="0" kern="1200" dirty="0" smtClean="0">
                <a:solidFill>
                  <a:schemeClr val="tx1"/>
                </a:solidFill>
                <a:effectLst/>
                <a:latin typeface="+mn-lt"/>
                <a:ea typeface="+mn-ea"/>
                <a:cs typeface="+mn-cs"/>
              </a:rPr>
              <a:t> statement that we saw earlier where it is designed to eliminate the need for an </a:t>
            </a:r>
            <a:r>
              <a:rPr lang="en-US" dirty="0" smtClean="0"/>
              <a:t>if</a:t>
            </a:r>
            <a:r>
              <a:rPr lang="en-US" sz="1200" b="0" i="0" kern="1200" dirty="0" smtClean="0">
                <a:solidFill>
                  <a:schemeClr val="tx1"/>
                </a:solidFill>
                <a:effectLst/>
                <a:latin typeface="+mn-lt"/>
                <a:ea typeface="+mn-ea"/>
                <a:cs typeface="+mn-cs"/>
              </a:rPr>
              <a:t> statement within a loop to filter the results. In this example, we will use the </a:t>
            </a:r>
            <a:r>
              <a:rPr lang="en-US" dirty="0" smtClean="0"/>
              <a:t>for...case</a:t>
            </a:r>
            <a:r>
              <a:rPr lang="en-US" sz="1200" b="0" i="0" kern="1200" dirty="0" smtClean="0">
                <a:solidFill>
                  <a:schemeClr val="tx1"/>
                </a:solidFill>
                <a:effectLst/>
                <a:latin typeface="+mn-lt"/>
                <a:ea typeface="+mn-ea"/>
                <a:cs typeface="+mn-cs"/>
              </a:rPr>
              <a:t> statement to filter through a list of World Series winners and print out the year(s) a particular team won the World Series: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we create an array of tuples named </a:t>
            </a:r>
            <a:r>
              <a:rPr lang="en-US" sz="1200" b="0" i="0" kern="1200" dirty="0" err="1" smtClean="0">
                <a:solidFill>
                  <a:schemeClr val="tx1"/>
                </a:solidFill>
                <a:effectLst/>
                <a:latin typeface="+mn-lt"/>
                <a:ea typeface="+mn-ea"/>
                <a:cs typeface="+mn-cs"/>
              </a:rPr>
              <a:t>worldSeriesWinners</a:t>
            </a:r>
            <a:r>
              <a:rPr lang="en-US" sz="1200" b="0" i="0" kern="1200" dirty="0" smtClean="0">
                <a:solidFill>
                  <a:schemeClr val="tx1"/>
                </a:solidFill>
                <a:effectLst/>
                <a:latin typeface="+mn-lt"/>
                <a:ea typeface="+mn-ea"/>
                <a:cs typeface="+mn-cs"/>
              </a:rPr>
              <a:t>, where each tuple in the array contains the name of the team and the year that they won the World Series. We then use the for...case statement to filter through the array and only print out the years that the Red Sox won the World Series. The filtering is done within the case statement where ("Red Sox", year) says that we want all the results that have the string, "Red Sox", in the first item of the tuple and the value of the second item into the year constant. The for loop then loops through the results of the case statement, and we print out the value of the year constant.</a:t>
            </a:r>
          </a:p>
          <a:p>
            <a:r>
              <a:rPr lang="en-US" dirty="0" smtClean="0"/>
              <a:t/>
            </a:r>
            <a:br>
              <a:rPr lang="en-US" dirty="0" smtClean="0"/>
            </a:b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269989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for...case</a:t>
            </a:r>
            <a:r>
              <a:rPr lang="en-US" sz="1200" b="0" i="0" kern="1200" dirty="0" smtClean="0">
                <a:solidFill>
                  <a:schemeClr val="tx1"/>
                </a:solidFill>
                <a:effectLst/>
                <a:latin typeface="+mn-lt"/>
                <a:ea typeface="+mn-ea"/>
                <a:cs typeface="+mn-cs"/>
              </a:rPr>
              <a:t> statement also makes it very easy to filter out the nil values in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Let's take a look at an example of this:</a:t>
            </a:r>
          </a:p>
          <a:p>
            <a:r>
              <a:rPr lang="en-US" sz="1200" b="0" i="0" kern="1200" dirty="0" smtClean="0">
                <a:solidFill>
                  <a:schemeClr val="tx1"/>
                </a:solidFill>
                <a:effectLst/>
                <a:latin typeface="+mn-lt"/>
                <a:ea typeface="+mn-ea"/>
                <a:cs typeface="+mn-cs"/>
              </a:rPr>
              <a:t>In this example, we create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named </a:t>
            </a:r>
            <a:r>
              <a:rPr lang="en-US" sz="1200" b="0" i="0" kern="1200" dirty="0" err="1" smtClean="0">
                <a:solidFill>
                  <a:schemeClr val="tx1"/>
                </a:solidFill>
                <a:effectLst/>
                <a:latin typeface="+mn-lt"/>
                <a:ea typeface="+mn-ea"/>
                <a:cs typeface="+mn-cs"/>
              </a:rPr>
              <a:t>myNumbers</a:t>
            </a:r>
            <a:r>
              <a:rPr lang="en-US" sz="1200" b="0" i="0" kern="1200" dirty="0" smtClean="0">
                <a:solidFill>
                  <a:schemeClr val="tx1"/>
                </a:solidFill>
                <a:effectLst/>
                <a:latin typeface="+mn-lt"/>
                <a:ea typeface="+mn-ea"/>
                <a:cs typeface="+mn-cs"/>
              </a:rPr>
              <a:t> that may contain an integer value or may contain nil. </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124149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for...case</a:t>
            </a:r>
            <a:r>
              <a:rPr lang="en-US" sz="1200" b="0" i="0" kern="1200" dirty="0" smtClean="0">
                <a:solidFill>
                  <a:schemeClr val="tx1"/>
                </a:solidFill>
                <a:effectLst/>
                <a:latin typeface="+mn-lt"/>
                <a:ea typeface="+mn-ea"/>
                <a:cs typeface="+mn-cs"/>
              </a:rPr>
              <a:t> statement also makes it very easy to filter out the nil values in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Let's take a look at an example of this:</a:t>
            </a:r>
          </a:p>
          <a:p>
            <a:r>
              <a:rPr lang="en-US" sz="1200" b="0" i="0" kern="1200" dirty="0" smtClean="0">
                <a:solidFill>
                  <a:schemeClr val="tx1"/>
                </a:solidFill>
                <a:effectLst/>
                <a:latin typeface="+mn-lt"/>
                <a:ea typeface="+mn-ea"/>
                <a:cs typeface="+mn-cs"/>
              </a:rPr>
              <a:t>In this example, we create an array of </a:t>
            </a:r>
            <a:r>
              <a:rPr lang="en-US" sz="1200" b="0" i="0" kern="1200" dirty="0" err="1" smtClean="0">
                <a:solidFill>
                  <a:schemeClr val="tx1"/>
                </a:solidFill>
                <a:effectLst/>
                <a:latin typeface="+mn-lt"/>
                <a:ea typeface="+mn-ea"/>
                <a:cs typeface="+mn-cs"/>
              </a:rPr>
              <a:t>optionals</a:t>
            </a:r>
            <a:r>
              <a:rPr lang="en-US" sz="1200" b="0" i="0" kern="1200" dirty="0" smtClean="0">
                <a:solidFill>
                  <a:schemeClr val="tx1"/>
                </a:solidFill>
                <a:effectLst/>
                <a:latin typeface="+mn-lt"/>
                <a:ea typeface="+mn-ea"/>
                <a:cs typeface="+mn-cs"/>
              </a:rPr>
              <a:t> named </a:t>
            </a:r>
            <a:r>
              <a:rPr lang="en-US" sz="1200" b="0" i="0" kern="1200" dirty="0" err="1" smtClean="0">
                <a:solidFill>
                  <a:schemeClr val="tx1"/>
                </a:solidFill>
                <a:effectLst/>
                <a:latin typeface="+mn-lt"/>
                <a:ea typeface="+mn-ea"/>
                <a:cs typeface="+mn-cs"/>
              </a:rPr>
              <a:t>myNumbers</a:t>
            </a:r>
            <a:r>
              <a:rPr lang="en-US" sz="1200" b="0" i="0" kern="1200" dirty="0" smtClean="0">
                <a:solidFill>
                  <a:schemeClr val="tx1"/>
                </a:solidFill>
                <a:effectLst/>
                <a:latin typeface="+mn-lt"/>
                <a:ea typeface="+mn-ea"/>
                <a:cs typeface="+mn-cs"/>
              </a:rPr>
              <a:t> that may contain an integer value or may contain nil. </a:t>
            </a:r>
          </a:p>
          <a:p>
            <a:r>
              <a:rPr lang="en-US" sz="1200" b="0" i="0" kern="1200" dirty="0" smtClean="0">
                <a:solidFill>
                  <a:schemeClr val="tx1"/>
                </a:solidFill>
                <a:effectLst/>
                <a:latin typeface="+mn-lt"/>
                <a:ea typeface="+mn-ea"/>
                <a:cs typeface="+mn-cs"/>
              </a:rPr>
              <a:t>If an optional is set to nil, it will have a value of none, but if it is not nil then it will have a value of some with an associated type of the actual value. In our example, when we filter for .some(</a:t>
            </a:r>
            <a:r>
              <a:rPr lang="en-US" sz="1200" b="0" i="0" kern="1200" dirty="0" err="1" smtClean="0">
                <a:solidFill>
                  <a:schemeClr val="tx1"/>
                </a:solidFill>
                <a:effectLst/>
                <a:latin typeface="+mn-lt"/>
                <a:ea typeface="+mn-ea"/>
                <a:cs typeface="+mn-cs"/>
              </a:rPr>
              <a:t>num</a:t>
            </a:r>
            <a:r>
              <a:rPr lang="en-US" sz="1200" b="0" i="0" kern="1200" dirty="0" smtClean="0">
                <a:solidFill>
                  <a:schemeClr val="tx1"/>
                </a:solidFill>
                <a:effectLst/>
                <a:latin typeface="+mn-lt"/>
                <a:ea typeface="+mn-ea"/>
                <a:cs typeface="+mn-cs"/>
              </a:rPr>
              <a:t>) , we are looking for any optional that has the value of .some(non-nil value). As shorthand for .some(), we could use the question mark (?) symbol, as we will see in the following example.</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256596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Using the </a:t>
            </a:r>
            <a:r>
              <a:rPr lang="en-US" dirty="0" smtClean="0"/>
              <a:t>if...case</a:t>
            </a:r>
            <a:r>
              <a:rPr lang="en-US" sz="1200" b="0" i="0" kern="1200" dirty="0" smtClean="0">
                <a:solidFill>
                  <a:schemeClr val="tx1"/>
                </a:solidFill>
                <a:effectLst/>
                <a:latin typeface="+mn-lt"/>
                <a:ea typeface="+mn-ea"/>
                <a:cs typeface="+mn-cs"/>
              </a:rPr>
              <a:t> statement is very similar to using the </a:t>
            </a:r>
            <a:r>
              <a:rPr lang="en-US" dirty="0" smtClean="0"/>
              <a:t>switch</a:t>
            </a:r>
            <a:r>
              <a:rPr lang="en-US" sz="1200" b="0" i="0" kern="1200" dirty="0" smtClean="0">
                <a:solidFill>
                  <a:schemeClr val="tx1"/>
                </a:solidFill>
                <a:effectLst/>
                <a:latin typeface="+mn-lt"/>
                <a:ea typeface="+mn-ea"/>
                <a:cs typeface="+mn-cs"/>
              </a:rPr>
              <a:t> statement. The </a:t>
            </a:r>
            <a:r>
              <a:rPr lang="en-US" dirty="0" smtClean="0"/>
              <a:t>switch</a:t>
            </a:r>
            <a:r>
              <a:rPr lang="en-US" sz="1200" b="0" i="0" kern="1200" dirty="0" smtClean="0">
                <a:solidFill>
                  <a:schemeClr val="tx1"/>
                </a:solidFill>
                <a:effectLst/>
                <a:latin typeface="+mn-lt"/>
                <a:ea typeface="+mn-ea"/>
                <a:cs typeface="+mn-cs"/>
              </a:rPr>
              <a:t> statement is preferred when we have more than two cases we are trying to match, but there are instances where the </a:t>
            </a:r>
            <a:r>
              <a:rPr lang="en-US" dirty="0" smtClean="0"/>
              <a:t>if...case</a:t>
            </a:r>
            <a:r>
              <a:rPr lang="en-US" sz="1200" b="0" i="0" kern="1200" dirty="0" smtClean="0">
                <a:solidFill>
                  <a:schemeClr val="tx1"/>
                </a:solidFill>
                <a:effectLst/>
                <a:latin typeface="+mn-lt"/>
                <a:ea typeface="+mn-ea"/>
                <a:cs typeface="+mn-cs"/>
              </a:rPr>
              <a:t> statement is needed. One of these times is when we are only looking for one or two possible matches, and we do not want to handle all of the possible matches. Let's look at an example of this: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In this example, we create an enumeration named </a:t>
            </a:r>
            <a:r>
              <a:rPr lang="en-US" dirty="0" smtClean="0"/>
              <a:t>Identifier</a:t>
            </a:r>
            <a:r>
              <a:rPr lang="en-US" sz="1200" b="0" i="0" kern="1200" dirty="0" smtClean="0">
                <a:solidFill>
                  <a:schemeClr val="tx1"/>
                </a:solidFill>
                <a:effectLst/>
                <a:latin typeface="+mn-lt"/>
                <a:ea typeface="+mn-ea"/>
                <a:cs typeface="+mn-cs"/>
              </a:rPr>
              <a:t> that contains three possible values: </a:t>
            </a:r>
            <a:r>
              <a:rPr lang="en-US" dirty="0" smtClean="0"/>
              <a:t>Name</a:t>
            </a:r>
            <a:r>
              <a:rPr lang="en-US" sz="1200" b="0" i="0" kern="1200" dirty="0" smtClean="0">
                <a:solidFill>
                  <a:schemeClr val="tx1"/>
                </a:solidFill>
                <a:effectLst/>
                <a:latin typeface="+mn-lt"/>
                <a:ea typeface="+mn-ea"/>
                <a:cs typeface="+mn-cs"/>
              </a:rPr>
              <a:t>, </a:t>
            </a:r>
            <a:r>
              <a:rPr lang="en-US" dirty="0" smtClean="0"/>
              <a:t>Number</a:t>
            </a:r>
            <a:r>
              <a:rPr lang="en-US" sz="1200" b="0" i="0" kern="1200" dirty="0" smtClean="0">
                <a:solidFill>
                  <a:schemeClr val="tx1"/>
                </a:solidFill>
                <a:effectLst/>
                <a:latin typeface="+mn-lt"/>
                <a:ea typeface="+mn-ea"/>
                <a:cs typeface="+mn-cs"/>
              </a:rPr>
              <a:t>, and </a:t>
            </a:r>
            <a:r>
              <a:rPr lang="en-US" dirty="0" err="1" smtClean="0"/>
              <a:t>NoIdentifier</a:t>
            </a:r>
            <a:r>
              <a:rPr lang="en-US" sz="1200" b="0" i="0" kern="1200" dirty="0" smtClean="0">
                <a:solidFill>
                  <a:schemeClr val="tx1"/>
                </a:solidFill>
                <a:effectLst/>
                <a:latin typeface="+mn-lt"/>
                <a:ea typeface="+mn-ea"/>
                <a:cs typeface="+mn-cs"/>
              </a:rPr>
              <a:t>. We create an instance of the </a:t>
            </a:r>
            <a:r>
              <a:rPr lang="en-US" dirty="0" smtClean="0"/>
              <a:t>Identifier</a:t>
            </a:r>
            <a:r>
              <a:rPr lang="en-US" sz="1200" b="0" i="0" kern="1200" dirty="0" smtClean="0">
                <a:solidFill>
                  <a:schemeClr val="tx1"/>
                </a:solidFill>
                <a:effectLst/>
                <a:latin typeface="+mn-lt"/>
                <a:ea typeface="+mn-ea"/>
                <a:cs typeface="+mn-cs"/>
              </a:rPr>
              <a:t> enumeration named </a:t>
            </a:r>
            <a:r>
              <a:rPr lang="en-US" dirty="0" err="1" smtClean="0"/>
              <a:t>playerIdentifier</a:t>
            </a:r>
            <a:r>
              <a:rPr lang="en-US" sz="1200" b="0" i="0" kern="1200" dirty="0" smtClean="0">
                <a:solidFill>
                  <a:schemeClr val="tx1"/>
                </a:solidFill>
                <a:effectLst/>
                <a:latin typeface="+mn-lt"/>
                <a:ea typeface="+mn-ea"/>
                <a:cs typeface="+mn-cs"/>
              </a:rPr>
              <a:t> with a value of </a:t>
            </a:r>
            <a:r>
              <a:rPr lang="en-US" dirty="0" smtClean="0"/>
              <a:t>Number</a:t>
            </a:r>
            <a:r>
              <a:rPr lang="en-US" sz="1200" b="0" i="0" kern="1200" dirty="0" smtClean="0">
                <a:solidFill>
                  <a:schemeClr val="tx1"/>
                </a:solidFill>
                <a:effectLst/>
                <a:latin typeface="+mn-lt"/>
                <a:ea typeface="+mn-ea"/>
                <a:cs typeface="+mn-cs"/>
              </a:rPr>
              <a:t> and an associated value of </a:t>
            </a:r>
            <a:r>
              <a:rPr lang="en-US" dirty="0" smtClean="0"/>
              <a:t>42</a:t>
            </a:r>
            <a:r>
              <a:rPr lang="en-US" sz="1200" b="0" i="0" kern="1200" dirty="0" smtClean="0">
                <a:solidFill>
                  <a:schemeClr val="tx1"/>
                </a:solidFill>
                <a:effectLst/>
                <a:latin typeface="+mn-lt"/>
                <a:ea typeface="+mn-ea"/>
                <a:cs typeface="+mn-cs"/>
              </a:rPr>
              <a:t>. We then use the </a:t>
            </a:r>
            <a:r>
              <a:rPr lang="en-US" dirty="0" smtClean="0"/>
              <a:t>if-case</a:t>
            </a:r>
            <a:r>
              <a:rPr lang="en-US" sz="1200" b="0" i="0" kern="1200" dirty="0" smtClean="0">
                <a:solidFill>
                  <a:schemeClr val="tx1"/>
                </a:solidFill>
                <a:effectLst/>
                <a:latin typeface="+mn-lt"/>
                <a:ea typeface="+mn-ea"/>
                <a:cs typeface="+mn-cs"/>
              </a:rPr>
              <a:t> statement to see if the </a:t>
            </a:r>
            <a:r>
              <a:rPr lang="en-US" dirty="0" err="1" smtClean="0"/>
              <a:t>playerIdentifier</a:t>
            </a:r>
            <a:r>
              <a:rPr lang="en-US" sz="1200" b="0" i="0" kern="1200" dirty="0" smtClean="0">
                <a:solidFill>
                  <a:schemeClr val="tx1"/>
                </a:solidFill>
                <a:effectLst/>
                <a:latin typeface="+mn-lt"/>
                <a:ea typeface="+mn-ea"/>
                <a:cs typeface="+mn-cs"/>
              </a:rPr>
              <a:t> has a value for </a:t>
            </a:r>
            <a:r>
              <a:rPr lang="en-US" dirty="0" smtClean="0"/>
              <a:t>Number</a:t>
            </a:r>
            <a:r>
              <a:rPr lang="en-US" sz="1200" b="0" i="0" kern="1200" dirty="0" smtClean="0">
                <a:solidFill>
                  <a:schemeClr val="tx1"/>
                </a:solidFill>
                <a:effectLst/>
                <a:latin typeface="+mn-lt"/>
                <a:ea typeface="+mn-ea"/>
                <a:cs typeface="+mn-cs"/>
              </a:rPr>
              <a:t>, and if so, we print a message to the console.</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659836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Just like the </a:t>
            </a:r>
            <a:r>
              <a:rPr lang="en-US" dirty="0" smtClean="0"/>
              <a:t>for...case</a:t>
            </a:r>
            <a:r>
              <a:rPr lang="en-US" sz="1200" b="0" i="0" kern="1200" dirty="0" smtClean="0">
                <a:solidFill>
                  <a:schemeClr val="tx1"/>
                </a:solidFill>
                <a:effectLst/>
                <a:latin typeface="+mn-lt"/>
                <a:ea typeface="+mn-ea"/>
                <a:cs typeface="+mn-cs"/>
              </a:rPr>
              <a:t> statement, we are able to do additional filtering with the </a:t>
            </a:r>
            <a:r>
              <a:rPr lang="en-US" dirty="0" smtClean="0"/>
              <a:t>where</a:t>
            </a:r>
            <a:r>
              <a:rPr lang="en-US" sz="1200" b="0" i="0" kern="1200" dirty="0" smtClean="0">
                <a:solidFill>
                  <a:schemeClr val="tx1"/>
                </a:solidFill>
                <a:effectLst/>
                <a:latin typeface="+mn-lt"/>
                <a:ea typeface="+mn-ea"/>
                <a:cs typeface="+mn-cs"/>
              </a:rPr>
              <a:t> statement. The following example uses the same </a:t>
            </a:r>
            <a:r>
              <a:rPr lang="en-US" dirty="0" smtClean="0"/>
              <a:t>Identifier</a:t>
            </a:r>
            <a:r>
              <a:rPr lang="en-US" sz="1200" b="0" i="0" kern="1200" dirty="0" smtClean="0">
                <a:solidFill>
                  <a:schemeClr val="tx1"/>
                </a:solidFill>
                <a:effectLst/>
                <a:latin typeface="+mn-lt"/>
                <a:ea typeface="+mn-ea"/>
                <a:cs typeface="+mn-cs"/>
              </a:rPr>
              <a:t> enumeration as we used in the previous example:</a:t>
            </a:r>
          </a:p>
          <a:p>
            <a:r>
              <a:rPr lang="en-US" sz="1200" b="0" i="0" kern="1200" dirty="0" smtClean="0">
                <a:solidFill>
                  <a:schemeClr val="tx1"/>
                </a:solidFill>
                <a:effectLst/>
                <a:latin typeface="+mn-lt"/>
                <a:ea typeface="+mn-ea"/>
                <a:cs typeface="+mn-cs"/>
              </a:rPr>
              <a:t>In this example, we still use the </a:t>
            </a:r>
            <a:r>
              <a:rPr lang="en-US" dirty="0" smtClean="0"/>
              <a:t>if...case</a:t>
            </a:r>
            <a:r>
              <a:rPr lang="en-US" sz="1200" b="0" i="0" kern="1200" dirty="0" smtClean="0">
                <a:solidFill>
                  <a:schemeClr val="tx1"/>
                </a:solidFill>
                <a:effectLst/>
                <a:latin typeface="+mn-lt"/>
                <a:ea typeface="+mn-ea"/>
                <a:cs typeface="+mn-cs"/>
              </a:rPr>
              <a:t> statement to see if </a:t>
            </a:r>
            <a:r>
              <a:rPr lang="en-US" dirty="0" err="1" smtClean="0"/>
              <a:t>playerIdentifier</a:t>
            </a:r>
            <a:r>
              <a:rPr lang="en-US" sz="1200" b="0" i="0" kern="1200" dirty="0" smtClean="0">
                <a:solidFill>
                  <a:schemeClr val="tx1"/>
                </a:solidFill>
                <a:effectLst/>
                <a:latin typeface="+mn-lt"/>
                <a:ea typeface="+mn-ea"/>
                <a:cs typeface="+mn-cs"/>
              </a:rPr>
              <a:t> has a value of </a:t>
            </a:r>
            <a:r>
              <a:rPr lang="en-US" dirty="0" smtClean="0"/>
              <a:t>Number</a:t>
            </a:r>
            <a:r>
              <a:rPr lang="en-US" sz="1200" b="0" i="0" kern="1200" dirty="0" smtClean="0">
                <a:solidFill>
                  <a:schemeClr val="tx1"/>
                </a:solidFill>
                <a:effectLst/>
                <a:latin typeface="+mn-lt"/>
                <a:ea typeface="+mn-ea"/>
                <a:cs typeface="+mn-cs"/>
              </a:rPr>
              <a:t>, but we added the </a:t>
            </a:r>
            <a:r>
              <a:rPr lang="en-US" dirty="0" smtClean="0"/>
              <a:t>where</a:t>
            </a:r>
            <a:r>
              <a:rPr lang="en-US" sz="1200" b="0" i="0" kern="1200" dirty="0" smtClean="0">
                <a:solidFill>
                  <a:schemeClr val="tx1"/>
                </a:solidFill>
                <a:effectLst/>
                <a:latin typeface="+mn-lt"/>
                <a:ea typeface="+mn-ea"/>
                <a:cs typeface="+mn-cs"/>
              </a:rPr>
              <a:t> statement to see if the associated value is equal to </a:t>
            </a:r>
            <a:r>
              <a:rPr lang="en-US" dirty="0" smtClean="0"/>
              <a:t>2</a:t>
            </a:r>
            <a:r>
              <a:rPr lang="en-US" sz="1200" b="0" i="0" kern="1200" dirty="0" smtClean="0">
                <a:solidFill>
                  <a:schemeClr val="tx1"/>
                </a:solidFill>
                <a:effectLst/>
                <a:latin typeface="+mn-lt"/>
                <a:ea typeface="+mn-ea"/>
                <a:cs typeface="+mn-cs"/>
              </a:rPr>
              <a:t>; if so, we identify the player as either </a:t>
            </a:r>
            <a:r>
              <a:rPr lang="en-US" dirty="0" err="1" smtClean="0"/>
              <a:t>Xander</a:t>
            </a:r>
            <a:r>
              <a:rPr lang="en-US" dirty="0" smtClean="0"/>
              <a:t> Bogarts or Derek Jeter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1864501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Control transfer statements are used to transfer control to another part of the code. Swift offers six control transfer statements; these are </a:t>
            </a:r>
            <a:r>
              <a:rPr lang="en-US" dirty="0" smtClean="0"/>
              <a:t>continue</a:t>
            </a:r>
            <a:r>
              <a:rPr lang="en-US" sz="1200" b="0" i="0" kern="1200" dirty="0" smtClean="0">
                <a:solidFill>
                  <a:schemeClr val="tx1"/>
                </a:solidFill>
                <a:effectLst/>
                <a:latin typeface="+mn-lt"/>
                <a:ea typeface="+mn-ea"/>
                <a:cs typeface="+mn-cs"/>
              </a:rPr>
              <a:t>, </a:t>
            </a:r>
            <a:r>
              <a:rPr lang="en-US" dirty="0" smtClean="0"/>
              <a:t>break</a:t>
            </a:r>
            <a:r>
              <a:rPr lang="en-US" sz="1200" b="0" i="0" kern="1200" dirty="0" smtClean="0">
                <a:solidFill>
                  <a:schemeClr val="tx1"/>
                </a:solidFill>
                <a:effectLst/>
                <a:latin typeface="+mn-lt"/>
                <a:ea typeface="+mn-ea"/>
                <a:cs typeface="+mn-cs"/>
              </a:rPr>
              <a:t>, </a:t>
            </a:r>
            <a:r>
              <a:rPr lang="en-US" dirty="0" err="1" smtClean="0"/>
              <a:t>fallthrough</a:t>
            </a:r>
            <a:r>
              <a:rPr lang="en-US" sz="1200" b="0" i="0" kern="1200" dirty="0" smtClean="0">
                <a:solidFill>
                  <a:schemeClr val="tx1"/>
                </a:solidFill>
                <a:effectLst/>
                <a:latin typeface="+mn-lt"/>
                <a:ea typeface="+mn-ea"/>
                <a:cs typeface="+mn-cs"/>
              </a:rPr>
              <a:t>, </a:t>
            </a:r>
            <a:r>
              <a:rPr lang="en-US" dirty="0" smtClean="0"/>
              <a:t>guard</a:t>
            </a:r>
            <a:r>
              <a:rPr lang="en-US" sz="1200" b="0" i="0" kern="1200" dirty="0" smtClean="0">
                <a:solidFill>
                  <a:schemeClr val="tx1"/>
                </a:solidFill>
                <a:effectLst/>
                <a:latin typeface="+mn-lt"/>
                <a:ea typeface="+mn-ea"/>
                <a:cs typeface="+mn-cs"/>
              </a:rPr>
              <a:t>, </a:t>
            </a:r>
            <a:r>
              <a:rPr lang="en-US" dirty="0" smtClean="0"/>
              <a:t>throws</a:t>
            </a:r>
            <a:r>
              <a:rPr lang="en-US" sz="1200" b="0" i="0" kern="1200" dirty="0" smtClean="0">
                <a:solidFill>
                  <a:schemeClr val="tx1"/>
                </a:solidFill>
                <a:effectLst/>
                <a:latin typeface="+mn-lt"/>
                <a:ea typeface="+mn-ea"/>
                <a:cs typeface="+mn-cs"/>
              </a:rPr>
              <a:t>, and </a:t>
            </a:r>
            <a:r>
              <a:rPr lang="en-US" dirty="0" smtClean="0"/>
              <a:t>return</a:t>
            </a:r>
            <a:r>
              <a:rPr lang="en-US" sz="1200" b="0" i="0" kern="1200" dirty="0" smtClean="0">
                <a:solidFill>
                  <a:schemeClr val="tx1"/>
                </a:solidFill>
                <a:effectLst/>
                <a:latin typeface="+mn-lt"/>
                <a:ea typeface="+mn-ea"/>
                <a:cs typeface="+mn-cs"/>
              </a:rPr>
              <a:t>. We’ll look at throws and return</a:t>
            </a:r>
            <a:r>
              <a:rPr lang="en-US" sz="1200" b="0" i="0" kern="1200" baseline="0" dirty="0" smtClean="0">
                <a:solidFill>
                  <a:schemeClr val="tx1"/>
                </a:solidFill>
                <a:effectLst/>
                <a:latin typeface="+mn-lt"/>
                <a:ea typeface="+mn-ea"/>
                <a:cs typeface="+mn-cs"/>
              </a:rPr>
              <a:t> later.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906142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continue</a:t>
            </a:r>
            <a:r>
              <a:rPr lang="en-US" sz="1200" b="0" i="0" kern="1200" dirty="0" smtClean="0">
                <a:solidFill>
                  <a:schemeClr val="tx1"/>
                </a:solidFill>
                <a:effectLst/>
                <a:latin typeface="+mn-lt"/>
                <a:ea typeface="+mn-ea"/>
                <a:cs typeface="+mn-cs"/>
              </a:rPr>
              <a:t> statement tells a loop to stop executing the code block and go to the next iteration of the loop. The following example shows how to use a </a:t>
            </a:r>
            <a:r>
              <a:rPr lang="en-US" dirty="0" smtClean="0"/>
              <a:t>continue</a:t>
            </a:r>
            <a:r>
              <a:rPr lang="en-US" sz="1200" b="0" i="0" kern="1200" dirty="0" smtClean="0">
                <a:solidFill>
                  <a:schemeClr val="tx1"/>
                </a:solidFill>
                <a:effectLst/>
                <a:latin typeface="+mn-lt"/>
                <a:ea typeface="+mn-ea"/>
                <a:cs typeface="+mn-cs"/>
              </a:rPr>
              <a:t> statement to print out only odd numbers in a range:</a:t>
            </a:r>
          </a:p>
          <a:p>
            <a:r>
              <a:rPr lang="en-US" sz="1200" b="0" i="0" kern="1200" dirty="0" smtClean="0">
                <a:solidFill>
                  <a:schemeClr val="tx1"/>
                </a:solidFill>
                <a:effectLst/>
                <a:latin typeface="+mn-lt"/>
                <a:ea typeface="+mn-ea"/>
                <a:cs typeface="+mn-cs"/>
              </a:rPr>
              <a:t>In the preceding example, we loop through a range of </a:t>
            </a:r>
            <a:r>
              <a:rPr lang="en-US" dirty="0" smtClean="0"/>
              <a:t>1</a:t>
            </a:r>
            <a:r>
              <a:rPr lang="en-US" sz="1200" b="0" i="0" kern="1200" dirty="0" smtClean="0">
                <a:solidFill>
                  <a:schemeClr val="tx1"/>
                </a:solidFill>
                <a:effectLst/>
                <a:latin typeface="+mn-lt"/>
                <a:ea typeface="+mn-ea"/>
                <a:cs typeface="+mn-cs"/>
              </a:rPr>
              <a:t> through </a:t>
            </a:r>
            <a:r>
              <a:rPr lang="en-US" dirty="0" smtClean="0"/>
              <a:t>10</a:t>
            </a:r>
            <a:r>
              <a:rPr lang="en-US" sz="1200" b="0" i="0" kern="1200" dirty="0" smtClean="0">
                <a:solidFill>
                  <a:schemeClr val="tx1"/>
                </a:solidFill>
                <a:effectLst/>
                <a:latin typeface="+mn-lt"/>
                <a:ea typeface="+mn-ea"/>
                <a:cs typeface="+mn-cs"/>
              </a:rPr>
              <a:t>. For each iteration of the </a:t>
            </a:r>
            <a:r>
              <a:rPr lang="en-US" dirty="0" smtClean="0"/>
              <a:t>for...in</a:t>
            </a:r>
            <a:r>
              <a:rPr lang="en-US" sz="1200" b="0" i="0" kern="1200" dirty="0" smtClean="0">
                <a:solidFill>
                  <a:schemeClr val="tx1"/>
                </a:solidFill>
                <a:effectLst/>
                <a:latin typeface="+mn-lt"/>
                <a:ea typeface="+mn-ea"/>
                <a:cs typeface="+mn-cs"/>
              </a:rPr>
              <a:t> loop, we use the remainder (</a:t>
            </a:r>
            <a:r>
              <a:rPr lang="en-US" dirty="0" smtClean="0"/>
              <a:t>%</a:t>
            </a:r>
            <a:r>
              <a:rPr lang="en-US" sz="1200" b="0" i="0" kern="1200" dirty="0" smtClean="0">
                <a:solidFill>
                  <a:schemeClr val="tx1"/>
                </a:solidFill>
                <a:effectLst/>
                <a:latin typeface="+mn-lt"/>
                <a:ea typeface="+mn-ea"/>
                <a:cs typeface="+mn-cs"/>
              </a:rPr>
              <a:t>) operator to see whether the number is odd or even. If the number is even, the </a:t>
            </a:r>
            <a:r>
              <a:rPr lang="en-US" dirty="0" smtClean="0"/>
              <a:t>continue</a:t>
            </a:r>
            <a:r>
              <a:rPr lang="en-US" sz="1200" b="0" i="0" kern="1200" dirty="0" smtClean="0">
                <a:solidFill>
                  <a:schemeClr val="tx1"/>
                </a:solidFill>
                <a:effectLst/>
                <a:latin typeface="+mn-lt"/>
                <a:ea typeface="+mn-ea"/>
                <a:cs typeface="+mn-cs"/>
              </a:rPr>
              <a:t> statement tells the loop to immediately go to the next iteration of the loop. If the number is odd, we print out the number is odd and then move ahead. The output of the preceding code is as follows:</a:t>
            </a:r>
          </a:p>
          <a:p>
            <a:r>
              <a:rPr lang="en-US" sz="1200" b="0" i="0" kern="1200" dirty="0" smtClean="0">
                <a:solidFill>
                  <a:schemeClr val="tx1"/>
                </a:solidFill>
                <a:effectLst/>
                <a:latin typeface="+mn-lt"/>
                <a:ea typeface="+mn-ea"/>
                <a:cs typeface="+mn-cs"/>
              </a:rPr>
              <a:t>Prints 1 is odd, 3</a:t>
            </a:r>
            <a:r>
              <a:rPr lang="en-US" sz="1200" b="0" i="0" kern="1200" baseline="0" dirty="0" smtClean="0">
                <a:solidFill>
                  <a:schemeClr val="tx1"/>
                </a:solidFill>
                <a:effectLst/>
                <a:latin typeface="+mn-lt"/>
                <a:ea typeface="+mn-ea"/>
                <a:cs typeface="+mn-cs"/>
              </a:rPr>
              <a:t> is odd etc..</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156460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break statement immediately ends the execution of a code block within the control flow. The following example shows how to break out of a </a:t>
            </a:r>
            <a:r>
              <a:rPr lang="en-US" sz="1200" b="0" i="0" kern="1200" dirty="0" err="1" smtClean="0">
                <a:solidFill>
                  <a:schemeClr val="tx1"/>
                </a:solidFill>
                <a:effectLst/>
                <a:latin typeface="+mn-lt"/>
                <a:ea typeface="+mn-ea"/>
                <a:cs typeface="+mn-cs"/>
              </a:rPr>
              <a:t>forloop</a:t>
            </a:r>
            <a:r>
              <a:rPr lang="en-US" sz="1200" b="0" i="0" kern="1200" dirty="0" smtClean="0">
                <a:solidFill>
                  <a:schemeClr val="tx1"/>
                </a:solidFill>
                <a:effectLst/>
                <a:latin typeface="+mn-lt"/>
                <a:ea typeface="+mn-ea"/>
                <a:cs typeface="+mn-cs"/>
              </a:rPr>
              <a:t> when we encounter the first even number:</a:t>
            </a:r>
          </a:p>
          <a:p>
            <a:r>
              <a:rPr lang="en-US" dirty="0" smtClean="0"/>
              <a:t/>
            </a:r>
            <a:br>
              <a:rPr lang="en-US" dirty="0" smtClean="0"/>
            </a:br>
            <a:r>
              <a:rPr lang="en-US" dirty="0" smtClean="0"/>
              <a:t>This prints</a:t>
            </a:r>
            <a:r>
              <a:rPr lang="en-US" baseline="0" dirty="0" smtClean="0"/>
              <a:t> 1 is odd and then ends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94361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conditional statement will check a condition and execute a block of code only if the condition is true. </a:t>
            </a:r>
          </a:p>
          <a:p>
            <a:r>
              <a:rPr lang="en-US" sz="1200" b="0" i="0" kern="1200" dirty="0" smtClean="0">
                <a:solidFill>
                  <a:schemeClr val="tx1"/>
                </a:solidFill>
                <a:effectLst/>
                <a:latin typeface="+mn-lt"/>
                <a:ea typeface="+mn-ea"/>
                <a:cs typeface="+mn-cs"/>
              </a:rPr>
              <a:t>Swift provides both the </a:t>
            </a:r>
            <a:r>
              <a:rPr lang="en-US" dirty="0" smtClean="0"/>
              <a:t>if</a:t>
            </a:r>
            <a:r>
              <a:rPr lang="en-US" sz="1200" b="0" i="0" kern="1200" dirty="0" smtClean="0">
                <a:solidFill>
                  <a:schemeClr val="tx1"/>
                </a:solidFill>
                <a:effectLst/>
                <a:latin typeface="+mn-lt"/>
                <a:ea typeface="+mn-ea"/>
                <a:cs typeface="+mn-cs"/>
              </a:rPr>
              <a:t> and </a:t>
            </a:r>
            <a:r>
              <a:rPr lang="en-US" dirty="0" smtClean="0"/>
              <a:t>if...else </a:t>
            </a:r>
            <a:r>
              <a:rPr lang="en-US" sz="1200" b="0" i="0" kern="1200" dirty="0" smtClean="0">
                <a:solidFill>
                  <a:schemeClr val="tx1"/>
                </a:solidFill>
                <a:effectLst/>
                <a:latin typeface="+mn-lt"/>
                <a:ea typeface="+mn-ea"/>
                <a:cs typeface="+mn-cs"/>
              </a:rPr>
              <a:t>conditional statements.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438912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a:t>
            </a:r>
            <a:r>
              <a:rPr lang="en-US" dirty="0" smtClean="0"/>
              <a:t>switch</a:t>
            </a:r>
            <a:r>
              <a:rPr lang="en-US" sz="1200" b="0" i="0" kern="1200" dirty="0" smtClean="0">
                <a:solidFill>
                  <a:schemeClr val="tx1"/>
                </a:solidFill>
                <a:effectLst/>
                <a:latin typeface="+mn-lt"/>
                <a:ea typeface="+mn-ea"/>
                <a:cs typeface="+mn-cs"/>
              </a:rPr>
              <a:t> statements do not fall through like other languages; however, we can use the </a:t>
            </a:r>
            <a:r>
              <a:rPr lang="en-US" dirty="0" err="1" smtClean="0"/>
              <a:t>fallthrough</a:t>
            </a:r>
            <a:r>
              <a:rPr lang="en-US" sz="1200" b="0" i="0" kern="1200" dirty="0" smtClean="0">
                <a:solidFill>
                  <a:schemeClr val="tx1"/>
                </a:solidFill>
                <a:effectLst/>
                <a:latin typeface="+mn-lt"/>
                <a:ea typeface="+mn-ea"/>
                <a:cs typeface="+mn-cs"/>
              </a:rPr>
              <a:t> statement to force them to fall through. The </a:t>
            </a:r>
            <a:r>
              <a:rPr lang="en-US" dirty="0" err="1" smtClean="0"/>
              <a:t>fallthrough</a:t>
            </a:r>
            <a:r>
              <a:rPr lang="en-US" sz="1200" b="0" i="0" kern="1200" dirty="0" smtClean="0">
                <a:solidFill>
                  <a:schemeClr val="tx1"/>
                </a:solidFill>
                <a:effectLst/>
                <a:latin typeface="+mn-lt"/>
                <a:ea typeface="+mn-ea"/>
                <a:cs typeface="+mn-cs"/>
              </a:rPr>
              <a:t> statement can be very dangerous because once a match is found, the next case defaults to true and that code block is executed. The following example illustrates this:</a:t>
            </a:r>
          </a:p>
          <a:p>
            <a:r>
              <a:rPr lang="en-US" sz="1200" b="0" i="0" kern="1200" dirty="0" smtClean="0">
                <a:solidFill>
                  <a:schemeClr val="tx1"/>
                </a:solidFill>
                <a:effectLst/>
                <a:latin typeface="+mn-lt"/>
                <a:ea typeface="+mn-ea"/>
                <a:cs typeface="+mn-cs"/>
              </a:rPr>
              <a:t>In the preceding example, since the first case, Baseball, matches the code and the remaining code blocks also execute, the output looks similar to this:</a:t>
            </a:r>
          </a:p>
          <a:p>
            <a:r>
              <a:rPr lang="en-US" b="1" i="0" dirty="0" smtClean="0">
                <a:effectLst/>
              </a:rPr>
              <a:t>Jon plays Baseball</a:t>
            </a:r>
            <a:r>
              <a:rPr lang="en-US" dirty="0" smtClean="0"/>
              <a:t> </a:t>
            </a:r>
            <a:r>
              <a:rPr lang="en-US" b="1" i="0" dirty="0" smtClean="0">
                <a:effectLst/>
              </a:rPr>
              <a:t>Jon plays Basketball</a:t>
            </a:r>
            <a:r>
              <a:rPr lang="en-US" dirty="0" smtClean="0"/>
              <a:t> </a:t>
            </a:r>
            <a:r>
              <a:rPr lang="en-US" b="1" i="0" dirty="0" smtClean="0">
                <a:effectLst/>
              </a:rPr>
              <a:t>Unknown sport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56221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an example, the following code tests to see whether the variable x is greater than 10. If so, we perform some function; otherwise, we handle the error condition:</a:t>
            </a:r>
          </a:p>
          <a:p>
            <a:r>
              <a:rPr lang="en-US" sz="1200" b="0" i="0" kern="1200" dirty="0" smtClean="0">
                <a:solidFill>
                  <a:schemeClr val="tx1"/>
                </a:solidFill>
                <a:effectLst/>
                <a:latin typeface="+mn-lt"/>
                <a:ea typeface="+mn-ea"/>
                <a:cs typeface="+mn-cs"/>
              </a:rPr>
              <a:t>Sometimes, it may be nice to take care of our error conditions at the beginning of the function. I know, in our simple example, we could easily check if x is less than or equal to 10 and if so perform the error condition, but not all the conditional statements are that easy to rewrite, especially the items such as optional binding.</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1365340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we have the </a:t>
            </a:r>
            <a:r>
              <a:rPr lang="en-US" dirty="0" smtClean="0"/>
              <a:t>guard</a:t>
            </a:r>
            <a:r>
              <a:rPr lang="en-US" sz="1200" b="0" i="0" kern="1200" dirty="0" smtClean="0">
                <a:solidFill>
                  <a:schemeClr val="tx1"/>
                </a:solidFill>
                <a:effectLst/>
                <a:latin typeface="+mn-lt"/>
                <a:ea typeface="+mn-ea"/>
                <a:cs typeface="+mn-cs"/>
              </a:rPr>
              <a:t> statement. The </a:t>
            </a:r>
            <a:r>
              <a:rPr lang="en-US" dirty="0" smtClean="0"/>
              <a:t>guard</a:t>
            </a:r>
            <a:r>
              <a:rPr lang="en-US" sz="1200" b="0" i="0" kern="1200" dirty="0" smtClean="0">
                <a:solidFill>
                  <a:schemeClr val="tx1"/>
                </a:solidFill>
                <a:effectLst/>
                <a:latin typeface="+mn-lt"/>
                <a:ea typeface="+mn-ea"/>
                <a:cs typeface="+mn-cs"/>
              </a:rPr>
              <a:t> statement focuses on performing a function if a condition is false; this allows us to trap errors and perform the error conditions early in our functions. We could rewrite our previous example using the </a:t>
            </a:r>
            <a:r>
              <a:rPr lang="en-US" dirty="0" smtClean="0"/>
              <a:t>guard</a:t>
            </a:r>
            <a:r>
              <a:rPr lang="en-US" sz="1200" b="0" i="0" kern="1200" dirty="0" smtClean="0">
                <a:solidFill>
                  <a:schemeClr val="tx1"/>
                </a:solidFill>
                <a:effectLst/>
                <a:latin typeface="+mn-lt"/>
                <a:ea typeface="+mn-ea"/>
                <a:cs typeface="+mn-cs"/>
              </a:rPr>
              <a:t> statement like this: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In this new example, we check to see whether the variable </a:t>
            </a:r>
            <a:r>
              <a:rPr lang="en-US" dirty="0" smtClean="0"/>
              <a:t>x</a:t>
            </a:r>
            <a:r>
              <a:rPr lang="en-US" sz="1200" b="0" i="0" kern="1200" dirty="0" smtClean="0">
                <a:solidFill>
                  <a:schemeClr val="tx1"/>
                </a:solidFill>
                <a:effectLst/>
                <a:latin typeface="+mn-lt"/>
                <a:ea typeface="+mn-ea"/>
                <a:cs typeface="+mn-cs"/>
              </a:rPr>
              <a:t> is greater than </a:t>
            </a:r>
            <a:r>
              <a:rPr lang="en-US" dirty="0" smtClean="0"/>
              <a:t>10</a:t>
            </a:r>
            <a:r>
              <a:rPr lang="en-US" sz="1200" b="0" i="0" kern="1200" dirty="0" smtClean="0">
                <a:solidFill>
                  <a:schemeClr val="tx1"/>
                </a:solidFill>
                <a:effectLst/>
                <a:latin typeface="+mn-lt"/>
                <a:ea typeface="+mn-ea"/>
                <a:cs typeface="+mn-cs"/>
              </a:rPr>
              <a:t>, and if not, we perform our error condition. If the variable </a:t>
            </a:r>
            <a:r>
              <a:rPr lang="en-US" dirty="0" smtClean="0"/>
              <a:t>x</a:t>
            </a:r>
            <a:r>
              <a:rPr lang="en-US" sz="1200" b="0" i="0" kern="1200" dirty="0" smtClean="0">
                <a:solidFill>
                  <a:schemeClr val="tx1"/>
                </a:solidFill>
                <a:effectLst/>
                <a:latin typeface="+mn-lt"/>
                <a:ea typeface="+mn-ea"/>
                <a:cs typeface="+mn-cs"/>
              </a:rPr>
              <a:t> is greater than </a:t>
            </a:r>
            <a:r>
              <a:rPr lang="en-US" dirty="0" smtClean="0"/>
              <a:t>10</a:t>
            </a:r>
            <a:r>
              <a:rPr lang="en-US" sz="1200" b="0" i="0" kern="1200" dirty="0" smtClean="0">
                <a:solidFill>
                  <a:schemeClr val="tx1"/>
                </a:solidFill>
                <a:effectLst/>
                <a:latin typeface="+mn-lt"/>
                <a:ea typeface="+mn-ea"/>
                <a:cs typeface="+mn-cs"/>
              </a:rPr>
              <a:t>, our code continues. You will notice that we have a </a:t>
            </a:r>
            <a:r>
              <a:rPr lang="en-US" dirty="0" smtClean="0"/>
              <a:t>return</a:t>
            </a:r>
            <a:r>
              <a:rPr lang="en-US" sz="1200" b="0" i="0" kern="1200" dirty="0" smtClean="0">
                <a:solidFill>
                  <a:schemeClr val="tx1"/>
                </a:solidFill>
                <a:effectLst/>
                <a:latin typeface="+mn-lt"/>
                <a:ea typeface="+mn-ea"/>
                <a:cs typeface="+mn-cs"/>
              </a:rPr>
              <a:t> statement embedded within the </a:t>
            </a:r>
            <a:r>
              <a:rPr lang="en-US" dirty="0" smtClean="0"/>
              <a:t>guard</a:t>
            </a:r>
            <a:r>
              <a:rPr lang="en-US" sz="1200" b="0" i="0" kern="1200" dirty="0" smtClean="0">
                <a:solidFill>
                  <a:schemeClr val="tx1"/>
                </a:solidFill>
                <a:effectLst/>
                <a:latin typeface="+mn-lt"/>
                <a:ea typeface="+mn-ea"/>
                <a:cs typeface="+mn-cs"/>
              </a:rPr>
              <a:t> condition code. The code within the </a:t>
            </a:r>
            <a:r>
              <a:rPr lang="en-US" dirty="0" smtClean="0"/>
              <a:t>guard</a:t>
            </a:r>
            <a:r>
              <a:rPr lang="en-US" sz="1200" b="0" i="0" kern="1200" dirty="0" smtClean="0">
                <a:solidFill>
                  <a:schemeClr val="tx1"/>
                </a:solidFill>
                <a:effectLst/>
                <a:latin typeface="+mn-lt"/>
                <a:ea typeface="+mn-ea"/>
                <a:cs typeface="+mn-cs"/>
              </a:rPr>
              <a:t> statement must contain a transfer of control statement; this is what prevents the rest of the code from executing. </a:t>
            </a:r>
            <a:r>
              <a:rPr lang="en-US" sz="1200" b="0" i="0" kern="1200" smtClean="0">
                <a:solidFill>
                  <a:schemeClr val="tx1"/>
                </a:solidFill>
                <a:effectLst/>
                <a:latin typeface="+mn-lt"/>
                <a:ea typeface="+mn-ea"/>
                <a:cs typeface="+mn-cs"/>
              </a:rPr>
              <a:t>If we forget the transfer of </a:t>
            </a:r>
            <a:r>
              <a:rPr lang="en-US" smtClean="0"/>
              <a:t>control</a:t>
            </a:r>
            <a:r>
              <a:rPr lang="en-US" sz="1200" b="0" i="0" kern="1200" smtClean="0">
                <a:solidFill>
                  <a:schemeClr val="tx1"/>
                </a:solidFill>
                <a:effectLst/>
                <a:latin typeface="+mn-lt"/>
                <a:ea typeface="+mn-ea"/>
                <a:cs typeface="+mn-cs"/>
              </a:rPr>
              <a:t> statement, Swift will show a compile time error.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2094419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function is a self-contained block of code that performs a specific task. Functions are generally used to logically break our code into reusable named blocks. The function's name is used to call the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define a function, we can also optionally define one or more parameters (also known as arguments). Parameters are named values that are passed into the function by the code that calls it. These parameters are generally used within the function to perform the task of the function. We can also define default values for the parameters to simplify how the function is called.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Swift function has a type associated with it. This type is referred to as the return type and it defines the type of data returned from the function to the code that called it. If a value is not returned from a function, the return type is </a:t>
            </a:r>
            <a:r>
              <a:rPr lang="en-US" dirty="0" smtClean="0"/>
              <a:t>Void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94389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we defined a function named </a:t>
            </a:r>
            <a:r>
              <a:rPr lang="en-US" dirty="0" err="1" smtClean="0"/>
              <a:t>sayHello</a:t>
            </a:r>
            <a:r>
              <a:rPr lang="en-US" sz="1200" b="0" i="0" kern="1200" dirty="0" smtClean="0">
                <a:solidFill>
                  <a:schemeClr val="tx1"/>
                </a:solidFill>
                <a:effectLst/>
                <a:latin typeface="+mn-lt"/>
                <a:ea typeface="+mn-ea"/>
                <a:cs typeface="+mn-cs"/>
              </a:rPr>
              <a:t> that accepts one variable that is named </a:t>
            </a:r>
            <a:r>
              <a:rPr lang="en-US" dirty="0" smtClean="0"/>
              <a:t>name</a:t>
            </a:r>
            <a:r>
              <a:rPr lang="en-US" sz="1200" b="0" i="0" kern="1200" dirty="0" smtClean="0">
                <a:solidFill>
                  <a:schemeClr val="tx1"/>
                </a:solidFill>
                <a:effectLst/>
                <a:latin typeface="+mn-lt"/>
                <a:ea typeface="+mn-ea"/>
                <a:cs typeface="+mn-cs"/>
              </a:rPr>
              <a:t>. Inside the function, we print out a </a:t>
            </a:r>
            <a:r>
              <a:rPr lang="en-US" dirty="0" smtClean="0"/>
              <a:t>Hello</a:t>
            </a:r>
            <a:r>
              <a:rPr lang="en-US" sz="1200" b="0" i="0" kern="1200" dirty="0" smtClean="0">
                <a:solidFill>
                  <a:schemeClr val="tx1"/>
                </a:solidFill>
                <a:effectLst/>
                <a:latin typeface="+mn-lt"/>
                <a:ea typeface="+mn-ea"/>
                <a:cs typeface="+mn-cs"/>
              </a:rPr>
              <a:t> greeting to the name of the person. Once the code within the function gets executed, the function exits and control is returned back to the code that called it. </a:t>
            </a:r>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a:p>
        </p:txBody>
      </p:sp>
    </p:spTree>
    <p:extLst>
      <p:ext uri="{BB962C8B-B14F-4D97-AF65-F5344CB8AC3E}">
        <p14:creationId xmlns:p14="http://schemas.microsoft.com/office/powerpoint/2010/main" val="772949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Rather than printing out the greeting, if we want to return the greeting back to the code that called it, we can add a return type, as follows:</a:t>
            </a:r>
          </a:p>
          <a:p>
            <a:r>
              <a:rPr lang="en-US" sz="1200" b="0" i="0" kern="1200" dirty="0" smtClean="0">
                <a:solidFill>
                  <a:schemeClr val="tx1"/>
                </a:solidFill>
                <a:effectLst/>
                <a:latin typeface="+mn-lt"/>
                <a:ea typeface="+mn-ea"/>
                <a:cs typeface="+mn-cs"/>
              </a:rPr>
              <a:t>The </a:t>
            </a:r>
            <a:r>
              <a:rPr lang="en-US" dirty="0" smtClean="0"/>
              <a:t>-&gt;</a:t>
            </a:r>
            <a:r>
              <a:rPr lang="en-US" sz="1200" b="0" i="0" kern="1200" dirty="0" smtClean="0">
                <a:solidFill>
                  <a:schemeClr val="tx1"/>
                </a:solidFill>
                <a:effectLst/>
                <a:latin typeface="+mn-lt"/>
                <a:ea typeface="+mn-ea"/>
                <a:cs typeface="+mn-cs"/>
              </a:rPr>
              <a:t> string defines that the return type associated with the function is a string. This means that the function must return a string variable back to the code that calls it. </a:t>
            </a:r>
          </a:p>
          <a:p>
            <a:r>
              <a:rPr lang="en-US" sz="1200" b="0" i="0" kern="1200" dirty="0" smtClean="0">
                <a:solidFill>
                  <a:schemeClr val="tx1"/>
                </a:solidFill>
                <a:effectLst/>
                <a:latin typeface="+mn-lt"/>
                <a:ea typeface="+mn-ea"/>
                <a:cs typeface="+mn-cs"/>
              </a:rPr>
              <a:t>Inside the function, we build a string constant with the greeting message and then use the </a:t>
            </a:r>
            <a:r>
              <a:rPr lang="en-US" dirty="0" smtClean="0"/>
              <a:t>return</a:t>
            </a:r>
            <a:r>
              <a:rPr lang="en-US" sz="1200" b="0" i="0" kern="1200" dirty="0" smtClean="0">
                <a:solidFill>
                  <a:schemeClr val="tx1"/>
                </a:solidFill>
                <a:effectLst/>
                <a:latin typeface="+mn-lt"/>
                <a:ea typeface="+mn-ea"/>
                <a:cs typeface="+mn-cs"/>
              </a:rPr>
              <a:t> keyword to return the string constant.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a:p>
        </p:txBody>
      </p:sp>
    </p:spTree>
    <p:extLst>
      <p:ext uri="{BB962C8B-B14F-4D97-AF65-F5344CB8AC3E}">
        <p14:creationId xmlns:p14="http://schemas.microsoft.com/office/powerpoint/2010/main" val="466896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previous example, we call the </a:t>
            </a:r>
            <a:r>
              <a:rPr lang="en-US" dirty="0" smtClean="0"/>
              <a:t>sayHello2(name:)</a:t>
            </a:r>
            <a:r>
              <a:rPr lang="en-US" sz="1200" b="0" i="0" kern="1200" dirty="0" smtClean="0">
                <a:solidFill>
                  <a:schemeClr val="tx1"/>
                </a:solidFill>
                <a:effectLst/>
                <a:latin typeface="+mn-lt"/>
                <a:ea typeface="+mn-ea"/>
                <a:cs typeface="+mn-cs"/>
              </a:rPr>
              <a:t> function and put the value returned in the </a:t>
            </a:r>
            <a:r>
              <a:rPr lang="en-US" dirty="0" smtClean="0"/>
              <a:t>message</a:t>
            </a:r>
            <a:r>
              <a:rPr lang="en-US" sz="1200" b="0" i="0" kern="1200" dirty="0" smtClean="0">
                <a:solidFill>
                  <a:schemeClr val="tx1"/>
                </a:solidFill>
                <a:effectLst/>
                <a:latin typeface="+mn-lt"/>
                <a:ea typeface="+mn-ea"/>
                <a:cs typeface="+mn-cs"/>
              </a:rPr>
              <a:t> variable. If a function defines a return type, such as the </a:t>
            </a:r>
            <a:r>
              <a:rPr lang="en-US" dirty="0" smtClean="0"/>
              <a:t>sayHello2(name:)</a:t>
            </a:r>
            <a:r>
              <a:rPr lang="en-US" sz="1200" b="0" i="0" kern="1200" dirty="0" smtClean="0">
                <a:solidFill>
                  <a:schemeClr val="tx1"/>
                </a:solidFill>
                <a:effectLst/>
                <a:latin typeface="+mn-lt"/>
                <a:ea typeface="+mn-ea"/>
                <a:cs typeface="+mn-cs"/>
              </a:rPr>
              <a:t> function does, it must return a value of that type to the code that called it. </a:t>
            </a:r>
          </a:p>
          <a:p>
            <a:r>
              <a:rPr lang="en-US" sz="1200" b="0" i="0" kern="1200" dirty="0" smtClean="0">
                <a:solidFill>
                  <a:schemeClr val="tx1"/>
                </a:solidFill>
                <a:effectLst/>
                <a:latin typeface="+mn-lt"/>
                <a:ea typeface="+mn-ea"/>
                <a:cs typeface="+mn-cs"/>
              </a:rPr>
              <a:t>This does not mean that the code that called the function has to retrieve the returned value. As an example, both lines in the following examples are valid: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1591116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do not specify a variable for the return value to go into, the value is dropped. When you compile your code you will receive a warning if a function returns a value and you do not put it into a variable or a constant. You can avoid the warning by using the underscore as shown in this next example: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a:p>
        </p:txBody>
      </p:sp>
    </p:spTree>
    <p:extLst>
      <p:ext uri="{BB962C8B-B14F-4D97-AF65-F5344CB8AC3E}">
        <p14:creationId xmlns:p14="http://schemas.microsoft.com/office/powerpoint/2010/main" val="1062507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are not limited to just one parameter with our functions, we can also define multiple parameters. </a:t>
            </a:r>
          </a:p>
          <a:p>
            <a:r>
              <a:rPr lang="en-US" sz="1200" b="0" i="0" kern="1200" dirty="0" smtClean="0">
                <a:solidFill>
                  <a:schemeClr val="tx1"/>
                </a:solidFill>
                <a:effectLst/>
                <a:latin typeface="+mn-lt"/>
                <a:ea typeface="+mn-ea"/>
                <a:cs typeface="+mn-cs"/>
              </a:rPr>
              <a:t>To create a multi-parameter function, we list the parameters in the parentheses and separate the parameter definitions with commas. </a:t>
            </a:r>
          </a:p>
          <a:p>
            <a:r>
              <a:rPr lang="en-US" sz="1200" b="0" i="0" kern="1200" dirty="0" smtClean="0">
                <a:solidFill>
                  <a:schemeClr val="tx1"/>
                </a:solidFill>
                <a:effectLst/>
                <a:latin typeface="+mn-lt"/>
                <a:ea typeface="+mn-ea"/>
                <a:cs typeface="+mn-cs"/>
              </a:rPr>
              <a:t>Let's look at how to define multiple parameters in a function:</a:t>
            </a:r>
          </a:p>
          <a:p>
            <a:r>
              <a:rPr lang="en-US" sz="1200" b="0" i="0" kern="1200" dirty="0" smtClean="0">
                <a:solidFill>
                  <a:schemeClr val="tx1"/>
                </a:solidFill>
                <a:effectLst/>
                <a:latin typeface="+mn-lt"/>
                <a:ea typeface="+mn-ea"/>
                <a:cs typeface="+mn-cs"/>
              </a:rPr>
              <a:t>In the preceding example, the function accepts two arguments: </a:t>
            </a:r>
            <a:r>
              <a:rPr lang="en-US" dirty="0" smtClean="0"/>
              <a:t>name</a:t>
            </a:r>
            <a:r>
              <a:rPr lang="en-US" sz="1200" b="0" i="0" kern="1200" dirty="0" smtClean="0">
                <a:solidFill>
                  <a:schemeClr val="tx1"/>
                </a:solidFill>
                <a:effectLst/>
                <a:latin typeface="+mn-lt"/>
                <a:ea typeface="+mn-ea"/>
                <a:cs typeface="+mn-cs"/>
              </a:rPr>
              <a:t> and </a:t>
            </a:r>
            <a:r>
              <a:rPr lang="en-US" dirty="0" smtClean="0"/>
              <a:t>greeting</a:t>
            </a:r>
            <a:r>
              <a:rPr lang="en-US" sz="1200" b="0" i="0" kern="1200" dirty="0" smtClean="0">
                <a:solidFill>
                  <a:schemeClr val="tx1"/>
                </a:solidFill>
                <a:effectLst/>
                <a:latin typeface="+mn-lt"/>
                <a:ea typeface="+mn-ea"/>
                <a:cs typeface="+mn-cs"/>
              </a:rPr>
              <a:t>. We then print a </a:t>
            </a:r>
            <a:r>
              <a:rPr lang="en-US" dirty="0" smtClean="0"/>
              <a:t>greeting</a:t>
            </a:r>
            <a:r>
              <a:rPr lang="en-US" sz="1200" b="0" i="0" kern="1200" dirty="0" smtClean="0">
                <a:solidFill>
                  <a:schemeClr val="tx1"/>
                </a:solidFill>
                <a:effectLst/>
                <a:latin typeface="+mn-lt"/>
                <a:ea typeface="+mn-ea"/>
                <a:cs typeface="+mn-cs"/>
              </a:rPr>
              <a:t> to the console using both the parameters.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a:p>
        </p:txBody>
      </p:sp>
    </p:spTree>
    <p:extLst>
      <p:ext uri="{BB962C8B-B14F-4D97-AF65-F5344CB8AC3E}">
        <p14:creationId xmlns:p14="http://schemas.microsoft.com/office/powerpoint/2010/main" val="18210800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 multi-parameter function is a little different from calling a single-parameter function. When calling a multi-parameter function, we separate the parameters with commas. We also need to include the parameter name for all the parameters. The following example shows how to call a multi-parameter function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a:p>
        </p:txBody>
      </p:sp>
    </p:spTree>
    <p:extLst>
      <p:ext uri="{BB962C8B-B14F-4D97-AF65-F5344CB8AC3E}">
        <p14:creationId xmlns:p14="http://schemas.microsoft.com/office/powerpoint/2010/main" val="174038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if</a:t>
            </a:r>
            <a:r>
              <a:rPr lang="en-US" sz="1200" b="0" i="0" kern="1200" dirty="0" smtClean="0">
                <a:solidFill>
                  <a:schemeClr val="tx1"/>
                </a:solidFill>
                <a:effectLst/>
                <a:latin typeface="+mn-lt"/>
                <a:ea typeface="+mn-ea"/>
                <a:cs typeface="+mn-cs"/>
              </a:rPr>
              <a:t> statement will check the conditional statement and if it is true it will execute the block of code. The </a:t>
            </a:r>
            <a:r>
              <a:rPr lang="en-US" dirty="0" smtClean="0"/>
              <a:t>if</a:t>
            </a:r>
            <a:r>
              <a:rPr lang="en-US" sz="1200" b="0" i="0" kern="1200" dirty="0" smtClean="0">
                <a:solidFill>
                  <a:schemeClr val="tx1"/>
                </a:solidFill>
                <a:effectLst/>
                <a:latin typeface="+mn-lt"/>
                <a:ea typeface="+mn-ea"/>
                <a:cs typeface="+mn-cs"/>
              </a:rPr>
              <a:t> statement takes the following format: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9041249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 not need to supply an argument for each parameter of the function if we define default values. </a:t>
            </a:r>
          </a:p>
          <a:p>
            <a:r>
              <a:rPr lang="en-US" sz="1200" b="0" i="0" kern="1200" dirty="0" smtClean="0">
                <a:solidFill>
                  <a:schemeClr val="tx1"/>
                </a:solidFill>
                <a:effectLst/>
                <a:latin typeface="+mn-lt"/>
                <a:ea typeface="+mn-ea"/>
                <a:cs typeface="+mn-cs"/>
              </a:rPr>
              <a:t>In the function declaration, we define one parameter without a default value (</a:t>
            </a:r>
            <a:r>
              <a:rPr lang="en-US" dirty="0" smtClean="0"/>
              <a:t>name: String</a:t>
            </a:r>
            <a:r>
              <a:rPr lang="en-US" sz="1200" b="0" i="0" kern="1200" dirty="0" smtClean="0">
                <a:solidFill>
                  <a:schemeClr val="tx1"/>
                </a:solidFill>
                <a:effectLst/>
                <a:latin typeface="+mn-lt"/>
                <a:ea typeface="+mn-ea"/>
                <a:cs typeface="+mn-cs"/>
              </a:rPr>
              <a:t>) and one parameter with a default value (</a:t>
            </a:r>
            <a:r>
              <a:rPr lang="en-US" dirty="0" smtClean="0"/>
              <a:t>greeting: String = "Bonjour"</a:t>
            </a:r>
            <a:r>
              <a:rPr lang="en-US" sz="1200" b="0" i="0" kern="1200" dirty="0" smtClean="0">
                <a:solidFill>
                  <a:schemeClr val="tx1"/>
                </a:solidFill>
                <a:effectLst/>
                <a:latin typeface="+mn-lt"/>
                <a:ea typeface="+mn-ea"/>
                <a:cs typeface="+mn-cs"/>
              </a:rPr>
              <a:t>). When a parameter has a default value declared, we are able to call the function with or without setting a value for that parameter.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a:p>
        </p:txBody>
      </p:sp>
    </p:spTree>
    <p:extLst>
      <p:ext uri="{BB962C8B-B14F-4D97-AF65-F5344CB8AC3E}">
        <p14:creationId xmlns:p14="http://schemas.microsoft.com/office/powerpoint/2010/main" val="1941389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example shows how to call the </a:t>
            </a:r>
            <a:r>
              <a:rPr lang="en-US" dirty="0" err="1" smtClean="0"/>
              <a:t>sayHello</a:t>
            </a:r>
            <a:r>
              <a:rPr lang="en-US" dirty="0" smtClean="0"/>
              <a:t>()</a:t>
            </a:r>
            <a:r>
              <a:rPr lang="en-US" sz="1200" b="0" i="0" kern="1200" dirty="0" smtClean="0">
                <a:solidFill>
                  <a:schemeClr val="tx1"/>
                </a:solidFill>
                <a:effectLst/>
                <a:latin typeface="+mn-lt"/>
                <a:ea typeface="+mn-ea"/>
                <a:cs typeface="+mn-cs"/>
              </a:rPr>
              <a:t> function without setting the </a:t>
            </a:r>
            <a:r>
              <a:rPr lang="en-US" dirty="0" smtClean="0"/>
              <a:t>greeting</a:t>
            </a:r>
            <a:r>
              <a:rPr lang="en-US" sz="1200" b="0" i="0" kern="1200" dirty="0" smtClean="0">
                <a:solidFill>
                  <a:schemeClr val="tx1"/>
                </a:solidFill>
                <a:effectLst/>
                <a:latin typeface="+mn-lt"/>
                <a:ea typeface="+mn-ea"/>
                <a:cs typeface="+mn-cs"/>
              </a:rPr>
              <a:t> parameter, and also how to call it with setting the </a:t>
            </a:r>
            <a:r>
              <a:rPr lang="en-US" dirty="0" smtClean="0"/>
              <a:t>greeting</a:t>
            </a:r>
            <a:r>
              <a:rPr lang="en-US" sz="1200" b="0" i="0" kern="1200" dirty="0" smtClean="0">
                <a:solidFill>
                  <a:schemeClr val="tx1"/>
                </a:solidFill>
                <a:effectLst/>
                <a:latin typeface="+mn-lt"/>
                <a:ea typeface="+mn-ea"/>
                <a:cs typeface="+mn-cs"/>
              </a:rPr>
              <a:t> parameter: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a:p>
        </p:txBody>
      </p:sp>
    </p:spTree>
    <p:extLst>
      <p:ext uri="{BB962C8B-B14F-4D97-AF65-F5344CB8AC3E}">
        <p14:creationId xmlns:p14="http://schemas.microsoft.com/office/powerpoint/2010/main" val="1585048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example shows how to call the </a:t>
            </a:r>
            <a:r>
              <a:rPr lang="en-US" dirty="0" err="1" smtClean="0"/>
              <a:t>sayHello</a:t>
            </a:r>
            <a:r>
              <a:rPr lang="en-US" dirty="0" smtClean="0"/>
              <a:t>()</a:t>
            </a:r>
            <a:r>
              <a:rPr lang="en-US" sz="1200" b="0" i="0" kern="1200" dirty="0" smtClean="0">
                <a:solidFill>
                  <a:schemeClr val="tx1"/>
                </a:solidFill>
                <a:effectLst/>
                <a:latin typeface="+mn-lt"/>
                <a:ea typeface="+mn-ea"/>
                <a:cs typeface="+mn-cs"/>
              </a:rPr>
              <a:t> function without setting the </a:t>
            </a:r>
            <a:r>
              <a:rPr lang="en-US" dirty="0" smtClean="0"/>
              <a:t>greeting</a:t>
            </a:r>
            <a:r>
              <a:rPr lang="en-US" sz="1200" b="0" i="0" kern="1200" dirty="0" smtClean="0">
                <a:solidFill>
                  <a:schemeClr val="tx1"/>
                </a:solidFill>
                <a:effectLst/>
                <a:latin typeface="+mn-lt"/>
                <a:ea typeface="+mn-ea"/>
                <a:cs typeface="+mn-cs"/>
              </a:rPr>
              <a:t> parameter, and also how to call it with setting the </a:t>
            </a:r>
            <a:r>
              <a:rPr lang="en-US" dirty="0" smtClean="0"/>
              <a:t>greeting</a:t>
            </a:r>
            <a:r>
              <a:rPr lang="en-US" sz="1200" b="0" i="0" kern="1200" dirty="0" smtClean="0">
                <a:solidFill>
                  <a:schemeClr val="tx1"/>
                </a:solidFill>
                <a:effectLst/>
                <a:latin typeface="+mn-lt"/>
                <a:ea typeface="+mn-ea"/>
                <a:cs typeface="+mn-cs"/>
              </a:rPr>
              <a:t> parameter:</a:t>
            </a:r>
          </a:p>
          <a:p>
            <a:r>
              <a:rPr lang="en-US" sz="1200" b="0" i="0" kern="1200" dirty="0" smtClean="0">
                <a:solidFill>
                  <a:schemeClr val="tx1"/>
                </a:solidFill>
                <a:effectLst/>
                <a:latin typeface="+mn-lt"/>
                <a:ea typeface="+mn-ea"/>
                <a:cs typeface="+mn-cs"/>
              </a:rPr>
              <a:t>WHAT WILL THIS PRINT</a:t>
            </a:r>
            <a:r>
              <a:rPr lang="en-US" sz="1200" b="0" i="0" kern="1200" baseline="0" dirty="0" smtClean="0">
                <a:solidFill>
                  <a:schemeClr val="tx1"/>
                </a:solidFill>
                <a:effectLst/>
                <a:latin typeface="+mn-lt"/>
                <a:ea typeface="+mn-ea"/>
                <a:cs typeface="+mn-cs"/>
              </a:rPr>
              <a:t> OUT</a:t>
            </a: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a:p>
        </p:txBody>
      </p:sp>
    </p:spTree>
    <p:extLst>
      <p:ext uri="{BB962C8B-B14F-4D97-AF65-F5344CB8AC3E}">
        <p14:creationId xmlns:p14="http://schemas.microsoft.com/office/powerpoint/2010/main" val="565058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a:p>
        </p:txBody>
      </p:sp>
    </p:spTree>
    <p:extLst>
      <p:ext uri="{BB962C8B-B14F-4D97-AF65-F5344CB8AC3E}">
        <p14:creationId xmlns:p14="http://schemas.microsoft.com/office/powerpoint/2010/main" val="6957804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couple of ways to return multiple values from a Swift function. One of the most common ways is to put the values into a collection type (array or dictionary) and return the collection. The following example shows how to return a collection type from a Swift function:</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a:p>
        </p:txBody>
      </p:sp>
    </p:spTree>
    <p:extLst>
      <p:ext uri="{BB962C8B-B14F-4D97-AF65-F5344CB8AC3E}">
        <p14:creationId xmlns:p14="http://schemas.microsoft.com/office/powerpoint/2010/main" val="1772301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better way to return values of different types would be to use a tuple type.</a:t>
            </a:r>
          </a:p>
          <a:p>
            <a:r>
              <a:rPr lang="en-US" sz="1200" b="0" i="0" kern="1200" dirty="0" smtClean="0">
                <a:solidFill>
                  <a:schemeClr val="tx1"/>
                </a:solidFill>
                <a:effectLst/>
                <a:latin typeface="+mn-lt"/>
                <a:ea typeface="+mn-ea"/>
                <a:cs typeface="+mn-cs"/>
              </a:rPr>
              <a:t>When we return a tuple from a function, it is recommended that we use a named tuple to allow us to use the dot syntax to access the returned values. The following example shows how to return a named tuple from a function and access the values from the named tuple that is returned:</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a:p>
        </p:txBody>
      </p:sp>
    </p:spTree>
    <p:extLst>
      <p:ext uri="{BB962C8B-B14F-4D97-AF65-F5344CB8AC3E}">
        <p14:creationId xmlns:p14="http://schemas.microsoft.com/office/powerpoint/2010/main" val="21017614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better way to return values of different types would be to use a tuple type.</a:t>
            </a:r>
          </a:p>
          <a:p>
            <a:r>
              <a:rPr lang="en-US" sz="1200" b="0" i="0" kern="1200" dirty="0" smtClean="0">
                <a:solidFill>
                  <a:schemeClr val="tx1"/>
                </a:solidFill>
                <a:effectLst/>
                <a:latin typeface="+mn-lt"/>
                <a:ea typeface="+mn-ea"/>
                <a:cs typeface="+mn-cs"/>
              </a:rPr>
              <a:t>When we return a tuple from a function, it is recommended that we use a named tuple to allow us to use the dot syntax to access the returned values. The following example shows how to return a named tuple from a function and access the values from the named tuple that is returned:</a:t>
            </a:r>
          </a:p>
          <a:p>
            <a:r>
              <a:rPr lang="en-US" sz="1200" b="0" i="0" kern="1200" dirty="0" smtClean="0">
                <a:solidFill>
                  <a:schemeClr val="tx1"/>
                </a:solidFill>
                <a:effectLst/>
                <a:latin typeface="+mn-lt"/>
                <a:ea typeface="+mn-ea"/>
                <a:cs typeface="+mn-cs"/>
              </a:rPr>
              <a:t>WHAT WILL THIS PRINT</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a:p>
        </p:txBody>
      </p:sp>
    </p:spTree>
    <p:extLst>
      <p:ext uri="{BB962C8B-B14F-4D97-AF65-F5344CB8AC3E}">
        <p14:creationId xmlns:p14="http://schemas.microsoft.com/office/powerpoint/2010/main" val="727757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a:p>
        </p:txBody>
      </p:sp>
    </p:spTree>
    <p:extLst>
      <p:ext uri="{BB962C8B-B14F-4D97-AF65-F5344CB8AC3E}">
        <p14:creationId xmlns:p14="http://schemas.microsoft.com/office/powerpoint/2010/main" val="20426607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happens if we need to return a nil value from a function? The following code would throw an </a:t>
            </a:r>
            <a:r>
              <a:rPr lang="en-US" dirty="0" smtClean="0"/>
              <a:t>exception, it throws</a:t>
            </a:r>
            <a:r>
              <a:rPr lang="en-US" baseline="0" dirty="0" smtClean="0"/>
              <a:t> the expression</a:t>
            </a:r>
            <a:r>
              <a:rPr lang="mr-IN" baseline="0" dirty="0" smtClean="0"/>
              <a:t>…</a:t>
            </a:r>
            <a:r>
              <a:rPr lang="en-US" baseline="0" dirty="0" smtClean="0"/>
              <a:t>.</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a:p>
        </p:txBody>
      </p:sp>
    </p:spTree>
    <p:extLst>
      <p:ext uri="{BB962C8B-B14F-4D97-AF65-F5344CB8AC3E}">
        <p14:creationId xmlns:p14="http://schemas.microsoft.com/office/powerpoint/2010/main" val="1366955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define the return type as an optional type, we use the question mark (</a:t>
            </a:r>
            <a:r>
              <a:rPr lang="en-US" dirty="0" smtClean="0"/>
              <a:t>?</a:t>
            </a:r>
            <a:r>
              <a:rPr lang="en-US" sz="1200" b="0" i="0" kern="1200" dirty="0" smtClean="0">
                <a:solidFill>
                  <a:schemeClr val="tx1"/>
                </a:solidFill>
                <a:effectLst/>
                <a:latin typeface="+mn-lt"/>
                <a:ea typeface="+mn-ea"/>
                <a:cs typeface="+mn-cs"/>
              </a:rPr>
              <a:t>) in the same way we did when we defined a variable as an optional type. The following example shows how to define an optional return type:</a:t>
            </a:r>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a:p>
        </p:txBody>
      </p:sp>
    </p:spTree>
    <p:extLst>
      <p:ext uri="{BB962C8B-B14F-4D97-AF65-F5344CB8AC3E}">
        <p14:creationId xmlns:p14="http://schemas.microsoft.com/office/powerpoint/2010/main" val="60956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begin by setting the </a:t>
            </a:r>
            <a:r>
              <a:rPr lang="en-US" dirty="0" err="1" smtClean="0"/>
              <a:t>teamOneScore</a:t>
            </a:r>
            <a:r>
              <a:rPr lang="en-US" sz="1200" b="0" i="0" kern="1200" dirty="0" smtClean="0">
                <a:solidFill>
                  <a:schemeClr val="tx1"/>
                </a:solidFill>
                <a:effectLst/>
                <a:latin typeface="+mn-lt"/>
                <a:ea typeface="+mn-ea"/>
                <a:cs typeface="+mn-cs"/>
              </a:rPr>
              <a:t> and </a:t>
            </a:r>
            <a:r>
              <a:rPr lang="en-US" dirty="0" err="1" smtClean="0"/>
              <a:t>teamTwoScore</a:t>
            </a:r>
            <a:r>
              <a:rPr lang="en-US" sz="1200" b="0" i="0" kern="1200" dirty="0" smtClean="0">
                <a:solidFill>
                  <a:schemeClr val="tx1"/>
                </a:solidFill>
                <a:effectLst/>
                <a:latin typeface="+mn-lt"/>
                <a:ea typeface="+mn-ea"/>
                <a:cs typeface="+mn-cs"/>
              </a:rPr>
              <a:t> constants. We then use the </a:t>
            </a:r>
            <a:r>
              <a:rPr lang="en-US" dirty="0" smtClean="0"/>
              <a:t>if</a:t>
            </a:r>
            <a:r>
              <a:rPr lang="en-US" sz="1200" b="0" i="0" kern="1200" dirty="0" smtClean="0">
                <a:solidFill>
                  <a:schemeClr val="tx1"/>
                </a:solidFill>
                <a:effectLst/>
                <a:latin typeface="+mn-lt"/>
                <a:ea typeface="+mn-ea"/>
                <a:cs typeface="+mn-cs"/>
              </a:rPr>
              <a:t> statement to check whether the value of </a:t>
            </a:r>
            <a:r>
              <a:rPr lang="en-US" dirty="0" err="1" smtClean="0"/>
              <a:t>teamOneScore</a:t>
            </a:r>
            <a:r>
              <a:rPr lang="en-US" sz="1200" b="0" i="0" kern="1200" dirty="0" smtClean="0">
                <a:solidFill>
                  <a:schemeClr val="tx1"/>
                </a:solidFill>
                <a:effectLst/>
                <a:latin typeface="+mn-lt"/>
                <a:ea typeface="+mn-ea"/>
                <a:cs typeface="+mn-cs"/>
              </a:rPr>
              <a:t> is greater than the value of </a:t>
            </a:r>
            <a:r>
              <a:rPr lang="en-US" dirty="0" err="1" smtClean="0"/>
              <a:t>teamTwoScore</a:t>
            </a:r>
            <a:r>
              <a:rPr lang="en-US" sz="1200" b="0" i="0" kern="1200" dirty="0" smtClean="0">
                <a:solidFill>
                  <a:schemeClr val="tx1"/>
                </a:solidFill>
                <a:effectLst/>
                <a:latin typeface="+mn-lt"/>
                <a:ea typeface="+mn-ea"/>
                <a:cs typeface="+mn-cs"/>
              </a:rPr>
              <a:t>. If the value is greater, we print </a:t>
            </a:r>
            <a:r>
              <a:rPr lang="en-US" dirty="0" smtClean="0"/>
              <a:t>Team One Won</a:t>
            </a:r>
            <a:r>
              <a:rPr lang="en-US" sz="1200" b="0" i="0" kern="1200" dirty="0" smtClean="0">
                <a:solidFill>
                  <a:schemeClr val="tx1"/>
                </a:solidFill>
                <a:effectLst/>
                <a:latin typeface="+mn-lt"/>
                <a:ea typeface="+mn-ea"/>
                <a:cs typeface="+mn-cs"/>
              </a:rPr>
              <a:t> to the console. If we run this code, we will indeed see that </a:t>
            </a:r>
            <a:r>
              <a:rPr lang="en-US" dirty="0" smtClean="0"/>
              <a:t>Team One Won</a:t>
            </a:r>
            <a:r>
              <a:rPr lang="en-US" sz="1200" b="0" i="0" kern="1200" dirty="0" smtClean="0">
                <a:solidFill>
                  <a:schemeClr val="tx1"/>
                </a:solidFill>
                <a:effectLst/>
                <a:latin typeface="+mn-lt"/>
                <a:ea typeface="+mn-ea"/>
                <a:cs typeface="+mn-cs"/>
              </a:rPr>
              <a:t> is printed to the console, but if the value of </a:t>
            </a:r>
            <a:r>
              <a:rPr lang="en-US" dirty="0" err="1" smtClean="0"/>
              <a:t>teamTwoScore</a:t>
            </a:r>
            <a:r>
              <a:rPr lang="en-US" sz="1200" b="0" i="0" kern="1200" dirty="0" smtClean="0">
                <a:solidFill>
                  <a:schemeClr val="tx1"/>
                </a:solidFill>
                <a:effectLst/>
                <a:latin typeface="+mn-lt"/>
                <a:ea typeface="+mn-ea"/>
                <a:cs typeface="+mn-cs"/>
              </a:rPr>
              <a:t> was greater than the value of </a:t>
            </a:r>
            <a:r>
              <a:rPr lang="en-US" dirty="0" err="1" smtClean="0"/>
              <a:t>teamOneScore</a:t>
            </a:r>
            <a:r>
              <a:rPr lang="en-US" sz="1200" b="0" i="0" kern="1200" dirty="0" smtClean="0">
                <a:solidFill>
                  <a:schemeClr val="tx1"/>
                </a:solidFill>
                <a:effectLst/>
                <a:latin typeface="+mn-lt"/>
                <a:ea typeface="+mn-ea"/>
                <a:cs typeface="+mn-cs"/>
              </a:rPr>
              <a:t>, nothing is printed to the console. That would not be the best way to write an application because we would want the user to know which team actually won. The </a:t>
            </a:r>
            <a:r>
              <a:rPr lang="en-US" dirty="0" smtClean="0"/>
              <a:t>if...else</a:t>
            </a:r>
            <a:r>
              <a:rPr lang="en-US" sz="1200" b="0" i="0" kern="1200" dirty="0" smtClean="0">
                <a:solidFill>
                  <a:schemeClr val="tx1"/>
                </a:solidFill>
                <a:effectLst/>
                <a:latin typeface="+mn-lt"/>
                <a:ea typeface="+mn-ea"/>
                <a:cs typeface="+mn-cs"/>
              </a:rPr>
              <a:t> statement can help us with this problem.</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7657979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set a tuple as an optional type or any value within a tuple as an optional type.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a:p>
        </p:txBody>
      </p:sp>
    </p:spTree>
    <p:extLst>
      <p:ext uri="{BB962C8B-B14F-4D97-AF65-F5344CB8AC3E}">
        <p14:creationId xmlns:p14="http://schemas.microsoft.com/office/powerpoint/2010/main" val="11032210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following example, we could return a tuple as defined within our function definition or a </a:t>
            </a:r>
            <a:r>
              <a:rPr lang="en-US" dirty="0" smtClean="0"/>
              <a:t>nil</a:t>
            </a:r>
            <a:r>
              <a:rPr lang="en-US" sz="1200" b="0" i="0" kern="1200" dirty="0" smtClean="0">
                <a:solidFill>
                  <a:schemeClr val="tx1"/>
                </a:solidFill>
                <a:effectLst/>
                <a:latin typeface="+mn-lt"/>
                <a:ea typeface="+mn-ea"/>
                <a:cs typeface="+mn-cs"/>
              </a:rPr>
              <a:t>; either option is valid. If we needed an individual value within our tuple to be </a:t>
            </a:r>
            <a:r>
              <a:rPr lang="en-US" dirty="0" smtClean="0"/>
              <a:t>nil</a:t>
            </a:r>
            <a:r>
              <a:rPr lang="en-US" sz="1200" b="0" i="0" kern="1200" dirty="0" smtClean="0">
                <a:solidFill>
                  <a:schemeClr val="tx1"/>
                </a:solidFill>
                <a:effectLst/>
                <a:latin typeface="+mn-lt"/>
                <a:ea typeface="+mn-ea"/>
                <a:cs typeface="+mn-cs"/>
              </a:rPr>
              <a:t>, we would need to add an optional type within our tuple. The following example shows how to return a </a:t>
            </a:r>
            <a:r>
              <a:rPr lang="en-US" dirty="0" smtClean="0"/>
              <a:t>nil</a:t>
            </a:r>
            <a:r>
              <a:rPr lang="en-US" sz="1200" b="0" i="0" kern="1200" dirty="0" smtClean="0">
                <a:solidFill>
                  <a:schemeClr val="tx1"/>
                </a:solidFill>
                <a:effectLst/>
                <a:latin typeface="+mn-lt"/>
                <a:ea typeface="+mn-ea"/>
                <a:cs typeface="+mn-cs"/>
              </a:rPr>
              <a:t> within our tuple:</a:t>
            </a:r>
          </a:p>
          <a:p>
            <a:r>
              <a:rPr lang="en-US" sz="1200" b="0" i="0" kern="1200" dirty="0" smtClean="0">
                <a:solidFill>
                  <a:schemeClr val="tx1"/>
                </a:solidFill>
                <a:effectLst/>
                <a:latin typeface="+mn-lt"/>
                <a:ea typeface="+mn-ea"/>
                <a:cs typeface="+mn-cs"/>
              </a:rPr>
              <a:t>we can set the percent value to either a Double value or nil.</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a:p>
        </p:txBody>
      </p:sp>
    </p:spTree>
    <p:extLst>
      <p:ext uri="{BB962C8B-B14F-4D97-AF65-F5344CB8AC3E}">
        <p14:creationId xmlns:p14="http://schemas.microsoft.com/office/powerpoint/2010/main" val="1497935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External parameter names are used when we call a function to indicate the purpose of each parameter. </a:t>
            </a:r>
          </a:p>
          <a:p>
            <a:r>
              <a:rPr lang="en-US" sz="1200" b="0" i="0" kern="1200" dirty="0" smtClean="0">
                <a:solidFill>
                  <a:schemeClr val="tx1"/>
                </a:solidFill>
                <a:effectLst/>
                <a:latin typeface="+mn-lt"/>
                <a:ea typeface="+mn-ea"/>
                <a:cs typeface="+mn-cs"/>
              </a:rPr>
              <a:t>If we want to use external parameter names with our functions, we need to define an external parameter name for each parameter in addition to its local parameter name. The external parameter name is added before the local parameter name in the function definition. The external and local parameter names are separated by a space.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a:p>
        </p:txBody>
      </p:sp>
    </p:spTree>
    <p:extLst>
      <p:ext uri="{BB962C8B-B14F-4D97-AF65-F5344CB8AC3E}">
        <p14:creationId xmlns:p14="http://schemas.microsoft.com/office/powerpoint/2010/main" val="344884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redefine the </a:t>
            </a:r>
            <a:r>
              <a:rPr lang="en-US" dirty="0" err="1" smtClean="0"/>
              <a:t>winPercentage</a:t>
            </a:r>
            <a:r>
              <a:rPr lang="en-US" sz="1200" b="0" i="0" kern="1200" dirty="0" smtClean="0">
                <a:solidFill>
                  <a:schemeClr val="tx1"/>
                </a:solidFill>
                <a:effectLst/>
                <a:latin typeface="+mn-lt"/>
                <a:ea typeface="+mn-ea"/>
                <a:cs typeface="+mn-cs"/>
              </a:rPr>
              <a:t> function with external parameter names. In this redefinition, we have the same three parameters: </a:t>
            </a:r>
            <a:r>
              <a:rPr lang="en-US" dirty="0" smtClean="0"/>
              <a:t>team</a:t>
            </a:r>
            <a:r>
              <a:rPr lang="en-US" sz="1200" b="0" i="0" kern="1200" dirty="0" smtClean="0">
                <a:solidFill>
                  <a:schemeClr val="tx1"/>
                </a:solidFill>
                <a:effectLst/>
                <a:latin typeface="+mn-lt"/>
                <a:ea typeface="+mn-ea"/>
                <a:cs typeface="+mn-cs"/>
              </a:rPr>
              <a:t>, </a:t>
            </a:r>
            <a:r>
              <a:rPr lang="en-US" dirty="0" smtClean="0"/>
              <a:t>wins</a:t>
            </a:r>
            <a:r>
              <a:rPr lang="en-US" sz="1200" b="0" i="0" kern="1200" dirty="0" smtClean="0">
                <a:solidFill>
                  <a:schemeClr val="tx1"/>
                </a:solidFill>
                <a:effectLst/>
                <a:latin typeface="+mn-lt"/>
                <a:ea typeface="+mn-ea"/>
                <a:cs typeface="+mn-cs"/>
              </a:rPr>
              <a:t>, and </a:t>
            </a:r>
            <a:r>
              <a:rPr lang="en-US" dirty="0" smtClean="0"/>
              <a:t>losses</a:t>
            </a:r>
            <a:r>
              <a:rPr lang="en-US" sz="1200" b="0" i="0" kern="1200" dirty="0" smtClean="0">
                <a:solidFill>
                  <a:schemeClr val="tx1"/>
                </a:solidFill>
                <a:effectLst/>
                <a:latin typeface="+mn-lt"/>
                <a:ea typeface="+mn-ea"/>
                <a:cs typeface="+mn-cs"/>
              </a:rPr>
              <a:t>. The difference lies in how we define the parameters. When using external parameters, we define each parameter with both an external parameter name and a local parameter name separated by a space. In the preceding example, the first parameter has an external parameter name of </a:t>
            </a:r>
            <a:r>
              <a:rPr lang="en-US" dirty="0" err="1" smtClean="0"/>
              <a:t>BaseballTeam</a:t>
            </a:r>
            <a:r>
              <a:rPr lang="en-US" sz="1200" b="0" i="0" kern="1200" dirty="0" smtClean="0">
                <a:solidFill>
                  <a:schemeClr val="tx1"/>
                </a:solidFill>
                <a:effectLst/>
                <a:latin typeface="+mn-lt"/>
                <a:ea typeface="+mn-ea"/>
                <a:cs typeface="+mn-cs"/>
              </a:rPr>
              <a:t>, an internal parameter name of </a:t>
            </a:r>
            <a:r>
              <a:rPr lang="en-US" dirty="0" smtClean="0"/>
              <a:t>team</a:t>
            </a:r>
            <a:r>
              <a:rPr lang="en-US" sz="1200" b="0" i="0" kern="1200" dirty="0" smtClean="0">
                <a:solidFill>
                  <a:schemeClr val="tx1"/>
                </a:solidFill>
                <a:effectLst/>
                <a:latin typeface="+mn-lt"/>
                <a:ea typeface="+mn-ea"/>
                <a:cs typeface="+mn-cs"/>
              </a:rPr>
              <a:t>, and a type of </a:t>
            </a:r>
            <a:r>
              <a:rPr lang="en-US" dirty="0" smtClean="0"/>
              <a:t>String</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a:p>
        </p:txBody>
      </p:sp>
    </p:spTree>
    <p:extLst>
      <p:ext uri="{BB962C8B-B14F-4D97-AF65-F5344CB8AC3E}">
        <p14:creationId xmlns:p14="http://schemas.microsoft.com/office/powerpoint/2010/main" val="20622554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call a function with external parameter names, we need to include the external parameter names in the function call. The following code shows how to call the function in the preceding example:</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a:p>
        </p:txBody>
      </p:sp>
    </p:spTree>
    <p:extLst>
      <p:ext uri="{BB962C8B-B14F-4D97-AF65-F5344CB8AC3E}">
        <p14:creationId xmlns:p14="http://schemas.microsoft.com/office/powerpoint/2010/main" val="17947638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is one that accepts zero or more values of a specified type. Within the function's definition, we define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by appending three periods(...) to the parameter's type name. The values of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are made available to the function as an array of the specified type. The following example shows how we would use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with a function:</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a:p>
        </p:txBody>
      </p:sp>
    </p:spTree>
    <p:extLst>
      <p:ext uri="{BB962C8B-B14F-4D97-AF65-F5344CB8AC3E}">
        <p14:creationId xmlns:p14="http://schemas.microsoft.com/office/powerpoint/2010/main" val="908664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the </a:t>
            </a:r>
            <a:r>
              <a:rPr lang="en-US" sz="1200" b="0" i="0" kern="1200" dirty="0" err="1" smtClean="0">
                <a:solidFill>
                  <a:schemeClr val="tx1"/>
                </a:solidFill>
                <a:effectLst/>
                <a:latin typeface="+mn-lt"/>
                <a:ea typeface="+mn-ea"/>
                <a:cs typeface="+mn-cs"/>
              </a:rPr>
              <a:t>sayHello</a:t>
            </a:r>
            <a:r>
              <a:rPr lang="en-US" sz="1200" b="0" i="0" kern="1200" dirty="0" smtClean="0">
                <a:solidFill>
                  <a:schemeClr val="tx1"/>
                </a:solidFill>
                <a:effectLst/>
                <a:latin typeface="+mn-lt"/>
                <a:ea typeface="+mn-ea"/>
                <a:cs typeface="+mn-cs"/>
              </a:rPr>
              <a:t>() function takes two parameters. The first parameter is a String type, which is the greeting to use. The second parameter is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of the String type; the names to send the greeting to. Within the function,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 is an array that contains the type specified; therefore, in our example, the names parameter is an array of string values. In this example, we use a for...in loop to access the values within the names parameter.</a:t>
            </a:r>
          </a:p>
          <a:p>
            <a:r>
              <a:rPr lang="en-US" sz="1200" b="0" i="0" kern="1200" dirty="0" smtClean="0">
                <a:solidFill>
                  <a:schemeClr val="tx1"/>
                </a:solidFill>
                <a:effectLst/>
                <a:latin typeface="+mn-lt"/>
                <a:ea typeface="+mn-ea"/>
                <a:cs typeface="+mn-cs"/>
              </a:rPr>
              <a:t>WHAT</a:t>
            </a:r>
            <a:r>
              <a:rPr lang="en-US" sz="1200" b="0" i="0" kern="1200" baseline="0" dirty="0" smtClean="0">
                <a:solidFill>
                  <a:schemeClr val="tx1"/>
                </a:solidFill>
                <a:effectLst/>
                <a:latin typeface="+mn-lt"/>
                <a:ea typeface="+mn-ea"/>
                <a:cs typeface="+mn-cs"/>
              </a:rPr>
              <a:t> WILL THIS PRINT OUT?</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a:p>
        </p:txBody>
      </p:sp>
    </p:spTree>
    <p:extLst>
      <p:ext uri="{BB962C8B-B14F-4D97-AF65-F5344CB8AC3E}">
        <p14:creationId xmlns:p14="http://schemas.microsoft.com/office/powerpoint/2010/main" val="19315730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Hello</a:t>
            </a:r>
            <a:r>
              <a:rPr lang="en-US" sz="1200" b="0" i="0" kern="1200" baseline="0" dirty="0" smtClean="0">
                <a:solidFill>
                  <a:schemeClr val="tx1"/>
                </a:solidFill>
                <a:effectLst/>
                <a:latin typeface="+mn-lt"/>
                <a:ea typeface="+mn-ea"/>
                <a:cs typeface="+mn-cs"/>
              </a:rPr>
              <a:t> Jon and Hello Jim</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a:p>
        </p:txBody>
      </p:sp>
    </p:spTree>
    <p:extLst>
      <p:ext uri="{BB962C8B-B14F-4D97-AF65-F5344CB8AC3E}">
        <p14:creationId xmlns:p14="http://schemas.microsoft.com/office/powerpoint/2010/main" val="2070172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 to change the value of a parameter and we want those changes to persist once the function ends, we need to define the parameter as an </a:t>
            </a:r>
            <a:r>
              <a:rPr lang="en-US" dirty="0" err="1" smtClean="0"/>
              <a:t>inout</a:t>
            </a:r>
            <a:r>
              <a:rPr lang="en-US" sz="1200" b="0" i="0" kern="1200" dirty="0" smtClean="0">
                <a:solidFill>
                  <a:schemeClr val="tx1"/>
                </a:solidFill>
                <a:effectLst/>
                <a:latin typeface="+mn-lt"/>
                <a:ea typeface="+mn-ea"/>
                <a:cs typeface="+mn-cs"/>
              </a:rPr>
              <a:t> parameter. Any changes made to an </a:t>
            </a:r>
            <a:r>
              <a:rPr lang="en-US" dirty="0" err="1" smtClean="0"/>
              <a:t>inout</a:t>
            </a:r>
            <a:r>
              <a:rPr lang="en-US" sz="1200" b="0" i="0" kern="1200" dirty="0" smtClean="0">
                <a:solidFill>
                  <a:schemeClr val="tx1"/>
                </a:solidFill>
                <a:effectLst/>
                <a:latin typeface="+mn-lt"/>
                <a:ea typeface="+mn-ea"/>
                <a:cs typeface="+mn-cs"/>
              </a:rPr>
              <a:t> parameter are passed back to the variable that was used in the function call.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Two caveats to keep in mind when we use </a:t>
            </a:r>
            <a:r>
              <a:rPr lang="en-US" dirty="0" err="1" smtClean="0"/>
              <a:t>inout</a:t>
            </a:r>
            <a:r>
              <a:rPr lang="en-US" sz="1200" b="0" i="0" kern="1200" dirty="0" smtClean="0">
                <a:solidFill>
                  <a:schemeClr val="tx1"/>
                </a:solidFill>
                <a:effectLst/>
                <a:latin typeface="+mn-lt"/>
                <a:ea typeface="+mn-ea"/>
                <a:cs typeface="+mn-cs"/>
              </a:rPr>
              <a:t> parameters are that these parameters cannot have default values and they cannot be a </a:t>
            </a:r>
            <a:r>
              <a:rPr lang="en-US" sz="1200" b="0" i="0" kern="1200" dirty="0" err="1" smtClean="0">
                <a:solidFill>
                  <a:schemeClr val="tx1"/>
                </a:solidFill>
                <a:effectLst/>
                <a:latin typeface="+mn-lt"/>
                <a:ea typeface="+mn-ea"/>
                <a:cs typeface="+mn-cs"/>
              </a:rPr>
              <a:t>variadic</a:t>
            </a:r>
            <a:r>
              <a:rPr lang="en-US" sz="1200" b="0" i="0" kern="1200" dirty="0" smtClean="0">
                <a:solidFill>
                  <a:schemeClr val="tx1"/>
                </a:solidFill>
                <a:effectLst/>
                <a:latin typeface="+mn-lt"/>
                <a:ea typeface="+mn-ea"/>
                <a:cs typeface="+mn-cs"/>
              </a:rPr>
              <a:t> parameter.</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a:p>
        </p:txBody>
      </p:sp>
    </p:spTree>
    <p:extLst>
      <p:ext uri="{BB962C8B-B14F-4D97-AF65-F5344CB8AC3E}">
        <p14:creationId xmlns:p14="http://schemas.microsoft.com/office/powerpoint/2010/main" val="6793890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set variable </a:t>
            </a:r>
            <a:r>
              <a:rPr lang="en-US" dirty="0" smtClean="0"/>
              <a:t>one</a:t>
            </a:r>
            <a:r>
              <a:rPr lang="en-US" sz="1200" b="0" i="0" kern="1200" dirty="0" smtClean="0">
                <a:solidFill>
                  <a:schemeClr val="tx1"/>
                </a:solidFill>
                <a:effectLst/>
                <a:latin typeface="+mn-lt"/>
                <a:ea typeface="+mn-ea"/>
                <a:cs typeface="+mn-cs"/>
              </a:rPr>
              <a:t> to the value </a:t>
            </a:r>
            <a:r>
              <a:rPr lang="en-US" dirty="0" smtClean="0"/>
              <a:t>One</a:t>
            </a:r>
            <a:r>
              <a:rPr lang="en-US" sz="1200" b="0" i="0" kern="1200" dirty="0" smtClean="0">
                <a:solidFill>
                  <a:schemeClr val="tx1"/>
                </a:solidFill>
                <a:effectLst/>
                <a:latin typeface="+mn-lt"/>
                <a:ea typeface="+mn-ea"/>
                <a:cs typeface="+mn-cs"/>
              </a:rPr>
              <a:t> and variable </a:t>
            </a:r>
            <a:r>
              <a:rPr lang="en-US" dirty="0" smtClean="0"/>
              <a:t>two</a:t>
            </a:r>
            <a:r>
              <a:rPr lang="en-US" sz="1200" b="0" i="0" kern="1200" dirty="0" smtClean="0">
                <a:solidFill>
                  <a:schemeClr val="tx1"/>
                </a:solidFill>
                <a:effectLst/>
                <a:latin typeface="+mn-lt"/>
                <a:ea typeface="+mn-ea"/>
                <a:cs typeface="+mn-cs"/>
              </a:rPr>
              <a:t> to the value </a:t>
            </a:r>
            <a:r>
              <a:rPr lang="en-US" dirty="0" smtClean="0"/>
              <a:t>Two</a:t>
            </a:r>
            <a:r>
              <a:rPr lang="en-US" sz="1200" b="0" i="0" kern="1200" dirty="0" smtClean="0">
                <a:solidFill>
                  <a:schemeClr val="tx1"/>
                </a:solidFill>
                <a:effectLst/>
                <a:latin typeface="+mn-lt"/>
                <a:ea typeface="+mn-ea"/>
                <a:cs typeface="+mn-cs"/>
              </a:rPr>
              <a:t>. We then call the reverse function with the </a:t>
            </a:r>
            <a:r>
              <a:rPr lang="en-US" dirty="0" smtClean="0"/>
              <a:t>one</a:t>
            </a:r>
            <a:r>
              <a:rPr lang="en-US" sz="1200" b="0" i="0" kern="1200" dirty="0" smtClean="0">
                <a:solidFill>
                  <a:schemeClr val="tx1"/>
                </a:solidFill>
                <a:effectLst/>
                <a:latin typeface="+mn-lt"/>
                <a:ea typeface="+mn-ea"/>
                <a:cs typeface="+mn-cs"/>
              </a:rPr>
              <a:t> and </a:t>
            </a:r>
            <a:r>
              <a:rPr lang="en-US" dirty="0" smtClean="0"/>
              <a:t>two</a:t>
            </a:r>
            <a:r>
              <a:rPr lang="en-US" sz="1200" b="0" i="0" kern="1200" dirty="0" smtClean="0">
                <a:solidFill>
                  <a:schemeClr val="tx1"/>
                </a:solidFill>
                <a:effectLst/>
                <a:latin typeface="+mn-lt"/>
                <a:ea typeface="+mn-ea"/>
                <a:cs typeface="+mn-cs"/>
              </a:rPr>
              <a:t> variables. Once the swap function returns, the variable named </a:t>
            </a:r>
            <a:r>
              <a:rPr lang="en-US" dirty="0" smtClean="0"/>
              <a:t>one</a:t>
            </a:r>
            <a:r>
              <a:rPr lang="en-US" sz="1200" b="0" i="0" kern="1200" dirty="0" smtClean="0">
                <a:solidFill>
                  <a:schemeClr val="tx1"/>
                </a:solidFill>
                <a:effectLst/>
                <a:latin typeface="+mn-lt"/>
                <a:ea typeface="+mn-ea"/>
                <a:cs typeface="+mn-cs"/>
              </a:rPr>
              <a:t> will contain the value </a:t>
            </a:r>
            <a:r>
              <a:rPr lang="en-US" dirty="0" smtClean="0"/>
              <a:t>Two</a:t>
            </a:r>
            <a:r>
              <a:rPr lang="en-US" sz="1200" b="0" i="0" kern="1200" dirty="0" smtClean="0">
                <a:solidFill>
                  <a:schemeClr val="tx1"/>
                </a:solidFill>
                <a:effectLst/>
                <a:latin typeface="+mn-lt"/>
                <a:ea typeface="+mn-ea"/>
                <a:cs typeface="+mn-cs"/>
              </a:rPr>
              <a:t>, while the variable named </a:t>
            </a:r>
            <a:r>
              <a:rPr lang="en-US" dirty="0" smtClean="0"/>
              <a:t>two</a:t>
            </a:r>
            <a:r>
              <a:rPr lang="en-US" sz="1200" b="0" i="0" kern="1200" dirty="0" smtClean="0">
                <a:solidFill>
                  <a:schemeClr val="tx1"/>
                </a:solidFill>
                <a:effectLst/>
                <a:latin typeface="+mn-lt"/>
                <a:ea typeface="+mn-ea"/>
                <a:cs typeface="+mn-cs"/>
              </a:rPr>
              <a:t> will contain the value </a:t>
            </a:r>
            <a:r>
              <a:rPr lang="en-US" dirty="0" smtClean="0"/>
              <a:t>One</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a:p>
        </p:txBody>
      </p:sp>
    </p:spTree>
    <p:extLst>
      <p:ext uri="{BB962C8B-B14F-4D97-AF65-F5344CB8AC3E}">
        <p14:creationId xmlns:p14="http://schemas.microsoft.com/office/powerpoint/2010/main" val="41908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if...else</a:t>
            </a:r>
            <a:r>
              <a:rPr lang="en-US" sz="1200" b="0" i="0" kern="1200" dirty="0" smtClean="0">
                <a:solidFill>
                  <a:schemeClr val="tx1"/>
                </a:solidFill>
                <a:effectLst/>
                <a:latin typeface="+mn-lt"/>
                <a:ea typeface="+mn-ea"/>
                <a:cs typeface="+mn-cs"/>
              </a:rPr>
              <a:t> statement will check a conditional statement and if it is true, it will execute a block of code. If the conditional statement is not true, it will execute a separate block of code. The </a:t>
            </a:r>
            <a:r>
              <a:rPr lang="en-US" dirty="0" smtClean="0"/>
              <a:t>if...else</a:t>
            </a:r>
            <a:r>
              <a:rPr lang="en-US" sz="1200" b="0" i="0" kern="1200" dirty="0" smtClean="0">
                <a:solidFill>
                  <a:schemeClr val="tx1"/>
                </a:solidFill>
                <a:effectLst/>
                <a:latin typeface="+mn-lt"/>
                <a:ea typeface="+mn-ea"/>
                <a:cs typeface="+mn-cs"/>
              </a:rPr>
              <a:t> statement follows this format: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8431291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a:p>
        </p:txBody>
      </p:sp>
    </p:spTree>
    <p:extLst>
      <p:ext uri="{BB962C8B-B14F-4D97-AF65-F5344CB8AC3E}">
        <p14:creationId xmlns:p14="http://schemas.microsoft.com/office/powerpoint/2010/main" val="1714856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 functions that we have shown so far are examples of global functions. Global functions are defined at a global scope within the class or file that they are in. Swift also allows us to nest one function within another. </a:t>
            </a:r>
          </a:p>
          <a:p>
            <a:r>
              <a:rPr lang="en-US" sz="1200" b="0" i="0" kern="1200" dirty="0" smtClean="0">
                <a:solidFill>
                  <a:schemeClr val="tx1"/>
                </a:solidFill>
                <a:effectLst/>
                <a:latin typeface="+mn-lt"/>
                <a:ea typeface="+mn-ea"/>
                <a:cs typeface="+mn-cs"/>
              </a:rPr>
              <a:t>In the preceding code, we begin by creating a global function named </a:t>
            </a:r>
            <a:r>
              <a:rPr lang="en-US" dirty="0" smtClean="0"/>
              <a:t>sort</a:t>
            </a:r>
            <a:r>
              <a:rPr lang="en-US" sz="1200" b="0" i="0" kern="1200" dirty="0" smtClean="0">
                <a:solidFill>
                  <a:schemeClr val="tx1"/>
                </a:solidFill>
                <a:effectLst/>
                <a:latin typeface="+mn-lt"/>
                <a:ea typeface="+mn-ea"/>
                <a:cs typeface="+mn-cs"/>
              </a:rPr>
              <a:t> that accepts an </a:t>
            </a:r>
            <a:r>
              <a:rPr lang="en-US" dirty="0" err="1" smtClean="0"/>
              <a:t>inout</a:t>
            </a:r>
            <a:r>
              <a:rPr lang="en-US" sz="1200" b="0" i="0" kern="1200" dirty="0" smtClean="0">
                <a:solidFill>
                  <a:schemeClr val="tx1"/>
                </a:solidFill>
                <a:effectLst/>
                <a:latin typeface="+mn-lt"/>
                <a:ea typeface="+mn-ea"/>
                <a:cs typeface="+mn-cs"/>
              </a:rPr>
              <a:t> parameter, that is, an array of </a:t>
            </a:r>
            <a:r>
              <a:rPr lang="en-US" dirty="0" smtClean="0"/>
              <a:t>Int</a:t>
            </a:r>
            <a:r>
              <a:rPr lang="en-US" sz="1200" b="0" i="0" kern="1200" dirty="0" smtClean="0">
                <a:solidFill>
                  <a:schemeClr val="tx1"/>
                </a:solidFill>
                <a:effectLst/>
                <a:latin typeface="+mn-lt"/>
                <a:ea typeface="+mn-ea"/>
                <a:cs typeface="+mn-cs"/>
              </a:rPr>
              <a:t>. Within the </a:t>
            </a:r>
            <a:r>
              <a:rPr lang="en-US" dirty="0" smtClean="0"/>
              <a:t>sort</a:t>
            </a:r>
            <a:r>
              <a:rPr lang="en-US" sz="1200" b="0" i="0" kern="1200" dirty="0" smtClean="0">
                <a:solidFill>
                  <a:schemeClr val="tx1"/>
                </a:solidFill>
                <a:effectLst/>
                <a:latin typeface="+mn-lt"/>
                <a:ea typeface="+mn-ea"/>
                <a:cs typeface="+mn-cs"/>
              </a:rPr>
              <a:t> function, the first thing we do is define the nested function that is named </a:t>
            </a:r>
            <a:r>
              <a:rPr lang="en-US" dirty="0" smtClean="0"/>
              <a:t>reverse</a:t>
            </a:r>
            <a:r>
              <a:rPr lang="en-US" sz="1200" b="0" i="0" kern="1200" dirty="0" smtClean="0">
                <a:solidFill>
                  <a:schemeClr val="tx1"/>
                </a:solidFill>
                <a:effectLst/>
                <a:latin typeface="+mn-lt"/>
                <a:ea typeface="+mn-ea"/>
                <a:cs typeface="+mn-cs"/>
              </a:rPr>
              <a:t>. A function needs to be defined in the code prior to calling it, so it is good practice to put all the nested functions at the start of the global function so that we know they are defined prior to calling them. The </a:t>
            </a:r>
            <a:r>
              <a:rPr lang="en-US" dirty="0" smtClean="0"/>
              <a:t>reverse</a:t>
            </a:r>
            <a:r>
              <a:rPr lang="en-US" sz="1200" b="0" i="0" kern="1200" dirty="0" smtClean="0">
                <a:solidFill>
                  <a:schemeClr val="tx1"/>
                </a:solidFill>
                <a:effectLst/>
                <a:latin typeface="+mn-lt"/>
                <a:ea typeface="+mn-ea"/>
                <a:cs typeface="+mn-cs"/>
              </a:rPr>
              <a:t> function simply swaps the two values that are passed in.</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Within the body of the </a:t>
            </a:r>
            <a:r>
              <a:rPr lang="en-US" dirty="0" smtClean="0"/>
              <a:t>sort</a:t>
            </a:r>
            <a:r>
              <a:rPr lang="en-US" sz="1200" b="0" i="0" kern="1200" dirty="0" smtClean="0">
                <a:solidFill>
                  <a:schemeClr val="tx1"/>
                </a:solidFill>
                <a:effectLst/>
                <a:latin typeface="+mn-lt"/>
                <a:ea typeface="+mn-ea"/>
                <a:cs typeface="+mn-cs"/>
              </a:rPr>
              <a:t> function, we implement the logic for the simple sort. Within that logic, we compare two numbers in the array, and if the numbers need to be reversed, we call the nested </a:t>
            </a:r>
            <a:r>
              <a:rPr lang="en-US" dirty="0" smtClean="0"/>
              <a:t>reverse</a:t>
            </a:r>
            <a:r>
              <a:rPr lang="en-US" sz="1200" b="0" i="0" kern="1200" dirty="0" smtClean="0">
                <a:solidFill>
                  <a:schemeClr val="tx1"/>
                </a:solidFill>
                <a:effectLst/>
                <a:latin typeface="+mn-lt"/>
                <a:ea typeface="+mn-ea"/>
                <a:cs typeface="+mn-cs"/>
              </a:rPr>
              <a:t> function to swap the two numbers. This example shows how we can effectively use a nested function to organize our code to make it easy to maintain and read. Let's look at how to call the global sort function: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a:p>
        </p:txBody>
      </p:sp>
    </p:spTree>
    <p:extLst>
      <p:ext uri="{BB962C8B-B14F-4D97-AF65-F5344CB8AC3E}">
        <p14:creationId xmlns:p14="http://schemas.microsoft.com/office/powerpoint/2010/main" val="1620934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preceding code creates an array of five integers and then passes the array to the sort function. When the sort function returns the </a:t>
            </a:r>
            <a:r>
              <a:rPr lang="en-US" sz="1200" b="0" i="0" kern="1200" dirty="0" err="1" smtClean="0">
                <a:solidFill>
                  <a:schemeClr val="tx1"/>
                </a:solidFill>
                <a:effectLst/>
                <a:latin typeface="+mn-lt"/>
                <a:ea typeface="+mn-ea"/>
                <a:cs typeface="+mn-cs"/>
              </a:rPr>
              <a:t>nums</a:t>
            </a:r>
            <a:r>
              <a:rPr lang="en-US" sz="1200" b="0" i="0" kern="1200" dirty="0" smtClean="0">
                <a:solidFill>
                  <a:schemeClr val="tx1"/>
                </a:solidFill>
                <a:effectLst/>
                <a:latin typeface="+mn-lt"/>
                <a:ea typeface="+mn-ea"/>
                <a:cs typeface="+mn-cs"/>
              </a:rPr>
              <a:t> array, it contains a sorted array.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a:p>
        </p:txBody>
      </p:sp>
    </p:spTree>
    <p:extLst>
      <p:ext uri="{BB962C8B-B14F-4D97-AF65-F5344CB8AC3E}">
        <p14:creationId xmlns:p14="http://schemas.microsoft.com/office/powerpoint/2010/main" val="19235906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classes and structures are very similar. If we really want to master Swift, it is very important to understand what makes classes and structures so similar and also what sets them apart because they are the building blocks of our applications. Apple describes classes and structures as: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Classes and structures are general-purpose, flexible constructs that become the building blocks of your program's code. You define properties and methods to add functionality to your classes and structures by using the already familiar syntax of constants, variables, and functions.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a:p>
        </p:txBody>
      </p:sp>
    </p:spTree>
    <p:extLst>
      <p:ext uri="{BB962C8B-B14F-4D97-AF65-F5344CB8AC3E}">
        <p14:creationId xmlns:p14="http://schemas.microsoft.com/office/powerpoint/2010/main" val="14365614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Swift, classes and structures are more similar than they are in other languages, such as Objective-C. The following is a list of some of the features that classes and structures share:</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a:p>
        </p:txBody>
      </p:sp>
    </p:spTree>
    <p:extLst>
      <p:ext uri="{BB962C8B-B14F-4D97-AF65-F5344CB8AC3E}">
        <p14:creationId xmlns:p14="http://schemas.microsoft.com/office/powerpoint/2010/main" val="16140179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classes and structures are very similar, there are also several very important differences. The following is a list of some of the differences between classes and structures in Swift:</a:t>
            </a:r>
          </a:p>
          <a:p>
            <a:r>
              <a:rPr lang="en-US" sz="1200" b="0" i="0" kern="1200" dirty="0" smtClean="0">
                <a:solidFill>
                  <a:schemeClr val="tx1"/>
                </a:solidFill>
                <a:effectLst/>
                <a:latin typeface="+mn-lt"/>
                <a:ea typeface="+mn-ea"/>
                <a:cs typeface="+mn-cs"/>
              </a:rPr>
              <a:t>When we pass structures within our application, we are passing copies of the structures and not the original structures. Since a function gets its own copy of the structure, it can change it as needed, without affecting the original instance of the structure. When we pass an instance of a class within our application, we are passing a reference to the original instance of the class. Since we are passing the instance of the class to a function, the function gets a reference to the original instance; therefore, any changes made within the function will remain once the function exits.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If we bought our friend their own copy of the book, then any notes they made within the book would remain in their copy of the book and would not be reflected in our copy. This is how </a:t>
            </a:r>
            <a:r>
              <a:rPr lang="en-US" sz="1200" b="1" i="1" kern="1200" dirty="0" smtClean="0">
                <a:solidFill>
                  <a:schemeClr val="tx1"/>
                </a:solidFill>
                <a:effectLst/>
                <a:latin typeface="+mn-lt"/>
                <a:ea typeface="+mn-ea"/>
                <a:cs typeface="+mn-cs"/>
              </a:rPr>
              <a:t>pass by value</a:t>
            </a:r>
            <a:r>
              <a:rPr lang="en-US" sz="1200" b="0" i="0" kern="1200" dirty="0" smtClean="0">
                <a:solidFill>
                  <a:schemeClr val="tx1"/>
                </a:solidFill>
                <a:effectLst/>
                <a:latin typeface="+mn-lt"/>
                <a:ea typeface="+mn-ea"/>
                <a:cs typeface="+mn-cs"/>
              </a:rPr>
              <a:t> works with structures and variables. Any changes that are made to the structure or variable within the function are not reflected in the original instance of the structure or variable.</a:t>
            </a:r>
          </a:p>
          <a:p>
            <a:r>
              <a:rPr lang="en-US" sz="1200" b="0" i="0" kern="1200" dirty="0" smtClean="0">
                <a:solidFill>
                  <a:schemeClr val="tx1"/>
                </a:solidFill>
                <a:effectLst/>
                <a:latin typeface="+mn-lt"/>
                <a:ea typeface="+mn-ea"/>
                <a:cs typeface="+mn-cs"/>
              </a:rPr>
              <a:t>If we share our copy of the book, then any notes they make within the book will stay in the book when they return it to us. This is how </a:t>
            </a:r>
            <a:r>
              <a:rPr lang="en-US" sz="1200" b="1" i="1" kern="1200" dirty="0" smtClean="0">
                <a:solidFill>
                  <a:schemeClr val="tx1"/>
                </a:solidFill>
                <a:effectLst/>
                <a:latin typeface="+mn-lt"/>
                <a:ea typeface="+mn-ea"/>
                <a:cs typeface="+mn-cs"/>
              </a:rPr>
              <a:t>pass by reference</a:t>
            </a:r>
            <a:r>
              <a:rPr lang="en-US" sz="1200" b="0" i="0" kern="1200" dirty="0" smtClean="0">
                <a:solidFill>
                  <a:schemeClr val="tx1"/>
                </a:solidFill>
                <a:effectLst/>
                <a:latin typeface="+mn-lt"/>
                <a:ea typeface="+mn-ea"/>
                <a:cs typeface="+mn-cs"/>
              </a:rPr>
              <a:t> works. Any changes that are made to the instance of the class remains when the function exits.</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a:p>
        </p:txBody>
      </p:sp>
    </p:spTree>
    <p:extLst>
      <p:ext uri="{BB962C8B-B14F-4D97-AF65-F5344CB8AC3E}">
        <p14:creationId xmlns:p14="http://schemas.microsoft.com/office/powerpoint/2010/main" val="17486961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a:p>
        </p:txBody>
      </p:sp>
    </p:spTree>
    <p:extLst>
      <p:ext uri="{BB962C8B-B14F-4D97-AF65-F5344CB8AC3E}">
        <p14:creationId xmlns:p14="http://schemas.microsoft.com/office/powerpoint/2010/main" val="20642546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a:p>
        </p:txBody>
      </p:sp>
    </p:spTree>
    <p:extLst>
      <p:ext uri="{BB962C8B-B14F-4D97-AF65-F5344CB8AC3E}">
        <p14:creationId xmlns:p14="http://schemas.microsoft.com/office/powerpoint/2010/main" val="10854033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stored property is a variable or constant that is stored as part of an instance of a class or structure. These are defined with the </a:t>
            </a:r>
            <a:r>
              <a:rPr lang="en-US" dirty="0" err="1" smtClean="0"/>
              <a:t>var</a:t>
            </a:r>
            <a:r>
              <a:rPr lang="en-US" sz="1200" b="0" i="0" kern="1200" dirty="0" smtClean="0">
                <a:solidFill>
                  <a:schemeClr val="tx1"/>
                </a:solidFill>
                <a:effectLst/>
                <a:latin typeface="+mn-lt"/>
                <a:ea typeface="+mn-ea"/>
                <a:cs typeface="+mn-cs"/>
              </a:rPr>
              <a:t> and </a:t>
            </a:r>
            <a:r>
              <a:rPr lang="en-US" dirty="0" smtClean="0"/>
              <a:t>let</a:t>
            </a:r>
            <a:r>
              <a:rPr lang="en-US" sz="1200" b="0" i="0" kern="1200" dirty="0" smtClean="0">
                <a:solidFill>
                  <a:schemeClr val="tx1"/>
                </a:solidFill>
                <a:effectLst/>
                <a:latin typeface="+mn-lt"/>
                <a:ea typeface="+mn-ea"/>
                <a:cs typeface="+mn-cs"/>
              </a:rPr>
              <a:t> keywords. </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a:p>
        </p:txBody>
      </p:sp>
    </p:spTree>
    <p:extLst>
      <p:ext uri="{BB962C8B-B14F-4D97-AF65-F5344CB8AC3E}">
        <p14:creationId xmlns:p14="http://schemas.microsoft.com/office/powerpoint/2010/main" val="715424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differences between a structure and a class is that, by default, a structure creates an initializer that lets us populate the stored properties when we create an instance of the structure. Therefore, we could also create an instance of </a:t>
            </a:r>
            <a:r>
              <a:rPr lang="en-US" dirty="0" err="1" smtClean="0"/>
              <a:t>MyStruct</a:t>
            </a:r>
            <a:r>
              <a:rPr lang="en-US" sz="1200" b="0" i="0" kern="1200" dirty="0" smtClean="0">
                <a:solidFill>
                  <a:schemeClr val="tx1"/>
                </a:solidFill>
                <a:effectLst/>
                <a:latin typeface="+mn-lt"/>
                <a:ea typeface="+mn-ea"/>
                <a:cs typeface="+mn-cs"/>
              </a:rPr>
              <a:t> like this:</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a:p>
        </p:txBody>
      </p:sp>
    </p:spTree>
    <p:extLst>
      <p:ext uri="{BB962C8B-B14F-4D97-AF65-F5344CB8AC3E}">
        <p14:creationId xmlns:p14="http://schemas.microsoft.com/office/powerpoint/2010/main" val="132070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new version will print out </a:t>
            </a:r>
            <a:r>
              <a:rPr lang="en-US" dirty="0" smtClean="0"/>
              <a:t>Team One Won</a:t>
            </a:r>
            <a:r>
              <a:rPr lang="en-US" sz="1200" b="0" i="0" kern="1200" dirty="0" smtClean="0">
                <a:solidFill>
                  <a:schemeClr val="tx1"/>
                </a:solidFill>
                <a:effectLst/>
                <a:latin typeface="+mn-lt"/>
                <a:ea typeface="+mn-ea"/>
                <a:cs typeface="+mn-cs"/>
              </a:rPr>
              <a:t>, if the value of </a:t>
            </a:r>
            <a:r>
              <a:rPr lang="en-US" dirty="0" err="1" smtClean="0"/>
              <a:t>teamOneScore</a:t>
            </a:r>
            <a:r>
              <a:rPr lang="en-US" sz="1200" b="0" i="0" kern="1200" dirty="0" smtClean="0">
                <a:solidFill>
                  <a:schemeClr val="tx1"/>
                </a:solidFill>
                <a:effectLst/>
                <a:latin typeface="+mn-lt"/>
                <a:ea typeface="+mn-ea"/>
                <a:cs typeface="+mn-cs"/>
              </a:rPr>
              <a:t> is greater than the value of </a:t>
            </a:r>
            <a:r>
              <a:rPr lang="en-US" dirty="0" err="1" smtClean="0"/>
              <a:t>teamTwoScore</a:t>
            </a:r>
            <a:r>
              <a:rPr lang="en-US" sz="1200" b="0" i="0" kern="1200" dirty="0" smtClean="0">
                <a:solidFill>
                  <a:schemeClr val="tx1"/>
                </a:solidFill>
                <a:effectLst/>
                <a:latin typeface="+mn-lt"/>
                <a:ea typeface="+mn-ea"/>
                <a:cs typeface="+mn-cs"/>
              </a:rPr>
              <a:t>; otherwise, it will print out the message, </a:t>
            </a:r>
            <a:r>
              <a:rPr lang="en-US" dirty="0" smtClean="0"/>
              <a:t>Team Two Won</a:t>
            </a:r>
            <a:r>
              <a:rPr lang="en-US" sz="1200" b="0" i="0" kern="1200" dirty="0" smtClean="0">
                <a:solidFill>
                  <a:schemeClr val="tx1"/>
                </a:solidFill>
                <a:effectLst/>
                <a:latin typeface="+mn-lt"/>
                <a:ea typeface="+mn-ea"/>
                <a:cs typeface="+mn-cs"/>
              </a:rPr>
              <a:t>. What do you think the code will do if the value of </a:t>
            </a:r>
            <a:r>
              <a:rPr lang="en-US" dirty="0" err="1" smtClean="0"/>
              <a:t>teamOneScore</a:t>
            </a:r>
            <a:r>
              <a:rPr lang="en-US" sz="1200" b="0" i="0" kern="1200" dirty="0" smtClean="0">
                <a:solidFill>
                  <a:schemeClr val="tx1"/>
                </a:solidFill>
                <a:effectLst/>
                <a:latin typeface="+mn-lt"/>
                <a:ea typeface="+mn-ea"/>
                <a:cs typeface="+mn-cs"/>
              </a:rPr>
              <a:t> is equal to the value of </a:t>
            </a:r>
            <a:r>
              <a:rPr lang="en-US" dirty="0" err="1" smtClean="0"/>
              <a:t>teamTwoScore</a:t>
            </a:r>
            <a:r>
              <a:rPr lang="en-US" sz="1200" b="0" i="0" kern="1200" dirty="0" smtClean="0">
                <a:solidFill>
                  <a:schemeClr val="tx1"/>
                </a:solidFill>
                <a:effectLst/>
                <a:latin typeface="+mn-lt"/>
                <a:ea typeface="+mn-ea"/>
                <a:cs typeface="+mn-cs"/>
              </a:rPr>
              <a:t>? In the real world, we will have a tie, but in the preceding code, we will print out </a:t>
            </a:r>
            <a:r>
              <a:rPr lang="en-US" dirty="0" smtClean="0"/>
              <a:t>Team Two Won</a:t>
            </a:r>
            <a:r>
              <a:rPr lang="en-US" sz="1200" b="0" i="0" kern="1200" dirty="0" smtClean="0">
                <a:solidFill>
                  <a:schemeClr val="tx1"/>
                </a:solidFill>
                <a:effectLst/>
                <a:latin typeface="+mn-lt"/>
                <a:ea typeface="+mn-ea"/>
                <a:cs typeface="+mn-cs"/>
              </a:rPr>
              <a:t>; this would not be fair to team one. In cases such as this, we can use multiple </a:t>
            </a:r>
            <a:r>
              <a:rPr lang="en-US" dirty="0" smtClean="0"/>
              <a:t>else...if</a:t>
            </a:r>
            <a:r>
              <a:rPr lang="en-US" sz="1200" b="0" i="0" kern="1200" dirty="0" smtClean="0">
                <a:solidFill>
                  <a:schemeClr val="tx1"/>
                </a:solidFill>
                <a:effectLst/>
                <a:latin typeface="+mn-lt"/>
                <a:ea typeface="+mn-ea"/>
                <a:cs typeface="+mn-cs"/>
              </a:rPr>
              <a:t> statements and a plain </a:t>
            </a:r>
            <a:r>
              <a:rPr lang="en-US" dirty="0" smtClean="0"/>
              <a:t>else</a:t>
            </a:r>
            <a:r>
              <a:rPr lang="en-US" sz="1200" b="0" i="0" kern="1200" dirty="0" smtClean="0">
                <a:solidFill>
                  <a:schemeClr val="tx1"/>
                </a:solidFill>
                <a:effectLst/>
                <a:latin typeface="+mn-lt"/>
                <a:ea typeface="+mn-ea"/>
                <a:cs typeface="+mn-cs"/>
              </a:rPr>
              <a:t> statement, as shown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747024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allows us to define a constant, where we set the value when we initialize the class or structure at runtime rather than hard-coding the value of the constant in our code.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a:p>
        </p:txBody>
      </p:sp>
    </p:spTree>
    <p:extLst>
      <p:ext uri="{BB962C8B-B14F-4D97-AF65-F5344CB8AC3E}">
        <p14:creationId xmlns:p14="http://schemas.microsoft.com/office/powerpoint/2010/main" val="2312708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create both a structure and class that will represent an employee. We will be using and expanding these throughout this chapter to show how classes and structures are similar and how they differ:</a:t>
            </a:r>
          </a:p>
          <a:p>
            <a:r>
              <a:rPr lang="en-US" sz="1200" b="0" i="0" kern="1200" dirty="0" smtClean="0">
                <a:solidFill>
                  <a:schemeClr val="tx1"/>
                </a:solidFill>
                <a:effectLst/>
                <a:latin typeface="+mn-lt"/>
                <a:ea typeface="+mn-ea"/>
                <a:cs typeface="+mn-cs"/>
              </a:rPr>
              <a:t>The employee structure is named </a:t>
            </a:r>
            <a:r>
              <a:rPr lang="en-US" dirty="0" err="1" smtClean="0"/>
              <a:t>EmployeeStruct</a:t>
            </a:r>
            <a:r>
              <a:rPr lang="en-US" sz="1200" b="0" i="0" kern="1200" dirty="0" smtClean="0">
                <a:solidFill>
                  <a:schemeClr val="tx1"/>
                </a:solidFill>
                <a:effectLst/>
                <a:latin typeface="+mn-lt"/>
                <a:ea typeface="+mn-ea"/>
                <a:cs typeface="+mn-cs"/>
              </a:rPr>
              <a:t> and the employee class is named </a:t>
            </a:r>
            <a:r>
              <a:rPr lang="en-US" dirty="0" err="1" smtClean="0"/>
              <a:t>EmployeeClass</a:t>
            </a:r>
            <a:r>
              <a:rPr lang="en-US" sz="1200" b="0" i="0" kern="1200" dirty="0" smtClean="0">
                <a:solidFill>
                  <a:schemeClr val="tx1"/>
                </a:solidFill>
                <a:effectLst/>
                <a:latin typeface="+mn-lt"/>
                <a:ea typeface="+mn-ea"/>
                <a:cs typeface="+mn-cs"/>
              </a:rPr>
              <a:t>. Both the class and structure have three stored properties: </a:t>
            </a:r>
            <a:r>
              <a:rPr lang="en-US" dirty="0" err="1" smtClean="0"/>
              <a:t>firstName</a:t>
            </a:r>
            <a:r>
              <a:rPr lang="en-US" sz="1200" b="0" i="0" kern="1200" dirty="0" smtClean="0">
                <a:solidFill>
                  <a:schemeClr val="tx1"/>
                </a:solidFill>
                <a:effectLst/>
                <a:latin typeface="+mn-lt"/>
                <a:ea typeface="+mn-ea"/>
                <a:cs typeface="+mn-cs"/>
              </a:rPr>
              <a:t>, </a:t>
            </a:r>
            <a:r>
              <a:rPr lang="en-US" dirty="0" err="1" smtClean="0"/>
              <a:t>lastName</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a:p>
        </p:txBody>
      </p:sp>
    </p:spTree>
    <p:extLst>
      <p:ext uri="{BB962C8B-B14F-4D97-AF65-F5344CB8AC3E}">
        <p14:creationId xmlns:p14="http://schemas.microsoft.com/office/powerpoint/2010/main" val="6338560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Computed properties are properties that do not have backend variables that are used to store the values associated with the property. The values of a computed property are usually computed when code requests it. You can think of a computed property as a function disguised as a property. Let's take a look at how we would define a read-only computed property: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a:p>
        </p:txBody>
      </p:sp>
    </p:spTree>
    <p:extLst>
      <p:ext uri="{BB962C8B-B14F-4D97-AF65-F5344CB8AC3E}">
        <p14:creationId xmlns:p14="http://schemas.microsoft.com/office/powerpoint/2010/main" val="18945850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simplify the definition of the read-only computed property by removing the </a:t>
            </a:r>
            <a:r>
              <a:rPr lang="en-US" dirty="0" smtClean="0"/>
              <a:t>get</a:t>
            </a:r>
            <a:r>
              <a:rPr lang="en-US" sz="1200" b="0" i="0" kern="1200" dirty="0" smtClean="0">
                <a:solidFill>
                  <a:schemeClr val="tx1"/>
                </a:solidFill>
                <a:effectLst/>
                <a:latin typeface="+mn-lt"/>
                <a:ea typeface="+mn-ea"/>
                <a:cs typeface="+mn-cs"/>
              </a:rPr>
              <a:t> keyword. We would rewrite the </a:t>
            </a:r>
            <a:r>
              <a:rPr lang="en-US" dirty="0" err="1" smtClean="0"/>
              <a:t>salaryWeek</a:t>
            </a:r>
            <a:r>
              <a:rPr lang="en-US" sz="1200" b="0" i="0" kern="1200" dirty="0" smtClean="0">
                <a:solidFill>
                  <a:schemeClr val="tx1"/>
                </a:solidFill>
                <a:effectLst/>
                <a:latin typeface="+mn-lt"/>
                <a:ea typeface="+mn-ea"/>
                <a:cs typeface="+mn-cs"/>
              </a:rPr>
              <a:t> function like this: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a:p>
        </p:txBody>
      </p:sp>
    </p:spTree>
    <p:extLst>
      <p:ext uri="{BB962C8B-B14F-4D97-AF65-F5344CB8AC3E}">
        <p14:creationId xmlns:p14="http://schemas.microsoft.com/office/powerpoint/2010/main" val="15751301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Computed properties are not limited to being read-only, we can also write to them. To enable the </a:t>
            </a:r>
            <a:r>
              <a:rPr lang="en-US" dirty="0" err="1" smtClean="0"/>
              <a:t>salaryWeek</a:t>
            </a:r>
            <a:r>
              <a:rPr lang="en-US" sz="1200" b="0" i="0" kern="1200" dirty="0" smtClean="0">
                <a:solidFill>
                  <a:schemeClr val="tx1"/>
                </a:solidFill>
                <a:effectLst/>
                <a:latin typeface="+mn-lt"/>
                <a:ea typeface="+mn-ea"/>
                <a:cs typeface="+mn-cs"/>
              </a:rPr>
              <a:t> property to be writeable, we would need to add a </a:t>
            </a:r>
            <a:r>
              <a:rPr lang="en-US" dirty="0" smtClean="0"/>
              <a:t>setter</a:t>
            </a:r>
            <a:r>
              <a:rPr lang="en-US" sz="1200" b="0" i="0" kern="1200" dirty="0" smtClean="0">
                <a:solidFill>
                  <a:schemeClr val="tx1"/>
                </a:solidFill>
                <a:effectLst/>
                <a:latin typeface="+mn-lt"/>
                <a:ea typeface="+mn-ea"/>
                <a:cs typeface="+mn-cs"/>
              </a:rPr>
              <a:t> method. The following example shows how we would add a </a:t>
            </a:r>
            <a:r>
              <a:rPr lang="en-US" dirty="0" smtClean="0"/>
              <a:t>setter</a:t>
            </a:r>
            <a:r>
              <a:rPr lang="en-US" sz="1200" b="0" i="0" kern="1200" dirty="0" smtClean="0">
                <a:solidFill>
                  <a:schemeClr val="tx1"/>
                </a:solidFill>
                <a:effectLst/>
                <a:latin typeface="+mn-lt"/>
                <a:ea typeface="+mn-ea"/>
                <a:cs typeface="+mn-cs"/>
              </a:rPr>
              <a:t> method that will set the </a:t>
            </a:r>
            <a:r>
              <a:rPr lang="en-US" dirty="0" err="1" smtClean="0"/>
              <a:t>salaryYear</a:t>
            </a:r>
            <a:r>
              <a:rPr lang="en-US" sz="1200" b="0" i="0" kern="1200" dirty="0" smtClean="0">
                <a:solidFill>
                  <a:schemeClr val="tx1"/>
                </a:solidFill>
                <a:effectLst/>
                <a:latin typeface="+mn-lt"/>
                <a:ea typeface="+mn-ea"/>
                <a:cs typeface="+mn-cs"/>
              </a:rPr>
              <a:t> property, based on the value being passed into the </a:t>
            </a:r>
            <a:r>
              <a:rPr lang="en-US" dirty="0" err="1" smtClean="0"/>
              <a:t>salaryWeek</a:t>
            </a:r>
            <a:r>
              <a:rPr lang="en-US" sz="1200" b="0" i="0" kern="1200" dirty="0" smtClean="0">
                <a:solidFill>
                  <a:schemeClr val="tx1"/>
                </a:solidFill>
                <a:effectLst/>
                <a:latin typeface="+mn-lt"/>
                <a:ea typeface="+mn-ea"/>
                <a:cs typeface="+mn-cs"/>
              </a:rPr>
              <a:t> property: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a:p>
        </p:txBody>
      </p:sp>
    </p:spTree>
    <p:extLst>
      <p:ext uri="{BB962C8B-B14F-4D97-AF65-F5344CB8AC3E}">
        <p14:creationId xmlns:p14="http://schemas.microsoft.com/office/powerpoint/2010/main" val="18027796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Instances of </a:t>
            </a:r>
            <a:r>
              <a:rPr lang="en-US" sz="1200" b="0" i="0" kern="1200" dirty="0" err="1" smtClean="0">
                <a:solidFill>
                  <a:schemeClr val="tx1"/>
                </a:solidFill>
                <a:effectLst/>
                <a:latin typeface="+mn-lt"/>
                <a:ea typeface="+mn-ea"/>
                <a:cs typeface="+mn-cs"/>
              </a:rPr>
              <a:t>FixedLengthRange</a:t>
            </a:r>
            <a:r>
              <a:rPr lang="en-US" sz="1200" b="0" i="0" kern="1200" dirty="0" smtClean="0">
                <a:solidFill>
                  <a:schemeClr val="tx1"/>
                </a:solidFill>
                <a:effectLst/>
                <a:latin typeface="+mn-lt"/>
                <a:ea typeface="+mn-ea"/>
                <a:cs typeface="+mn-cs"/>
              </a:rPr>
              <a:t> have a variable stored property called </a:t>
            </a:r>
            <a:r>
              <a:rPr lang="en-US" sz="1200" b="0" i="0" kern="1200" dirty="0" err="1" smtClean="0">
                <a:solidFill>
                  <a:schemeClr val="tx1"/>
                </a:solidFill>
                <a:effectLst/>
                <a:latin typeface="+mn-lt"/>
                <a:ea typeface="+mn-ea"/>
                <a:cs typeface="+mn-cs"/>
              </a:rPr>
              <a:t>firstValue</a:t>
            </a:r>
            <a:r>
              <a:rPr lang="en-US" sz="1200" b="0" i="0" kern="1200" dirty="0" smtClean="0">
                <a:solidFill>
                  <a:schemeClr val="tx1"/>
                </a:solidFill>
                <a:effectLst/>
                <a:latin typeface="+mn-lt"/>
                <a:ea typeface="+mn-ea"/>
                <a:cs typeface="+mn-cs"/>
              </a:rPr>
              <a:t> and a constant stored property called length. In the example above, length is initialized when the new range is created and cannot be changed thereafter, because it is a constant property.</a:t>
            </a:r>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a:p>
        </p:txBody>
      </p:sp>
    </p:spTree>
    <p:extLst>
      <p:ext uri="{BB962C8B-B14F-4D97-AF65-F5344CB8AC3E}">
        <p14:creationId xmlns:p14="http://schemas.microsoft.com/office/powerpoint/2010/main" val="14321367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Instances of </a:t>
            </a:r>
            <a:r>
              <a:rPr lang="en-US" sz="1200" b="0" i="0" kern="1200" dirty="0" err="1" smtClean="0">
                <a:solidFill>
                  <a:schemeClr val="tx1"/>
                </a:solidFill>
                <a:effectLst/>
                <a:latin typeface="+mn-lt"/>
                <a:ea typeface="+mn-ea"/>
                <a:cs typeface="+mn-cs"/>
              </a:rPr>
              <a:t>FixedLengthRange</a:t>
            </a:r>
            <a:r>
              <a:rPr lang="en-US" sz="1200" b="0" i="0" kern="1200" dirty="0" smtClean="0">
                <a:solidFill>
                  <a:schemeClr val="tx1"/>
                </a:solidFill>
                <a:effectLst/>
                <a:latin typeface="+mn-lt"/>
                <a:ea typeface="+mn-ea"/>
                <a:cs typeface="+mn-cs"/>
              </a:rPr>
              <a:t> have a variable stored property called </a:t>
            </a:r>
            <a:r>
              <a:rPr lang="en-US" sz="1200" b="0" i="0" kern="1200" dirty="0" err="1" smtClean="0">
                <a:solidFill>
                  <a:schemeClr val="tx1"/>
                </a:solidFill>
                <a:effectLst/>
                <a:latin typeface="+mn-lt"/>
                <a:ea typeface="+mn-ea"/>
                <a:cs typeface="+mn-cs"/>
              </a:rPr>
              <a:t>firstValue</a:t>
            </a:r>
            <a:r>
              <a:rPr lang="en-US" sz="1200" b="0" i="0" kern="1200" dirty="0" smtClean="0">
                <a:solidFill>
                  <a:schemeClr val="tx1"/>
                </a:solidFill>
                <a:effectLst/>
                <a:latin typeface="+mn-lt"/>
                <a:ea typeface="+mn-ea"/>
                <a:cs typeface="+mn-cs"/>
              </a:rPr>
              <a:t> and a constant stored property called length. In the example above, length is initialized when the new range is created and cannot be changed thereafter, because it is a constant property.</a:t>
            </a:r>
          </a:p>
        </p:txBody>
      </p:sp>
      <p:sp>
        <p:nvSpPr>
          <p:cNvPr id="4" name="Slide Number Placeholder 3"/>
          <p:cNvSpPr>
            <a:spLocks noGrp="1"/>
          </p:cNvSpPr>
          <p:nvPr>
            <p:ph type="sldNum" sz="quarter" idx="10"/>
          </p:nvPr>
        </p:nvSpPr>
        <p:spPr/>
        <p:txBody>
          <a:bodyPr/>
          <a:lstStyle/>
          <a:p>
            <a:fld id="{82869989-EB00-4EE7-BCB5-25BDC5BB29F8}" type="slidenum">
              <a:rPr lang="en-US" smtClean="0"/>
              <a:t>88</a:t>
            </a:fld>
            <a:endParaRPr lang="en-US"/>
          </a:p>
        </p:txBody>
      </p:sp>
    </p:spTree>
    <p:extLst>
      <p:ext uri="{BB962C8B-B14F-4D97-AF65-F5344CB8AC3E}">
        <p14:creationId xmlns:p14="http://schemas.microsoft.com/office/powerpoint/2010/main" val="1529686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preceding example starts off by creating an instance of the </a:t>
            </a:r>
            <a:r>
              <a:rPr lang="en-US" dirty="0" err="1" smtClean="0"/>
              <a:t>EmployStruct</a:t>
            </a:r>
            <a:r>
              <a:rPr lang="en-US" sz="1200" b="0" i="0" kern="1200" dirty="0" smtClean="0">
                <a:solidFill>
                  <a:schemeClr val="tx1"/>
                </a:solidFill>
                <a:effectLst/>
                <a:latin typeface="+mn-lt"/>
                <a:ea typeface="+mn-ea"/>
                <a:cs typeface="+mn-cs"/>
              </a:rPr>
              <a:t> structure with the </a:t>
            </a:r>
            <a:r>
              <a:rPr lang="en-US" dirty="0" err="1" smtClean="0"/>
              <a:t>salaryYear</a:t>
            </a:r>
            <a:r>
              <a:rPr lang="en-US" sz="1200" b="0" i="0" kern="1200" dirty="0" smtClean="0">
                <a:solidFill>
                  <a:schemeClr val="tx1"/>
                </a:solidFill>
                <a:effectLst/>
                <a:latin typeface="+mn-lt"/>
                <a:ea typeface="+mn-ea"/>
                <a:cs typeface="+mn-cs"/>
              </a:rPr>
              <a:t> value being set to </a:t>
            </a:r>
            <a:r>
              <a:rPr lang="en-US" dirty="0" smtClean="0"/>
              <a:t>39,000</a:t>
            </a:r>
            <a:r>
              <a:rPr lang="en-US" sz="1200" b="0" i="0" kern="1200" dirty="0" smtClean="0">
                <a:solidFill>
                  <a:schemeClr val="tx1"/>
                </a:solidFill>
                <a:effectLst/>
                <a:latin typeface="+mn-lt"/>
                <a:ea typeface="+mn-ea"/>
                <a:cs typeface="+mn-cs"/>
              </a:rPr>
              <a:t>. Next, we print the value of the </a:t>
            </a:r>
            <a:r>
              <a:rPr lang="en-US" dirty="0" err="1" smtClean="0"/>
              <a:t>salaryWeek</a:t>
            </a:r>
            <a:r>
              <a:rPr lang="en-US" sz="1200" b="0" i="0" kern="1200" dirty="0" smtClean="0">
                <a:solidFill>
                  <a:schemeClr val="tx1"/>
                </a:solidFill>
                <a:effectLst/>
                <a:latin typeface="+mn-lt"/>
                <a:ea typeface="+mn-ea"/>
                <a:cs typeface="+mn-cs"/>
              </a:rPr>
              <a:t> property to the console. This value is currently </a:t>
            </a:r>
            <a:r>
              <a:rPr lang="en-US" dirty="0" smtClean="0"/>
              <a:t>750.00</a:t>
            </a:r>
            <a:r>
              <a:rPr lang="en-US" sz="1200" b="0" i="0" kern="1200" dirty="0" smtClean="0">
                <a:solidFill>
                  <a:schemeClr val="tx1"/>
                </a:solidFill>
                <a:effectLst/>
                <a:latin typeface="+mn-lt"/>
                <a:ea typeface="+mn-ea"/>
                <a:cs typeface="+mn-cs"/>
              </a:rPr>
              <a:t>. We then set the </a:t>
            </a:r>
            <a:r>
              <a:rPr lang="en-US" dirty="0" err="1" smtClean="0"/>
              <a:t>salaryWeek</a:t>
            </a:r>
            <a:r>
              <a:rPr lang="en-US" sz="1200" b="0" i="0" kern="1200" dirty="0" smtClean="0">
                <a:solidFill>
                  <a:schemeClr val="tx1"/>
                </a:solidFill>
                <a:effectLst/>
                <a:latin typeface="+mn-lt"/>
                <a:ea typeface="+mn-ea"/>
                <a:cs typeface="+mn-cs"/>
              </a:rPr>
              <a:t> property to </a:t>
            </a:r>
            <a:r>
              <a:rPr lang="en-US" dirty="0" smtClean="0"/>
              <a:t>1000.00</a:t>
            </a:r>
            <a:r>
              <a:rPr lang="en-US" sz="1200" b="0" i="0" kern="1200" dirty="0" smtClean="0">
                <a:solidFill>
                  <a:schemeClr val="tx1"/>
                </a:solidFill>
                <a:effectLst/>
                <a:latin typeface="+mn-lt"/>
                <a:ea typeface="+mn-ea"/>
                <a:cs typeface="+mn-cs"/>
              </a:rPr>
              <a:t> and print out both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to the console. The values of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are now </a:t>
            </a:r>
            <a:r>
              <a:rPr lang="en-US" dirty="0" smtClean="0"/>
              <a:t>1000.00</a:t>
            </a:r>
            <a:r>
              <a:rPr lang="en-US" sz="1200" b="0" i="0" kern="1200" dirty="0" smtClean="0">
                <a:solidFill>
                  <a:schemeClr val="tx1"/>
                </a:solidFill>
                <a:effectLst/>
                <a:latin typeface="+mn-lt"/>
                <a:ea typeface="+mn-ea"/>
                <a:cs typeface="+mn-cs"/>
              </a:rPr>
              <a:t> and </a:t>
            </a:r>
            <a:r>
              <a:rPr lang="en-US" dirty="0" smtClean="0"/>
              <a:t>52000</a:t>
            </a:r>
            <a:r>
              <a:rPr lang="en-US" sz="1200" b="0" i="0" kern="1200" dirty="0" smtClean="0">
                <a:solidFill>
                  <a:schemeClr val="tx1"/>
                </a:solidFill>
                <a:effectLst/>
                <a:latin typeface="+mn-lt"/>
                <a:ea typeface="+mn-ea"/>
                <a:cs typeface="+mn-cs"/>
              </a:rPr>
              <a:t> respectively. As we can see, in this example, setting either the </a:t>
            </a:r>
            <a:r>
              <a:rPr lang="en-US" dirty="0" err="1" smtClean="0"/>
              <a:t>salaryWeek</a:t>
            </a:r>
            <a:r>
              <a:rPr lang="en-US" sz="1200" b="0" i="0" kern="1200" dirty="0" smtClean="0">
                <a:solidFill>
                  <a:schemeClr val="tx1"/>
                </a:solidFill>
                <a:effectLst/>
                <a:latin typeface="+mn-lt"/>
                <a:ea typeface="+mn-ea"/>
                <a:cs typeface="+mn-cs"/>
              </a:rPr>
              <a:t> or </a:t>
            </a:r>
            <a:r>
              <a:rPr lang="en-US" dirty="0" err="1" smtClean="0"/>
              <a:t>salaryYear</a:t>
            </a:r>
            <a:r>
              <a:rPr lang="en-US" sz="1200" b="0" i="0" kern="1200" dirty="0" smtClean="0">
                <a:solidFill>
                  <a:schemeClr val="tx1"/>
                </a:solidFill>
                <a:effectLst/>
                <a:latin typeface="+mn-lt"/>
                <a:ea typeface="+mn-ea"/>
                <a:cs typeface="+mn-cs"/>
              </a:rPr>
              <a:t> property changes the values returned by both.</a:t>
            </a:r>
          </a:p>
        </p:txBody>
      </p:sp>
      <p:sp>
        <p:nvSpPr>
          <p:cNvPr id="4" name="Slide Number Placeholder 3"/>
          <p:cNvSpPr>
            <a:spLocks noGrp="1"/>
          </p:cNvSpPr>
          <p:nvPr>
            <p:ph type="sldNum" sz="quarter" idx="10"/>
          </p:nvPr>
        </p:nvSpPr>
        <p:spPr/>
        <p:txBody>
          <a:bodyPr/>
          <a:lstStyle/>
          <a:p>
            <a:fld id="{82869989-EB00-4EE7-BCB5-25BDC5BB29F8}" type="slidenum">
              <a:rPr lang="en-US" smtClean="0"/>
              <a:t>89</a:t>
            </a:fld>
            <a:endParaRPr lang="en-US"/>
          </a:p>
        </p:txBody>
      </p:sp>
    </p:spTree>
    <p:extLst>
      <p:ext uri="{BB962C8B-B14F-4D97-AF65-F5344CB8AC3E}">
        <p14:creationId xmlns:p14="http://schemas.microsoft.com/office/powerpoint/2010/main" val="13167737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Property observers observe and respond to changes in a property’s value. </a:t>
            </a:r>
          </a:p>
          <a:p>
            <a:pPr fontAlgn="base"/>
            <a:r>
              <a:rPr lang="en-US" sz="1200" b="0" i="0" kern="1200" dirty="0" smtClean="0">
                <a:solidFill>
                  <a:schemeClr val="tx1"/>
                </a:solidFill>
                <a:effectLst/>
                <a:latin typeface="+mn-lt"/>
                <a:ea typeface="+mn-ea"/>
                <a:cs typeface="+mn-cs"/>
              </a:rPr>
              <a:t>Property observers are called every time a property’s value is set, even if the new value is the same as the property’s current value.</a:t>
            </a:r>
          </a:p>
          <a:p>
            <a:pPr fontAlgn="base"/>
            <a:r>
              <a:rPr lang="en-US" sz="1200" b="0" i="0" kern="1200" dirty="0" smtClean="0">
                <a:solidFill>
                  <a:schemeClr val="tx1"/>
                </a:solidFill>
                <a:effectLst/>
                <a:latin typeface="+mn-lt"/>
                <a:ea typeface="+mn-ea"/>
                <a:cs typeface="+mn-cs"/>
              </a:rPr>
              <a:t>You have the option to define either or both of these observers on a property:</a:t>
            </a:r>
          </a:p>
          <a:p>
            <a:pPr fontAlgn="base"/>
            <a:r>
              <a:rPr lang="en-US" sz="1200" b="0" i="0" kern="1200" dirty="0" err="1" smtClean="0">
                <a:solidFill>
                  <a:schemeClr val="tx1"/>
                </a:solidFill>
                <a:effectLst/>
                <a:latin typeface="+mn-lt"/>
                <a:ea typeface="+mn-ea"/>
                <a:cs typeface="+mn-cs"/>
              </a:rPr>
              <a:t>willSet</a:t>
            </a:r>
            <a:r>
              <a:rPr lang="en-US" sz="1200" b="0" i="0" kern="1200" dirty="0" smtClean="0">
                <a:solidFill>
                  <a:schemeClr val="tx1"/>
                </a:solidFill>
                <a:effectLst/>
                <a:latin typeface="+mn-lt"/>
                <a:ea typeface="+mn-ea"/>
                <a:cs typeface="+mn-cs"/>
              </a:rPr>
              <a:t> is called just before the value is stored.</a:t>
            </a:r>
          </a:p>
          <a:p>
            <a:pPr fontAlgn="base"/>
            <a:r>
              <a:rPr lang="en-US" sz="1200" b="0" i="0" kern="1200" dirty="0" err="1" smtClean="0">
                <a:solidFill>
                  <a:schemeClr val="tx1"/>
                </a:solidFill>
                <a:effectLst/>
                <a:latin typeface="+mn-lt"/>
                <a:ea typeface="+mn-ea"/>
                <a:cs typeface="+mn-cs"/>
              </a:rPr>
              <a:t>didSet</a:t>
            </a:r>
            <a:r>
              <a:rPr lang="en-US" sz="1200" b="0" i="0" kern="1200" dirty="0" smtClean="0">
                <a:solidFill>
                  <a:schemeClr val="tx1"/>
                </a:solidFill>
                <a:effectLst/>
                <a:latin typeface="+mn-lt"/>
                <a:ea typeface="+mn-ea"/>
                <a:cs typeface="+mn-cs"/>
              </a:rPr>
              <a:t> is called immediately after the new value is stored.</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90</a:t>
            </a:fld>
            <a:endParaRPr lang="en-US"/>
          </a:p>
        </p:txBody>
      </p:sp>
    </p:spTree>
    <p:extLst>
      <p:ext uri="{BB962C8B-B14F-4D97-AF65-F5344CB8AC3E}">
        <p14:creationId xmlns:p14="http://schemas.microsoft.com/office/powerpoint/2010/main" val="12570331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91</a:t>
            </a:fld>
            <a:endParaRPr lang="en-US"/>
          </a:p>
        </p:txBody>
      </p:sp>
    </p:spTree>
    <p:extLst>
      <p:ext uri="{BB962C8B-B14F-4D97-AF65-F5344CB8AC3E}">
        <p14:creationId xmlns:p14="http://schemas.microsoft.com/office/powerpoint/2010/main" val="150278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if the value of </a:t>
            </a:r>
            <a:r>
              <a:rPr lang="en-US" dirty="0" err="1" smtClean="0"/>
              <a:t>teamOneScore</a:t>
            </a:r>
            <a:r>
              <a:rPr lang="en-US" sz="1200" b="0" i="0" kern="1200" dirty="0" smtClean="0">
                <a:solidFill>
                  <a:schemeClr val="tx1"/>
                </a:solidFill>
                <a:effectLst/>
                <a:latin typeface="+mn-lt"/>
                <a:ea typeface="+mn-ea"/>
                <a:cs typeface="+mn-cs"/>
              </a:rPr>
              <a:t> is greater than the value of </a:t>
            </a:r>
            <a:r>
              <a:rPr lang="en-US" dirty="0" err="1" smtClean="0"/>
              <a:t>teamTwoScore</a:t>
            </a:r>
            <a:r>
              <a:rPr lang="en-US" sz="1200" b="0" i="0" kern="1200" dirty="0" smtClean="0">
                <a:solidFill>
                  <a:schemeClr val="tx1"/>
                </a:solidFill>
                <a:effectLst/>
                <a:latin typeface="+mn-lt"/>
                <a:ea typeface="+mn-ea"/>
                <a:cs typeface="+mn-cs"/>
              </a:rPr>
              <a:t>, we print </a:t>
            </a:r>
            <a:r>
              <a:rPr lang="en-US" dirty="0" smtClean="0"/>
              <a:t>Team One Won</a:t>
            </a:r>
            <a:r>
              <a:rPr lang="en-US" sz="1200" b="0" i="0" kern="1200" dirty="0" smtClean="0">
                <a:solidFill>
                  <a:schemeClr val="tx1"/>
                </a:solidFill>
                <a:effectLst/>
                <a:latin typeface="+mn-lt"/>
                <a:ea typeface="+mn-ea"/>
                <a:cs typeface="+mn-cs"/>
              </a:rPr>
              <a:t> to the console. We then have an </a:t>
            </a:r>
            <a:r>
              <a:rPr lang="en-US" dirty="0" smtClean="0"/>
              <a:t>else if</a:t>
            </a:r>
            <a:r>
              <a:rPr lang="en-US" sz="1200" b="0" i="0" kern="1200" dirty="0" smtClean="0">
                <a:solidFill>
                  <a:schemeClr val="tx1"/>
                </a:solidFill>
                <a:effectLst/>
                <a:latin typeface="+mn-lt"/>
                <a:ea typeface="+mn-ea"/>
                <a:cs typeface="+mn-cs"/>
              </a:rPr>
              <a:t> statement and since the </a:t>
            </a:r>
            <a:r>
              <a:rPr lang="en-US" dirty="0" smtClean="0"/>
              <a:t>if</a:t>
            </a:r>
            <a:r>
              <a:rPr lang="en-US" sz="1200" b="0" i="0" kern="1200" dirty="0" smtClean="0">
                <a:solidFill>
                  <a:schemeClr val="tx1"/>
                </a:solidFill>
                <a:effectLst/>
                <a:latin typeface="+mn-lt"/>
                <a:ea typeface="+mn-ea"/>
                <a:cs typeface="+mn-cs"/>
              </a:rPr>
              <a:t> statement is preceded by the </a:t>
            </a:r>
            <a:r>
              <a:rPr lang="en-US" dirty="0" smtClean="0"/>
              <a:t>else</a:t>
            </a:r>
            <a:r>
              <a:rPr lang="en-US" sz="1200" b="0" i="0" kern="1200" dirty="0" smtClean="0">
                <a:solidFill>
                  <a:schemeClr val="tx1"/>
                </a:solidFill>
                <a:effectLst/>
                <a:latin typeface="+mn-lt"/>
                <a:ea typeface="+mn-ea"/>
                <a:cs typeface="+mn-cs"/>
              </a:rPr>
              <a:t> statement the conditional statement is checked only if the first </a:t>
            </a:r>
            <a:r>
              <a:rPr lang="en-US" dirty="0" err="1" smtClean="0"/>
              <a:t>if</a:t>
            </a:r>
            <a:r>
              <a:rPr lang="en-US" sz="1200" b="0" i="0" kern="1200" dirty="0" err="1" smtClean="0">
                <a:solidFill>
                  <a:schemeClr val="tx1"/>
                </a:solidFill>
                <a:effectLst/>
                <a:latin typeface="+mn-lt"/>
                <a:ea typeface="+mn-ea"/>
                <a:cs typeface="+mn-cs"/>
              </a:rPr>
              <a:t>statement</a:t>
            </a:r>
            <a:r>
              <a:rPr lang="en-US" sz="1200" b="0" i="0" kern="1200" dirty="0" smtClean="0">
                <a:solidFill>
                  <a:schemeClr val="tx1"/>
                </a:solidFill>
                <a:effectLst/>
                <a:latin typeface="+mn-lt"/>
                <a:ea typeface="+mn-ea"/>
                <a:cs typeface="+mn-cs"/>
              </a:rPr>
              <a:t> returns </a:t>
            </a:r>
            <a:r>
              <a:rPr lang="en-US" dirty="0" smtClean="0"/>
              <a:t>false</a:t>
            </a:r>
            <a:r>
              <a:rPr lang="en-US" sz="1200" b="0" i="0" kern="1200" dirty="0" smtClean="0">
                <a:solidFill>
                  <a:schemeClr val="tx1"/>
                </a:solidFill>
                <a:effectLst/>
                <a:latin typeface="+mn-lt"/>
                <a:ea typeface="+mn-ea"/>
                <a:cs typeface="+mn-cs"/>
              </a:rPr>
              <a:t>. Finally, if both the </a:t>
            </a:r>
            <a:r>
              <a:rPr lang="en-US" dirty="0" smtClean="0"/>
              <a:t>if</a:t>
            </a:r>
            <a:r>
              <a:rPr lang="en-US" sz="1200" b="0" i="0" kern="1200" dirty="0" smtClean="0">
                <a:solidFill>
                  <a:schemeClr val="tx1"/>
                </a:solidFill>
                <a:effectLst/>
                <a:latin typeface="+mn-lt"/>
                <a:ea typeface="+mn-ea"/>
                <a:cs typeface="+mn-cs"/>
              </a:rPr>
              <a:t> statements are false, then we assume that the values are equal and print </a:t>
            </a:r>
            <a:r>
              <a:rPr lang="en-US" dirty="0" smtClean="0"/>
              <a:t>We have a tie</a:t>
            </a:r>
            <a:r>
              <a:rPr lang="en-US" sz="1200" b="0" i="0" kern="1200" dirty="0" smtClean="0">
                <a:solidFill>
                  <a:schemeClr val="tx1"/>
                </a:solidFill>
                <a:effectLst/>
                <a:latin typeface="+mn-lt"/>
                <a:ea typeface="+mn-ea"/>
                <a:cs typeface="+mn-cs"/>
              </a:rPr>
              <a:t> to the console.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5673967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preceding example starts off by creating an instance of the </a:t>
            </a:r>
            <a:r>
              <a:rPr lang="en-US" dirty="0" err="1" smtClean="0"/>
              <a:t>EmployStruct</a:t>
            </a:r>
            <a:r>
              <a:rPr lang="en-US" sz="1200" b="0" i="0" kern="1200" dirty="0" smtClean="0">
                <a:solidFill>
                  <a:schemeClr val="tx1"/>
                </a:solidFill>
                <a:effectLst/>
                <a:latin typeface="+mn-lt"/>
                <a:ea typeface="+mn-ea"/>
                <a:cs typeface="+mn-cs"/>
              </a:rPr>
              <a:t> structure with the </a:t>
            </a:r>
            <a:r>
              <a:rPr lang="en-US" dirty="0" err="1" smtClean="0"/>
              <a:t>salaryYear</a:t>
            </a:r>
            <a:r>
              <a:rPr lang="en-US" sz="1200" b="0" i="0" kern="1200" dirty="0" smtClean="0">
                <a:solidFill>
                  <a:schemeClr val="tx1"/>
                </a:solidFill>
                <a:effectLst/>
                <a:latin typeface="+mn-lt"/>
                <a:ea typeface="+mn-ea"/>
                <a:cs typeface="+mn-cs"/>
              </a:rPr>
              <a:t> value being set to </a:t>
            </a:r>
            <a:r>
              <a:rPr lang="en-US" dirty="0" smtClean="0"/>
              <a:t>39,000</a:t>
            </a:r>
            <a:r>
              <a:rPr lang="en-US" sz="1200" b="0" i="0" kern="1200" dirty="0" smtClean="0">
                <a:solidFill>
                  <a:schemeClr val="tx1"/>
                </a:solidFill>
                <a:effectLst/>
                <a:latin typeface="+mn-lt"/>
                <a:ea typeface="+mn-ea"/>
                <a:cs typeface="+mn-cs"/>
              </a:rPr>
              <a:t>. Next, we print the value of the </a:t>
            </a:r>
            <a:r>
              <a:rPr lang="en-US" dirty="0" err="1" smtClean="0"/>
              <a:t>salaryWeek</a:t>
            </a:r>
            <a:r>
              <a:rPr lang="en-US" sz="1200" b="0" i="0" kern="1200" dirty="0" smtClean="0">
                <a:solidFill>
                  <a:schemeClr val="tx1"/>
                </a:solidFill>
                <a:effectLst/>
                <a:latin typeface="+mn-lt"/>
                <a:ea typeface="+mn-ea"/>
                <a:cs typeface="+mn-cs"/>
              </a:rPr>
              <a:t> property to the console. This value is currently </a:t>
            </a:r>
            <a:r>
              <a:rPr lang="en-US" dirty="0" smtClean="0"/>
              <a:t>750.00</a:t>
            </a:r>
            <a:r>
              <a:rPr lang="en-US" sz="1200" b="0" i="0" kern="1200" dirty="0" smtClean="0">
                <a:solidFill>
                  <a:schemeClr val="tx1"/>
                </a:solidFill>
                <a:effectLst/>
                <a:latin typeface="+mn-lt"/>
                <a:ea typeface="+mn-ea"/>
                <a:cs typeface="+mn-cs"/>
              </a:rPr>
              <a:t>. We then set the </a:t>
            </a:r>
            <a:r>
              <a:rPr lang="en-US" dirty="0" err="1" smtClean="0"/>
              <a:t>salaryWeek</a:t>
            </a:r>
            <a:r>
              <a:rPr lang="en-US" sz="1200" b="0" i="0" kern="1200" dirty="0" smtClean="0">
                <a:solidFill>
                  <a:schemeClr val="tx1"/>
                </a:solidFill>
                <a:effectLst/>
                <a:latin typeface="+mn-lt"/>
                <a:ea typeface="+mn-ea"/>
                <a:cs typeface="+mn-cs"/>
              </a:rPr>
              <a:t> property to </a:t>
            </a:r>
            <a:r>
              <a:rPr lang="en-US" dirty="0" smtClean="0"/>
              <a:t>1000.00</a:t>
            </a:r>
            <a:r>
              <a:rPr lang="en-US" sz="1200" b="0" i="0" kern="1200" dirty="0" smtClean="0">
                <a:solidFill>
                  <a:schemeClr val="tx1"/>
                </a:solidFill>
                <a:effectLst/>
                <a:latin typeface="+mn-lt"/>
                <a:ea typeface="+mn-ea"/>
                <a:cs typeface="+mn-cs"/>
              </a:rPr>
              <a:t> and print out both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to the console. The values of the </a:t>
            </a:r>
            <a:r>
              <a:rPr lang="en-US" dirty="0" err="1" smtClean="0"/>
              <a:t>salaryWeek</a:t>
            </a:r>
            <a:r>
              <a:rPr lang="en-US" sz="1200" b="0" i="0" kern="1200" dirty="0" smtClean="0">
                <a:solidFill>
                  <a:schemeClr val="tx1"/>
                </a:solidFill>
                <a:effectLst/>
                <a:latin typeface="+mn-lt"/>
                <a:ea typeface="+mn-ea"/>
                <a:cs typeface="+mn-cs"/>
              </a:rPr>
              <a:t> and </a:t>
            </a:r>
            <a:r>
              <a:rPr lang="en-US" dirty="0" err="1" smtClean="0"/>
              <a:t>salaryYear</a:t>
            </a:r>
            <a:r>
              <a:rPr lang="en-US" sz="1200" b="0" i="0" kern="1200" dirty="0" smtClean="0">
                <a:solidFill>
                  <a:schemeClr val="tx1"/>
                </a:solidFill>
                <a:effectLst/>
                <a:latin typeface="+mn-lt"/>
                <a:ea typeface="+mn-ea"/>
                <a:cs typeface="+mn-cs"/>
              </a:rPr>
              <a:t> properties are now </a:t>
            </a:r>
            <a:r>
              <a:rPr lang="en-US" dirty="0" smtClean="0"/>
              <a:t>1000.00</a:t>
            </a:r>
            <a:r>
              <a:rPr lang="en-US" sz="1200" b="0" i="0" kern="1200" dirty="0" smtClean="0">
                <a:solidFill>
                  <a:schemeClr val="tx1"/>
                </a:solidFill>
                <a:effectLst/>
                <a:latin typeface="+mn-lt"/>
                <a:ea typeface="+mn-ea"/>
                <a:cs typeface="+mn-cs"/>
              </a:rPr>
              <a:t> and </a:t>
            </a:r>
            <a:r>
              <a:rPr lang="en-US" dirty="0" smtClean="0"/>
              <a:t>52000</a:t>
            </a:r>
            <a:r>
              <a:rPr lang="en-US" sz="1200" b="0" i="0" kern="1200" dirty="0" smtClean="0">
                <a:solidFill>
                  <a:schemeClr val="tx1"/>
                </a:solidFill>
                <a:effectLst/>
                <a:latin typeface="+mn-lt"/>
                <a:ea typeface="+mn-ea"/>
                <a:cs typeface="+mn-cs"/>
              </a:rPr>
              <a:t> respectively. As we can see, in this example, setting either the </a:t>
            </a:r>
            <a:r>
              <a:rPr lang="en-US" dirty="0" err="1" smtClean="0"/>
              <a:t>salaryWeek</a:t>
            </a:r>
            <a:r>
              <a:rPr lang="en-US" sz="1200" b="0" i="0" kern="1200" dirty="0" smtClean="0">
                <a:solidFill>
                  <a:schemeClr val="tx1"/>
                </a:solidFill>
                <a:effectLst/>
                <a:latin typeface="+mn-lt"/>
                <a:ea typeface="+mn-ea"/>
                <a:cs typeface="+mn-cs"/>
              </a:rPr>
              <a:t> or </a:t>
            </a:r>
            <a:r>
              <a:rPr lang="en-US" dirty="0" err="1" smtClean="0"/>
              <a:t>salaryYear</a:t>
            </a:r>
            <a:r>
              <a:rPr lang="en-US" sz="1200" b="0" i="0" kern="1200" dirty="0" smtClean="0">
                <a:solidFill>
                  <a:schemeClr val="tx1"/>
                </a:solidFill>
                <a:effectLst/>
                <a:latin typeface="+mn-lt"/>
                <a:ea typeface="+mn-ea"/>
                <a:cs typeface="+mn-cs"/>
              </a:rPr>
              <a:t> property changes the values returned by both.</a:t>
            </a:r>
          </a:p>
        </p:txBody>
      </p:sp>
      <p:sp>
        <p:nvSpPr>
          <p:cNvPr id="4" name="Slide Number Placeholder 3"/>
          <p:cNvSpPr>
            <a:spLocks noGrp="1"/>
          </p:cNvSpPr>
          <p:nvPr>
            <p:ph type="sldNum" sz="quarter" idx="10"/>
          </p:nvPr>
        </p:nvSpPr>
        <p:spPr/>
        <p:txBody>
          <a:bodyPr/>
          <a:lstStyle/>
          <a:p>
            <a:fld id="{82869989-EB00-4EE7-BCB5-25BDC5BB29F8}" type="slidenum">
              <a:rPr lang="en-US" smtClean="0"/>
              <a:t>92</a:t>
            </a:fld>
            <a:endParaRPr lang="en-US"/>
          </a:p>
        </p:txBody>
      </p:sp>
    </p:spTree>
    <p:extLst>
      <p:ext uri="{BB962C8B-B14F-4D97-AF65-F5344CB8AC3E}">
        <p14:creationId xmlns:p14="http://schemas.microsoft.com/office/powerpoint/2010/main" val="19633359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Methods are functions that are associated with a class or structure. A method, like a function, will encapsulate the code for a specific task or functionality that is associated with the class or structure. The following code will return the full name of the employee by using the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properties: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define this method exactly as we would define any function. A method is simply a function that is associated with a specific class or structure, and everything that we learned about functions in the previous chapters applies to methods. The </a:t>
            </a:r>
            <a:r>
              <a:rPr lang="en-US" dirty="0" err="1" smtClean="0"/>
              <a:t>getFullName</a:t>
            </a:r>
            <a:r>
              <a:rPr lang="en-US" dirty="0" smtClean="0"/>
              <a:t>()</a:t>
            </a:r>
            <a:r>
              <a:rPr lang="en-US" sz="1200" b="0" i="0" kern="1200" dirty="0" smtClean="0">
                <a:solidFill>
                  <a:schemeClr val="tx1"/>
                </a:solidFill>
                <a:effectLst/>
                <a:latin typeface="+mn-lt"/>
                <a:ea typeface="+mn-ea"/>
                <a:cs typeface="+mn-cs"/>
              </a:rPr>
              <a:t> function can be added directly to the </a:t>
            </a:r>
            <a:r>
              <a:rPr lang="en-US" dirty="0" err="1" smtClean="0"/>
              <a:t>EmployeeClass</a:t>
            </a:r>
            <a:r>
              <a:rPr lang="en-US" sz="1200" b="0" i="0" kern="1200" dirty="0" smtClean="0">
                <a:solidFill>
                  <a:schemeClr val="tx1"/>
                </a:solidFill>
                <a:effectLst/>
                <a:latin typeface="+mn-lt"/>
                <a:ea typeface="+mn-ea"/>
                <a:cs typeface="+mn-cs"/>
              </a:rPr>
              <a:t> class or </a:t>
            </a:r>
            <a:r>
              <a:rPr lang="en-US" dirty="0" err="1" smtClean="0"/>
              <a:t>EmployeeStruct</a:t>
            </a:r>
            <a:r>
              <a:rPr lang="en-US" sz="1200" b="0" i="0" kern="1200" dirty="0" smtClean="0">
                <a:solidFill>
                  <a:schemeClr val="tx1"/>
                </a:solidFill>
                <a:effectLst/>
                <a:latin typeface="+mn-lt"/>
                <a:ea typeface="+mn-ea"/>
                <a:cs typeface="+mn-cs"/>
              </a:rPr>
              <a:t> structure without any modification.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93</a:t>
            </a:fld>
            <a:endParaRPr lang="en-US"/>
          </a:p>
        </p:txBody>
      </p:sp>
    </p:spTree>
    <p:extLst>
      <p:ext uri="{BB962C8B-B14F-4D97-AF65-F5344CB8AC3E}">
        <p14:creationId xmlns:p14="http://schemas.microsoft.com/office/powerpoint/2010/main" val="12611593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err="1" smtClean="0"/>
              <a:t>getFullName</a:t>
            </a:r>
            <a:r>
              <a:rPr lang="en-US" dirty="0" smtClean="0"/>
              <a:t>()</a:t>
            </a:r>
            <a:r>
              <a:rPr lang="en-US" sz="1200" b="0" i="0" kern="1200" dirty="0" smtClean="0">
                <a:solidFill>
                  <a:schemeClr val="tx1"/>
                </a:solidFill>
                <a:effectLst/>
                <a:latin typeface="+mn-lt"/>
                <a:ea typeface="+mn-ea"/>
                <a:cs typeface="+mn-cs"/>
              </a:rPr>
              <a:t> function can be added directly to the </a:t>
            </a:r>
            <a:r>
              <a:rPr lang="en-US" dirty="0" err="1" smtClean="0"/>
              <a:t>EmployeeClass</a:t>
            </a:r>
            <a:r>
              <a:rPr lang="en-US" sz="1200" b="0" i="0" kern="1200" dirty="0" smtClean="0">
                <a:solidFill>
                  <a:schemeClr val="tx1"/>
                </a:solidFill>
                <a:effectLst/>
                <a:latin typeface="+mn-lt"/>
                <a:ea typeface="+mn-ea"/>
                <a:cs typeface="+mn-cs"/>
              </a:rPr>
              <a:t> class or </a:t>
            </a:r>
            <a:r>
              <a:rPr lang="en-US" dirty="0" err="1" smtClean="0"/>
              <a:t>EmployeeStruct</a:t>
            </a:r>
            <a:r>
              <a:rPr lang="en-US" sz="1200" b="0" i="0" kern="1200" dirty="0" smtClean="0">
                <a:solidFill>
                  <a:schemeClr val="tx1"/>
                </a:solidFill>
                <a:effectLst/>
                <a:latin typeface="+mn-lt"/>
                <a:ea typeface="+mn-ea"/>
                <a:cs typeface="+mn-cs"/>
              </a:rPr>
              <a:t> structure without any modification.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94</a:t>
            </a:fld>
            <a:endParaRPr lang="en-US"/>
          </a:p>
        </p:txBody>
      </p:sp>
    </p:spTree>
    <p:extLst>
      <p:ext uri="{BB962C8B-B14F-4D97-AF65-F5344CB8AC3E}">
        <p14:creationId xmlns:p14="http://schemas.microsoft.com/office/powerpoint/2010/main" val="3957811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initialize an instance of both the </a:t>
            </a:r>
            <a:r>
              <a:rPr lang="en-US" dirty="0" err="1" smtClean="0"/>
              <a:t>EmployeeClass</a:t>
            </a:r>
            <a:r>
              <a:rPr lang="en-US" sz="1200" b="0" i="0" kern="1200" dirty="0" smtClean="0">
                <a:solidFill>
                  <a:schemeClr val="tx1"/>
                </a:solidFill>
                <a:effectLst/>
                <a:latin typeface="+mn-lt"/>
                <a:ea typeface="+mn-ea"/>
                <a:cs typeface="+mn-cs"/>
              </a:rPr>
              <a:t> class. We populate the class with the same information and then use the </a:t>
            </a:r>
            <a:r>
              <a:rPr lang="en-US" dirty="0" err="1" smtClean="0"/>
              <a:t>getFullName</a:t>
            </a:r>
            <a:r>
              <a:rPr lang="en-US" dirty="0" smtClean="0"/>
              <a:t>()</a:t>
            </a:r>
            <a:r>
              <a:rPr lang="en-US" sz="1200" b="0" i="0" kern="1200" dirty="0" smtClean="0">
                <a:solidFill>
                  <a:schemeClr val="tx1"/>
                </a:solidFill>
                <a:effectLst/>
                <a:latin typeface="+mn-lt"/>
                <a:ea typeface="+mn-ea"/>
                <a:cs typeface="+mn-cs"/>
              </a:rPr>
              <a:t>method to print the full name of the employee to the console. </a:t>
            </a:r>
            <a:r>
              <a:rPr lang="en-US" dirty="0" smtClean="0"/>
              <a:t>Jon Hoffman</a:t>
            </a:r>
            <a:r>
              <a:rPr lang="en-US" sz="1200" b="0" i="0" kern="1200" dirty="0" smtClean="0">
                <a:solidFill>
                  <a:schemeClr val="tx1"/>
                </a:solidFill>
                <a:effectLst/>
                <a:latin typeface="+mn-lt"/>
                <a:ea typeface="+mn-ea"/>
                <a:cs typeface="+mn-cs"/>
              </a:rPr>
              <a:t> is printed to the console.  You can do the same with the </a:t>
            </a:r>
            <a:r>
              <a:rPr lang="en-US" sz="1200" b="0" i="0" kern="1200" dirty="0" err="1" smtClean="0">
                <a:solidFill>
                  <a:schemeClr val="tx1"/>
                </a:solidFill>
                <a:effectLst/>
                <a:latin typeface="+mn-lt"/>
                <a:ea typeface="+mn-ea"/>
                <a:cs typeface="+mn-cs"/>
              </a:rPr>
              <a:t>struct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95</a:t>
            </a:fld>
            <a:endParaRPr lang="en-US"/>
          </a:p>
        </p:txBody>
      </p:sp>
    </p:spTree>
    <p:extLst>
      <p:ext uri="{BB962C8B-B14F-4D97-AF65-F5344CB8AC3E}">
        <p14:creationId xmlns:p14="http://schemas.microsoft.com/office/powerpoint/2010/main" val="126537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Initializers are called when we initialize a new instance of a particular type (a class or structure).</a:t>
            </a:r>
          </a:p>
          <a:p>
            <a:r>
              <a:rPr lang="en-US" sz="1200" b="0" i="0" kern="1200" dirty="0" smtClean="0">
                <a:solidFill>
                  <a:schemeClr val="tx1"/>
                </a:solidFill>
                <a:effectLst/>
                <a:latin typeface="+mn-lt"/>
                <a:ea typeface="+mn-ea"/>
                <a:cs typeface="+mn-cs"/>
              </a:rPr>
              <a:t>The initialization process can include setting initial values for stored properties, verifying external resources are available, or setting up the UI properly. Initializers are generally used to ensure that the instance of the class or structure is properly initialized prior to first use.</a:t>
            </a:r>
            <a:r>
              <a:rPr lang="en-US" dirty="0" smtClean="0"/>
              <a:t/>
            </a:r>
            <a:br>
              <a:rPr lang="en-US" dirty="0" smtClean="0"/>
            </a:br>
            <a:r>
              <a:rPr lang="en-US" sz="1200" b="0" i="0" kern="1200" dirty="0" smtClean="0">
                <a:solidFill>
                  <a:schemeClr val="tx1"/>
                </a:solidFill>
                <a:effectLst/>
                <a:latin typeface="+mn-lt"/>
                <a:ea typeface="+mn-ea"/>
                <a:cs typeface="+mn-cs"/>
              </a:rPr>
              <a:t>Initializers are special methods that are used to create a new instance of a type.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96</a:t>
            </a:fld>
            <a:endParaRPr lang="en-US"/>
          </a:p>
        </p:txBody>
      </p:sp>
    </p:spTree>
    <p:extLst>
      <p:ext uri="{BB962C8B-B14F-4D97-AF65-F5344CB8AC3E}">
        <p14:creationId xmlns:p14="http://schemas.microsoft.com/office/powerpoint/2010/main" val="90155321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initializer, </a:t>
            </a:r>
            <a:r>
              <a:rPr lang="en-US" dirty="0" err="1" smtClean="0"/>
              <a:t>init</a:t>
            </a:r>
            <a:r>
              <a:rPr lang="en-US" dirty="0" smtClean="0"/>
              <a:t>()</a:t>
            </a:r>
            <a:r>
              <a:rPr lang="en-US" sz="1200" b="0" i="0" kern="1200" dirty="0" smtClean="0">
                <a:solidFill>
                  <a:schemeClr val="tx1"/>
                </a:solidFill>
                <a:effectLst/>
                <a:latin typeface="+mn-lt"/>
                <a:ea typeface="+mn-ea"/>
                <a:cs typeface="+mn-cs"/>
              </a:rPr>
              <a:t>, when used, will set all of the stored properties to their default values. The second initializer, </a:t>
            </a:r>
            <a:r>
              <a:rPr lang="en-US" dirty="0" err="1" smtClean="0"/>
              <a:t>init</a:t>
            </a:r>
            <a:r>
              <a:rPr lang="en-US" dirty="0" smtClean="0"/>
              <a:t>(</a:t>
            </a:r>
            <a:r>
              <a:rPr lang="en-US" dirty="0" err="1" smtClean="0"/>
              <a:t>firstName</a:t>
            </a:r>
            <a:r>
              <a:rPr lang="en-US" dirty="0" smtClean="0"/>
              <a:t>: String, </a:t>
            </a:r>
            <a:r>
              <a:rPr lang="en-US" dirty="0" err="1" smtClean="0"/>
              <a:t>lastName</a:t>
            </a:r>
            <a:r>
              <a:rPr lang="en-US" dirty="0" smtClean="0"/>
              <a:t>: String)</a:t>
            </a:r>
            <a:r>
              <a:rPr lang="en-US" sz="1200" b="0" i="0" kern="1200" dirty="0" smtClean="0">
                <a:solidFill>
                  <a:schemeClr val="tx1"/>
                </a:solidFill>
                <a:effectLst/>
                <a:latin typeface="+mn-lt"/>
                <a:ea typeface="+mn-ea"/>
                <a:cs typeface="+mn-cs"/>
              </a:rPr>
              <a:t>, when used, will populate the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properties with the values of the arguments. The third initializer, </a:t>
            </a:r>
            <a:r>
              <a:rPr lang="en-US" dirty="0" err="1" smtClean="0"/>
              <a:t>init</a:t>
            </a:r>
            <a:r>
              <a:rPr lang="en-US" dirty="0" smtClean="0"/>
              <a:t>(</a:t>
            </a:r>
            <a:r>
              <a:rPr lang="en-US" dirty="0" err="1" smtClean="0"/>
              <a:t>firstName</a:t>
            </a:r>
            <a:r>
              <a:rPr lang="en-US" dirty="0" smtClean="0"/>
              <a:t>: String, </a:t>
            </a:r>
            <a:r>
              <a:rPr lang="en-US" dirty="0" err="1" smtClean="0"/>
              <a:t>lastName</a:t>
            </a:r>
            <a:r>
              <a:rPr lang="en-US" dirty="0" smtClean="0"/>
              <a:t>: String, </a:t>
            </a:r>
            <a:r>
              <a:rPr lang="en-US" dirty="0" err="1" smtClean="0"/>
              <a:t>salaryYear</a:t>
            </a:r>
            <a:r>
              <a:rPr lang="en-US" dirty="0" smtClean="0"/>
              <a:t>: Double)</a:t>
            </a:r>
            <a:r>
              <a:rPr lang="en-US" sz="1200" b="0" i="0" kern="1200" dirty="0" smtClean="0">
                <a:solidFill>
                  <a:schemeClr val="tx1"/>
                </a:solidFill>
                <a:effectLst/>
                <a:latin typeface="+mn-lt"/>
                <a:ea typeface="+mn-ea"/>
                <a:cs typeface="+mn-cs"/>
              </a:rPr>
              <a:t>, will populate all the properties with the values of the arguments.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97</a:t>
            </a:fld>
            <a:endParaRPr lang="en-US"/>
          </a:p>
        </p:txBody>
      </p:sp>
    </p:spTree>
    <p:extLst>
      <p:ext uri="{BB962C8B-B14F-4D97-AF65-F5344CB8AC3E}">
        <p14:creationId xmlns:p14="http://schemas.microsoft.com/office/powerpoint/2010/main" val="2937144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variable g uses the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initializer to create an instance of the </a:t>
            </a:r>
            <a:r>
              <a:rPr lang="en-US" sz="1200" b="0" i="0" kern="1200" dirty="0" err="1" smtClean="0">
                <a:solidFill>
                  <a:schemeClr val="tx1"/>
                </a:solidFill>
                <a:effectLst/>
                <a:latin typeface="+mn-lt"/>
                <a:ea typeface="+mn-ea"/>
                <a:cs typeface="+mn-cs"/>
              </a:rPr>
              <a:t>EmployeeClass</a:t>
            </a:r>
            <a:r>
              <a:rPr lang="en-US" sz="1200" b="0" i="0" kern="1200" dirty="0" smtClean="0">
                <a:solidFill>
                  <a:schemeClr val="tx1"/>
                </a:solidFill>
                <a:effectLst/>
                <a:latin typeface="+mn-lt"/>
                <a:ea typeface="+mn-ea"/>
                <a:cs typeface="+mn-cs"/>
              </a:rPr>
              <a:t> class; therefore, all the properties of this </a:t>
            </a:r>
            <a:r>
              <a:rPr lang="en-US" sz="1200" b="0" i="0" kern="1200" dirty="0" err="1" smtClean="0">
                <a:solidFill>
                  <a:schemeClr val="tx1"/>
                </a:solidFill>
                <a:effectLst/>
                <a:latin typeface="+mn-lt"/>
                <a:ea typeface="+mn-ea"/>
                <a:cs typeface="+mn-cs"/>
              </a:rPr>
              <a:t>EmployeeClass</a:t>
            </a:r>
            <a:r>
              <a:rPr lang="en-US" sz="1200" b="0" i="0" kern="1200" dirty="0" smtClean="0">
                <a:solidFill>
                  <a:schemeClr val="tx1"/>
                </a:solidFill>
                <a:effectLst/>
                <a:latin typeface="+mn-lt"/>
                <a:ea typeface="+mn-ea"/>
                <a:cs typeface="+mn-cs"/>
              </a:rPr>
              <a:t> instance contain their default values.</a:t>
            </a:r>
          </a:p>
          <a:p>
            <a:r>
              <a:rPr lang="en-US" sz="1200" b="0" i="0" kern="1200" dirty="0" smtClean="0">
                <a:solidFill>
                  <a:schemeClr val="tx1"/>
                </a:solidFill>
                <a:effectLst/>
                <a:latin typeface="+mn-lt"/>
                <a:ea typeface="+mn-ea"/>
                <a:cs typeface="+mn-cs"/>
              </a:rPr>
              <a:t>The h variable uses the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String,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String) initializer to create an instance of the </a:t>
            </a:r>
            <a:r>
              <a:rPr lang="en-US" sz="1200" b="0" i="0" kern="1200" dirty="0" err="1" smtClean="0">
                <a:solidFill>
                  <a:schemeClr val="tx1"/>
                </a:solidFill>
                <a:effectLst/>
                <a:latin typeface="+mn-lt"/>
                <a:ea typeface="+mn-ea"/>
                <a:cs typeface="+mn-cs"/>
              </a:rPr>
              <a:t>EmployeeStruct</a:t>
            </a:r>
            <a:r>
              <a:rPr lang="en-US" sz="1200" b="0" i="0" kern="1200" dirty="0" smtClean="0">
                <a:solidFill>
                  <a:schemeClr val="tx1"/>
                </a:solidFill>
                <a:effectLst/>
                <a:latin typeface="+mn-lt"/>
                <a:ea typeface="+mn-ea"/>
                <a:cs typeface="+mn-cs"/>
              </a:rPr>
              <a:t> structure; therefore,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property of the structure is set to Me and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is set to Moe, which are the two arguments passed into the initializer. The </a:t>
            </a:r>
            <a:r>
              <a:rPr lang="en-US" sz="1200" b="0" i="0" kern="1200" dirty="0" err="1" smtClean="0">
                <a:solidFill>
                  <a:schemeClr val="tx1"/>
                </a:solidFill>
                <a:effectLst/>
                <a:latin typeface="+mn-lt"/>
                <a:ea typeface="+mn-ea"/>
                <a:cs typeface="+mn-cs"/>
              </a:rPr>
              <a:t>salaryYear</a:t>
            </a:r>
            <a:r>
              <a:rPr lang="en-US" sz="1200" b="0" i="0" kern="1200" dirty="0" smtClean="0">
                <a:solidFill>
                  <a:schemeClr val="tx1"/>
                </a:solidFill>
                <a:effectLst/>
                <a:latin typeface="+mn-lt"/>
                <a:ea typeface="+mn-ea"/>
                <a:cs typeface="+mn-cs"/>
              </a:rPr>
              <a:t> property is still set to the default value of 0.0.</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variable uses the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String,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String, </a:t>
            </a:r>
            <a:r>
              <a:rPr lang="en-US" sz="1200" b="0" i="0" kern="1200" dirty="0" err="1" smtClean="0">
                <a:solidFill>
                  <a:schemeClr val="tx1"/>
                </a:solidFill>
                <a:effectLst/>
                <a:latin typeface="+mn-lt"/>
                <a:ea typeface="+mn-ea"/>
                <a:cs typeface="+mn-cs"/>
              </a:rPr>
              <a:t>salaryYear</a:t>
            </a:r>
            <a:r>
              <a:rPr lang="en-US" sz="1200" b="0" i="0" kern="1200" dirty="0" smtClean="0">
                <a:solidFill>
                  <a:schemeClr val="tx1"/>
                </a:solidFill>
                <a:effectLst/>
                <a:latin typeface="+mn-lt"/>
                <a:ea typeface="+mn-ea"/>
                <a:cs typeface="+mn-cs"/>
              </a:rPr>
              <a:t>: Double) initializer to create an instance of the </a:t>
            </a:r>
            <a:r>
              <a:rPr lang="en-US" sz="1200" b="0" i="0" kern="1200" dirty="0" err="1" smtClean="0">
                <a:solidFill>
                  <a:schemeClr val="tx1"/>
                </a:solidFill>
                <a:effectLst/>
                <a:latin typeface="+mn-lt"/>
                <a:ea typeface="+mn-ea"/>
                <a:cs typeface="+mn-cs"/>
              </a:rPr>
              <a:t>EmployeeClass</a:t>
            </a:r>
            <a:r>
              <a:rPr lang="en-US" sz="1200" b="0" i="0" kern="1200" dirty="0" smtClean="0">
                <a:solidFill>
                  <a:schemeClr val="tx1"/>
                </a:solidFill>
                <a:effectLst/>
                <a:latin typeface="+mn-lt"/>
                <a:ea typeface="+mn-ea"/>
                <a:cs typeface="+mn-cs"/>
              </a:rPr>
              <a:t> class; therefore, the </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 property is set to Me,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property is set to Moe, and the </a:t>
            </a:r>
            <a:r>
              <a:rPr lang="en-US" sz="1200" b="0" i="0" kern="1200" dirty="0" err="1" smtClean="0">
                <a:solidFill>
                  <a:schemeClr val="tx1"/>
                </a:solidFill>
                <a:effectLst/>
                <a:latin typeface="+mn-lt"/>
                <a:ea typeface="+mn-ea"/>
                <a:cs typeface="+mn-cs"/>
              </a:rPr>
              <a:t>salaryYear</a:t>
            </a:r>
            <a:r>
              <a:rPr lang="en-US" sz="1200" b="0" i="0" kern="1200" dirty="0" smtClean="0">
                <a:solidFill>
                  <a:schemeClr val="tx1"/>
                </a:solidFill>
                <a:effectLst/>
                <a:latin typeface="+mn-lt"/>
                <a:ea typeface="+mn-ea"/>
                <a:cs typeface="+mn-cs"/>
              </a:rPr>
              <a:t> is set to 45000.</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98</a:t>
            </a:fld>
            <a:endParaRPr lang="en-US"/>
          </a:p>
        </p:txBody>
      </p:sp>
    </p:spTree>
    <p:extLst>
      <p:ext uri="{BB962C8B-B14F-4D97-AF65-F5344CB8AC3E}">
        <p14:creationId xmlns:p14="http://schemas.microsoft.com/office/powerpoint/2010/main" val="15086269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Just like functions, the parameters associated with an initializer can have separate internal and external names. Unlike functions, if we do not supply external parameter names for our parameters, Swift will automatically generate them for us. In the previous examples, we did not include external parameter names in the definition of the initializers, so Swift created them for us using the internal parameter name as the external parameter name.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we wanted to supply our own parameter names, we would do so by putting the external function name before the internal function name, exactly as we do with any normal function. Let's look at how we would define our own external parameter names by redefining one of the initializers within our </a:t>
            </a:r>
            <a:r>
              <a:rPr lang="en-US" dirty="0" err="1" smtClean="0"/>
              <a:t>EmployeeClass</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99</a:t>
            </a:fld>
            <a:endParaRPr lang="en-US"/>
          </a:p>
        </p:txBody>
      </p:sp>
    </p:spTree>
    <p:extLst>
      <p:ext uri="{BB962C8B-B14F-4D97-AF65-F5344CB8AC3E}">
        <p14:creationId xmlns:p14="http://schemas.microsoft.com/office/powerpoint/2010/main" val="6293801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failable</a:t>
            </a:r>
            <a:r>
              <a:rPr lang="en-US" sz="1200" b="0" i="0" kern="1200" dirty="0" smtClean="0">
                <a:solidFill>
                  <a:schemeClr val="tx1"/>
                </a:solidFill>
                <a:effectLst/>
                <a:latin typeface="+mn-lt"/>
                <a:ea typeface="+mn-ea"/>
                <a:cs typeface="+mn-cs"/>
              </a:rPr>
              <a:t> initializer is an initializer that may fail to initialize the resources needed for a class or a structure, thereby rendering the instance unusable. </a:t>
            </a:r>
          </a:p>
          <a:p>
            <a:r>
              <a:rPr lang="en-US" sz="1200" b="0" i="0" kern="1200" dirty="0" smtClean="0">
                <a:solidFill>
                  <a:schemeClr val="tx1"/>
                </a:solidFill>
                <a:effectLst/>
                <a:latin typeface="+mn-lt"/>
                <a:ea typeface="+mn-ea"/>
                <a:cs typeface="+mn-cs"/>
              </a:rPr>
              <a:t>In the previous example, we did not include a </a:t>
            </a:r>
            <a:r>
              <a:rPr lang="en-US" dirty="0" smtClean="0"/>
              <a:t>return</a:t>
            </a:r>
            <a:r>
              <a:rPr lang="en-US" sz="1200" b="0" i="0" kern="1200" dirty="0" smtClean="0">
                <a:solidFill>
                  <a:schemeClr val="tx1"/>
                </a:solidFill>
                <a:effectLst/>
                <a:latin typeface="+mn-lt"/>
                <a:ea typeface="+mn-ea"/>
                <a:cs typeface="+mn-cs"/>
              </a:rPr>
              <a:t> statement within the initializer because Swift does not need to return the initialized instance; however, in a </a:t>
            </a:r>
            <a:r>
              <a:rPr lang="en-US" sz="1200" b="0" i="0" kern="1200" dirty="0" err="1" smtClean="0">
                <a:solidFill>
                  <a:schemeClr val="tx1"/>
                </a:solidFill>
                <a:effectLst/>
                <a:latin typeface="+mn-lt"/>
                <a:ea typeface="+mn-ea"/>
                <a:cs typeface="+mn-cs"/>
              </a:rPr>
              <a:t>failable</a:t>
            </a:r>
            <a:r>
              <a:rPr lang="en-US" sz="1200" b="0" i="0" kern="1200" dirty="0" smtClean="0">
                <a:solidFill>
                  <a:schemeClr val="tx1"/>
                </a:solidFill>
                <a:effectLst/>
                <a:latin typeface="+mn-lt"/>
                <a:ea typeface="+mn-ea"/>
                <a:cs typeface="+mn-cs"/>
              </a:rPr>
              <a:t> initializer, if the initialization fails, we will return </a:t>
            </a:r>
            <a:r>
              <a:rPr lang="en-US" dirty="0" smtClean="0"/>
              <a:t>nil</a:t>
            </a:r>
            <a:r>
              <a:rPr lang="en-US" sz="1200" b="0" i="0" kern="1200" dirty="0" smtClean="0">
                <a:solidFill>
                  <a:schemeClr val="tx1"/>
                </a:solidFill>
                <a:effectLst/>
                <a:latin typeface="+mn-lt"/>
                <a:ea typeface="+mn-ea"/>
                <a:cs typeface="+mn-cs"/>
              </a:rPr>
              <a:t>. If the initializer successfully initializes the instance, we do not need to return anything. Therefore, in our example, if the yearly salary that is passed in is below </a:t>
            </a:r>
            <a:r>
              <a:rPr lang="en-US" dirty="0" smtClean="0"/>
              <a:t>$20,000</a:t>
            </a:r>
            <a:r>
              <a:rPr lang="en-US" sz="1200" b="0" i="0" kern="1200" dirty="0" smtClean="0">
                <a:solidFill>
                  <a:schemeClr val="tx1"/>
                </a:solidFill>
                <a:effectLst/>
                <a:latin typeface="+mn-lt"/>
                <a:ea typeface="+mn-ea"/>
                <a:cs typeface="+mn-cs"/>
              </a:rPr>
              <a:t> a year, we return </a:t>
            </a:r>
            <a:r>
              <a:rPr lang="en-US" dirty="0" smtClean="0"/>
              <a:t>nil</a:t>
            </a:r>
            <a:r>
              <a:rPr lang="en-US" sz="1200" b="0" i="0" kern="1200" dirty="0" smtClean="0">
                <a:solidFill>
                  <a:schemeClr val="tx1"/>
                </a:solidFill>
                <a:effectLst/>
                <a:latin typeface="+mn-lt"/>
                <a:ea typeface="+mn-ea"/>
                <a:cs typeface="+mn-cs"/>
              </a:rPr>
              <a:t>, indicating that the initialization failed; otherwise, nothing will be returned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100</a:t>
            </a:fld>
            <a:endParaRPr lang="en-US"/>
          </a:p>
        </p:txBody>
      </p:sp>
    </p:spTree>
    <p:extLst>
      <p:ext uri="{BB962C8B-B14F-4D97-AF65-F5344CB8AC3E}">
        <p14:creationId xmlns:p14="http://schemas.microsoft.com/office/powerpoint/2010/main" val="13923727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previous example, we initialize the instance of the </a:t>
            </a:r>
            <a:r>
              <a:rPr lang="en-US" dirty="0" err="1" smtClean="0"/>
              <a:t>EmployeeClass</a:t>
            </a:r>
            <a:r>
              <a:rPr lang="en-US" sz="1200" b="0" i="0" kern="1200" dirty="0" smtClean="0">
                <a:solidFill>
                  <a:schemeClr val="tx1"/>
                </a:solidFill>
                <a:effectLst/>
                <a:latin typeface="+mn-lt"/>
                <a:ea typeface="+mn-ea"/>
                <a:cs typeface="+mn-cs"/>
              </a:rPr>
              <a:t> class with a yearly salary greater than </a:t>
            </a:r>
            <a:r>
              <a:rPr lang="en-US" dirty="0" smtClean="0"/>
              <a:t>$20,000</a:t>
            </a:r>
            <a:r>
              <a:rPr lang="en-US" sz="1200" b="0" i="0" kern="1200" dirty="0" smtClean="0">
                <a:solidFill>
                  <a:schemeClr val="tx1"/>
                </a:solidFill>
                <a:effectLst/>
                <a:latin typeface="+mn-lt"/>
                <a:ea typeface="+mn-ea"/>
                <a:cs typeface="+mn-cs"/>
              </a:rPr>
              <a:t>; therefore, the instance gets initialized correctly and the full name of </a:t>
            </a:r>
            <a:r>
              <a:rPr lang="en-US" dirty="0" smtClean="0"/>
              <a:t>Jon Hoffman</a:t>
            </a:r>
            <a:r>
              <a:rPr lang="en-US" sz="1200" b="0" i="0" kern="1200" dirty="0" smtClean="0">
                <a:solidFill>
                  <a:schemeClr val="tx1"/>
                </a:solidFill>
                <a:effectLst/>
                <a:latin typeface="+mn-lt"/>
                <a:ea typeface="+mn-ea"/>
                <a:cs typeface="+mn-cs"/>
              </a:rPr>
              <a:t> is printed to the console. Now let's try to initialize an instance of the </a:t>
            </a:r>
            <a:r>
              <a:rPr lang="en-US" dirty="0" err="1" smtClean="0"/>
              <a:t>EmployeeClass</a:t>
            </a:r>
            <a:r>
              <a:rPr lang="en-US" sz="1200" b="0" i="0" kern="1200" dirty="0" smtClean="0">
                <a:solidFill>
                  <a:schemeClr val="tx1"/>
                </a:solidFill>
                <a:effectLst/>
                <a:latin typeface="+mn-lt"/>
                <a:ea typeface="+mn-ea"/>
                <a:cs typeface="+mn-cs"/>
              </a:rPr>
              <a:t> class with a yearly salary less than </a:t>
            </a:r>
            <a:r>
              <a:rPr lang="en-US" dirty="0" smtClean="0"/>
              <a:t>$20,000</a:t>
            </a:r>
            <a:r>
              <a:rPr lang="en-US" sz="1200" b="0" i="0" kern="1200" dirty="0" smtClean="0">
                <a:solidFill>
                  <a:schemeClr val="tx1"/>
                </a:solidFill>
                <a:effectLst/>
                <a:latin typeface="+mn-lt"/>
                <a:ea typeface="+mn-ea"/>
                <a:cs typeface="+mn-cs"/>
              </a:rPr>
              <a:t> to see how it fails: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101</a:t>
            </a:fld>
            <a:endParaRPr lang="en-US"/>
          </a:p>
        </p:txBody>
      </p:sp>
    </p:spTree>
    <p:extLst>
      <p:ext uri="{BB962C8B-B14F-4D97-AF65-F5344CB8AC3E}">
        <p14:creationId xmlns:p14="http://schemas.microsoft.com/office/powerpoint/2010/main" val="150248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7/6/17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7/6/17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7/6/17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7/6/17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7/6/17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7/6/17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7/6/17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t>Control Flow and Functions</a:t>
            </a:r>
            <a:endParaRPr lang="en-US" dirty="0"/>
          </a:p>
          <a:p>
            <a:r>
              <a:rPr lang="en-US" sz="2800" dirty="0" smtClean="0"/>
              <a:t>Classes and </a:t>
            </a:r>
            <a:r>
              <a:rPr lang="en-US" sz="2800" dirty="0" err="1" smtClean="0"/>
              <a:t>Structs</a:t>
            </a:r>
            <a:r>
              <a:rPr lang="en-US" sz="2800" dirty="0" smtClean="0"/>
              <a:t> </a:t>
            </a:r>
          </a:p>
        </p:txBody>
      </p:sp>
    </p:spTree>
    <p:extLst>
      <p:ext uri="{BB962C8B-B14F-4D97-AF65-F5344CB8AC3E}">
        <p14:creationId xmlns:p14="http://schemas.microsoft.com/office/powerpoint/2010/main" val="13265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mr-IN" dirty="0" smtClean="0"/>
              <a:t>…</a:t>
            </a:r>
            <a:r>
              <a:rPr lang="en-US" dirty="0" smtClean="0"/>
              <a:t>Else Statements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teamOneScore</a:t>
            </a:r>
            <a:r>
              <a:rPr lang="en-US" sz="2800" dirty="0"/>
              <a:t> = 7 </a:t>
            </a:r>
            <a:r>
              <a:rPr lang="en-US" sz="2800" dirty="0" smtClean="0"/>
              <a:t/>
            </a:r>
            <a:br>
              <a:rPr lang="en-US" sz="2800" dirty="0" smtClean="0"/>
            </a:br>
            <a:r>
              <a:rPr lang="en-US" sz="2800" dirty="0" err="1" smtClean="0"/>
              <a:t>var</a:t>
            </a:r>
            <a:r>
              <a:rPr lang="en-US" sz="2800" dirty="0" smtClean="0"/>
              <a:t> </a:t>
            </a:r>
            <a:r>
              <a:rPr lang="en-US" sz="2800" dirty="0" err="1"/>
              <a:t>teamTwoScore</a:t>
            </a:r>
            <a:r>
              <a:rPr lang="en-US" sz="2800" dirty="0"/>
              <a:t> = 6 </a:t>
            </a:r>
            <a:endParaRPr lang="en-US" sz="2800" dirty="0" smtClean="0"/>
          </a:p>
          <a:p>
            <a:pPr marL="0" indent="0">
              <a:buNone/>
            </a:pPr>
            <a:r>
              <a:rPr lang="en-US" sz="2800" dirty="0" smtClean="0"/>
              <a:t/>
            </a:r>
            <a:br>
              <a:rPr lang="en-US" sz="2800" dirty="0" smtClean="0"/>
            </a:br>
            <a:r>
              <a:rPr lang="en-US" sz="2800" dirty="0" smtClean="0"/>
              <a:t>if </a:t>
            </a:r>
            <a:r>
              <a:rPr lang="en-US" sz="2800" dirty="0" err="1"/>
              <a:t>teamOneScore</a:t>
            </a:r>
            <a:r>
              <a:rPr lang="en-US" sz="2800" dirty="0"/>
              <a:t> &gt; </a:t>
            </a:r>
            <a:r>
              <a:rPr lang="en-US" sz="2800" dirty="0" err="1"/>
              <a:t>teamTwoScore</a:t>
            </a:r>
            <a:r>
              <a:rPr lang="en-US" sz="2800" dirty="0"/>
              <a:t> { </a:t>
            </a:r>
            <a:r>
              <a:rPr lang="en-US" sz="2800" dirty="0" smtClean="0"/>
              <a:t/>
            </a:r>
            <a:br>
              <a:rPr lang="en-US" sz="2800" dirty="0" smtClean="0"/>
            </a:br>
            <a:r>
              <a:rPr lang="en-US" sz="2800" dirty="0" smtClean="0"/>
              <a:t>	print</a:t>
            </a:r>
            <a:r>
              <a:rPr lang="en-US" sz="2800" dirty="0"/>
              <a:t>("Team One Won")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print</a:t>
            </a:r>
            <a:r>
              <a:rPr lang="en-US" sz="2800" dirty="0"/>
              <a:t>("Team Two Won")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93870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Failable</a:t>
            </a:r>
            <a:r>
              <a:rPr lang="en-US" dirty="0" smtClean="0"/>
              <a:t> </a:t>
            </a:r>
            <a:r>
              <a:rPr lang="en-US" dirty="0" err="1" smtClean="0"/>
              <a:t>Intializers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init</a:t>
            </a:r>
            <a:r>
              <a:rPr lang="en-US" sz="2400" dirty="0"/>
              <a:t>?(</a:t>
            </a:r>
            <a:r>
              <a:rPr lang="en-US" sz="2400" dirty="0" err="1"/>
              <a:t>firstName</a:t>
            </a:r>
            <a:r>
              <a:rPr lang="en-US" sz="2400" dirty="0"/>
              <a:t>: String, </a:t>
            </a:r>
            <a:r>
              <a:rPr lang="en-US" sz="2400" dirty="0" err="1"/>
              <a:t>lastName</a:t>
            </a:r>
            <a:r>
              <a:rPr lang="en-US" sz="2400" dirty="0"/>
              <a:t>: String, </a:t>
            </a:r>
            <a:r>
              <a:rPr lang="en-US" sz="2400" dirty="0" err="1"/>
              <a:t>salaryYear</a:t>
            </a:r>
            <a:r>
              <a:rPr lang="en-US" sz="2400" dirty="0"/>
              <a:t>: Double) { </a:t>
            </a:r>
            <a:r>
              <a:rPr lang="en-US" sz="2400" dirty="0" smtClean="0"/>
              <a:t/>
            </a:r>
            <a:br>
              <a:rPr lang="en-US" sz="2400" dirty="0" smtClean="0"/>
            </a:br>
            <a:r>
              <a:rPr lang="en-US" sz="2400" dirty="0" smtClean="0"/>
              <a:t>	</a:t>
            </a:r>
            <a:r>
              <a:rPr lang="en-US" sz="2400" dirty="0" err="1" smtClean="0"/>
              <a:t>self.firstName</a:t>
            </a:r>
            <a:r>
              <a:rPr lang="en-US" sz="2400" dirty="0" smtClean="0"/>
              <a:t> </a:t>
            </a:r>
            <a:r>
              <a:rPr lang="en-US" sz="2400" dirty="0"/>
              <a:t>= </a:t>
            </a:r>
            <a:r>
              <a:rPr lang="en-US" sz="2400" dirty="0" err="1"/>
              <a:t>firstName</a:t>
            </a:r>
            <a:r>
              <a:rPr lang="en-US" sz="2400" dirty="0"/>
              <a:t> </a:t>
            </a:r>
            <a:r>
              <a:rPr lang="en-US" sz="2400" dirty="0" smtClean="0"/>
              <a:t/>
            </a:r>
            <a:br>
              <a:rPr lang="en-US" sz="2400" dirty="0" smtClean="0"/>
            </a:br>
            <a:r>
              <a:rPr lang="en-US" sz="2400" dirty="0" smtClean="0"/>
              <a:t>	</a:t>
            </a:r>
            <a:r>
              <a:rPr lang="en-US" sz="2400" dirty="0" err="1" smtClean="0"/>
              <a:t>self.lastName</a:t>
            </a:r>
            <a:r>
              <a:rPr lang="en-US" sz="2400" dirty="0" smtClean="0"/>
              <a:t> </a:t>
            </a:r>
            <a:r>
              <a:rPr lang="en-US" sz="2400" dirty="0"/>
              <a:t>= </a:t>
            </a:r>
            <a:r>
              <a:rPr lang="en-US" sz="2400" dirty="0" err="1"/>
              <a:t>lastName</a:t>
            </a:r>
            <a:r>
              <a:rPr lang="en-US" sz="2400" dirty="0"/>
              <a:t> </a:t>
            </a:r>
            <a:r>
              <a:rPr lang="en-US" sz="2400" dirty="0" smtClean="0"/>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salaryYear</a:t>
            </a:r>
            <a:r>
              <a:rPr lang="en-US" sz="2400" dirty="0"/>
              <a:t> </a:t>
            </a:r>
            <a:r>
              <a:rPr lang="en-US" sz="2400" dirty="0" smtClean="0"/>
              <a:t/>
            </a:r>
            <a:br>
              <a:rPr lang="en-US" sz="2400" dirty="0" smtClean="0"/>
            </a:br>
            <a:r>
              <a:rPr lang="en-US" sz="2400" dirty="0" smtClean="0"/>
              <a:t>	if </a:t>
            </a:r>
            <a:r>
              <a:rPr lang="en-US" sz="2400" dirty="0" err="1"/>
              <a:t>self.salaryYear</a:t>
            </a:r>
            <a:r>
              <a:rPr lang="en-US" sz="2400" dirty="0"/>
              <a:t> &lt; 20000 { </a:t>
            </a:r>
            <a:r>
              <a:rPr lang="en-US" sz="2400" dirty="0" smtClean="0"/>
              <a:t/>
            </a:r>
            <a:br>
              <a:rPr lang="en-US" sz="2400" dirty="0" smtClean="0"/>
            </a:br>
            <a:r>
              <a:rPr lang="en-US" sz="2400" dirty="0" smtClean="0"/>
              <a:t>		return </a:t>
            </a:r>
            <a:r>
              <a:rPr lang="en-US" sz="2400" dirty="0"/>
              <a:t>nil </a:t>
            </a:r>
            <a:r>
              <a:rPr lang="en-US" sz="2400" dirty="0" smtClean="0"/>
              <a:t/>
            </a:r>
            <a:br>
              <a:rPr lang="en-US" sz="2400" dirty="0" smtClean="0"/>
            </a:br>
            <a:r>
              <a:rPr lang="en-US" sz="2400" dirty="0" smtClean="0"/>
              <a:t>	}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163506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Failable</a:t>
            </a:r>
            <a:r>
              <a:rPr lang="en-US" dirty="0" smtClean="0"/>
              <a:t> </a:t>
            </a:r>
            <a:r>
              <a:rPr lang="en-US" dirty="0" err="1" smtClean="0"/>
              <a:t>Intializers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a:t>if let f = </a:t>
            </a:r>
            <a:r>
              <a:rPr lang="en-US" sz="2400" dirty="0" err="1"/>
              <a:t>EmployeeClass</a:t>
            </a:r>
            <a:r>
              <a:rPr lang="en-US" sz="2400" dirty="0"/>
              <a:t>(</a:t>
            </a:r>
            <a:r>
              <a:rPr lang="en-US" sz="2400" dirty="0" err="1"/>
              <a:t>firstName</a:t>
            </a:r>
            <a:r>
              <a:rPr lang="en-US" sz="2400" dirty="0"/>
              <a:t>: "Jon", </a:t>
            </a:r>
            <a:r>
              <a:rPr lang="en-US" sz="2400" dirty="0" err="1"/>
              <a:t>lastName</a:t>
            </a:r>
            <a:r>
              <a:rPr lang="en-US" sz="2400" dirty="0"/>
              <a:t>: "Hoffman", </a:t>
            </a:r>
            <a:r>
              <a:rPr lang="en-US" sz="2400" dirty="0" err="1"/>
              <a:t>salaryYear</a:t>
            </a:r>
            <a:r>
              <a:rPr lang="en-US" sz="2400" dirty="0"/>
              <a:t>: </a:t>
            </a:r>
            <a:r>
              <a:rPr lang="en-US" sz="2400" dirty="0" smtClean="0"/>
              <a:t>19000</a:t>
            </a:r>
            <a:r>
              <a:rPr lang="en-US" sz="2400" dirty="0"/>
              <a:t>) { </a:t>
            </a:r>
            <a:r>
              <a:rPr lang="en-US" sz="2400" dirty="0" smtClean="0"/>
              <a:t/>
            </a:r>
            <a:br>
              <a:rPr lang="en-US" sz="2400" dirty="0" smtClean="0"/>
            </a:br>
            <a:r>
              <a:rPr lang="en-US" sz="2400" dirty="0" smtClean="0"/>
              <a:t>	print(</a:t>
            </a:r>
            <a:r>
              <a:rPr lang="en-US" sz="2400" dirty="0" err="1" smtClean="0"/>
              <a:t>f.getFullName</a:t>
            </a:r>
            <a:r>
              <a:rPr lang="en-US" sz="2400" dirty="0"/>
              <a:t>()) </a:t>
            </a:r>
            <a:r>
              <a:rPr lang="en-US" sz="2400" dirty="0" smtClean="0"/>
              <a:t/>
            </a:r>
            <a:br>
              <a:rPr lang="en-US" sz="2400" dirty="0" smtClean="0"/>
            </a:br>
            <a:r>
              <a:rPr lang="en-US" sz="2400" dirty="0" smtClean="0"/>
              <a:t>} </a:t>
            </a:r>
            <a:r>
              <a:rPr lang="en-US" sz="2400" dirty="0"/>
              <a:t>else { </a:t>
            </a:r>
            <a:r>
              <a:rPr lang="en-US" sz="2400" dirty="0" smtClean="0"/>
              <a:t/>
            </a:r>
            <a:br>
              <a:rPr lang="en-US" sz="2400" dirty="0" smtClean="0"/>
            </a:br>
            <a:r>
              <a:rPr lang="en-US" sz="2400" dirty="0" smtClean="0"/>
              <a:t>	print</a:t>
            </a:r>
            <a:r>
              <a:rPr lang="en-US" sz="2400" dirty="0"/>
              <a:t>("Failed to initialize") </a:t>
            </a:r>
            <a:r>
              <a:rPr lang="en-US" sz="2400" dirty="0" smtClean="0"/>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47987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Levels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Public</a:t>
            </a:r>
          </a:p>
          <a:p>
            <a:r>
              <a:rPr lang="en-US" sz="2800" dirty="0" smtClean="0"/>
              <a:t>Internal</a:t>
            </a:r>
          </a:p>
          <a:p>
            <a:r>
              <a:rPr lang="en-US" sz="2800" dirty="0" smtClean="0"/>
              <a:t>Private</a:t>
            </a:r>
          </a:p>
          <a:p>
            <a:r>
              <a:rPr lang="en-US" sz="2800" dirty="0" err="1" smtClean="0"/>
              <a:t>Fileprivate</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69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Levels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private </a:t>
            </a:r>
            <a:r>
              <a:rPr lang="en-US" sz="2800" dirty="0" err="1"/>
              <a:t>struct</a:t>
            </a:r>
            <a:r>
              <a:rPr lang="en-US" sz="2800" dirty="0"/>
              <a:t> </a:t>
            </a:r>
            <a:r>
              <a:rPr lang="en-US" sz="2800" dirty="0" err="1"/>
              <a:t>EmployeeStruct</a:t>
            </a:r>
            <a:r>
              <a:rPr lang="en-US" sz="2800" dirty="0"/>
              <a:t> {} </a:t>
            </a:r>
            <a:r>
              <a:rPr lang="en-US" sz="2800" dirty="0" smtClean="0"/>
              <a:t/>
            </a:r>
            <a:br>
              <a:rPr lang="en-US" sz="2800" dirty="0" smtClean="0"/>
            </a:br>
            <a:r>
              <a:rPr lang="en-US" sz="2800" dirty="0" smtClean="0"/>
              <a:t>public </a:t>
            </a:r>
            <a:r>
              <a:rPr lang="en-US" sz="2800" dirty="0"/>
              <a:t>class </a:t>
            </a:r>
            <a:r>
              <a:rPr lang="en-US" sz="2800" dirty="0" err="1"/>
              <a:t>EmployeeClass</a:t>
            </a:r>
            <a:r>
              <a:rPr lang="en-US" sz="2800" dirty="0"/>
              <a:t> {} </a:t>
            </a:r>
            <a:r>
              <a:rPr lang="en-US" sz="2800" dirty="0" smtClean="0"/>
              <a:t/>
            </a:r>
            <a:br>
              <a:rPr lang="en-US" sz="2800" dirty="0" smtClean="0"/>
            </a:br>
            <a:r>
              <a:rPr lang="en-US" sz="2800" dirty="0" smtClean="0"/>
              <a:t>internal </a:t>
            </a:r>
            <a:r>
              <a:rPr lang="en-US" sz="2800" dirty="0"/>
              <a:t>class EmployeeClass2 {} </a:t>
            </a:r>
            <a:r>
              <a:rPr lang="en-US" sz="2800" dirty="0" smtClean="0"/>
              <a:t/>
            </a:r>
            <a:br>
              <a:rPr lang="en-US" sz="2800" dirty="0" smtClean="0"/>
            </a:br>
            <a:r>
              <a:rPr lang="en-US" sz="2800" dirty="0" smtClean="0"/>
              <a:t>public </a:t>
            </a:r>
            <a:r>
              <a:rPr lang="en-US" sz="2800" dirty="0" err="1"/>
              <a:t>var</a:t>
            </a:r>
            <a:r>
              <a:rPr lang="en-US" sz="2800" dirty="0"/>
              <a:t> </a:t>
            </a:r>
            <a:r>
              <a:rPr lang="en-US" sz="2800" dirty="0" err="1"/>
              <a:t>firstName</a:t>
            </a:r>
            <a:r>
              <a:rPr lang="en-US" sz="2800" dirty="0"/>
              <a:t> = "Jon" </a:t>
            </a:r>
            <a:r>
              <a:rPr lang="en-US" sz="2800" dirty="0" smtClean="0"/>
              <a:t/>
            </a:r>
            <a:br>
              <a:rPr lang="en-US" sz="2800" dirty="0" smtClean="0"/>
            </a:br>
            <a:r>
              <a:rPr lang="en-US" sz="2800" dirty="0" smtClean="0"/>
              <a:t>internal </a:t>
            </a:r>
            <a:r>
              <a:rPr lang="en-US" sz="2800" dirty="0" err="1"/>
              <a:t>var</a:t>
            </a:r>
            <a:r>
              <a:rPr lang="en-US" sz="2800" dirty="0"/>
              <a:t> </a:t>
            </a:r>
            <a:r>
              <a:rPr lang="en-US" sz="2800" dirty="0" err="1"/>
              <a:t>lastName</a:t>
            </a:r>
            <a:r>
              <a:rPr lang="en-US" sz="2800" dirty="0"/>
              <a:t> = "Hoffman" </a:t>
            </a:r>
            <a:r>
              <a:rPr lang="en-US" sz="2800" dirty="0" smtClean="0"/>
              <a:t/>
            </a:r>
            <a:br>
              <a:rPr lang="en-US" sz="2800" dirty="0" smtClean="0"/>
            </a:br>
            <a:r>
              <a:rPr lang="en-US" sz="2800" dirty="0" smtClean="0"/>
              <a:t>private </a:t>
            </a:r>
            <a:r>
              <a:rPr lang="en-US" sz="2800" dirty="0" err="1"/>
              <a:t>var</a:t>
            </a:r>
            <a:r>
              <a:rPr lang="en-US" sz="2800" dirty="0"/>
              <a:t> </a:t>
            </a:r>
            <a:r>
              <a:rPr lang="en-US" sz="2800" dirty="0" err="1"/>
              <a:t>salaryYear</a:t>
            </a:r>
            <a:r>
              <a:rPr lang="en-US" sz="2800" dirty="0"/>
              <a:t> = 0.0 </a:t>
            </a:r>
            <a:r>
              <a:rPr lang="en-US" sz="2800" dirty="0" smtClean="0"/>
              <a:t/>
            </a:r>
            <a:br>
              <a:rPr lang="en-US" sz="2800" dirty="0" smtClean="0"/>
            </a:br>
            <a:r>
              <a:rPr lang="en-US" sz="2800" dirty="0" smtClean="0"/>
              <a:t>public </a:t>
            </a:r>
            <a:r>
              <a:rPr lang="en-US" sz="2800" dirty="0" err="1"/>
              <a:t>func</a:t>
            </a:r>
            <a:r>
              <a:rPr lang="en-US" sz="2800" dirty="0"/>
              <a:t> </a:t>
            </a:r>
            <a:r>
              <a:rPr lang="en-US" sz="2800" dirty="0" err="1"/>
              <a:t>getFullName</a:t>
            </a:r>
            <a:r>
              <a:rPr lang="en-US" sz="2800" dirty="0"/>
              <a:t>() -&gt; String {} </a:t>
            </a:r>
            <a:r>
              <a:rPr lang="en-US" sz="2800" dirty="0" smtClean="0"/>
              <a:t/>
            </a:r>
            <a:br>
              <a:rPr lang="en-US" sz="2800" dirty="0" smtClean="0"/>
            </a:br>
            <a:r>
              <a:rPr lang="en-US" sz="2800" dirty="0" smtClean="0"/>
              <a:t>private </a:t>
            </a:r>
            <a:r>
              <a:rPr lang="en-US" sz="2800" dirty="0" err="1"/>
              <a:t>func</a:t>
            </a:r>
            <a:r>
              <a:rPr lang="en-US" sz="2800" dirty="0"/>
              <a:t> </a:t>
            </a:r>
            <a:r>
              <a:rPr lang="en-US" sz="2800" dirty="0" err="1"/>
              <a:t>giveRaise</a:t>
            </a:r>
            <a:r>
              <a:rPr lang="en-US" sz="2800" dirty="0"/>
              <a:t>(amount: Double) {}</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21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Derive class from another class</a:t>
            </a:r>
          </a:p>
          <a:p>
            <a:r>
              <a:rPr lang="en-US" sz="2800" dirty="0" smtClean="0"/>
              <a:t>Single inheritance only</a:t>
            </a:r>
          </a:p>
          <a:p>
            <a:r>
              <a:rPr lang="en-US" sz="2800" dirty="0"/>
              <a:t>Classes can be derived from a parent or superclass, but a structure cannot.</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68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Plant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height = 0.0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age = 0 </a:t>
            </a:r>
            <a:r>
              <a:rPr lang="en-US" sz="2800" dirty="0" smtClean="0"/>
              <a:t/>
            </a:r>
            <a:br>
              <a:rPr lang="en-US" sz="2800" dirty="0" smtClean="0"/>
            </a:br>
            <a:r>
              <a:rPr lang="en-US" sz="2800" dirty="0" smtClean="0"/>
              <a:t>	</a:t>
            </a:r>
            <a:r>
              <a:rPr lang="en-US" sz="2800" dirty="0" err="1" smtClean="0"/>
              <a:t>func</a:t>
            </a:r>
            <a:r>
              <a:rPr lang="en-US" sz="2800" dirty="0" smtClean="0"/>
              <a:t> </a:t>
            </a:r>
            <a:r>
              <a:rPr lang="en-US" sz="2800" dirty="0" err="1"/>
              <a:t>growHeight</a:t>
            </a:r>
            <a:r>
              <a:rPr lang="en-US" sz="2800" dirty="0"/>
              <a:t>(inches: Double) { </a:t>
            </a:r>
            <a:r>
              <a:rPr lang="en-US" sz="2800" dirty="0" smtClean="0"/>
              <a:t/>
            </a:r>
            <a:br>
              <a:rPr lang="en-US" sz="2800" dirty="0" smtClean="0"/>
            </a:br>
            <a:r>
              <a:rPr lang="en-US" sz="2800" dirty="0" smtClean="0"/>
              <a:t>		</a:t>
            </a:r>
            <a:r>
              <a:rPr lang="en-US" sz="2800" dirty="0" err="1" smtClean="0"/>
              <a:t>self.height</a:t>
            </a:r>
            <a:r>
              <a:rPr lang="en-US" sz="2800" dirty="0" smtClean="0"/>
              <a:t> </a:t>
            </a:r>
            <a:r>
              <a:rPr lang="en-US" sz="2800" dirty="0"/>
              <a:t>+= inches; </a:t>
            </a:r>
            <a:r>
              <a:rPr lang="en-US" sz="2800" dirty="0" smtClean="0"/>
              <a:t/>
            </a:r>
            <a:br>
              <a:rPr lang="en-US" sz="2800" dirty="0" smtClean="0"/>
            </a:br>
            <a:r>
              <a:rPr lang="en-US" sz="2800" dirty="0" smtClean="0"/>
              <a:t>	} </a:t>
            </a:r>
            <a:br>
              <a:rPr lang="en-US" sz="2800" dirty="0" smtClean="0"/>
            </a:br>
            <a:r>
              <a:rPr lang="en-US" sz="2800" dirty="0" smtClean="0"/>
              <a:t>} </a:t>
            </a:r>
            <a:r>
              <a:rPr lang="en-US" sz="2800" dirty="0"/>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785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Tree: Plant { </a:t>
            </a:r>
            <a:r>
              <a:rPr lang="en-US" sz="2800" dirty="0" smtClean="0"/>
              <a:t/>
            </a:r>
            <a:br>
              <a:rPr lang="en-US" sz="2800" dirty="0" smtClean="0"/>
            </a:br>
            <a:r>
              <a:rPr lang="en-US" sz="2800" dirty="0" smtClean="0"/>
              <a:t>	private </a:t>
            </a:r>
            <a:r>
              <a:rPr lang="en-US" sz="2800" dirty="0" err="1"/>
              <a:t>var</a:t>
            </a:r>
            <a:r>
              <a:rPr lang="en-US" sz="2800" dirty="0"/>
              <a:t> limbs = 0 </a:t>
            </a:r>
          </a:p>
          <a:p>
            <a:pPr marL="0" indent="0">
              <a:buNone/>
            </a:pPr>
            <a:r>
              <a:rPr lang="en-US" sz="2800" dirty="0" smtClean="0"/>
              <a:t>	</a:t>
            </a:r>
            <a:r>
              <a:rPr lang="en-US" sz="2800" dirty="0" err="1" smtClean="0"/>
              <a:t>func</a:t>
            </a:r>
            <a:r>
              <a:rPr lang="en-US" sz="2800" dirty="0" smtClean="0"/>
              <a:t> </a:t>
            </a:r>
            <a:r>
              <a:rPr lang="en-US" sz="2800" dirty="0" err="1"/>
              <a:t>limbGrow</a:t>
            </a:r>
            <a:r>
              <a:rPr lang="en-US" sz="2800" dirty="0"/>
              <a:t>() { </a:t>
            </a:r>
            <a:r>
              <a:rPr lang="en-US" sz="2800" dirty="0" smtClean="0"/>
              <a:t/>
            </a:r>
            <a:br>
              <a:rPr lang="en-US" sz="2800" dirty="0" smtClean="0"/>
            </a:br>
            <a:r>
              <a:rPr lang="en-US" sz="2800" dirty="0" smtClean="0"/>
              <a:t>		</a:t>
            </a:r>
            <a:r>
              <a:rPr lang="en-US" sz="2800" dirty="0" err="1" smtClean="0"/>
              <a:t>self.limbs</a:t>
            </a:r>
            <a:r>
              <a:rPr lang="en-US" sz="2800" dirty="0" smtClean="0"/>
              <a:t> </a:t>
            </a:r>
            <a:r>
              <a:rPr lang="en-US" sz="2800" dirty="0"/>
              <a:t>+= 1 </a:t>
            </a:r>
            <a:r>
              <a:rPr lang="en-US" sz="2800" dirty="0" smtClean="0"/>
              <a:t/>
            </a:r>
            <a:br>
              <a:rPr lang="en-US" sz="2800" dirty="0" smtClean="0"/>
            </a:br>
            <a:r>
              <a:rPr lang="en-US" sz="2800" dirty="0" smtClean="0"/>
              <a:t>	} </a:t>
            </a:r>
          </a:p>
          <a:p>
            <a:pPr marL="0" indent="0">
              <a:buNone/>
            </a:pPr>
            <a:r>
              <a:rPr lang="en-US" sz="2800" dirty="0"/>
              <a:t>	</a:t>
            </a:r>
            <a:r>
              <a:rPr lang="en-US" sz="2800" dirty="0" err="1" smtClean="0"/>
              <a:t>func</a:t>
            </a:r>
            <a:r>
              <a:rPr lang="en-US" sz="2800" dirty="0" smtClean="0"/>
              <a:t> </a:t>
            </a:r>
            <a:r>
              <a:rPr lang="en-US" sz="2800" dirty="0" err="1"/>
              <a:t>limbFall</a:t>
            </a:r>
            <a:r>
              <a:rPr lang="en-US" sz="2800" dirty="0"/>
              <a:t>() { </a:t>
            </a:r>
            <a:r>
              <a:rPr lang="en-US" sz="2800" dirty="0" smtClean="0"/>
              <a:t/>
            </a:r>
            <a:br>
              <a:rPr lang="en-US" sz="2800" dirty="0" smtClean="0"/>
            </a:br>
            <a:r>
              <a:rPr lang="en-US" sz="2800" dirty="0" smtClean="0"/>
              <a:t>		</a:t>
            </a:r>
            <a:r>
              <a:rPr lang="en-US" sz="2800" dirty="0" err="1" smtClean="0"/>
              <a:t>self.limbs</a:t>
            </a:r>
            <a:r>
              <a:rPr lang="en-US" sz="2800" dirty="0" smtClean="0"/>
              <a:t> </a:t>
            </a:r>
            <a:r>
              <a:rPr lang="en-US" sz="2800" dirty="0"/>
              <a:t>-= 1 </a:t>
            </a:r>
            <a:r>
              <a:rPr lang="en-US" sz="2800" dirty="0" smtClean="0"/>
              <a:t/>
            </a:r>
            <a:br>
              <a:rPr lang="en-US" sz="2800" dirty="0" smtClean="0"/>
            </a:br>
            <a:r>
              <a:rPr lang="en-US" sz="2800" dirty="0" smtClean="0"/>
              <a:t>	} </a:t>
            </a:r>
            <a:br>
              <a:rPr lang="en-US" sz="2800" dirty="0" smtClean="0"/>
            </a:br>
            <a:r>
              <a:rPr lang="en-US" sz="2800" dirty="0" smtClean="0"/>
              <a:t>} </a:t>
            </a:r>
            <a:r>
              <a:rPr lang="en-US" sz="2800" dirty="0"/>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0820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tree = Tree() </a:t>
            </a:r>
            <a:r>
              <a:rPr lang="en-US" sz="2800" dirty="0" smtClean="0"/>
              <a:t/>
            </a:r>
            <a:br>
              <a:rPr lang="en-US" sz="2800" dirty="0" smtClean="0"/>
            </a:br>
            <a:r>
              <a:rPr lang="en-US" sz="2800" dirty="0" err="1" smtClean="0"/>
              <a:t>tree.age</a:t>
            </a:r>
            <a:r>
              <a:rPr lang="en-US" sz="2800" dirty="0" smtClean="0"/>
              <a:t> </a:t>
            </a:r>
            <a:r>
              <a:rPr lang="en-US" sz="2800" dirty="0"/>
              <a:t>= 5 </a:t>
            </a:r>
            <a:r>
              <a:rPr lang="en-US" sz="2800" dirty="0" smtClean="0"/>
              <a:t/>
            </a:r>
            <a:br>
              <a:rPr lang="en-US" sz="2800" dirty="0" smtClean="0"/>
            </a:br>
            <a:r>
              <a:rPr lang="en-US" sz="2800" dirty="0" err="1" smtClean="0"/>
              <a:t>tree.height</a:t>
            </a:r>
            <a:r>
              <a:rPr lang="en-US" sz="2800" dirty="0" smtClean="0"/>
              <a:t> </a:t>
            </a:r>
            <a:r>
              <a:rPr lang="en-US" sz="2800" dirty="0"/>
              <a:t>= 4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err="1" smtClean="0"/>
              <a:t>tree.limbGrow</a:t>
            </a:r>
            <a:r>
              <a:rPr lang="en-US" sz="2800" dirty="0"/>
              <a:t>()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641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class </a:t>
            </a:r>
            <a:r>
              <a:rPr lang="en-US" sz="2800" dirty="0" err="1"/>
              <a:t>PineTree</a:t>
            </a:r>
            <a:r>
              <a:rPr lang="en-US" sz="2800" dirty="0"/>
              <a:t>: Tree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needles = 0 </a:t>
            </a:r>
            <a:r>
              <a:rPr lang="en-US" sz="2800" dirty="0" smtClean="0"/>
              <a:t/>
            </a:r>
            <a:br>
              <a:rPr lang="en-US" sz="2800" dirty="0" smtClean="0"/>
            </a:br>
            <a:r>
              <a:rPr lang="en-US" sz="2800" dirty="0" smtClean="0"/>
              <a:t>} </a:t>
            </a:r>
          </a:p>
          <a:p>
            <a:pPr marL="0" indent="0">
              <a:buNone/>
            </a:pPr>
            <a:r>
              <a:rPr lang="en-US" sz="2800" dirty="0" smtClean="0"/>
              <a:t>class </a:t>
            </a:r>
            <a:r>
              <a:rPr lang="en-US" sz="2800" dirty="0" err="1"/>
              <a:t>OakTree</a:t>
            </a:r>
            <a:r>
              <a:rPr lang="en-US" sz="2800" dirty="0"/>
              <a:t>: Tree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leaves = 0 </a:t>
            </a:r>
            <a:r>
              <a:rPr lang="en-US" sz="2800" dirty="0" smtClean="0"/>
              <a:t/>
            </a:r>
            <a:br>
              <a:rPr lang="en-US" sz="2800" dirty="0" smtClean="0"/>
            </a:br>
            <a:r>
              <a:rPr lang="en-US" sz="2800" dirty="0" smtClean="0"/>
              <a:t>} </a:t>
            </a:r>
            <a:r>
              <a:rPr lang="en-US" sz="2800" dirty="0"/>
              <a:t/>
            </a:r>
            <a:br>
              <a:rPr lang="en-US" sz="2800" dirty="0"/>
            </a:b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1011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stretch>
            <a:fillRect/>
          </a:stretch>
        </p:blipFill>
        <p:spPr>
          <a:xfrm>
            <a:off x="4025900" y="2166505"/>
            <a:ext cx="4140200" cy="3314700"/>
          </a:xfrm>
          <a:prstGeom prst="rect">
            <a:avLst/>
          </a:prstGeom>
        </p:spPr>
      </p:pic>
    </p:spTree>
    <p:extLst>
      <p:ext uri="{BB962C8B-B14F-4D97-AF65-F5344CB8AC3E}">
        <p14:creationId xmlns:p14="http://schemas.microsoft.com/office/powerpoint/2010/main" val="71666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mr-IN" dirty="0" smtClean="0"/>
              <a:t>…</a:t>
            </a:r>
            <a:r>
              <a:rPr lang="en-US" dirty="0" smtClean="0"/>
              <a:t>Else Statements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err="1"/>
              <a:t>var</a:t>
            </a:r>
            <a:r>
              <a:rPr lang="en-US" sz="2800" dirty="0"/>
              <a:t> </a:t>
            </a:r>
            <a:r>
              <a:rPr lang="en-US" sz="2800" dirty="0" err="1"/>
              <a:t>teamOneScore</a:t>
            </a:r>
            <a:r>
              <a:rPr lang="en-US" sz="2800" dirty="0"/>
              <a:t> = 7 </a:t>
            </a:r>
            <a:r>
              <a:rPr lang="en-US" sz="2800" dirty="0" smtClean="0"/>
              <a:t/>
            </a:r>
            <a:br>
              <a:rPr lang="en-US" sz="2800" dirty="0" smtClean="0"/>
            </a:br>
            <a:r>
              <a:rPr lang="en-US" sz="2800" dirty="0" err="1" smtClean="0"/>
              <a:t>var</a:t>
            </a:r>
            <a:r>
              <a:rPr lang="en-US" sz="2800" dirty="0" smtClean="0"/>
              <a:t> </a:t>
            </a:r>
            <a:r>
              <a:rPr lang="en-US" sz="2800" dirty="0" err="1"/>
              <a:t>teamTwoScore</a:t>
            </a:r>
            <a:r>
              <a:rPr lang="en-US" sz="2800" dirty="0"/>
              <a:t> = 6 </a:t>
            </a:r>
            <a:endParaRPr lang="en-US" sz="2800" dirty="0" smtClean="0"/>
          </a:p>
          <a:p>
            <a:pPr marL="0" indent="0">
              <a:buNone/>
            </a:pPr>
            <a:r>
              <a:rPr lang="en-US" sz="2800" dirty="0" smtClean="0"/>
              <a:t/>
            </a:r>
            <a:br>
              <a:rPr lang="en-US" sz="2800" dirty="0" smtClean="0"/>
            </a:br>
            <a:r>
              <a:rPr lang="en-US" sz="2800" dirty="0" smtClean="0"/>
              <a:t>if </a:t>
            </a:r>
            <a:r>
              <a:rPr lang="en-US" sz="2800" dirty="0" err="1"/>
              <a:t>teamOneScore</a:t>
            </a:r>
            <a:r>
              <a:rPr lang="en-US" sz="2800" dirty="0"/>
              <a:t> &gt; </a:t>
            </a:r>
            <a:r>
              <a:rPr lang="en-US" sz="2800" dirty="0" err="1"/>
              <a:t>teamTwoScore</a:t>
            </a:r>
            <a:r>
              <a:rPr lang="en-US" sz="2800" dirty="0"/>
              <a:t> { </a:t>
            </a:r>
            <a:r>
              <a:rPr lang="en-US" sz="2800" dirty="0" smtClean="0"/>
              <a:t/>
            </a:r>
            <a:br>
              <a:rPr lang="en-US" sz="2800" dirty="0" smtClean="0"/>
            </a:br>
            <a:r>
              <a:rPr lang="en-US" sz="2800" dirty="0" smtClean="0"/>
              <a:t>	print</a:t>
            </a:r>
            <a:r>
              <a:rPr lang="en-US" sz="2800" dirty="0"/>
              <a:t>("Team One Won") </a:t>
            </a:r>
            <a:r>
              <a:rPr lang="en-US" sz="2800" dirty="0" smtClean="0"/>
              <a:t/>
            </a:r>
            <a:br>
              <a:rPr lang="en-US" sz="2800" dirty="0" smtClean="0"/>
            </a:br>
            <a:r>
              <a:rPr lang="en-US" sz="2800" dirty="0" smtClean="0"/>
              <a:t>} </a:t>
            </a:r>
            <a:r>
              <a:rPr lang="en-US" sz="2800" dirty="0"/>
              <a:t>else if </a:t>
            </a:r>
            <a:r>
              <a:rPr lang="en-US" sz="2800" dirty="0" err="1"/>
              <a:t>teamTwoScore</a:t>
            </a:r>
            <a:r>
              <a:rPr lang="en-US" sz="2800" dirty="0"/>
              <a:t> &gt; </a:t>
            </a:r>
            <a:r>
              <a:rPr lang="en-US" sz="2800" dirty="0" err="1"/>
              <a:t>teamOneScore</a:t>
            </a:r>
            <a:r>
              <a:rPr lang="en-US" sz="2800" dirty="0"/>
              <a:t> { </a:t>
            </a:r>
            <a:r>
              <a:rPr lang="en-US" sz="2800" dirty="0" smtClean="0"/>
              <a:t/>
            </a:r>
            <a:br>
              <a:rPr lang="en-US" sz="2800" dirty="0" smtClean="0"/>
            </a:br>
            <a:r>
              <a:rPr lang="en-US" sz="2800" dirty="0" smtClean="0"/>
              <a:t>	print</a:t>
            </a:r>
            <a:r>
              <a:rPr lang="en-US" sz="2800" dirty="0"/>
              <a:t>("Team Two Won")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print</a:t>
            </a:r>
            <a:r>
              <a:rPr lang="en-US" sz="2800" dirty="0"/>
              <a:t>("We have a tie")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19905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Inheritance</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Overriding methods</a:t>
            </a:r>
          </a:p>
          <a:p>
            <a:r>
              <a:rPr lang="en-US" sz="2800" dirty="0" smtClean="0"/>
              <a:t>Overriding properties</a:t>
            </a:r>
          </a:p>
          <a:p>
            <a:r>
              <a:rPr lang="en-US" sz="2800" dirty="0" smtClean="0"/>
              <a:t>Preventing overrides</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883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552" y="1891990"/>
            <a:ext cx="5629656" cy="4021183"/>
          </a:xfrm>
          <a:prstGeom prst="rect">
            <a:avLst/>
          </a:prstGeom>
        </p:spPr>
      </p:pic>
    </p:spTree>
    <p:extLst>
      <p:ext uri="{BB962C8B-B14F-4D97-AF65-F5344CB8AC3E}">
        <p14:creationId xmlns:p14="http://schemas.microsoft.com/office/powerpoint/2010/main" val="1131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113" y="1853890"/>
            <a:ext cx="5143500" cy="3848100"/>
          </a:xfrm>
          <a:prstGeom prst="rect">
            <a:avLst/>
          </a:prstGeom>
        </p:spPr>
      </p:pic>
    </p:spTree>
    <p:extLst>
      <p:ext uri="{BB962C8B-B14F-4D97-AF65-F5344CB8AC3E}">
        <p14:creationId xmlns:p14="http://schemas.microsoft.com/office/powerpoint/2010/main" val="184214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plant = Plant() </a:t>
            </a:r>
            <a:r>
              <a:rPr lang="en-US" sz="2800" dirty="0" smtClean="0"/>
              <a:t/>
            </a:r>
            <a:br>
              <a:rPr lang="en-US" sz="2800" dirty="0" smtClean="0"/>
            </a:br>
            <a:r>
              <a:rPr lang="en-US" sz="2800" dirty="0" err="1" smtClean="0"/>
              <a:t>var</a:t>
            </a:r>
            <a:r>
              <a:rPr lang="en-US" sz="2800" dirty="0" smtClean="0"/>
              <a:t> </a:t>
            </a:r>
            <a:r>
              <a:rPr lang="en-US" sz="2800" dirty="0"/>
              <a:t>tree = Tree() </a:t>
            </a:r>
            <a:r>
              <a:rPr lang="en-US" sz="2800" dirty="0" smtClean="0"/>
              <a:t/>
            </a:r>
            <a:br>
              <a:rPr lang="en-US" sz="2800" dirty="0" smtClean="0"/>
            </a:br>
            <a:r>
              <a:rPr lang="en-US" sz="2800" dirty="0" smtClean="0"/>
              <a:t>print</a:t>
            </a:r>
            <a:r>
              <a:rPr lang="en-US" sz="2800" dirty="0"/>
              <a:t>("Plant: \(</a:t>
            </a:r>
            <a:r>
              <a:rPr lang="en-US" sz="2800" dirty="0" err="1"/>
              <a:t>plant.getDetails</a:t>
            </a:r>
            <a:r>
              <a:rPr lang="en-US" sz="2800" dirty="0"/>
              <a:t>())") </a:t>
            </a:r>
            <a:r>
              <a:rPr lang="en-US" sz="2800" dirty="0" smtClean="0"/>
              <a:t/>
            </a:r>
            <a:br>
              <a:rPr lang="en-US" sz="2800" dirty="0" smtClean="0"/>
            </a:br>
            <a:r>
              <a:rPr lang="en-US" sz="2800" dirty="0" smtClean="0"/>
              <a:t>print</a:t>
            </a:r>
            <a:r>
              <a:rPr lang="en-US" sz="2800" dirty="0"/>
              <a:t>("Tree: \(</a:t>
            </a:r>
            <a:r>
              <a:rPr lang="en-US" sz="2800" dirty="0" err="1"/>
              <a:t>tree.getDetails</a:t>
            </a:r>
            <a:r>
              <a:rPr lang="en-US" sz="2800" dirty="0" smtClean="0"/>
              <a:t>())")</a:t>
            </a:r>
          </a:p>
          <a:p>
            <a:pPr marL="0" indent="0">
              <a:buNone/>
            </a:pP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5859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plant = Plant() </a:t>
            </a:r>
            <a:r>
              <a:rPr lang="en-US" sz="2800" dirty="0" smtClean="0"/>
              <a:t/>
            </a:r>
            <a:br>
              <a:rPr lang="en-US" sz="2800" dirty="0" smtClean="0"/>
            </a:br>
            <a:r>
              <a:rPr lang="en-US" sz="2800" dirty="0" err="1" smtClean="0"/>
              <a:t>var</a:t>
            </a:r>
            <a:r>
              <a:rPr lang="en-US" sz="2800" dirty="0" smtClean="0"/>
              <a:t> </a:t>
            </a:r>
            <a:r>
              <a:rPr lang="en-US" sz="2800" dirty="0"/>
              <a:t>tree = Tree() </a:t>
            </a:r>
            <a:r>
              <a:rPr lang="en-US" sz="2800" dirty="0" smtClean="0"/>
              <a:t/>
            </a:r>
            <a:br>
              <a:rPr lang="en-US" sz="2800" dirty="0" smtClean="0"/>
            </a:br>
            <a:r>
              <a:rPr lang="en-US" sz="2800" dirty="0" smtClean="0"/>
              <a:t>print</a:t>
            </a:r>
            <a:r>
              <a:rPr lang="en-US" sz="2800" dirty="0"/>
              <a:t>("Plant: \(</a:t>
            </a:r>
            <a:r>
              <a:rPr lang="en-US" sz="2800" dirty="0" err="1"/>
              <a:t>plant.getDetails</a:t>
            </a:r>
            <a:r>
              <a:rPr lang="en-US" sz="2800" dirty="0"/>
              <a:t>())") </a:t>
            </a:r>
            <a:r>
              <a:rPr lang="en-US" sz="2800" dirty="0" smtClean="0"/>
              <a:t/>
            </a:r>
            <a:br>
              <a:rPr lang="en-US" sz="2800" dirty="0" smtClean="0"/>
            </a:br>
            <a:r>
              <a:rPr lang="en-US" sz="2800" dirty="0" smtClean="0"/>
              <a:t>print</a:t>
            </a:r>
            <a:r>
              <a:rPr lang="en-US" sz="2800" dirty="0"/>
              <a:t>("Tree: \(</a:t>
            </a:r>
            <a:r>
              <a:rPr lang="en-US" sz="2800" dirty="0" err="1"/>
              <a:t>tree.getDetails</a:t>
            </a:r>
            <a:r>
              <a:rPr lang="en-US" sz="2800" dirty="0" smtClean="0"/>
              <a:t>())")</a:t>
            </a:r>
          </a:p>
          <a:p>
            <a:pPr marL="0" indent="0">
              <a:buNone/>
            </a:pPr>
            <a:endParaRPr lang="en-US" sz="2800" dirty="0"/>
          </a:p>
          <a:p>
            <a:pPr marL="0" indent="0">
              <a:buNone/>
            </a:pPr>
            <a:r>
              <a:rPr lang="en-US" sz="2800" b="1" dirty="0"/>
              <a:t>Plant: Plant Details</a:t>
            </a:r>
            <a:r>
              <a:rPr lang="en-US" sz="2800" dirty="0"/>
              <a:t> </a:t>
            </a:r>
            <a:r>
              <a:rPr lang="en-US" sz="2800" dirty="0" smtClean="0"/>
              <a:t/>
            </a:r>
            <a:br>
              <a:rPr lang="en-US" sz="2800" dirty="0" smtClean="0"/>
            </a:br>
            <a:r>
              <a:rPr lang="en-US" sz="2800" b="1" dirty="0" smtClean="0"/>
              <a:t>Tree</a:t>
            </a:r>
            <a:r>
              <a:rPr lang="en-US" sz="2800" b="1" dirty="0"/>
              <a:t>: Tree Details</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6998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240536" y="922727"/>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a:t>class Plant {</a:t>
            </a:r>
          </a:p>
          <a:p>
            <a:pPr marL="0" indent="0">
              <a:buNone/>
            </a:pPr>
            <a:r>
              <a:rPr lang="en-US" sz="1800" dirty="0"/>
              <a:t>    </a:t>
            </a:r>
            <a:r>
              <a:rPr lang="en-US" sz="1800" dirty="0" err="1"/>
              <a:t>var</a:t>
            </a:r>
            <a:r>
              <a:rPr lang="en-US" sz="1800" dirty="0"/>
              <a:t> height: Double = 0.0 </a:t>
            </a:r>
            <a:endParaRPr lang="en-US" sz="1800" dirty="0" smtClean="0"/>
          </a:p>
          <a:p>
            <a:pPr marL="0" indent="0">
              <a:buNone/>
            </a:pPr>
            <a:r>
              <a:rPr lang="en-US" sz="1800" dirty="0"/>
              <a:t> </a:t>
            </a:r>
            <a:r>
              <a:rPr lang="en-US" sz="1800" dirty="0" smtClean="0"/>
              <a:t>   </a:t>
            </a:r>
            <a:r>
              <a:rPr lang="mr-IN" sz="1800" dirty="0" err="1" smtClean="0"/>
              <a:t>var</a:t>
            </a:r>
            <a:r>
              <a:rPr lang="mr-IN" sz="1800" dirty="0" smtClean="0"/>
              <a:t> </a:t>
            </a:r>
            <a:r>
              <a:rPr lang="mr-IN" sz="1800" dirty="0" err="1"/>
              <a:t>age</a:t>
            </a:r>
            <a:r>
              <a:rPr lang="mr-IN" sz="1800" dirty="0"/>
              <a:t> = 0</a:t>
            </a:r>
          </a:p>
          <a:p>
            <a:pPr marL="0" indent="0">
              <a:buNone/>
            </a:pPr>
            <a:r>
              <a:rPr lang="en-US" sz="1800" dirty="0" smtClean="0"/>
              <a:t>    </a:t>
            </a:r>
            <a:r>
              <a:rPr lang="en-US" sz="1800" dirty="0" err="1"/>
              <a:t>func</a:t>
            </a:r>
            <a:r>
              <a:rPr lang="en-US" sz="1800" dirty="0"/>
              <a:t> </a:t>
            </a:r>
            <a:r>
              <a:rPr lang="en-US" sz="1800" dirty="0" err="1"/>
              <a:t>growHeight</a:t>
            </a:r>
            <a:r>
              <a:rPr lang="en-US" sz="1800" dirty="0"/>
              <a:t>(inches: Double) {</a:t>
            </a:r>
          </a:p>
          <a:p>
            <a:pPr marL="0" indent="0">
              <a:buNone/>
            </a:pPr>
            <a:r>
              <a:rPr lang="en-US" sz="1800" dirty="0"/>
              <a:t>        </a:t>
            </a:r>
            <a:r>
              <a:rPr lang="en-US" sz="1800" dirty="0" err="1"/>
              <a:t>self.height</a:t>
            </a:r>
            <a:r>
              <a:rPr lang="en-US" sz="1800" dirty="0"/>
              <a:t> += inches</a:t>
            </a:r>
          </a:p>
          <a:p>
            <a:pPr marL="0" indent="0">
              <a:buNone/>
            </a:pPr>
            <a:r>
              <a:rPr lang="mr-IN" sz="1800" dirty="0"/>
              <a:t>   </a:t>
            </a:r>
            <a:r>
              <a:rPr lang="mr-IN" sz="1800" dirty="0" smtClean="0"/>
              <a:t>}    </a:t>
            </a:r>
            <a:endParaRPr lang="mr-IN" sz="1800" dirty="0"/>
          </a:p>
          <a:p>
            <a:pPr marL="0" indent="0">
              <a:buNone/>
            </a:pPr>
            <a:r>
              <a:rPr lang="en-US" sz="1800" dirty="0"/>
              <a:t>    </a:t>
            </a:r>
            <a:r>
              <a:rPr lang="en-US" sz="1800" b="1" dirty="0" err="1"/>
              <a:t>func</a:t>
            </a:r>
            <a:r>
              <a:rPr lang="en-US" sz="1800" b="1" dirty="0"/>
              <a:t> </a:t>
            </a:r>
            <a:r>
              <a:rPr lang="en-US" sz="1800" b="1" dirty="0" err="1"/>
              <a:t>getDetails</a:t>
            </a:r>
            <a:r>
              <a:rPr lang="en-US" sz="1800" b="1" dirty="0"/>
              <a:t>() -&gt; String {</a:t>
            </a:r>
          </a:p>
          <a:p>
            <a:pPr marL="0" indent="0">
              <a:buNone/>
            </a:pPr>
            <a:r>
              <a:rPr lang="en-US" sz="1800" b="1" dirty="0"/>
              <a:t>        return "Height: \(</a:t>
            </a:r>
            <a:r>
              <a:rPr lang="en-US" sz="1800" b="1" dirty="0" err="1"/>
              <a:t>self.height</a:t>
            </a:r>
            <a:r>
              <a:rPr lang="en-US" sz="1800" b="1" dirty="0"/>
              <a:t>)  age:  \(</a:t>
            </a:r>
            <a:r>
              <a:rPr lang="en-US" sz="1800" b="1" dirty="0" err="1"/>
              <a:t>self.age</a:t>
            </a:r>
            <a:r>
              <a:rPr lang="en-US" sz="1800" b="1" dirty="0"/>
              <a:t>)"</a:t>
            </a:r>
          </a:p>
          <a:p>
            <a:pPr marL="0" indent="0">
              <a:buNone/>
            </a:pPr>
            <a:r>
              <a:rPr lang="mr-IN" sz="1800" b="1" dirty="0"/>
              <a:t>   </a:t>
            </a:r>
            <a:r>
              <a:rPr lang="mr-IN" sz="1800" b="1" dirty="0" smtClean="0"/>
              <a:t>}</a:t>
            </a:r>
            <a:endParaRPr lang="mr-IN" sz="1800" b="1" dirty="0"/>
          </a:p>
          <a:p>
            <a:pPr marL="0" indent="0">
              <a:buNone/>
            </a:pPr>
            <a:r>
              <a:rPr lang="mr-IN" sz="1800" dirty="0"/>
              <a:t>}</a:t>
            </a:r>
            <a:endParaRPr lang="en-US" sz="1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9332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240536" y="630119"/>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1800" dirty="0"/>
              <a:t>class Tree: Plant {</a:t>
            </a:r>
          </a:p>
          <a:p>
            <a:pPr marL="0" indent="0">
              <a:buNone/>
            </a:pPr>
            <a:r>
              <a:rPr lang="en-US" sz="1800" dirty="0"/>
              <a:t>    private </a:t>
            </a:r>
            <a:r>
              <a:rPr lang="en-US" sz="1800" dirty="0" err="1"/>
              <a:t>var</a:t>
            </a:r>
            <a:r>
              <a:rPr lang="en-US" sz="1800" dirty="0"/>
              <a:t> limbs = </a:t>
            </a:r>
            <a:r>
              <a:rPr lang="en-US" sz="1800" dirty="0" smtClean="0"/>
              <a:t>0</a:t>
            </a:r>
            <a:r>
              <a:rPr lang="mr-IN" sz="1800" dirty="0" smtClean="0"/>
              <a:t>   </a:t>
            </a:r>
            <a:endParaRPr lang="mr-IN" sz="1800" dirty="0"/>
          </a:p>
          <a:p>
            <a:pPr marL="0" indent="0">
              <a:buNone/>
            </a:pPr>
            <a:r>
              <a:rPr lang="en-US" sz="1800" dirty="0"/>
              <a:t>    </a:t>
            </a:r>
            <a:r>
              <a:rPr lang="en-US" sz="1800" dirty="0" err="1"/>
              <a:t>func</a:t>
            </a:r>
            <a:r>
              <a:rPr lang="en-US" sz="1800" dirty="0"/>
              <a:t> </a:t>
            </a:r>
            <a:r>
              <a:rPr lang="en-US" sz="1800" dirty="0" err="1"/>
              <a:t>limbGrow</a:t>
            </a:r>
            <a:r>
              <a:rPr lang="en-US" sz="1800" dirty="0"/>
              <a:t>() {</a:t>
            </a:r>
          </a:p>
          <a:p>
            <a:pPr marL="0" indent="0">
              <a:buNone/>
            </a:pPr>
            <a:r>
              <a:rPr lang="mr-IN" sz="1800" dirty="0"/>
              <a:t>        </a:t>
            </a:r>
            <a:r>
              <a:rPr lang="mr-IN" sz="1800" dirty="0" err="1"/>
              <a:t>self.limbs</a:t>
            </a:r>
            <a:r>
              <a:rPr lang="mr-IN" sz="1800" dirty="0"/>
              <a:t> += 1</a:t>
            </a:r>
          </a:p>
          <a:p>
            <a:pPr marL="0" indent="0">
              <a:buNone/>
            </a:pPr>
            <a:r>
              <a:rPr lang="mr-IN" sz="1800" dirty="0"/>
              <a:t>    }</a:t>
            </a:r>
          </a:p>
          <a:p>
            <a:pPr marL="0" indent="0">
              <a:buNone/>
            </a:pPr>
            <a:r>
              <a:rPr lang="en-US" sz="1800" dirty="0"/>
              <a:t>    </a:t>
            </a:r>
            <a:r>
              <a:rPr lang="en-US" sz="1800" dirty="0" err="1"/>
              <a:t>func</a:t>
            </a:r>
            <a:r>
              <a:rPr lang="en-US" sz="1800" dirty="0"/>
              <a:t> </a:t>
            </a:r>
            <a:r>
              <a:rPr lang="en-US" sz="1800" dirty="0" err="1"/>
              <a:t>limbFall</a:t>
            </a:r>
            <a:r>
              <a:rPr lang="en-US" sz="1800" dirty="0"/>
              <a:t>() {</a:t>
            </a:r>
          </a:p>
          <a:p>
            <a:pPr marL="0" indent="0">
              <a:buNone/>
            </a:pPr>
            <a:r>
              <a:rPr lang="mr-IN" sz="1800" dirty="0"/>
              <a:t>        </a:t>
            </a:r>
            <a:r>
              <a:rPr lang="mr-IN" sz="1800" dirty="0" err="1"/>
              <a:t>self.limbs</a:t>
            </a:r>
            <a:r>
              <a:rPr lang="mr-IN" sz="1800" dirty="0"/>
              <a:t> -= 1</a:t>
            </a:r>
          </a:p>
          <a:p>
            <a:pPr marL="0" indent="0">
              <a:buNone/>
            </a:pPr>
            <a:r>
              <a:rPr lang="mr-IN" sz="1800" dirty="0"/>
              <a:t>    }</a:t>
            </a:r>
          </a:p>
          <a:p>
            <a:pPr marL="0" indent="0">
              <a:buNone/>
            </a:pPr>
            <a:r>
              <a:rPr lang="en-US" sz="1800" dirty="0"/>
              <a:t>    </a:t>
            </a:r>
            <a:r>
              <a:rPr lang="en-US" sz="1800" b="1" dirty="0"/>
              <a:t>override </a:t>
            </a:r>
            <a:r>
              <a:rPr lang="en-US" sz="1800" b="1" dirty="0" err="1"/>
              <a:t>func</a:t>
            </a:r>
            <a:r>
              <a:rPr lang="en-US" sz="1800" b="1" dirty="0"/>
              <a:t> </a:t>
            </a:r>
            <a:r>
              <a:rPr lang="en-US" sz="1800" b="1" dirty="0" err="1"/>
              <a:t>getDetails</a:t>
            </a:r>
            <a:r>
              <a:rPr lang="en-US" sz="1800" b="1" dirty="0"/>
              <a:t>() -&gt; String {</a:t>
            </a:r>
          </a:p>
          <a:p>
            <a:pPr marL="0" indent="0">
              <a:buNone/>
            </a:pPr>
            <a:r>
              <a:rPr lang="en-US" sz="1800" b="1" dirty="0"/>
              <a:t>        return " \(</a:t>
            </a:r>
            <a:r>
              <a:rPr lang="en-US" sz="1800" b="1" dirty="0" err="1"/>
              <a:t>super.getDetails</a:t>
            </a:r>
            <a:r>
              <a:rPr lang="en-US" sz="1800" b="1" dirty="0"/>
              <a:t>()) Limbs:  \(</a:t>
            </a:r>
            <a:r>
              <a:rPr lang="en-US" sz="1800" b="1" dirty="0" err="1"/>
              <a:t>self.limbs</a:t>
            </a:r>
            <a:r>
              <a:rPr lang="en-US" sz="1800" b="1" dirty="0"/>
              <a:t>)"</a:t>
            </a:r>
          </a:p>
          <a:p>
            <a:pPr marL="0" indent="0">
              <a:buNone/>
            </a:pPr>
            <a:r>
              <a:rPr lang="mr-IN" sz="1800" b="1" dirty="0"/>
              <a:t>    }</a:t>
            </a:r>
          </a:p>
          <a:p>
            <a:pPr marL="0" indent="0">
              <a:buNone/>
            </a:pPr>
            <a:r>
              <a:rPr lang="mr-IN" sz="1800" dirty="0"/>
              <a:t>}</a:t>
            </a:r>
            <a:endParaRPr lang="en-US" sz="1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979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tree = </a:t>
            </a:r>
            <a:r>
              <a:rPr lang="en-US" sz="2800" dirty="0" err="1"/>
              <a:t>OakTree</a:t>
            </a:r>
            <a:r>
              <a:rPr lang="en-US" sz="2800" dirty="0"/>
              <a:t>() </a:t>
            </a:r>
            <a:r>
              <a:rPr lang="en-US" sz="2800" dirty="0" smtClean="0"/>
              <a:t/>
            </a:r>
            <a:br>
              <a:rPr lang="en-US" sz="2800" dirty="0" smtClean="0"/>
            </a:br>
            <a:r>
              <a:rPr lang="en-US" sz="2800" dirty="0" err="1" smtClean="0"/>
              <a:t>tree.age</a:t>
            </a:r>
            <a:r>
              <a:rPr lang="en-US" sz="2800" dirty="0" smtClean="0"/>
              <a:t> </a:t>
            </a:r>
            <a:r>
              <a:rPr lang="en-US" sz="2800" dirty="0"/>
              <a:t>= 5 </a:t>
            </a:r>
            <a:r>
              <a:rPr lang="en-US" sz="2800" dirty="0" smtClean="0"/>
              <a:t/>
            </a:r>
            <a:br>
              <a:rPr lang="en-US" sz="2800" dirty="0" smtClean="0"/>
            </a:br>
            <a:r>
              <a:rPr lang="en-US" sz="2800" dirty="0" err="1" smtClean="0"/>
              <a:t>tree.height</a:t>
            </a:r>
            <a:r>
              <a:rPr lang="en-US" sz="2800" dirty="0" smtClean="0"/>
              <a:t> </a:t>
            </a:r>
            <a:r>
              <a:rPr lang="en-US" sz="2800" dirty="0"/>
              <a:t>= 4 </a:t>
            </a:r>
            <a:r>
              <a:rPr lang="en-US" sz="2800" dirty="0" smtClean="0"/>
              <a:t/>
            </a:r>
            <a:br>
              <a:rPr lang="en-US" sz="2800" dirty="0" smtClean="0"/>
            </a:br>
            <a:r>
              <a:rPr lang="en-US" sz="2800" dirty="0" err="1" smtClean="0"/>
              <a:t>tree.leaves</a:t>
            </a:r>
            <a:r>
              <a:rPr lang="en-US" sz="2800" dirty="0" smtClean="0"/>
              <a:t> </a:t>
            </a:r>
            <a:r>
              <a:rPr lang="en-US" sz="2800" dirty="0"/>
              <a:t>= 50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smtClean="0"/>
              <a:t>print(</a:t>
            </a:r>
            <a:r>
              <a:rPr lang="en-US" sz="2800" dirty="0" err="1" smtClean="0"/>
              <a:t>tree.getDetails</a:t>
            </a:r>
            <a:r>
              <a:rPr lang="en-US" sz="2800" dirty="0"/>
              <a:t>())</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116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tree = </a:t>
            </a:r>
            <a:r>
              <a:rPr lang="en-US" sz="2800" dirty="0" err="1"/>
              <a:t>OakTree</a:t>
            </a:r>
            <a:r>
              <a:rPr lang="en-US" sz="2800" dirty="0"/>
              <a:t>() </a:t>
            </a:r>
            <a:r>
              <a:rPr lang="en-US" sz="2800" dirty="0" smtClean="0"/>
              <a:t/>
            </a:r>
            <a:br>
              <a:rPr lang="en-US" sz="2800" dirty="0" smtClean="0"/>
            </a:br>
            <a:r>
              <a:rPr lang="en-US" sz="2800" dirty="0" err="1" smtClean="0"/>
              <a:t>tree.age</a:t>
            </a:r>
            <a:r>
              <a:rPr lang="en-US" sz="2800" dirty="0" smtClean="0"/>
              <a:t> </a:t>
            </a:r>
            <a:r>
              <a:rPr lang="en-US" sz="2800" dirty="0"/>
              <a:t>= 5 </a:t>
            </a:r>
            <a:r>
              <a:rPr lang="en-US" sz="2800" dirty="0" smtClean="0"/>
              <a:t/>
            </a:r>
            <a:br>
              <a:rPr lang="en-US" sz="2800" dirty="0" smtClean="0"/>
            </a:br>
            <a:r>
              <a:rPr lang="en-US" sz="2800" dirty="0" err="1" smtClean="0"/>
              <a:t>tree.height</a:t>
            </a:r>
            <a:r>
              <a:rPr lang="en-US" sz="2800" dirty="0" smtClean="0"/>
              <a:t> </a:t>
            </a:r>
            <a:r>
              <a:rPr lang="en-US" sz="2800" dirty="0"/>
              <a:t>= 4 </a:t>
            </a:r>
            <a:r>
              <a:rPr lang="en-US" sz="2800" dirty="0" smtClean="0"/>
              <a:t/>
            </a:r>
            <a:br>
              <a:rPr lang="en-US" sz="2800" dirty="0" smtClean="0"/>
            </a:br>
            <a:r>
              <a:rPr lang="en-US" sz="2800" dirty="0" err="1" smtClean="0"/>
              <a:t>tree.leaves</a:t>
            </a:r>
            <a:r>
              <a:rPr lang="en-US" sz="2800" dirty="0" smtClean="0"/>
              <a:t> </a:t>
            </a:r>
            <a:r>
              <a:rPr lang="en-US" sz="2800" dirty="0"/>
              <a:t>= 50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err="1" smtClean="0"/>
              <a:t>tree.limbGrow</a:t>
            </a:r>
            <a:r>
              <a:rPr lang="en-US" sz="2800" dirty="0"/>
              <a:t>() </a:t>
            </a:r>
            <a:r>
              <a:rPr lang="en-US" sz="2800" dirty="0" smtClean="0"/>
              <a:t/>
            </a:r>
            <a:br>
              <a:rPr lang="en-US" sz="2800" dirty="0" smtClean="0"/>
            </a:br>
            <a:r>
              <a:rPr lang="en-US" sz="2800" dirty="0" smtClean="0"/>
              <a:t>print(</a:t>
            </a:r>
            <a:r>
              <a:rPr lang="en-US" sz="2800" dirty="0" err="1" smtClean="0"/>
              <a:t>tree.getDetails</a:t>
            </a:r>
            <a:r>
              <a:rPr lang="en-US" sz="2800" dirty="0" smtClean="0"/>
              <a:t>())</a:t>
            </a:r>
          </a:p>
          <a:p>
            <a:pPr marL="0" indent="0">
              <a:buNone/>
            </a:pPr>
            <a:r>
              <a:rPr lang="en-US" sz="2800" b="1" dirty="0"/>
              <a:t>Height: 4.0 age: 5 limbs: 2 Leaves: 50</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69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Properties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err="1"/>
              <a:t>var</a:t>
            </a:r>
            <a:r>
              <a:rPr lang="en-US" sz="2800" dirty="0"/>
              <a:t> description: String { </a:t>
            </a:r>
            <a:r>
              <a:rPr lang="en-US" sz="2800" dirty="0" smtClean="0"/>
              <a:t/>
            </a:r>
            <a:br>
              <a:rPr lang="en-US" sz="2800" dirty="0" smtClean="0"/>
            </a:br>
            <a:r>
              <a:rPr lang="en-US" sz="2800" dirty="0" smtClean="0"/>
              <a:t>	get </a:t>
            </a:r>
            <a:r>
              <a:rPr lang="en-US" sz="2800" dirty="0"/>
              <a:t>{ </a:t>
            </a:r>
            <a:r>
              <a:rPr lang="en-US" sz="2800" dirty="0" smtClean="0"/>
              <a:t/>
            </a:r>
            <a:br>
              <a:rPr lang="en-US" sz="2800" dirty="0" smtClean="0"/>
            </a:br>
            <a:r>
              <a:rPr lang="en-US" sz="2800" dirty="0" smtClean="0"/>
              <a:t>		return </a:t>
            </a:r>
            <a:r>
              <a:rPr lang="en-US" sz="2800" dirty="0"/>
              <a:t>"Base class is Plant." </a:t>
            </a:r>
            <a:r>
              <a:rPr lang="en-US" sz="2800" dirty="0" smtClean="0"/>
              <a:t/>
            </a:r>
            <a:br>
              <a:rPr lang="en-US" sz="2800" dirty="0" smtClean="0"/>
            </a:br>
            <a:r>
              <a:rPr lang="en-US" sz="2800" dirty="0" smtClean="0"/>
              <a:t>	}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5281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r>
              <a:rPr lang="en-US" sz="2800" dirty="0"/>
              <a:t>f</a:t>
            </a:r>
            <a:r>
              <a:rPr lang="en-US" sz="2800" dirty="0" smtClean="0"/>
              <a:t>or</a:t>
            </a:r>
            <a:r>
              <a:rPr lang="mr-IN" sz="2800" dirty="0" smtClean="0"/>
              <a:t>…</a:t>
            </a:r>
            <a:r>
              <a:rPr lang="en-US" sz="2800" dirty="0"/>
              <a:t>i</a:t>
            </a:r>
            <a:r>
              <a:rPr lang="en-US" sz="2800" dirty="0" smtClean="0"/>
              <a:t>n Loop</a:t>
            </a:r>
          </a:p>
        </p:txBody>
      </p:sp>
    </p:spTree>
    <p:extLst>
      <p:ext uri="{BB962C8B-B14F-4D97-AF65-F5344CB8AC3E}">
        <p14:creationId xmlns:p14="http://schemas.microsoft.com/office/powerpoint/2010/main" val="121881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Properties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override </a:t>
            </a:r>
            <a:r>
              <a:rPr lang="en-US" sz="2800" dirty="0" err="1"/>
              <a:t>var</a:t>
            </a:r>
            <a:r>
              <a:rPr lang="en-US" sz="2800" dirty="0"/>
              <a:t> description: String { </a:t>
            </a:r>
            <a:r>
              <a:rPr lang="en-US" sz="2800" dirty="0" smtClean="0"/>
              <a:t/>
            </a:r>
            <a:br>
              <a:rPr lang="en-US" sz="2800" dirty="0" smtClean="0"/>
            </a:br>
            <a:r>
              <a:rPr lang="en-US" sz="2800" dirty="0" smtClean="0"/>
              <a:t>	return </a:t>
            </a:r>
            <a:r>
              <a:rPr lang="en-US" sz="2800" dirty="0"/>
              <a:t>"\(</a:t>
            </a:r>
            <a:r>
              <a:rPr lang="en-US" sz="2800" dirty="0" err="1"/>
              <a:t>super.description</a:t>
            </a:r>
            <a:r>
              <a:rPr lang="en-US" sz="2800" dirty="0"/>
              <a:t>) I am a Tree class." </a:t>
            </a:r>
            <a:r>
              <a:rPr lang="en-US" sz="2800" dirty="0" smtClean="0"/>
              <a:t/>
            </a:r>
            <a:br>
              <a:rPr lang="en-US" sz="2800" dirty="0" smtClean="0"/>
            </a:br>
            <a:r>
              <a:rPr lang="en-US" sz="2800" dirty="0" smtClean="0"/>
              <a:t>}</a:t>
            </a:r>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9945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Overriding Properties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dirty="0"/>
              <a:t>override </a:t>
            </a:r>
            <a:r>
              <a:rPr lang="en-US" sz="2800" dirty="0" err="1"/>
              <a:t>var</a:t>
            </a:r>
            <a:r>
              <a:rPr lang="en-US" sz="2800" dirty="0"/>
              <a:t> description: String { </a:t>
            </a:r>
            <a:r>
              <a:rPr lang="en-US" sz="2800" dirty="0" smtClean="0"/>
              <a:t/>
            </a:r>
            <a:br>
              <a:rPr lang="en-US" sz="2800" dirty="0" smtClean="0"/>
            </a:br>
            <a:r>
              <a:rPr lang="en-US" sz="2800" dirty="0" smtClean="0"/>
              <a:t>	return </a:t>
            </a:r>
            <a:r>
              <a:rPr lang="en-US" sz="2800" dirty="0"/>
              <a:t>"\(</a:t>
            </a:r>
            <a:r>
              <a:rPr lang="en-US" sz="2800" dirty="0" err="1"/>
              <a:t>super.description</a:t>
            </a:r>
            <a:r>
              <a:rPr lang="en-US" sz="2800" dirty="0"/>
              <a:t>) I am a Tree class."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a:t>Base class is Plant. I am a Tree class.</a:t>
            </a:r>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842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Preventing Overrides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t>Use final keyword</a:t>
            </a:r>
          </a:p>
          <a:p>
            <a:pPr marL="0" indent="0">
              <a:buNone/>
            </a:pPr>
            <a:endParaRPr lang="en-US" sz="2800" dirty="0"/>
          </a:p>
          <a:p>
            <a:pPr marL="0" indent="0">
              <a:buNone/>
            </a:pPr>
            <a:r>
              <a:rPr lang="en-US" sz="2800" dirty="0" smtClean="0"/>
              <a:t>final </a:t>
            </a:r>
            <a:r>
              <a:rPr lang="en-US" sz="2800" dirty="0" err="1" smtClean="0"/>
              <a:t>func</a:t>
            </a:r>
            <a:r>
              <a:rPr lang="en-US" sz="2800" dirty="0" smtClean="0"/>
              <a:t> </a:t>
            </a:r>
            <a:r>
              <a:rPr lang="en-US" sz="2800" dirty="0" err="1"/>
              <a:t>growHeight</a:t>
            </a:r>
            <a:r>
              <a:rPr lang="en-US" sz="2800" dirty="0"/>
              <a:t>(inches: Double) {</a:t>
            </a:r>
          </a:p>
          <a:p>
            <a:pPr marL="0" indent="0">
              <a:buNone/>
            </a:pPr>
            <a:r>
              <a:rPr lang="en-US" sz="2800" dirty="0"/>
              <a:t>        </a:t>
            </a:r>
            <a:r>
              <a:rPr lang="en-US" sz="2800" dirty="0" err="1"/>
              <a:t>self.height</a:t>
            </a:r>
            <a:r>
              <a:rPr lang="en-US" sz="2800" dirty="0"/>
              <a:t> += inches</a:t>
            </a:r>
          </a:p>
          <a:p>
            <a:pPr marL="0" indent="0">
              <a:buNone/>
            </a:pPr>
            <a:r>
              <a:rPr lang="mr-IN" sz="2800" dirty="0" smtClean="0"/>
              <a:t>}</a:t>
            </a:r>
            <a:endParaRPr lang="en-US" sz="2800" dirty="0" smtClean="0"/>
          </a:p>
          <a:p>
            <a:endParaRPr lang="en-US" sz="2800" dirty="0"/>
          </a:p>
        </p:txBody>
      </p:sp>
      <p:sp>
        <p:nvSpPr>
          <p:cNvPr id="3" name="TextBox 2"/>
          <p:cNvSpPr txBox="1"/>
          <p:nvPr/>
        </p:nvSpPr>
        <p:spPr>
          <a:xfrm>
            <a:off x="3297382" y="38238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502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for variable in Collection/Range { </a:t>
            </a:r>
          </a:p>
          <a:p>
            <a:pPr marL="0" indent="0">
              <a:buNone/>
            </a:pPr>
            <a:r>
              <a:rPr lang="en-US" sz="2800" dirty="0" smtClean="0"/>
              <a:t>	block </a:t>
            </a:r>
            <a:r>
              <a:rPr lang="en-US" sz="2800" dirty="0"/>
              <a:t>of code </a:t>
            </a:r>
            <a:endParaRPr lang="en-US" sz="2800" dirty="0" smtClean="0"/>
          </a:p>
          <a:p>
            <a:pPr marL="0" indent="0">
              <a:buNone/>
            </a:pPr>
            <a:r>
              <a:rPr lang="en-US" sz="2800" dirty="0" smtClean="0"/>
              <a:t>} </a:t>
            </a:r>
          </a:p>
          <a:p>
            <a:r>
              <a:rPr lang="en-US" sz="2800" dirty="0" smtClean="0"/>
              <a:t>Variable</a:t>
            </a:r>
          </a:p>
          <a:p>
            <a:r>
              <a:rPr lang="en-US" sz="2800" dirty="0" smtClean="0"/>
              <a:t>Collection/Range</a:t>
            </a:r>
          </a:p>
        </p:txBody>
      </p:sp>
    </p:spTree>
    <p:extLst>
      <p:ext uri="{BB962C8B-B14F-4D97-AF65-F5344CB8AC3E}">
        <p14:creationId xmlns:p14="http://schemas.microsoft.com/office/powerpoint/2010/main" val="9364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for index in 1...5 { </a:t>
            </a:r>
            <a:endParaRPr lang="en-US" sz="2800" dirty="0" smtClean="0"/>
          </a:p>
          <a:p>
            <a:pPr marL="0" indent="0">
              <a:buNone/>
            </a:pPr>
            <a:r>
              <a:rPr lang="en-US" sz="2800" dirty="0"/>
              <a:t>	</a:t>
            </a:r>
            <a:r>
              <a:rPr lang="en-US" sz="2800" dirty="0" smtClean="0"/>
              <a:t>print(index</a:t>
            </a:r>
            <a:r>
              <a:rPr lang="en-US" sz="2800" dirty="0"/>
              <a:t>) </a:t>
            </a:r>
            <a:endParaRPr lang="en-US" sz="2800" dirty="0" smtClean="0"/>
          </a:p>
          <a:p>
            <a:pPr marL="0" indent="0">
              <a:buNone/>
            </a:pPr>
            <a:r>
              <a:rPr lang="en-US" sz="2800" dirty="0" smtClean="0"/>
              <a:t>}</a:t>
            </a:r>
          </a:p>
        </p:txBody>
      </p:sp>
    </p:spTree>
    <p:extLst>
      <p:ext uri="{BB962C8B-B14F-4D97-AF65-F5344CB8AC3E}">
        <p14:creationId xmlns:p14="http://schemas.microsoft.com/office/powerpoint/2010/main" val="105357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for index in 1..&lt;5 { </a:t>
            </a:r>
            <a:endParaRPr lang="en-US" sz="2800" dirty="0" smtClean="0"/>
          </a:p>
          <a:p>
            <a:pPr marL="0" indent="0">
              <a:buNone/>
            </a:pPr>
            <a:r>
              <a:rPr lang="en-US" sz="2800" dirty="0" smtClean="0"/>
              <a:t>	print(index</a:t>
            </a:r>
            <a:r>
              <a:rPr lang="en-US" sz="2800" dirty="0"/>
              <a:t>) </a:t>
            </a:r>
            <a:endParaRPr lang="en-US" sz="2800" dirty="0" smtClean="0"/>
          </a:p>
          <a:p>
            <a:pPr marL="0" indent="0">
              <a:buNone/>
            </a:pPr>
            <a:r>
              <a:rPr lang="en-US" sz="2800" dirty="0" smtClean="0"/>
              <a:t>} </a:t>
            </a:r>
          </a:p>
        </p:txBody>
      </p:sp>
    </p:spTree>
    <p:extLst>
      <p:ext uri="{BB962C8B-B14F-4D97-AF65-F5344CB8AC3E}">
        <p14:creationId xmlns:p14="http://schemas.microsoft.com/office/powerpoint/2010/main" val="92758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countries = ["USA","UK", "IN"] </a:t>
            </a:r>
            <a:endParaRPr lang="en-US" sz="2800" dirty="0" smtClean="0"/>
          </a:p>
          <a:p>
            <a:pPr marL="0" indent="0">
              <a:buNone/>
            </a:pPr>
            <a:r>
              <a:rPr lang="en-US" sz="2800" dirty="0" smtClean="0"/>
              <a:t>for </a:t>
            </a:r>
            <a:r>
              <a:rPr lang="en-US" sz="2800" dirty="0"/>
              <a:t>item in countries { </a:t>
            </a:r>
            <a:endParaRPr lang="en-US" sz="2800" dirty="0" smtClean="0"/>
          </a:p>
          <a:p>
            <a:pPr marL="0" indent="0">
              <a:buNone/>
            </a:pPr>
            <a:r>
              <a:rPr lang="en-US" sz="2800" dirty="0"/>
              <a:t>	</a:t>
            </a:r>
            <a:r>
              <a:rPr lang="en-US" sz="2800" dirty="0" smtClean="0"/>
              <a:t>print(item</a:t>
            </a:r>
            <a:r>
              <a:rPr lang="en-US" sz="2800" dirty="0"/>
              <a:t>) </a:t>
            </a:r>
            <a:endParaRPr lang="en-US" sz="2800" dirty="0" smtClean="0"/>
          </a:p>
          <a:p>
            <a:pPr marL="0" indent="0">
              <a:buNone/>
            </a:pPr>
            <a:r>
              <a:rPr lang="en-US" sz="2800" dirty="0" smtClean="0"/>
              <a:t>} </a:t>
            </a:r>
          </a:p>
        </p:txBody>
      </p:sp>
    </p:spTree>
    <p:extLst>
      <p:ext uri="{BB962C8B-B14F-4D97-AF65-F5344CB8AC3E}">
        <p14:creationId xmlns:p14="http://schemas.microsoft.com/office/powerpoint/2010/main" val="114623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Statements</a:t>
            </a:r>
            <a:endParaRPr lang="en-US" dirty="0"/>
          </a:p>
        </p:txBody>
      </p:sp>
      <p:sp>
        <p:nvSpPr>
          <p:cNvPr id="3" name="Content Placeholder 2"/>
          <p:cNvSpPr>
            <a:spLocks noGrp="1"/>
          </p:cNvSpPr>
          <p:nvPr>
            <p:ph idx="1"/>
          </p:nvPr>
        </p:nvSpPr>
        <p:spPr>
          <a:xfrm>
            <a:off x="536027" y="1981201"/>
            <a:ext cx="11414235" cy="3809999"/>
          </a:xfrm>
        </p:spPr>
        <p:txBody>
          <a:bodyPr>
            <a:normAutofit/>
          </a:bodyPr>
          <a:lstStyle/>
          <a:p>
            <a:pPr marL="0" indent="0">
              <a:buNone/>
            </a:pPr>
            <a:r>
              <a:rPr lang="en-US" sz="2800" dirty="0" err="1"/>
              <a:t>var</a:t>
            </a:r>
            <a:r>
              <a:rPr lang="en-US" sz="2800" dirty="0"/>
              <a:t> </a:t>
            </a:r>
            <a:r>
              <a:rPr lang="en-US" sz="2800" dirty="0" err="1"/>
              <a:t>dic</a:t>
            </a:r>
            <a:r>
              <a:rPr lang="en-US" sz="2800" dirty="0"/>
              <a:t> = ["USA": "United States", "UK": "United Kingdom", "</a:t>
            </a:r>
            <a:r>
              <a:rPr lang="en-US" sz="2800" dirty="0" err="1"/>
              <a:t>IN":"India</a:t>
            </a:r>
            <a:r>
              <a:rPr lang="en-US" sz="2800" dirty="0" smtClean="0"/>
              <a:t>"]</a:t>
            </a:r>
          </a:p>
          <a:p>
            <a:pPr marL="0" indent="0">
              <a:buNone/>
            </a:pPr>
            <a:r>
              <a:rPr lang="en-US" sz="2800" dirty="0" smtClean="0"/>
              <a:t> </a:t>
            </a:r>
          </a:p>
          <a:p>
            <a:pPr marL="0" indent="0">
              <a:buNone/>
            </a:pPr>
            <a:r>
              <a:rPr lang="en-US" sz="2800" dirty="0" smtClean="0"/>
              <a:t>for </a:t>
            </a:r>
            <a:r>
              <a:rPr lang="en-US" sz="2800" dirty="0"/>
              <a:t>(</a:t>
            </a:r>
            <a:r>
              <a:rPr lang="en-US" sz="2800" dirty="0" err="1"/>
              <a:t>abbr</a:t>
            </a:r>
            <a:r>
              <a:rPr lang="en-US" sz="2800" dirty="0"/>
              <a:t>, name) in </a:t>
            </a:r>
            <a:r>
              <a:rPr lang="en-US" sz="2800" dirty="0" err="1"/>
              <a:t>dic</a:t>
            </a:r>
            <a:r>
              <a:rPr lang="en-US" sz="2800" dirty="0"/>
              <a:t> { </a:t>
            </a:r>
            <a:endParaRPr lang="en-US" sz="2800" dirty="0" smtClean="0"/>
          </a:p>
          <a:p>
            <a:pPr marL="0" indent="0">
              <a:buNone/>
            </a:pPr>
            <a:r>
              <a:rPr lang="en-US" sz="2800" dirty="0"/>
              <a:t>	</a:t>
            </a:r>
            <a:r>
              <a:rPr lang="en-US" sz="2800" dirty="0" smtClean="0"/>
              <a:t>print</a:t>
            </a:r>
            <a:r>
              <a:rPr lang="en-US" sz="2800" dirty="0"/>
              <a:t>("\(</a:t>
            </a:r>
            <a:r>
              <a:rPr lang="en-US" sz="2800" dirty="0" err="1"/>
              <a:t>abbr</a:t>
            </a:r>
            <a:r>
              <a:rPr lang="en-US" sz="2800" dirty="0"/>
              <a:t>) -- \(name)") </a:t>
            </a:r>
            <a:endParaRPr lang="en-US" sz="2800" dirty="0" smtClean="0"/>
          </a:p>
          <a:p>
            <a:pPr marL="0" indent="0">
              <a:buNone/>
            </a:pPr>
            <a:r>
              <a:rPr lang="en-US" sz="2800" dirty="0" smtClean="0"/>
              <a:t>} </a:t>
            </a:r>
          </a:p>
        </p:txBody>
      </p:sp>
    </p:spTree>
    <p:extLst>
      <p:ext uri="{BB962C8B-B14F-4D97-AF65-F5344CB8AC3E}">
        <p14:creationId xmlns:p14="http://schemas.microsoft.com/office/powerpoint/2010/main" val="16760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Statements</a:t>
            </a:r>
            <a:endParaRPr lang="en-US" dirty="0"/>
          </a:p>
        </p:txBody>
      </p:sp>
      <p:sp>
        <p:nvSpPr>
          <p:cNvPr id="3" name="Content Placeholder 2"/>
          <p:cNvSpPr>
            <a:spLocks noGrp="1"/>
          </p:cNvSpPr>
          <p:nvPr>
            <p:ph idx="1"/>
          </p:nvPr>
        </p:nvSpPr>
        <p:spPr/>
        <p:txBody>
          <a:bodyPr>
            <a:normAutofit/>
          </a:bodyPr>
          <a:lstStyle/>
          <a:p>
            <a:r>
              <a:rPr lang="en-US" sz="2800" dirty="0" smtClean="0"/>
              <a:t>While</a:t>
            </a:r>
          </a:p>
          <a:p>
            <a:r>
              <a:rPr lang="en-US" sz="2800" dirty="0" smtClean="0"/>
              <a:t>Repeat</a:t>
            </a:r>
            <a:r>
              <a:rPr lang="mr-IN" sz="2800" dirty="0" smtClean="0"/>
              <a:t>…</a:t>
            </a:r>
            <a:r>
              <a:rPr lang="en-US" sz="2800" dirty="0" smtClean="0"/>
              <a:t>while</a:t>
            </a:r>
          </a:p>
        </p:txBody>
      </p:sp>
    </p:spTree>
    <p:extLst>
      <p:ext uri="{BB962C8B-B14F-4D97-AF65-F5344CB8AC3E}">
        <p14:creationId xmlns:p14="http://schemas.microsoft.com/office/powerpoint/2010/main" val="10330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while condition { </a:t>
            </a:r>
            <a:endParaRPr lang="en-US" sz="2800" dirty="0" smtClean="0"/>
          </a:p>
          <a:p>
            <a:pPr marL="0" indent="0">
              <a:buNone/>
            </a:pPr>
            <a:r>
              <a:rPr lang="en-US" sz="2800" dirty="0"/>
              <a:t>	</a:t>
            </a:r>
            <a:r>
              <a:rPr lang="en-US" sz="2800" dirty="0" smtClean="0"/>
              <a:t>block </a:t>
            </a:r>
            <a:r>
              <a:rPr lang="en-US" sz="2800" dirty="0"/>
              <a:t>of code </a:t>
            </a:r>
            <a:br>
              <a:rPr lang="en-US" sz="2800" dirty="0"/>
            </a:br>
            <a:r>
              <a:rPr lang="en-US" sz="2800" dirty="0" smtClean="0"/>
              <a:t>} </a:t>
            </a:r>
          </a:p>
        </p:txBody>
      </p:sp>
    </p:spTree>
    <p:extLst>
      <p:ext uri="{BB962C8B-B14F-4D97-AF65-F5344CB8AC3E}">
        <p14:creationId xmlns:p14="http://schemas.microsoft.com/office/powerpoint/2010/main" val="5323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and Functions</a:t>
            </a:r>
            <a:endParaRPr lang="en-US" dirty="0"/>
          </a:p>
        </p:txBody>
      </p:sp>
      <p:sp>
        <p:nvSpPr>
          <p:cNvPr id="3" name="Content Placeholder 2"/>
          <p:cNvSpPr>
            <a:spLocks noGrp="1"/>
          </p:cNvSpPr>
          <p:nvPr>
            <p:ph idx="1"/>
          </p:nvPr>
        </p:nvSpPr>
        <p:spPr/>
        <p:txBody>
          <a:bodyPr/>
          <a:lstStyle/>
          <a:p>
            <a:r>
              <a:rPr lang="en-US" sz="2800" dirty="0"/>
              <a:t>What are conditional statements and how to use </a:t>
            </a:r>
            <a:r>
              <a:rPr lang="en-US" sz="2800" dirty="0" smtClean="0"/>
              <a:t>them</a:t>
            </a:r>
          </a:p>
          <a:p>
            <a:r>
              <a:rPr lang="en-US" sz="2800" dirty="0" smtClean="0"/>
              <a:t>What </a:t>
            </a:r>
            <a:r>
              <a:rPr lang="en-US" sz="2800" dirty="0"/>
              <a:t>are loops and how to use </a:t>
            </a:r>
            <a:r>
              <a:rPr lang="en-US" sz="2800" dirty="0" smtClean="0"/>
              <a:t>them</a:t>
            </a:r>
          </a:p>
          <a:p>
            <a:r>
              <a:rPr lang="en-US" sz="2800" dirty="0" smtClean="0"/>
              <a:t>What </a:t>
            </a:r>
            <a:r>
              <a:rPr lang="en-US" sz="2800" dirty="0"/>
              <a:t>are control transfer statements and how to use </a:t>
            </a:r>
            <a:r>
              <a:rPr lang="en-US" sz="2800" dirty="0" smtClean="0"/>
              <a:t>them</a:t>
            </a:r>
          </a:p>
          <a:p>
            <a:r>
              <a:rPr lang="en-US" sz="2800" dirty="0" smtClean="0"/>
              <a:t>How </a:t>
            </a:r>
            <a:r>
              <a:rPr lang="en-US" sz="2800" dirty="0"/>
              <a:t>to create and use functions in Swift</a:t>
            </a:r>
          </a:p>
        </p:txBody>
      </p:sp>
    </p:spTree>
    <p:extLst>
      <p:ext uri="{BB962C8B-B14F-4D97-AF65-F5344CB8AC3E}">
        <p14:creationId xmlns:p14="http://schemas.microsoft.com/office/powerpoint/2010/main" val="58459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Statements</a:t>
            </a:r>
            <a:endParaRPr lang="en-US" dirty="0"/>
          </a:p>
        </p:txBody>
      </p:sp>
      <p:sp>
        <p:nvSpPr>
          <p:cNvPr id="3" name="Content Placeholder 2"/>
          <p:cNvSpPr>
            <a:spLocks noGrp="1"/>
          </p:cNvSpPr>
          <p:nvPr>
            <p:ph idx="1"/>
          </p:nvPr>
        </p:nvSpPr>
        <p:spPr/>
        <p:txBody>
          <a:bodyPr>
            <a:normAutofit/>
          </a:bodyPr>
          <a:lstStyle/>
          <a:p>
            <a:pPr marL="0" indent="0">
              <a:buNone/>
            </a:pPr>
            <a:r>
              <a:rPr lang="mr-IN" sz="2800" dirty="0" err="1"/>
              <a:t>var</a:t>
            </a:r>
            <a:r>
              <a:rPr lang="mr-IN" sz="2800" dirty="0"/>
              <a:t> </a:t>
            </a:r>
            <a:r>
              <a:rPr lang="mr-IN" sz="2800" dirty="0" err="1"/>
              <a:t>ran</a:t>
            </a:r>
            <a:r>
              <a:rPr lang="mr-IN" sz="2800" dirty="0"/>
              <a:t> = 0</a:t>
            </a:r>
          </a:p>
          <a:p>
            <a:pPr marL="0" indent="0">
              <a:buNone/>
            </a:pPr>
            <a:r>
              <a:rPr lang="en-US" sz="2800" dirty="0"/>
              <a:t>while ran &lt; 4 {</a:t>
            </a:r>
          </a:p>
          <a:p>
            <a:pPr marL="0" indent="0">
              <a:buNone/>
            </a:pPr>
            <a:r>
              <a:rPr lang="mr-IN" sz="2800" dirty="0"/>
              <a:t>    </a:t>
            </a:r>
            <a:r>
              <a:rPr lang="mr-IN" sz="2800" dirty="0" err="1"/>
              <a:t>ran</a:t>
            </a:r>
            <a:r>
              <a:rPr lang="mr-IN" sz="2800" dirty="0"/>
              <a:t> = </a:t>
            </a:r>
            <a:r>
              <a:rPr lang="mr-IN" sz="2800" dirty="0" err="1"/>
              <a:t>Int</a:t>
            </a:r>
            <a:r>
              <a:rPr lang="mr-IN" sz="2800" dirty="0"/>
              <a:t>(arc4random_uniform(100) % (5))</a:t>
            </a:r>
          </a:p>
          <a:p>
            <a:pPr marL="0" indent="0">
              <a:buNone/>
            </a:pPr>
            <a:r>
              <a:rPr lang="mr-IN" sz="2800" dirty="0"/>
              <a:t>}</a:t>
            </a:r>
          </a:p>
        </p:txBody>
      </p:sp>
    </p:spTree>
    <p:extLst>
      <p:ext uri="{BB962C8B-B14F-4D97-AF65-F5344CB8AC3E}">
        <p14:creationId xmlns:p14="http://schemas.microsoft.com/office/powerpoint/2010/main" val="20598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a:t>
            </a:r>
            <a:r>
              <a:rPr lang="mr-IN" dirty="0" smtClean="0"/>
              <a:t>…</a:t>
            </a:r>
            <a:r>
              <a:rPr lang="en-US" dirty="0" smtClean="0"/>
              <a:t> While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repeat { </a:t>
            </a:r>
            <a:endParaRPr lang="en-US" sz="2800" dirty="0" smtClean="0"/>
          </a:p>
          <a:p>
            <a:pPr marL="0" indent="0">
              <a:buNone/>
            </a:pPr>
            <a:r>
              <a:rPr lang="en-US" sz="2800" dirty="0"/>
              <a:t>	</a:t>
            </a:r>
            <a:r>
              <a:rPr lang="en-US" sz="2800" dirty="0" smtClean="0"/>
              <a:t>block </a:t>
            </a:r>
            <a:r>
              <a:rPr lang="en-US" sz="2800" dirty="0"/>
              <a:t>of code </a:t>
            </a:r>
            <a:endParaRPr lang="en-US" sz="2800" dirty="0" smtClean="0"/>
          </a:p>
          <a:p>
            <a:pPr marL="0" indent="0">
              <a:buNone/>
            </a:pPr>
            <a:r>
              <a:rPr lang="en-US" sz="2800" dirty="0" smtClean="0"/>
              <a:t>} </a:t>
            </a:r>
            <a:r>
              <a:rPr lang="en-US" sz="2800" dirty="0"/>
              <a:t>while condition </a:t>
            </a:r>
            <a:endParaRPr lang="mr-IN" sz="2800" dirty="0"/>
          </a:p>
        </p:txBody>
      </p:sp>
    </p:spTree>
    <p:extLst>
      <p:ext uri="{BB962C8B-B14F-4D97-AF65-F5344CB8AC3E}">
        <p14:creationId xmlns:p14="http://schemas.microsoft.com/office/powerpoint/2010/main" val="19818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a:t>
            </a:r>
            <a:r>
              <a:rPr lang="mr-IN" dirty="0" smtClean="0"/>
              <a:t>…</a:t>
            </a:r>
            <a:r>
              <a:rPr lang="en-US" dirty="0" smtClean="0"/>
              <a:t> While Statements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ran: </a:t>
            </a:r>
            <a:r>
              <a:rPr lang="en-US" sz="2800" dirty="0" err="1"/>
              <a:t>Int</a:t>
            </a:r>
            <a:r>
              <a:rPr lang="en-US" sz="2800" dirty="0"/>
              <a:t> </a:t>
            </a:r>
            <a:endParaRPr lang="en-US" sz="2800" dirty="0" smtClean="0"/>
          </a:p>
          <a:p>
            <a:pPr marL="0" indent="0">
              <a:buNone/>
            </a:pPr>
            <a:r>
              <a:rPr lang="en-US" sz="2800" dirty="0" smtClean="0"/>
              <a:t>repeat </a:t>
            </a:r>
            <a:r>
              <a:rPr lang="en-US" sz="2800" dirty="0"/>
              <a:t>{ </a:t>
            </a:r>
            <a:endParaRPr lang="en-US" sz="2800" dirty="0" smtClean="0"/>
          </a:p>
          <a:p>
            <a:pPr marL="0" indent="0">
              <a:buNone/>
            </a:pPr>
            <a:r>
              <a:rPr lang="en-US" sz="2800" dirty="0"/>
              <a:t>	</a:t>
            </a:r>
            <a:r>
              <a:rPr lang="en-US" sz="2800" dirty="0" smtClean="0"/>
              <a:t>ran </a:t>
            </a:r>
            <a:r>
              <a:rPr lang="en-US" sz="2800" dirty="0"/>
              <a:t>= </a:t>
            </a:r>
            <a:r>
              <a:rPr lang="mr-IN" sz="2800" dirty="0" err="1"/>
              <a:t>Int</a:t>
            </a:r>
            <a:r>
              <a:rPr lang="mr-IN" sz="2800" dirty="0"/>
              <a:t>(arc4random_uniform(100) </a:t>
            </a:r>
            <a:r>
              <a:rPr lang="en-US" sz="2800" dirty="0" smtClean="0"/>
              <a:t>% </a:t>
            </a:r>
            <a:r>
              <a:rPr lang="en-US" sz="2800" dirty="0"/>
              <a:t>(5)) </a:t>
            </a:r>
            <a:endParaRPr lang="en-US" sz="2800" dirty="0" smtClean="0"/>
          </a:p>
          <a:p>
            <a:pPr marL="0" indent="0">
              <a:buNone/>
            </a:pPr>
            <a:r>
              <a:rPr lang="en-US" sz="2800" dirty="0" smtClean="0"/>
              <a:t>} </a:t>
            </a:r>
            <a:r>
              <a:rPr lang="en-US" sz="2800" dirty="0"/>
              <a:t>while ran &lt; 4 </a:t>
            </a:r>
            <a:endParaRPr lang="mr-IN" sz="2800" dirty="0"/>
          </a:p>
        </p:txBody>
      </p:sp>
    </p:spTree>
    <p:extLst>
      <p:ext uri="{BB962C8B-B14F-4D97-AF65-F5344CB8AC3E}">
        <p14:creationId xmlns:p14="http://schemas.microsoft.com/office/powerpoint/2010/main" val="1125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switch value { </a:t>
            </a:r>
            <a:br>
              <a:rPr lang="en-US" sz="2800" dirty="0"/>
            </a:br>
            <a:r>
              <a:rPr lang="en-US" sz="2800" dirty="0" smtClean="0"/>
              <a:t>	case </a:t>
            </a:r>
            <a:r>
              <a:rPr lang="en-US" sz="2800" dirty="0"/>
              <a:t>match1 : </a:t>
            </a:r>
            <a:r>
              <a:rPr lang="en-US" sz="2800" dirty="0" smtClean="0"/>
              <a:t/>
            </a:r>
            <a:br>
              <a:rPr lang="en-US" sz="2800" dirty="0" smtClean="0"/>
            </a:br>
            <a:r>
              <a:rPr lang="en-US" sz="2800" dirty="0" smtClean="0"/>
              <a:t>		block </a:t>
            </a:r>
            <a:r>
              <a:rPr lang="en-US" sz="2800" dirty="0"/>
              <a:t>of code </a:t>
            </a:r>
            <a:br>
              <a:rPr lang="en-US" sz="2800" dirty="0"/>
            </a:br>
            <a:r>
              <a:rPr lang="en-US" sz="2800" dirty="0" smtClean="0"/>
              <a:t>	case </a:t>
            </a:r>
            <a:r>
              <a:rPr lang="en-US" sz="2800" dirty="0"/>
              <a:t>match2 : </a:t>
            </a:r>
            <a:br>
              <a:rPr lang="en-US" sz="2800" dirty="0"/>
            </a:br>
            <a:r>
              <a:rPr lang="en-US" sz="2800" dirty="0" smtClean="0"/>
              <a:t>		block </a:t>
            </a:r>
            <a:r>
              <a:rPr lang="en-US" sz="2800" dirty="0"/>
              <a:t>of code </a:t>
            </a:r>
            <a:r>
              <a:rPr lang="en-US" sz="2800" dirty="0" smtClean="0"/>
              <a:t/>
            </a:r>
            <a:br>
              <a:rPr lang="en-US" sz="2800" dirty="0" smtClean="0"/>
            </a:br>
            <a:r>
              <a:rPr lang="en-US" sz="2800" dirty="0" smtClean="0"/>
              <a:t>	...... </a:t>
            </a:r>
            <a:r>
              <a:rPr lang="en-US" sz="2800" dirty="0"/>
              <a:t>as many cases as needed </a:t>
            </a:r>
            <a:r>
              <a:rPr lang="en-US" sz="2800" dirty="0" smtClean="0"/>
              <a:t/>
            </a:r>
            <a:br>
              <a:rPr lang="en-US" sz="2800" dirty="0" smtClean="0"/>
            </a:br>
            <a:r>
              <a:rPr lang="en-US" sz="2800" dirty="0" smtClean="0"/>
              <a:t>	default </a:t>
            </a:r>
            <a:r>
              <a:rPr lang="en-US" sz="2800" dirty="0"/>
              <a:t>: </a:t>
            </a:r>
            <a:r>
              <a:rPr lang="en-US" sz="2800" dirty="0" smtClean="0"/>
              <a:t/>
            </a:r>
            <a:br>
              <a:rPr lang="en-US" sz="2800" dirty="0" smtClean="0"/>
            </a:br>
            <a:r>
              <a:rPr lang="en-US" sz="2800" dirty="0" smtClean="0"/>
              <a:t>		block </a:t>
            </a:r>
            <a:r>
              <a:rPr lang="en-US" sz="2800" dirty="0"/>
              <a:t>of code </a:t>
            </a:r>
            <a:endParaRPr lang="en-US" sz="2800" dirty="0" smtClean="0"/>
          </a:p>
          <a:p>
            <a:pPr marL="0" indent="0">
              <a:buNone/>
            </a:pPr>
            <a:r>
              <a:rPr lang="en-US" sz="2800" dirty="0" smtClean="0"/>
              <a:t>} </a:t>
            </a:r>
            <a:endParaRPr lang="mr-IN" sz="2800" dirty="0"/>
          </a:p>
        </p:txBody>
      </p:sp>
    </p:spTree>
    <p:extLst>
      <p:ext uri="{BB962C8B-B14F-4D97-AF65-F5344CB8AC3E}">
        <p14:creationId xmlns:p14="http://schemas.microsoft.com/office/powerpoint/2010/main" val="204847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speed = 300000000 </a:t>
            </a:r>
            <a:r>
              <a:rPr lang="en-US" sz="2800" dirty="0" smtClean="0"/>
              <a:t/>
            </a:r>
            <a:br>
              <a:rPr lang="en-US" sz="2800" dirty="0" smtClean="0"/>
            </a:br>
            <a:endParaRPr lang="en-US" sz="2800" dirty="0" smtClean="0"/>
          </a:p>
          <a:p>
            <a:pPr marL="0" indent="0">
              <a:buNone/>
            </a:pPr>
            <a:r>
              <a:rPr lang="en-US" sz="2800" dirty="0" smtClean="0"/>
              <a:t>switch </a:t>
            </a:r>
            <a:r>
              <a:rPr lang="en-US" sz="2800" dirty="0"/>
              <a:t>speed { </a:t>
            </a:r>
            <a:r>
              <a:rPr lang="en-US" sz="2800" dirty="0" smtClean="0"/>
              <a:t/>
            </a:r>
            <a:br>
              <a:rPr lang="en-US" sz="2800" dirty="0" smtClean="0"/>
            </a:br>
            <a:r>
              <a:rPr lang="en-US" sz="2800" dirty="0" smtClean="0"/>
              <a:t>	case </a:t>
            </a:r>
            <a:r>
              <a:rPr lang="en-US" sz="2800" dirty="0"/>
              <a:t>300000000: </a:t>
            </a:r>
            <a:r>
              <a:rPr lang="en-US" sz="2800" dirty="0" smtClean="0"/>
              <a:t/>
            </a:r>
            <a:br>
              <a:rPr lang="en-US" sz="2800" dirty="0" smtClean="0"/>
            </a:br>
            <a:r>
              <a:rPr lang="en-US" sz="2800" dirty="0" smtClean="0"/>
              <a:t>		print</a:t>
            </a:r>
            <a:r>
              <a:rPr lang="en-US" sz="2800" dirty="0"/>
              <a:t>("Speed of light") </a:t>
            </a:r>
            <a:r>
              <a:rPr lang="en-US" sz="2800" dirty="0" smtClean="0"/>
              <a:t/>
            </a:r>
            <a:br>
              <a:rPr lang="en-US" sz="2800" dirty="0" smtClean="0"/>
            </a:br>
            <a:r>
              <a:rPr lang="en-US" sz="2800" dirty="0" smtClean="0"/>
              <a:t>	case </a:t>
            </a:r>
            <a:r>
              <a:rPr lang="en-US" sz="2800" dirty="0"/>
              <a:t>340: </a:t>
            </a:r>
            <a:r>
              <a:rPr lang="en-US" sz="2800" dirty="0" smtClean="0"/>
              <a:t/>
            </a:r>
            <a:br>
              <a:rPr lang="en-US" sz="2800" dirty="0" smtClean="0"/>
            </a:br>
            <a:r>
              <a:rPr lang="en-US" sz="2800" dirty="0" smtClean="0"/>
              <a:t>		print</a:t>
            </a:r>
            <a:r>
              <a:rPr lang="en-US" sz="2800" dirty="0"/>
              <a:t>("Speed of sound") </a:t>
            </a:r>
            <a:r>
              <a:rPr lang="en-US" sz="2800" dirty="0" smtClean="0"/>
              <a:t/>
            </a:r>
            <a:br>
              <a:rPr lang="en-US" sz="2800" dirty="0" smtClean="0"/>
            </a:br>
            <a:r>
              <a:rPr lang="en-US" sz="2800" dirty="0" smtClean="0"/>
              <a:t>	default</a:t>
            </a:r>
            <a:r>
              <a:rPr lang="en-US" sz="2800" dirty="0"/>
              <a:t>: print("Unknown speed") </a:t>
            </a:r>
            <a:r>
              <a:rPr lang="en-US" sz="2800" dirty="0" smtClean="0"/>
              <a:t/>
            </a:r>
            <a:br>
              <a:rPr lang="en-US" sz="2800" dirty="0" smtClean="0"/>
            </a:br>
            <a:r>
              <a:rPr lang="en-US" sz="2800" dirty="0" smtClean="0"/>
              <a:t>}</a:t>
            </a:r>
            <a:endParaRPr lang="mr-IN" sz="2800" dirty="0"/>
          </a:p>
        </p:txBody>
      </p:sp>
    </p:spTree>
    <p:extLst>
      <p:ext uri="{BB962C8B-B14F-4D97-AF65-F5344CB8AC3E}">
        <p14:creationId xmlns:p14="http://schemas.microsoft.com/office/powerpoint/2010/main" val="11802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num</a:t>
            </a:r>
            <a:r>
              <a:rPr lang="en-US" sz="2800" dirty="0"/>
              <a:t> = 5 </a:t>
            </a:r>
            <a:endParaRPr lang="en-US" sz="2800" dirty="0" smtClean="0"/>
          </a:p>
          <a:p>
            <a:pPr marL="0" indent="0">
              <a:buNone/>
            </a:pPr>
            <a:r>
              <a:rPr lang="en-US" sz="2800" dirty="0" smtClean="0"/>
              <a:t>switch </a:t>
            </a:r>
            <a:r>
              <a:rPr lang="en-US" sz="2800" dirty="0" err="1"/>
              <a:t>num</a:t>
            </a:r>
            <a:r>
              <a:rPr lang="en-US" sz="2800" dirty="0"/>
              <a:t> { </a:t>
            </a:r>
            <a:r>
              <a:rPr lang="en-US" sz="2800" dirty="0" smtClean="0"/>
              <a:t/>
            </a:r>
            <a:br>
              <a:rPr lang="en-US" sz="2800" dirty="0" smtClean="0"/>
            </a:br>
            <a:r>
              <a:rPr lang="en-US" sz="2800" dirty="0" smtClean="0"/>
              <a:t>	case </a:t>
            </a:r>
            <a:r>
              <a:rPr lang="en-US" sz="2800" dirty="0"/>
              <a:t>1 : </a:t>
            </a:r>
            <a:r>
              <a:rPr lang="en-US" sz="2800" dirty="0" smtClean="0"/>
              <a:t/>
            </a:r>
            <a:br>
              <a:rPr lang="en-US" sz="2800" dirty="0" smtClean="0"/>
            </a:br>
            <a:r>
              <a:rPr lang="en-US" sz="2800" dirty="0" smtClean="0"/>
              <a:t>		print</a:t>
            </a:r>
            <a:r>
              <a:rPr lang="en-US" sz="2800" dirty="0"/>
              <a:t>("number is one") </a:t>
            </a:r>
            <a:r>
              <a:rPr lang="en-US" sz="2800" dirty="0" smtClean="0"/>
              <a:t/>
            </a:r>
            <a:br>
              <a:rPr lang="en-US" sz="2800" dirty="0" smtClean="0"/>
            </a:br>
            <a:r>
              <a:rPr lang="en-US" sz="2800" dirty="0" smtClean="0"/>
              <a:t>	case </a:t>
            </a:r>
            <a:r>
              <a:rPr lang="en-US" sz="2800" dirty="0"/>
              <a:t>2 : </a:t>
            </a:r>
            <a:r>
              <a:rPr lang="en-US" sz="2800" dirty="0" smtClean="0"/>
              <a:t/>
            </a:r>
            <a:br>
              <a:rPr lang="en-US" sz="2800" dirty="0" smtClean="0"/>
            </a:br>
            <a:r>
              <a:rPr lang="en-US" sz="2800" dirty="0" smtClean="0"/>
              <a:t>		print</a:t>
            </a:r>
            <a:r>
              <a:rPr lang="en-US" sz="2800" dirty="0"/>
              <a:t>("Number is two") </a:t>
            </a:r>
            <a:br>
              <a:rPr lang="en-US" sz="2800" dirty="0"/>
            </a:br>
            <a:r>
              <a:rPr lang="en-US" sz="2800" dirty="0" smtClean="0"/>
              <a:t>	case </a:t>
            </a:r>
            <a:r>
              <a:rPr lang="en-US" sz="2800" dirty="0"/>
              <a:t>3 : </a:t>
            </a:r>
            <a:r>
              <a:rPr lang="en-US" sz="2800" dirty="0" smtClean="0"/>
              <a:t/>
            </a:r>
            <a:br>
              <a:rPr lang="en-US" sz="2800" dirty="0" smtClean="0"/>
            </a:br>
            <a:r>
              <a:rPr lang="en-US" sz="2800" dirty="0" smtClean="0"/>
              <a:t>		print</a:t>
            </a:r>
            <a:r>
              <a:rPr lang="en-US" sz="2800" dirty="0"/>
              <a:t>("Number is three") </a:t>
            </a:r>
            <a:r>
              <a:rPr lang="en-US" sz="2800" dirty="0" smtClean="0"/>
              <a:t/>
            </a:r>
            <a:br>
              <a:rPr lang="en-US" sz="2800" dirty="0" smtClean="0"/>
            </a:br>
            <a:r>
              <a:rPr lang="en-US" sz="2800" dirty="0" smtClean="0"/>
              <a:t>}</a:t>
            </a:r>
            <a:endParaRPr lang="mr-IN" sz="2800" dirty="0"/>
          </a:p>
        </p:txBody>
      </p:sp>
    </p:spTree>
    <p:extLst>
      <p:ext uri="{BB962C8B-B14F-4D97-AF65-F5344CB8AC3E}">
        <p14:creationId xmlns:p14="http://schemas.microsoft.com/office/powerpoint/2010/main" val="1696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mr-IN" sz="2800" dirty="0" err="1"/>
              <a:t>var</a:t>
            </a:r>
            <a:r>
              <a:rPr lang="mr-IN" sz="2800" dirty="0"/>
              <a:t> </a:t>
            </a:r>
            <a:r>
              <a:rPr lang="mr-IN" sz="2800" dirty="0" err="1"/>
              <a:t>char</a:t>
            </a:r>
            <a:r>
              <a:rPr lang="mr-IN" sz="2800" dirty="0"/>
              <a:t> : </a:t>
            </a:r>
            <a:r>
              <a:rPr lang="mr-IN" sz="2800" dirty="0" err="1"/>
              <a:t>Character</a:t>
            </a:r>
            <a:r>
              <a:rPr lang="mr-IN" sz="2800" dirty="0"/>
              <a:t> = "</a:t>
            </a:r>
            <a:r>
              <a:rPr lang="mr-IN" sz="2800" dirty="0" err="1"/>
              <a:t>e</a:t>
            </a:r>
            <a:r>
              <a:rPr lang="mr-IN" sz="2800" dirty="0"/>
              <a:t>" </a:t>
            </a:r>
            <a:endParaRPr lang="en-US" sz="2800" dirty="0"/>
          </a:p>
          <a:p>
            <a:pPr marL="0" indent="0">
              <a:buNone/>
            </a:pPr>
            <a:r>
              <a:rPr lang="mr-IN" sz="2800" dirty="0" err="1" smtClean="0"/>
              <a:t>switch</a:t>
            </a:r>
            <a:r>
              <a:rPr lang="mr-IN" sz="2800" dirty="0" smtClean="0"/>
              <a:t> </a:t>
            </a:r>
            <a:r>
              <a:rPr lang="mr-IN" sz="2800" dirty="0" err="1"/>
              <a:t>char</a:t>
            </a:r>
            <a:r>
              <a:rPr lang="mr-IN" sz="2800" dirty="0"/>
              <a:t> { </a:t>
            </a:r>
            <a:r>
              <a:rPr lang="en-US" sz="2800" dirty="0" smtClean="0"/>
              <a:t/>
            </a:r>
            <a:br>
              <a:rPr lang="en-US" sz="2800" dirty="0" smtClean="0"/>
            </a:br>
            <a:r>
              <a:rPr lang="en-US" sz="2800" dirty="0" smtClean="0"/>
              <a:t>	</a:t>
            </a:r>
            <a:r>
              <a:rPr lang="mr-IN" sz="2800" dirty="0" err="1" smtClean="0"/>
              <a:t>case</a:t>
            </a:r>
            <a:r>
              <a:rPr lang="mr-IN" sz="2800" dirty="0" smtClean="0"/>
              <a:t> </a:t>
            </a:r>
            <a:r>
              <a:rPr lang="mr-IN" sz="2800" dirty="0"/>
              <a:t>"</a:t>
            </a:r>
            <a:r>
              <a:rPr lang="mr-IN" sz="2800" dirty="0" err="1"/>
              <a:t>a</a:t>
            </a:r>
            <a:r>
              <a:rPr lang="mr-IN" sz="2800" dirty="0"/>
              <a:t>", "</a:t>
            </a:r>
            <a:r>
              <a:rPr lang="mr-IN" sz="2800" dirty="0" err="1"/>
              <a:t>e</a:t>
            </a:r>
            <a:r>
              <a:rPr lang="mr-IN" sz="2800" dirty="0"/>
              <a:t>", "</a:t>
            </a:r>
            <a:r>
              <a:rPr lang="mr-IN" sz="2800" dirty="0" err="1"/>
              <a:t>i</a:t>
            </a:r>
            <a:r>
              <a:rPr lang="mr-IN" sz="2800" dirty="0"/>
              <a:t>", "</a:t>
            </a:r>
            <a:r>
              <a:rPr lang="mr-IN" sz="2800" dirty="0" err="1"/>
              <a:t>o</a:t>
            </a:r>
            <a:r>
              <a:rPr lang="mr-IN" sz="2800" dirty="0"/>
              <a:t>", "</a:t>
            </a:r>
            <a:r>
              <a:rPr lang="mr-IN" sz="2800" dirty="0" err="1"/>
              <a:t>u</a:t>
            </a:r>
            <a:r>
              <a:rPr lang="mr-IN" sz="2800" dirty="0"/>
              <a:t>": </a:t>
            </a:r>
            <a:r>
              <a:rPr lang="en-US" sz="2800" dirty="0" smtClean="0"/>
              <a:t/>
            </a:r>
            <a:br>
              <a:rPr lang="en-US" sz="2800" dirty="0" smtClean="0"/>
            </a:br>
            <a:r>
              <a:rPr lang="en-US" sz="2800" dirty="0" smtClean="0"/>
              <a:t>		</a:t>
            </a:r>
            <a:r>
              <a:rPr lang="mr-IN" sz="2800" dirty="0" err="1" smtClean="0"/>
              <a:t>print</a:t>
            </a:r>
            <a:r>
              <a:rPr lang="mr-IN" sz="2800" dirty="0"/>
              <a:t>("</a:t>
            </a:r>
            <a:r>
              <a:rPr lang="mr-IN" sz="2800" dirty="0" err="1"/>
              <a:t>letter</a:t>
            </a:r>
            <a:r>
              <a:rPr lang="mr-IN" sz="2800" dirty="0"/>
              <a:t> </a:t>
            </a:r>
            <a:r>
              <a:rPr lang="mr-IN" sz="2800" dirty="0" err="1"/>
              <a:t>is</a:t>
            </a:r>
            <a:r>
              <a:rPr lang="mr-IN" sz="2800" dirty="0"/>
              <a:t> </a:t>
            </a:r>
            <a:r>
              <a:rPr lang="mr-IN" sz="2800" dirty="0" err="1"/>
              <a:t>a</a:t>
            </a:r>
            <a:r>
              <a:rPr lang="mr-IN" sz="2800" dirty="0"/>
              <a:t> </a:t>
            </a:r>
            <a:r>
              <a:rPr lang="mr-IN" sz="2800" dirty="0" err="1"/>
              <a:t>vowel</a:t>
            </a:r>
            <a:r>
              <a:rPr lang="mr-IN" sz="2800" dirty="0"/>
              <a:t>") </a:t>
            </a:r>
            <a:r>
              <a:rPr lang="en-US" sz="2800" dirty="0" smtClean="0"/>
              <a:t/>
            </a:r>
            <a:br>
              <a:rPr lang="en-US" sz="2800" dirty="0" smtClean="0"/>
            </a:br>
            <a:r>
              <a:rPr lang="en-US" sz="2800" dirty="0" smtClean="0"/>
              <a:t>	</a:t>
            </a:r>
            <a:r>
              <a:rPr lang="mr-IN" sz="2800" dirty="0" err="1" smtClean="0"/>
              <a:t>case</a:t>
            </a:r>
            <a:r>
              <a:rPr lang="mr-IN" sz="2800" dirty="0" smtClean="0"/>
              <a:t> </a:t>
            </a:r>
            <a:r>
              <a:rPr lang="mr-IN" sz="2800" dirty="0"/>
              <a:t>"</a:t>
            </a:r>
            <a:r>
              <a:rPr lang="mr-IN" sz="2800" dirty="0" err="1"/>
              <a:t>b</a:t>
            </a:r>
            <a:r>
              <a:rPr lang="mr-IN" sz="2800" dirty="0"/>
              <a:t>", "</a:t>
            </a:r>
            <a:r>
              <a:rPr lang="mr-IN" sz="2800" dirty="0" err="1"/>
              <a:t>c</a:t>
            </a:r>
            <a:r>
              <a:rPr lang="mr-IN" sz="2800" dirty="0"/>
              <a:t>", "</a:t>
            </a:r>
            <a:r>
              <a:rPr lang="mr-IN" sz="2800" dirty="0" err="1"/>
              <a:t>d</a:t>
            </a:r>
            <a:r>
              <a:rPr lang="mr-IN" sz="2800" dirty="0"/>
              <a:t>", "</a:t>
            </a:r>
            <a:r>
              <a:rPr lang="mr-IN" sz="2800" dirty="0" err="1"/>
              <a:t>f</a:t>
            </a:r>
            <a:r>
              <a:rPr lang="mr-IN" sz="2800" dirty="0"/>
              <a:t>", "</a:t>
            </a:r>
            <a:r>
              <a:rPr lang="mr-IN" sz="2800" dirty="0" err="1"/>
              <a:t>g</a:t>
            </a:r>
            <a:r>
              <a:rPr lang="mr-IN" sz="2800" dirty="0"/>
              <a:t>", "</a:t>
            </a:r>
            <a:r>
              <a:rPr lang="mr-IN" sz="2800" dirty="0" err="1"/>
              <a:t>h</a:t>
            </a:r>
            <a:r>
              <a:rPr lang="mr-IN" sz="2800" dirty="0"/>
              <a:t>", "</a:t>
            </a:r>
            <a:r>
              <a:rPr lang="mr-IN" sz="2800" dirty="0" err="1"/>
              <a:t>j</a:t>
            </a:r>
            <a:r>
              <a:rPr lang="mr-IN" sz="2800" dirty="0"/>
              <a:t>", "</a:t>
            </a:r>
            <a:r>
              <a:rPr lang="mr-IN" sz="2800" dirty="0" err="1"/>
              <a:t>k</a:t>
            </a:r>
            <a:r>
              <a:rPr lang="mr-IN" sz="2800" dirty="0"/>
              <a:t>", "</a:t>
            </a:r>
            <a:r>
              <a:rPr lang="mr-IN" sz="2800" dirty="0" err="1"/>
              <a:t>l</a:t>
            </a:r>
            <a:r>
              <a:rPr lang="mr-IN" sz="2800" dirty="0"/>
              <a:t>", "</a:t>
            </a:r>
            <a:r>
              <a:rPr lang="mr-IN" sz="2800" dirty="0" err="1"/>
              <a:t>m</a:t>
            </a:r>
            <a:r>
              <a:rPr lang="mr-IN" sz="2800" dirty="0"/>
              <a:t>", "</a:t>
            </a:r>
            <a:r>
              <a:rPr lang="mr-IN" sz="2800" dirty="0" err="1"/>
              <a:t>n</a:t>
            </a:r>
            <a:r>
              <a:rPr lang="mr-IN" sz="2800" dirty="0"/>
              <a:t>", "</a:t>
            </a:r>
            <a:r>
              <a:rPr lang="mr-IN" sz="2800" dirty="0" err="1"/>
              <a:t>p</a:t>
            </a:r>
            <a:r>
              <a:rPr lang="mr-IN" sz="2800" dirty="0"/>
              <a:t>", "</a:t>
            </a:r>
            <a:r>
              <a:rPr lang="mr-IN" sz="2800" dirty="0" err="1"/>
              <a:t>q</a:t>
            </a:r>
            <a:r>
              <a:rPr lang="mr-IN" sz="2800" dirty="0"/>
              <a:t>", "</a:t>
            </a:r>
            <a:r>
              <a:rPr lang="mr-IN" sz="2800" dirty="0" err="1"/>
              <a:t>r</a:t>
            </a:r>
            <a:r>
              <a:rPr lang="mr-IN" sz="2800" dirty="0"/>
              <a:t>", "</a:t>
            </a:r>
            <a:r>
              <a:rPr lang="mr-IN" sz="2800" dirty="0" err="1"/>
              <a:t>s</a:t>
            </a:r>
            <a:r>
              <a:rPr lang="mr-IN" sz="2800" dirty="0"/>
              <a:t>", "</a:t>
            </a:r>
            <a:r>
              <a:rPr lang="mr-IN" sz="2800" dirty="0" err="1"/>
              <a:t>t</a:t>
            </a:r>
            <a:r>
              <a:rPr lang="mr-IN" sz="2800" dirty="0"/>
              <a:t>", "</a:t>
            </a:r>
            <a:r>
              <a:rPr lang="mr-IN" sz="2800" dirty="0" err="1"/>
              <a:t>v</a:t>
            </a:r>
            <a:r>
              <a:rPr lang="mr-IN" sz="2800" dirty="0"/>
              <a:t>", "</a:t>
            </a:r>
            <a:r>
              <a:rPr lang="mr-IN" sz="2800" dirty="0" err="1"/>
              <a:t>w</a:t>
            </a:r>
            <a:r>
              <a:rPr lang="mr-IN" sz="2800" dirty="0"/>
              <a:t>", "</a:t>
            </a:r>
            <a:r>
              <a:rPr lang="mr-IN" sz="2800" dirty="0" err="1"/>
              <a:t>x</a:t>
            </a:r>
            <a:r>
              <a:rPr lang="mr-IN" sz="2800" dirty="0"/>
              <a:t>", "</a:t>
            </a:r>
            <a:r>
              <a:rPr lang="mr-IN" sz="2800" dirty="0" err="1"/>
              <a:t>y</a:t>
            </a:r>
            <a:r>
              <a:rPr lang="mr-IN" sz="2800" dirty="0"/>
              <a:t>", "</a:t>
            </a:r>
            <a:r>
              <a:rPr lang="mr-IN" sz="2800" dirty="0" err="1"/>
              <a:t>z</a:t>
            </a:r>
            <a:r>
              <a:rPr lang="mr-IN" sz="2800" dirty="0" smtClean="0"/>
              <a:t>":</a:t>
            </a:r>
            <a:r>
              <a:rPr lang="en-US" sz="2800" dirty="0" smtClean="0"/>
              <a:t/>
            </a:r>
            <a:br>
              <a:rPr lang="en-US" sz="2800" dirty="0" smtClean="0"/>
            </a:br>
            <a:r>
              <a:rPr lang="en-US" sz="2800" dirty="0" smtClean="0"/>
              <a:t>	</a:t>
            </a:r>
            <a:r>
              <a:rPr lang="mr-IN" sz="2800" dirty="0" smtClean="0"/>
              <a:t> </a:t>
            </a:r>
            <a:r>
              <a:rPr lang="en-US" sz="2800" dirty="0" smtClean="0"/>
              <a:t>	</a:t>
            </a:r>
            <a:r>
              <a:rPr lang="mr-IN" sz="2800" dirty="0" err="1" smtClean="0"/>
              <a:t>print</a:t>
            </a:r>
            <a:r>
              <a:rPr lang="mr-IN" sz="2800" dirty="0"/>
              <a:t>("</a:t>
            </a:r>
            <a:r>
              <a:rPr lang="mr-IN" sz="2800" dirty="0" err="1"/>
              <a:t>letter</a:t>
            </a:r>
            <a:r>
              <a:rPr lang="mr-IN" sz="2800" dirty="0"/>
              <a:t> </a:t>
            </a:r>
            <a:r>
              <a:rPr lang="mr-IN" sz="2800" dirty="0" err="1"/>
              <a:t>is</a:t>
            </a:r>
            <a:r>
              <a:rPr lang="mr-IN" sz="2800" dirty="0"/>
              <a:t> </a:t>
            </a:r>
            <a:r>
              <a:rPr lang="mr-IN" sz="2800" dirty="0" err="1"/>
              <a:t>a</a:t>
            </a:r>
            <a:r>
              <a:rPr lang="mr-IN" sz="2800" dirty="0"/>
              <a:t> </a:t>
            </a:r>
            <a:r>
              <a:rPr lang="mr-IN" sz="2800" dirty="0" err="1"/>
              <a:t>consonant</a:t>
            </a:r>
            <a:r>
              <a:rPr lang="mr-IN" sz="2800" dirty="0"/>
              <a:t>") </a:t>
            </a:r>
            <a:r>
              <a:rPr lang="en-US" sz="2800" dirty="0" smtClean="0"/>
              <a:t/>
            </a:r>
            <a:br>
              <a:rPr lang="en-US" sz="2800" dirty="0" smtClean="0"/>
            </a:br>
            <a:r>
              <a:rPr lang="en-US" sz="2800" dirty="0" smtClean="0"/>
              <a:t>	</a:t>
            </a:r>
            <a:r>
              <a:rPr lang="mr-IN" sz="2800" dirty="0" err="1" smtClean="0"/>
              <a:t>default</a:t>
            </a:r>
            <a:r>
              <a:rPr lang="mr-IN" sz="2800" dirty="0"/>
              <a:t>: </a:t>
            </a:r>
            <a:r>
              <a:rPr lang="en-US" sz="2800" dirty="0" smtClean="0"/>
              <a:t/>
            </a:r>
            <a:br>
              <a:rPr lang="en-US" sz="2800" dirty="0" smtClean="0"/>
            </a:br>
            <a:r>
              <a:rPr lang="en-US" sz="2800" dirty="0" smtClean="0"/>
              <a:t>		</a:t>
            </a:r>
            <a:r>
              <a:rPr lang="mr-IN" sz="2800" dirty="0" err="1" smtClean="0"/>
              <a:t>print</a:t>
            </a:r>
            <a:r>
              <a:rPr lang="mr-IN" sz="2800" dirty="0"/>
              <a:t>("</a:t>
            </a:r>
            <a:r>
              <a:rPr lang="mr-IN" sz="2800" dirty="0" err="1"/>
              <a:t>unknown</a:t>
            </a:r>
            <a:r>
              <a:rPr lang="mr-IN" sz="2800" dirty="0"/>
              <a:t> </a:t>
            </a:r>
            <a:r>
              <a:rPr lang="mr-IN" sz="2800" dirty="0" err="1"/>
              <a:t>letter</a:t>
            </a:r>
            <a:r>
              <a:rPr lang="mr-IN" sz="2800" dirty="0"/>
              <a:t>") </a:t>
            </a:r>
            <a:r>
              <a:rPr lang="en-US" sz="2800" dirty="0" smtClean="0"/>
              <a:t/>
            </a:r>
            <a:br>
              <a:rPr lang="en-US" sz="2800" dirty="0" smtClean="0"/>
            </a:br>
            <a:r>
              <a:rPr lang="mr-IN" sz="2800" dirty="0" smtClean="0"/>
              <a:t>}</a:t>
            </a:r>
            <a:endParaRPr lang="en-US" sz="2800" dirty="0" smtClean="0"/>
          </a:p>
        </p:txBody>
      </p:sp>
    </p:spTree>
    <p:extLst>
      <p:ext uri="{BB962C8B-B14F-4D97-AF65-F5344CB8AC3E}">
        <p14:creationId xmlns:p14="http://schemas.microsoft.com/office/powerpoint/2010/main" val="5431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noAutofit/>
          </a:bodyPr>
          <a:lstStyle/>
          <a:p>
            <a:pPr marL="0" indent="0">
              <a:buNone/>
            </a:pPr>
            <a:r>
              <a:rPr lang="en-US" dirty="0" err="1"/>
              <a:t>var</a:t>
            </a:r>
            <a:r>
              <a:rPr lang="en-US" dirty="0"/>
              <a:t> grade = 93 </a:t>
            </a:r>
            <a:endParaRPr lang="en-US" dirty="0" smtClean="0"/>
          </a:p>
          <a:p>
            <a:pPr marL="0" indent="0">
              <a:buNone/>
            </a:pPr>
            <a:r>
              <a:rPr lang="en-US" dirty="0" smtClean="0"/>
              <a:t>switch </a:t>
            </a:r>
            <a:r>
              <a:rPr lang="en-US" dirty="0"/>
              <a:t>grade { </a:t>
            </a:r>
            <a:r>
              <a:rPr lang="en-US" dirty="0" smtClean="0"/>
              <a:t/>
            </a:r>
            <a:br>
              <a:rPr lang="en-US" dirty="0" smtClean="0"/>
            </a:br>
            <a:r>
              <a:rPr lang="en-US" dirty="0" smtClean="0"/>
              <a:t>	case </a:t>
            </a:r>
            <a:r>
              <a:rPr lang="en-US" dirty="0"/>
              <a:t>90...100: </a:t>
            </a:r>
            <a:r>
              <a:rPr lang="en-US" dirty="0" smtClean="0"/>
              <a:t/>
            </a:r>
            <a:br>
              <a:rPr lang="en-US" dirty="0" smtClean="0"/>
            </a:br>
            <a:r>
              <a:rPr lang="en-US" dirty="0" smtClean="0"/>
              <a:t>		print</a:t>
            </a:r>
            <a:r>
              <a:rPr lang="en-US" dirty="0"/>
              <a:t>("Grade is an A") </a:t>
            </a:r>
            <a:r>
              <a:rPr lang="en-US" dirty="0" smtClean="0"/>
              <a:t/>
            </a:r>
            <a:br>
              <a:rPr lang="en-US" dirty="0" smtClean="0"/>
            </a:br>
            <a:r>
              <a:rPr lang="en-US" dirty="0" smtClean="0"/>
              <a:t>	case </a:t>
            </a:r>
            <a:r>
              <a:rPr lang="en-US" dirty="0"/>
              <a:t>80...89: </a:t>
            </a:r>
            <a:r>
              <a:rPr lang="en-US" dirty="0" smtClean="0"/>
              <a:t/>
            </a:r>
            <a:br>
              <a:rPr lang="en-US" dirty="0" smtClean="0"/>
            </a:br>
            <a:r>
              <a:rPr lang="en-US" dirty="0" smtClean="0"/>
              <a:t>		print</a:t>
            </a:r>
            <a:r>
              <a:rPr lang="en-US" dirty="0"/>
              <a:t>("Grade is a B") </a:t>
            </a:r>
            <a:r>
              <a:rPr lang="en-US" dirty="0" smtClean="0"/>
              <a:t/>
            </a:r>
            <a:br>
              <a:rPr lang="en-US" dirty="0" smtClean="0"/>
            </a:br>
            <a:r>
              <a:rPr lang="en-US" dirty="0" smtClean="0"/>
              <a:t>	case </a:t>
            </a:r>
            <a:r>
              <a:rPr lang="en-US" dirty="0"/>
              <a:t>70...79: </a:t>
            </a:r>
            <a:r>
              <a:rPr lang="en-US" dirty="0" smtClean="0"/>
              <a:t/>
            </a:r>
            <a:br>
              <a:rPr lang="en-US" dirty="0" smtClean="0"/>
            </a:br>
            <a:r>
              <a:rPr lang="en-US" dirty="0" smtClean="0"/>
              <a:t>		print</a:t>
            </a:r>
            <a:r>
              <a:rPr lang="en-US" dirty="0"/>
              <a:t>("Grade is an C") </a:t>
            </a:r>
            <a:r>
              <a:rPr lang="en-US" dirty="0" smtClean="0"/>
              <a:t/>
            </a:r>
            <a:br>
              <a:rPr lang="en-US" dirty="0" smtClean="0"/>
            </a:br>
            <a:r>
              <a:rPr lang="en-US" dirty="0" smtClean="0"/>
              <a:t>	case </a:t>
            </a:r>
            <a:r>
              <a:rPr lang="en-US" dirty="0"/>
              <a:t>60...69: </a:t>
            </a:r>
            <a:br>
              <a:rPr lang="en-US" dirty="0"/>
            </a:br>
            <a:r>
              <a:rPr lang="en-US" dirty="0" smtClean="0"/>
              <a:t>		print</a:t>
            </a:r>
            <a:r>
              <a:rPr lang="en-US" dirty="0"/>
              <a:t>("Grade is a D") </a:t>
            </a:r>
            <a:r>
              <a:rPr lang="en-US" dirty="0" smtClean="0"/>
              <a:t/>
            </a:r>
            <a:br>
              <a:rPr lang="en-US" dirty="0" smtClean="0"/>
            </a:br>
            <a:r>
              <a:rPr lang="en-US" dirty="0" smtClean="0"/>
              <a:t>	case </a:t>
            </a:r>
            <a:r>
              <a:rPr lang="en-US" dirty="0"/>
              <a:t>0...59: </a:t>
            </a:r>
            <a:r>
              <a:rPr lang="en-US" dirty="0" smtClean="0"/>
              <a:t/>
            </a:r>
            <a:br>
              <a:rPr lang="en-US" dirty="0" smtClean="0"/>
            </a:br>
            <a:r>
              <a:rPr lang="en-US" dirty="0" smtClean="0"/>
              <a:t>		print</a:t>
            </a:r>
            <a:r>
              <a:rPr lang="en-US" dirty="0"/>
              <a:t>("Grade is a F") </a:t>
            </a:r>
            <a:r>
              <a:rPr lang="en-US" dirty="0" smtClean="0"/>
              <a:t/>
            </a:r>
            <a:br>
              <a:rPr lang="en-US" dirty="0" smtClean="0"/>
            </a:br>
            <a:r>
              <a:rPr lang="en-US" dirty="0" smtClean="0"/>
              <a:t>	default</a:t>
            </a:r>
            <a:r>
              <a:rPr lang="en-US" dirty="0"/>
              <a:t>: </a:t>
            </a:r>
            <a:r>
              <a:rPr lang="en-US" dirty="0" smtClean="0"/>
              <a:t/>
            </a:r>
            <a:br>
              <a:rPr lang="en-US" dirty="0" smtClean="0"/>
            </a:br>
            <a:r>
              <a:rPr lang="en-US" dirty="0" smtClean="0"/>
              <a:t>		print</a:t>
            </a:r>
            <a:r>
              <a:rPr lang="en-US" dirty="0"/>
              <a:t>("Unknown Grade") </a:t>
            </a:r>
            <a:r>
              <a:rPr lang="en-US" dirty="0" smtClean="0"/>
              <a:t/>
            </a:r>
            <a:br>
              <a:rPr lang="en-US" dirty="0" smtClean="0"/>
            </a:br>
            <a:r>
              <a:rPr lang="en-US" dirty="0" smtClean="0"/>
              <a:t>}</a:t>
            </a:r>
          </a:p>
        </p:txBody>
      </p:sp>
    </p:spTree>
    <p:extLst>
      <p:ext uri="{BB962C8B-B14F-4D97-AF65-F5344CB8AC3E}">
        <p14:creationId xmlns:p14="http://schemas.microsoft.com/office/powerpoint/2010/main" val="171317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1420906" y="2022755"/>
            <a:ext cx="9601200" cy="3809999"/>
          </a:xfrm>
        </p:spPr>
        <p:txBody>
          <a:bodyPr>
            <a:noAutofit/>
          </a:bodyPr>
          <a:lstStyle/>
          <a:p>
            <a:pPr marL="0" indent="0">
              <a:buNone/>
            </a:pPr>
            <a:r>
              <a:rPr lang="en-US" sz="1600" dirty="0" err="1" smtClean="0"/>
              <a:t>var</a:t>
            </a:r>
            <a:r>
              <a:rPr lang="en-US" sz="1600" dirty="0" smtClean="0"/>
              <a:t> </a:t>
            </a:r>
            <a:r>
              <a:rPr lang="en-US" sz="1600" dirty="0" err="1" smtClean="0"/>
              <a:t>studentId</a:t>
            </a:r>
            <a:r>
              <a:rPr lang="en-US" sz="1600" dirty="0" smtClean="0"/>
              <a:t> = 4</a:t>
            </a:r>
            <a:br>
              <a:rPr lang="en-US" sz="1600" dirty="0" smtClean="0"/>
            </a:br>
            <a:r>
              <a:rPr lang="en-US" sz="1600" dirty="0" err="1" smtClean="0"/>
              <a:t>var</a:t>
            </a:r>
            <a:r>
              <a:rPr lang="en-US" sz="1600" dirty="0" smtClean="0"/>
              <a:t> </a:t>
            </a:r>
            <a:r>
              <a:rPr lang="en-US" sz="1600" dirty="0"/>
              <a:t>grade = </a:t>
            </a:r>
            <a:r>
              <a:rPr lang="en-US" sz="1600" dirty="0" smtClean="0"/>
              <a:t>57 </a:t>
            </a:r>
          </a:p>
          <a:p>
            <a:pPr marL="0" indent="0">
              <a:buNone/>
            </a:pPr>
            <a:r>
              <a:rPr lang="en-US" sz="1600" dirty="0" smtClean="0"/>
              <a:t>switch </a:t>
            </a:r>
            <a:r>
              <a:rPr lang="en-US" sz="1600" dirty="0"/>
              <a:t>grade { </a:t>
            </a:r>
            <a:r>
              <a:rPr lang="en-US" sz="1600" dirty="0" smtClean="0"/>
              <a:t/>
            </a:r>
            <a:br>
              <a:rPr lang="en-US" sz="1600" dirty="0" smtClean="0"/>
            </a:br>
            <a:r>
              <a:rPr lang="en-US" sz="1600" dirty="0" smtClean="0"/>
              <a:t>	case </a:t>
            </a:r>
            <a:r>
              <a:rPr lang="en-US" sz="1600" dirty="0"/>
              <a:t>90...100: </a:t>
            </a:r>
            <a:r>
              <a:rPr lang="en-US" sz="1600" dirty="0" smtClean="0"/>
              <a:t/>
            </a:r>
            <a:br>
              <a:rPr lang="en-US" sz="1600" dirty="0" smtClean="0"/>
            </a:br>
            <a:r>
              <a:rPr lang="en-US" sz="1600" dirty="0" smtClean="0"/>
              <a:t>		print</a:t>
            </a:r>
            <a:r>
              <a:rPr lang="en-US" sz="1600" dirty="0"/>
              <a:t>("Grade is an A") </a:t>
            </a:r>
            <a:r>
              <a:rPr lang="en-US" sz="1600" dirty="0" smtClean="0"/>
              <a:t/>
            </a:r>
            <a:br>
              <a:rPr lang="en-US" sz="1600" dirty="0" smtClean="0"/>
            </a:br>
            <a:r>
              <a:rPr lang="en-US" sz="1600" dirty="0" smtClean="0"/>
              <a:t>	case </a:t>
            </a:r>
            <a:r>
              <a:rPr lang="en-US" sz="1600" dirty="0"/>
              <a:t>80...89: </a:t>
            </a:r>
            <a:r>
              <a:rPr lang="en-US" sz="1600" dirty="0" smtClean="0"/>
              <a:t/>
            </a:r>
            <a:br>
              <a:rPr lang="en-US" sz="1600" dirty="0" smtClean="0"/>
            </a:br>
            <a:r>
              <a:rPr lang="en-US" sz="1600" dirty="0" smtClean="0"/>
              <a:t>		print</a:t>
            </a:r>
            <a:r>
              <a:rPr lang="en-US" sz="1600" dirty="0"/>
              <a:t>("Grade is a B") </a:t>
            </a:r>
            <a:r>
              <a:rPr lang="en-US" sz="1600" dirty="0" smtClean="0"/>
              <a:t/>
            </a:r>
            <a:br>
              <a:rPr lang="en-US" sz="1600" dirty="0" smtClean="0"/>
            </a:br>
            <a:r>
              <a:rPr lang="en-US" sz="1600" dirty="0" smtClean="0"/>
              <a:t>	case </a:t>
            </a:r>
            <a:r>
              <a:rPr lang="en-US" sz="1600" dirty="0"/>
              <a:t>70...79: </a:t>
            </a:r>
            <a:r>
              <a:rPr lang="en-US" sz="1600" dirty="0" smtClean="0"/>
              <a:t/>
            </a:r>
            <a:br>
              <a:rPr lang="en-US" sz="1600" dirty="0" smtClean="0"/>
            </a:br>
            <a:r>
              <a:rPr lang="en-US" sz="1600" dirty="0" smtClean="0"/>
              <a:t>		print</a:t>
            </a:r>
            <a:r>
              <a:rPr lang="en-US" sz="1600" dirty="0"/>
              <a:t>("Grade is an C") </a:t>
            </a:r>
            <a:r>
              <a:rPr lang="en-US" sz="1600" dirty="0" smtClean="0"/>
              <a:t/>
            </a:r>
            <a:br>
              <a:rPr lang="en-US" sz="1600" dirty="0" smtClean="0"/>
            </a:br>
            <a:r>
              <a:rPr lang="en-US" sz="1600" dirty="0"/>
              <a:t>	case 55...69 where </a:t>
            </a:r>
            <a:r>
              <a:rPr lang="en-US" sz="1600" dirty="0" err="1"/>
              <a:t>studentId</a:t>
            </a:r>
            <a:r>
              <a:rPr lang="en-US" sz="1600" dirty="0"/>
              <a:t> == 4</a:t>
            </a:r>
            <a:br>
              <a:rPr lang="en-US" sz="1600" dirty="0"/>
            </a:br>
            <a:r>
              <a:rPr lang="en-US" sz="1600" dirty="0"/>
              <a:t>		print("Grade is a D for Student 4") </a:t>
            </a:r>
            <a:br>
              <a:rPr lang="en-US" sz="1600" dirty="0"/>
            </a:br>
            <a:r>
              <a:rPr lang="en-US" sz="1600" dirty="0"/>
              <a:t>	case </a:t>
            </a:r>
            <a:r>
              <a:rPr lang="en-US" sz="1600" dirty="0" smtClean="0"/>
              <a:t>60...69</a:t>
            </a:r>
            <a:r>
              <a:rPr lang="en-US" sz="1600" dirty="0"/>
              <a:t>: </a:t>
            </a:r>
            <a:br>
              <a:rPr lang="en-US" sz="1600" dirty="0"/>
            </a:br>
            <a:r>
              <a:rPr lang="en-US" sz="1600" dirty="0"/>
              <a:t>		print("Grade is an </a:t>
            </a:r>
            <a:r>
              <a:rPr lang="en-US" sz="1600" dirty="0" smtClean="0"/>
              <a:t>D”) </a:t>
            </a:r>
            <a:r>
              <a:rPr lang="en-US" sz="1600" dirty="0"/>
              <a:t/>
            </a:r>
            <a:br>
              <a:rPr lang="en-US" sz="1600" dirty="0"/>
            </a:br>
            <a:r>
              <a:rPr lang="en-US" sz="1600" dirty="0" smtClean="0"/>
              <a:t>	case </a:t>
            </a:r>
            <a:r>
              <a:rPr lang="en-US" sz="1600" dirty="0"/>
              <a:t>0...59: </a:t>
            </a:r>
            <a:r>
              <a:rPr lang="en-US" sz="1600" dirty="0" smtClean="0"/>
              <a:t/>
            </a:r>
            <a:br>
              <a:rPr lang="en-US" sz="1600" dirty="0" smtClean="0"/>
            </a:br>
            <a:r>
              <a:rPr lang="en-US" sz="1600" dirty="0" smtClean="0"/>
              <a:t>		print</a:t>
            </a:r>
            <a:r>
              <a:rPr lang="en-US" sz="1600" dirty="0"/>
              <a:t>("Grade is a F") </a:t>
            </a:r>
            <a:r>
              <a:rPr lang="en-US" sz="1600" dirty="0" smtClean="0"/>
              <a:t/>
            </a:r>
            <a:br>
              <a:rPr lang="en-US" sz="1600" dirty="0" smtClean="0"/>
            </a:br>
            <a:r>
              <a:rPr lang="en-US" sz="1600" dirty="0" smtClean="0"/>
              <a:t>	default</a:t>
            </a:r>
            <a:r>
              <a:rPr lang="en-US" sz="1600" dirty="0"/>
              <a:t>: </a:t>
            </a:r>
            <a:r>
              <a:rPr lang="en-US" sz="1600" dirty="0" smtClean="0"/>
              <a:t/>
            </a:r>
            <a:br>
              <a:rPr lang="en-US" sz="1600" dirty="0" smtClean="0"/>
            </a:br>
            <a:r>
              <a:rPr lang="en-US" sz="1600" dirty="0" smtClean="0"/>
              <a:t>		print</a:t>
            </a:r>
            <a:r>
              <a:rPr lang="en-US" sz="1600" dirty="0"/>
              <a:t>("Unknown Grade") </a:t>
            </a:r>
            <a:r>
              <a:rPr lang="en-US" sz="1600" dirty="0" smtClean="0"/>
              <a:t/>
            </a:r>
            <a:br>
              <a:rPr lang="en-US" sz="1600" dirty="0" smtClean="0"/>
            </a:br>
            <a:r>
              <a:rPr lang="en-US" sz="1600" dirty="0" smtClean="0"/>
              <a:t>}</a:t>
            </a:r>
          </a:p>
        </p:txBody>
      </p:sp>
    </p:spTree>
    <p:extLst>
      <p:ext uri="{BB962C8B-B14F-4D97-AF65-F5344CB8AC3E}">
        <p14:creationId xmlns:p14="http://schemas.microsoft.com/office/powerpoint/2010/main" val="42042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1295400" y="1646238"/>
            <a:ext cx="9601200" cy="3809999"/>
          </a:xfrm>
        </p:spPr>
        <p:txBody>
          <a:bodyPr>
            <a:noAutofit/>
          </a:bodyPr>
          <a:lstStyle/>
          <a:p>
            <a:pPr marL="0" indent="0">
              <a:buNone/>
            </a:pPr>
            <a:r>
              <a:rPr lang="en-US" sz="1600" dirty="0" err="1" smtClean="0"/>
              <a:t>var</a:t>
            </a:r>
            <a:r>
              <a:rPr lang="en-US" sz="1600" dirty="0" smtClean="0"/>
              <a:t> </a:t>
            </a:r>
            <a:r>
              <a:rPr lang="en-US" sz="1600" dirty="0" err="1" smtClean="0"/>
              <a:t>studentId</a:t>
            </a:r>
            <a:r>
              <a:rPr lang="en-US" sz="1600" dirty="0" smtClean="0"/>
              <a:t> = 4</a:t>
            </a:r>
            <a:br>
              <a:rPr lang="en-US" sz="1600" dirty="0" smtClean="0"/>
            </a:br>
            <a:r>
              <a:rPr lang="en-US" sz="1600" dirty="0" err="1" smtClean="0"/>
              <a:t>var</a:t>
            </a:r>
            <a:r>
              <a:rPr lang="en-US" sz="1600" dirty="0" smtClean="0"/>
              <a:t> </a:t>
            </a:r>
            <a:r>
              <a:rPr lang="en-US" sz="1600" dirty="0"/>
              <a:t>grade = </a:t>
            </a:r>
            <a:r>
              <a:rPr lang="en-US" sz="1600" dirty="0" smtClean="0"/>
              <a:t>57 </a:t>
            </a:r>
          </a:p>
          <a:p>
            <a:pPr marL="0" indent="0">
              <a:buNone/>
            </a:pPr>
            <a:r>
              <a:rPr lang="en-US" sz="1600" dirty="0" smtClean="0"/>
              <a:t>switch </a:t>
            </a:r>
            <a:r>
              <a:rPr lang="en-US" sz="1600" dirty="0"/>
              <a:t>grade { </a:t>
            </a:r>
            <a:r>
              <a:rPr lang="en-US" sz="1600" dirty="0" smtClean="0"/>
              <a:t/>
            </a:r>
            <a:br>
              <a:rPr lang="en-US" sz="1600" dirty="0" smtClean="0"/>
            </a:br>
            <a:r>
              <a:rPr lang="en-US" sz="1600" dirty="0" smtClean="0"/>
              <a:t>	case </a:t>
            </a:r>
            <a:r>
              <a:rPr lang="en-US" sz="1600" dirty="0"/>
              <a:t>90...100: </a:t>
            </a:r>
            <a:r>
              <a:rPr lang="en-US" sz="1600" dirty="0" smtClean="0"/>
              <a:t/>
            </a:r>
            <a:br>
              <a:rPr lang="en-US" sz="1600" dirty="0" smtClean="0"/>
            </a:br>
            <a:r>
              <a:rPr lang="en-US" sz="1600" dirty="0" smtClean="0"/>
              <a:t>		print</a:t>
            </a:r>
            <a:r>
              <a:rPr lang="en-US" sz="1600" dirty="0"/>
              <a:t>("Grade is an A") </a:t>
            </a:r>
            <a:r>
              <a:rPr lang="en-US" sz="1600" dirty="0" smtClean="0"/>
              <a:t/>
            </a:r>
            <a:br>
              <a:rPr lang="en-US" sz="1600" dirty="0" smtClean="0"/>
            </a:br>
            <a:r>
              <a:rPr lang="en-US" sz="1600" dirty="0" smtClean="0"/>
              <a:t>	case </a:t>
            </a:r>
            <a:r>
              <a:rPr lang="en-US" sz="1600" dirty="0"/>
              <a:t>80...89: </a:t>
            </a:r>
            <a:r>
              <a:rPr lang="en-US" sz="1600" dirty="0" smtClean="0"/>
              <a:t/>
            </a:r>
            <a:br>
              <a:rPr lang="en-US" sz="1600" dirty="0" smtClean="0"/>
            </a:br>
            <a:r>
              <a:rPr lang="en-US" sz="1600" dirty="0" smtClean="0"/>
              <a:t>		print</a:t>
            </a:r>
            <a:r>
              <a:rPr lang="en-US" sz="1600" dirty="0"/>
              <a:t>("Grade is a B") </a:t>
            </a:r>
            <a:r>
              <a:rPr lang="en-US" sz="1600" dirty="0" smtClean="0"/>
              <a:t/>
            </a:r>
            <a:br>
              <a:rPr lang="en-US" sz="1600" dirty="0" smtClean="0"/>
            </a:br>
            <a:r>
              <a:rPr lang="en-US" sz="1600" dirty="0" smtClean="0"/>
              <a:t>	case </a:t>
            </a:r>
            <a:r>
              <a:rPr lang="en-US" sz="1600" dirty="0"/>
              <a:t>70...79: </a:t>
            </a:r>
            <a:r>
              <a:rPr lang="en-US" sz="1600" dirty="0" smtClean="0"/>
              <a:t/>
            </a:r>
            <a:br>
              <a:rPr lang="en-US" sz="1600" dirty="0" smtClean="0"/>
            </a:br>
            <a:r>
              <a:rPr lang="en-US" sz="1600" dirty="0" smtClean="0"/>
              <a:t>		print</a:t>
            </a:r>
            <a:r>
              <a:rPr lang="en-US" sz="1600" dirty="0"/>
              <a:t>("Grade is an C") </a:t>
            </a:r>
            <a:r>
              <a:rPr lang="en-US" sz="1600" dirty="0" smtClean="0"/>
              <a:t/>
            </a:r>
            <a:br>
              <a:rPr lang="en-US" sz="1600" dirty="0" smtClean="0"/>
            </a:br>
            <a:r>
              <a:rPr lang="en-US" sz="1600" dirty="0"/>
              <a:t>	case </a:t>
            </a:r>
            <a:r>
              <a:rPr lang="en-US" sz="1600" dirty="0" smtClean="0"/>
              <a:t>60...69</a:t>
            </a:r>
            <a:r>
              <a:rPr lang="en-US" sz="1600" dirty="0"/>
              <a:t>: </a:t>
            </a:r>
            <a:br>
              <a:rPr lang="en-US" sz="1600" dirty="0"/>
            </a:br>
            <a:r>
              <a:rPr lang="en-US" sz="1600" dirty="0"/>
              <a:t>		print("Grade is an </a:t>
            </a:r>
            <a:r>
              <a:rPr lang="en-US" sz="1600" dirty="0" smtClean="0"/>
              <a:t>D”) </a:t>
            </a:r>
            <a:r>
              <a:rPr lang="en-US" sz="1600" dirty="0"/>
              <a:t/>
            </a:r>
            <a:br>
              <a:rPr lang="en-US" sz="1600" dirty="0"/>
            </a:br>
            <a:r>
              <a:rPr lang="en-US" sz="1600" dirty="0" smtClean="0"/>
              <a:t>	case 5</a:t>
            </a:r>
            <a:r>
              <a:rPr lang="en-US" sz="1600" dirty="0"/>
              <a:t>5</a:t>
            </a:r>
            <a:r>
              <a:rPr lang="en-US" sz="1600" dirty="0" smtClean="0"/>
              <a:t>...69</a:t>
            </a:r>
            <a:r>
              <a:rPr lang="en-US" sz="1600" dirty="0"/>
              <a:t> </a:t>
            </a:r>
            <a:r>
              <a:rPr lang="en-US" sz="1600" dirty="0" smtClean="0"/>
              <a:t>where </a:t>
            </a:r>
            <a:r>
              <a:rPr lang="en-US" sz="1600" dirty="0" err="1" smtClean="0"/>
              <a:t>studentId</a:t>
            </a:r>
            <a:r>
              <a:rPr lang="en-US" sz="1600" dirty="0" smtClean="0"/>
              <a:t> == 4:</a:t>
            </a:r>
            <a:r>
              <a:rPr lang="en-US" sz="1600" dirty="0"/>
              <a:t/>
            </a:r>
            <a:br>
              <a:rPr lang="en-US" sz="1600" dirty="0"/>
            </a:br>
            <a:r>
              <a:rPr lang="en-US" sz="1600" dirty="0" smtClean="0"/>
              <a:t>		print</a:t>
            </a:r>
            <a:r>
              <a:rPr lang="en-US" sz="1600" dirty="0"/>
              <a:t>("Grade is a </a:t>
            </a:r>
            <a:r>
              <a:rPr lang="en-US" sz="1600" dirty="0" smtClean="0"/>
              <a:t>D for Student 4") </a:t>
            </a:r>
            <a:br>
              <a:rPr lang="en-US" sz="1600" dirty="0" smtClean="0"/>
            </a:br>
            <a:r>
              <a:rPr lang="en-US" sz="1600" dirty="0" smtClean="0"/>
              <a:t>	case </a:t>
            </a:r>
            <a:r>
              <a:rPr lang="en-US" sz="1600" dirty="0"/>
              <a:t>0...59: </a:t>
            </a:r>
            <a:r>
              <a:rPr lang="en-US" sz="1600" dirty="0" smtClean="0"/>
              <a:t/>
            </a:r>
            <a:br>
              <a:rPr lang="en-US" sz="1600" dirty="0" smtClean="0"/>
            </a:br>
            <a:r>
              <a:rPr lang="en-US" sz="1600" dirty="0" smtClean="0"/>
              <a:t>		print</a:t>
            </a:r>
            <a:r>
              <a:rPr lang="en-US" sz="1600" dirty="0"/>
              <a:t>("Grade is a F") </a:t>
            </a:r>
            <a:r>
              <a:rPr lang="en-US" sz="1600" dirty="0" smtClean="0"/>
              <a:t/>
            </a:r>
            <a:br>
              <a:rPr lang="en-US" sz="1600" dirty="0" smtClean="0"/>
            </a:br>
            <a:r>
              <a:rPr lang="en-US" sz="1600" dirty="0" smtClean="0"/>
              <a:t>	default</a:t>
            </a:r>
            <a:r>
              <a:rPr lang="en-US" sz="1600" dirty="0"/>
              <a:t>: </a:t>
            </a:r>
            <a:r>
              <a:rPr lang="en-US" sz="1600" dirty="0" smtClean="0"/>
              <a:t/>
            </a:r>
            <a:br>
              <a:rPr lang="en-US" sz="1600" dirty="0" smtClean="0"/>
            </a:br>
            <a:r>
              <a:rPr lang="en-US" sz="1600" dirty="0" smtClean="0"/>
              <a:t>		print</a:t>
            </a:r>
            <a:r>
              <a:rPr lang="en-US" sz="1600" dirty="0"/>
              <a:t>("Unknown Grade") </a:t>
            </a:r>
            <a:r>
              <a:rPr lang="en-US" sz="1600" dirty="0" smtClean="0"/>
              <a:t/>
            </a:r>
            <a:br>
              <a:rPr lang="en-US" sz="1600" dirty="0" smtClean="0"/>
            </a:br>
            <a:r>
              <a:rPr lang="en-US" sz="1600" dirty="0" smtClean="0"/>
              <a:t>}</a:t>
            </a:r>
          </a:p>
        </p:txBody>
      </p:sp>
    </p:spTree>
    <p:extLst>
      <p:ext uri="{BB962C8B-B14F-4D97-AF65-F5344CB8AC3E}">
        <p14:creationId xmlns:p14="http://schemas.microsoft.com/office/powerpoint/2010/main" val="117744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Curly Brackets</a:t>
            </a:r>
            <a:endParaRPr lang="en-US" dirty="0"/>
          </a:p>
        </p:txBody>
      </p:sp>
      <p:sp>
        <p:nvSpPr>
          <p:cNvPr id="3" name="Content Placeholder 2"/>
          <p:cNvSpPr>
            <a:spLocks noGrp="1"/>
          </p:cNvSpPr>
          <p:nvPr>
            <p:ph idx="1"/>
          </p:nvPr>
        </p:nvSpPr>
        <p:spPr/>
        <p:txBody>
          <a:bodyPr/>
          <a:lstStyle/>
          <a:p>
            <a:pPr marL="0" indent="0">
              <a:buNone/>
            </a:pPr>
            <a:r>
              <a:rPr lang="mr-IN" sz="2800" dirty="0" err="1"/>
              <a:t>if</a:t>
            </a:r>
            <a:r>
              <a:rPr lang="mr-IN" sz="2800" dirty="0"/>
              <a:t> (</a:t>
            </a:r>
            <a:r>
              <a:rPr lang="mr-IN" sz="2800" dirty="0" err="1"/>
              <a:t>x</a:t>
            </a:r>
            <a:r>
              <a:rPr lang="mr-IN" sz="2800" dirty="0"/>
              <a:t> &gt; </a:t>
            </a:r>
            <a:r>
              <a:rPr lang="mr-IN" sz="2800" dirty="0" err="1"/>
              <a:t>y</a:t>
            </a:r>
            <a:r>
              <a:rPr lang="mr-IN" sz="2800" dirty="0"/>
              <a:t>) </a:t>
            </a:r>
            <a:endParaRPr lang="en-US" sz="2800" dirty="0" smtClean="0"/>
          </a:p>
          <a:p>
            <a:pPr marL="0" indent="0">
              <a:buNone/>
            </a:pPr>
            <a:r>
              <a:rPr lang="en-US" sz="2800" dirty="0"/>
              <a:t>	</a:t>
            </a:r>
            <a:r>
              <a:rPr lang="mr-IN" sz="2800" dirty="0" err="1" smtClean="0"/>
              <a:t>x</a:t>
            </a:r>
            <a:r>
              <a:rPr lang="mr-IN" sz="2800" dirty="0" smtClean="0"/>
              <a:t> </a:t>
            </a:r>
            <a:r>
              <a:rPr lang="mr-IN" sz="2800" dirty="0"/>
              <a:t>= 0 </a:t>
            </a:r>
            <a:endParaRPr lang="en-US" sz="2800" dirty="0" smtClean="0"/>
          </a:p>
          <a:p>
            <a:pPr marL="0" indent="0">
              <a:buNone/>
            </a:pPr>
            <a:endParaRPr lang="en-US" sz="2800" dirty="0"/>
          </a:p>
          <a:p>
            <a:pPr marL="0" indent="0">
              <a:buNone/>
            </a:pPr>
            <a:r>
              <a:rPr lang="mr-IN" sz="2800" dirty="0" err="1"/>
              <a:t>if</a:t>
            </a:r>
            <a:r>
              <a:rPr lang="mr-IN" sz="2800" dirty="0"/>
              <a:t> (</a:t>
            </a:r>
            <a:r>
              <a:rPr lang="mr-IN" sz="2800" dirty="0" err="1"/>
              <a:t>x</a:t>
            </a:r>
            <a:r>
              <a:rPr lang="mr-IN" sz="2800" dirty="0"/>
              <a:t> &gt; </a:t>
            </a:r>
            <a:r>
              <a:rPr lang="mr-IN" sz="2800" dirty="0" err="1"/>
              <a:t>y</a:t>
            </a:r>
            <a:r>
              <a:rPr lang="mr-IN" sz="2800" dirty="0"/>
              <a:t>) { </a:t>
            </a:r>
            <a:endParaRPr lang="en-US" sz="2800" dirty="0" smtClean="0"/>
          </a:p>
          <a:p>
            <a:pPr marL="0" indent="0">
              <a:buNone/>
            </a:pPr>
            <a:r>
              <a:rPr lang="en-US" sz="2800" dirty="0"/>
              <a:t>	</a:t>
            </a:r>
            <a:r>
              <a:rPr lang="mr-IN" sz="2800" dirty="0" err="1" smtClean="0"/>
              <a:t>x</a:t>
            </a:r>
            <a:r>
              <a:rPr lang="mr-IN" sz="2800" dirty="0" smtClean="0"/>
              <a:t> </a:t>
            </a:r>
            <a:r>
              <a:rPr lang="mr-IN" sz="2800" dirty="0"/>
              <a:t>= 0 </a:t>
            </a:r>
            <a:r>
              <a:rPr lang="en-US" sz="2800" dirty="0"/>
              <a:t/>
            </a:r>
            <a:br>
              <a:rPr lang="en-US" sz="2800" dirty="0"/>
            </a:br>
            <a:r>
              <a:rPr lang="mr-IN" sz="2800" dirty="0" smtClean="0"/>
              <a:t>} </a:t>
            </a:r>
            <a:endParaRPr lang="en-US" sz="2800" dirty="0"/>
          </a:p>
        </p:txBody>
      </p:sp>
    </p:spTree>
    <p:extLst>
      <p:ext uri="{BB962C8B-B14F-4D97-AF65-F5344CB8AC3E}">
        <p14:creationId xmlns:p14="http://schemas.microsoft.com/office/powerpoint/2010/main" val="109213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a:xfrm>
            <a:off x="1295400" y="1646238"/>
            <a:ext cx="9601200" cy="3809999"/>
          </a:xfrm>
        </p:spPr>
        <p:txBody>
          <a:bodyPr>
            <a:noAutofit/>
          </a:bodyPr>
          <a:lstStyle/>
          <a:p>
            <a:pPr marL="0" indent="0">
              <a:buNone/>
            </a:pPr>
            <a:r>
              <a:rPr lang="en-US" sz="2400" dirty="0" err="1"/>
              <a:t>enum</a:t>
            </a:r>
            <a:r>
              <a:rPr lang="en-US" sz="2400" dirty="0"/>
              <a:t> Product { </a:t>
            </a:r>
            <a:r>
              <a:rPr lang="en-US" sz="2400" dirty="0" smtClean="0"/>
              <a:t/>
            </a:r>
            <a:br>
              <a:rPr lang="en-US" sz="2400" dirty="0" smtClean="0"/>
            </a:br>
            <a:r>
              <a:rPr lang="en-US" sz="2400" dirty="0" smtClean="0"/>
              <a:t>	case </a:t>
            </a:r>
            <a:r>
              <a:rPr lang="en-US" sz="2400" dirty="0"/>
              <a:t>Book(String, Double, </a:t>
            </a:r>
            <a:r>
              <a:rPr lang="en-US" sz="2400" dirty="0" err="1"/>
              <a:t>Int</a:t>
            </a:r>
            <a:r>
              <a:rPr lang="en-US" sz="2400" dirty="0"/>
              <a:t>) </a:t>
            </a:r>
            <a:r>
              <a:rPr lang="en-US" sz="2400" dirty="0" smtClean="0"/>
              <a:t/>
            </a:r>
            <a:br>
              <a:rPr lang="en-US" sz="2400" dirty="0" smtClean="0"/>
            </a:br>
            <a:r>
              <a:rPr lang="en-US" sz="2400" dirty="0" smtClean="0"/>
              <a:t>	case </a:t>
            </a:r>
            <a:r>
              <a:rPr lang="en-US" sz="2400" dirty="0"/>
              <a:t>Puzzle(String, Double) </a:t>
            </a:r>
            <a:r>
              <a:rPr lang="en-US" sz="2400" dirty="0" smtClean="0"/>
              <a:t/>
            </a:r>
            <a:br>
              <a:rPr lang="en-US" sz="2400" dirty="0" smtClean="0"/>
            </a:br>
            <a:r>
              <a:rPr lang="en-US" sz="2400" dirty="0" smtClean="0"/>
              <a:t>} </a:t>
            </a:r>
          </a:p>
          <a:p>
            <a:pPr marL="0" indent="0">
              <a:buNone/>
            </a:pPr>
            <a:r>
              <a:rPr lang="en-US" sz="2400" dirty="0" err="1" smtClean="0"/>
              <a:t>var</a:t>
            </a:r>
            <a:r>
              <a:rPr lang="en-US" sz="2400" dirty="0" smtClean="0"/>
              <a:t> </a:t>
            </a:r>
            <a:r>
              <a:rPr lang="en-US" sz="2400" dirty="0"/>
              <a:t>order = </a:t>
            </a:r>
            <a:r>
              <a:rPr lang="en-US" sz="2400" dirty="0" err="1"/>
              <a:t>Product.Book</a:t>
            </a:r>
            <a:r>
              <a:rPr lang="en-US" sz="2400" dirty="0"/>
              <a:t>("Mastering Swift 2", 49.99, 2015) </a:t>
            </a:r>
          </a:p>
          <a:p>
            <a:pPr marL="0" indent="0">
              <a:buNone/>
            </a:pPr>
            <a:r>
              <a:rPr lang="en-US" sz="2400" dirty="0" smtClean="0"/>
              <a:t>switch </a:t>
            </a:r>
            <a:r>
              <a:rPr lang="en-US" sz="2400" dirty="0"/>
              <a:t>order { </a:t>
            </a:r>
            <a:r>
              <a:rPr lang="en-US" sz="2400" dirty="0" smtClean="0"/>
              <a:t/>
            </a:r>
            <a:br>
              <a:rPr lang="en-US" sz="2400" dirty="0" smtClean="0"/>
            </a:br>
            <a:r>
              <a:rPr lang="en-US" sz="2400" dirty="0" smtClean="0"/>
              <a:t>	case </a:t>
            </a:r>
            <a:r>
              <a:rPr lang="en-US" sz="2400" dirty="0"/>
              <a:t>.Book(let name, let price, let year): </a:t>
            </a:r>
            <a:r>
              <a:rPr lang="en-US" sz="2400" dirty="0" smtClean="0"/>
              <a:t/>
            </a:r>
            <a:br>
              <a:rPr lang="en-US" sz="2400" dirty="0" smtClean="0"/>
            </a:br>
            <a:r>
              <a:rPr lang="en-US" sz="2400" dirty="0" smtClean="0"/>
              <a:t>		print</a:t>
            </a:r>
            <a:r>
              <a:rPr lang="en-US" sz="2400" dirty="0"/>
              <a:t>("You ordered the book \(name) for \(price)") </a:t>
            </a:r>
            <a:r>
              <a:rPr lang="en-US" sz="2400" dirty="0" smtClean="0"/>
              <a:t/>
            </a:r>
            <a:br>
              <a:rPr lang="en-US" sz="2400" dirty="0" smtClean="0"/>
            </a:br>
            <a:r>
              <a:rPr lang="en-US" sz="2400" dirty="0" smtClean="0"/>
              <a:t>	case </a:t>
            </a:r>
            <a:r>
              <a:rPr lang="en-US" sz="2400" dirty="0"/>
              <a:t>.Puzzle(let name, let price): </a:t>
            </a:r>
            <a:r>
              <a:rPr lang="en-US" sz="2400" dirty="0" smtClean="0"/>
              <a:t/>
            </a:r>
            <a:br>
              <a:rPr lang="en-US" sz="2400" dirty="0" smtClean="0"/>
            </a:br>
            <a:r>
              <a:rPr lang="en-US" sz="2400" dirty="0" smtClean="0"/>
              <a:t>		print</a:t>
            </a:r>
            <a:r>
              <a:rPr lang="en-US" sz="2400" dirty="0"/>
              <a:t>("You ordered the Puzzle \(name) for \(price)") </a:t>
            </a:r>
            <a:r>
              <a:rPr lang="en-US" sz="2400" dirty="0" smtClean="0"/>
              <a:t/>
            </a:r>
            <a:br>
              <a:rPr lang="en-US" sz="2400" dirty="0" smtClean="0"/>
            </a:br>
            <a:r>
              <a:rPr lang="en-US" sz="2400" dirty="0" smtClean="0"/>
              <a:t>} </a:t>
            </a:r>
          </a:p>
        </p:txBody>
      </p:sp>
    </p:spTree>
    <p:extLst>
      <p:ext uri="{BB962C8B-B14F-4D97-AF65-F5344CB8AC3E}">
        <p14:creationId xmlns:p14="http://schemas.microsoft.com/office/powerpoint/2010/main" val="10728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case and where statements with conditional statements</a:t>
            </a:r>
          </a:p>
        </p:txBody>
      </p:sp>
      <p:sp>
        <p:nvSpPr>
          <p:cNvPr id="3" name="Content Placeholder 2"/>
          <p:cNvSpPr>
            <a:spLocks noGrp="1"/>
          </p:cNvSpPr>
          <p:nvPr>
            <p:ph idx="1"/>
          </p:nvPr>
        </p:nvSpPr>
        <p:spPr>
          <a:xfrm>
            <a:off x="1295400" y="1788128"/>
            <a:ext cx="9601200" cy="3809999"/>
          </a:xfrm>
        </p:spPr>
        <p:txBody>
          <a:bodyPr>
            <a:noAutofit/>
          </a:bodyPr>
          <a:lstStyle/>
          <a:p>
            <a:r>
              <a:rPr lang="en-US" sz="2400" dirty="0" smtClean="0"/>
              <a:t>Filtering with the </a:t>
            </a:r>
            <a:r>
              <a:rPr lang="en-US" sz="2400" b="1" dirty="0" smtClean="0"/>
              <a:t>where</a:t>
            </a:r>
            <a:r>
              <a:rPr lang="en-US" sz="2400" dirty="0" smtClean="0"/>
              <a:t> statement </a:t>
            </a:r>
          </a:p>
          <a:p>
            <a:r>
              <a:rPr lang="en-US" sz="2400" dirty="0" smtClean="0"/>
              <a:t>Filtering with the </a:t>
            </a:r>
            <a:r>
              <a:rPr lang="en-US" sz="2400" b="1" dirty="0" smtClean="0"/>
              <a:t>for</a:t>
            </a:r>
            <a:r>
              <a:rPr lang="mr-IN" sz="2400" b="1" dirty="0" smtClean="0"/>
              <a:t>…</a:t>
            </a:r>
            <a:r>
              <a:rPr lang="en-US" sz="2400" b="1" dirty="0"/>
              <a:t>c</a:t>
            </a:r>
            <a:r>
              <a:rPr lang="en-US" sz="2400" b="1" dirty="0" smtClean="0"/>
              <a:t>ase </a:t>
            </a:r>
            <a:r>
              <a:rPr lang="en-US" sz="2400" dirty="0" smtClean="0"/>
              <a:t>statement</a:t>
            </a:r>
            <a:endParaRPr lang="en-US" sz="2400" cap="all" dirty="0" smtClean="0"/>
          </a:p>
          <a:p>
            <a:r>
              <a:rPr lang="en-US" sz="2400" dirty="0" smtClean="0"/>
              <a:t>Using the </a:t>
            </a:r>
            <a:r>
              <a:rPr lang="en-US" sz="2400" b="1" dirty="0" smtClean="0"/>
              <a:t>if</a:t>
            </a:r>
            <a:r>
              <a:rPr lang="mr-IN" sz="2400" b="1" dirty="0" smtClean="0"/>
              <a:t>…</a:t>
            </a:r>
            <a:r>
              <a:rPr lang="en-US" sz="2400" b="1" dirty="0" smtClean="0"/>
              <a:t>case </a:t>
            </a:r>
            <a:r>
              <a:rPr lang="en-US" sz="2400" dirty="0" smtClean="0"/>
              <a:t>statement</a:t>
            </a:r>
          </a:p>
          <a:p>
            <a:pPr marL="0" indent="0">
              <a:buNone/>
            </a:pPr>
            <a:endParaRPr lang="en-US" sz="2400" dirty="0" smtClean="0"/>
          </a:p>
        </p:txBody>
      </p:sp>
    </p:spTree>
    <p:extLst>
      <p:ext uri="{BB962C8B-B14F-4D97-AF65-F5344CB8AC3E}">
        <p14:creationId xmlns:p14="http://schemas.microsoft.com/office/powerpoint/2010/main" val="180427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where statement </a:t>
            </a:r>
          </a:p>
        </p:txBody>
      </p:sp>
      <p:sp>
        <p:nvSpPr>
          <p:cNvPr id="3" name="Content Placeholder 2"/>
          <p:cNvSpPr>
            <a:spLocks noGrp="1"/>
          </p:cNvSpPr>
          <p:nvPr>
            <p:ph idx="1"/>
          </p:nvPr>
        </p:nvSpPr>
        <p:spPr>
          <a:xfrm>
            <a:off x="1295400" y="1788128"/>
            <a:ext cx="9601200" cy="3809999"/>
          </a:xfrm>
        </p:spPr>
        <p:txBody>
          <a:bodyPr>
            <a:noAutofit/>
          </a:bodyPr>
          <a:lstStyle/>
          <a:p>
            <a:pPr marL="0" indent="0">
              <a:buNone/>
            </a:pPr>
            <a:r>
              <a:rPr lang="en-US" sz="2800" dirty="0"/>
              <a:t>for number in 1...30 { </a:t>
            </a:r>
            <a:br>
              <a:rPr lang="en-US" sz="2800" dirty="0"/>
            </a:br>
            <a:r>
              <a:rPr lang="en-US" sz="2800" dirty="0" smtClean="0"/>
              <a:t>	if </a:t>
            </a:r>
            <a:r>
              <a:rPr lang="en-US" sz="2800" dirty="0"/>
              <a:t>number % 2 == 0 { </a:t>
            </a:r>
            <a:r>
              <a:rPr lang="en-US" sz="2800" dirty="0" smtClean="0"/>
              <a:t/>
            </a:r>
            <a:br>
              <a:rPr lang="en-US" sz="2800" dirty="0" smtClean="0"/>
            </a:br>
            <a:r>
              <a:rPr lang="en-US" sz="2800" dirty="0" smtClean="0"/>
              <a:t>		print(number</a:t>
            </a:r>
            <a:r>
              <a:rPr lang="en-US" sz="2800" dirty="0"/>
              <a:t>) </a:t>
            </a:r>
            <a:br>
              <a:rPr lang="en-US" sz="2800" dirty="0"/>
            </a:br>
            <a:r>
              <a:rPr lang="en-US" sz="2800" dirty="0" smtClean="0"/>
              <a:t>	} </a:t>
            </a:r>
            <a:br>
              <a:rPr lang="en-US" sz="2800" dirty="0" smtClean="0"/>
            </a:br>
            <a:r>
              <a:rPr lang="en-US" sz="2800" dirty="0" smtClean="0"/>
              <a:t>} </a:t>
            </a:r>
          </a:p>
        </p:txBody>
      </p:sp>
    </p:spTree>
    <p:extLst>
      <p:ext uri="{BB962C8B-B14F-4D97-AF65-F5344CB8AC3E}">
        <p14:creationId xmlns:p14="http://schemas.microsoft.com/office/powerpoint/2010/main" val="2078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where statement </a:t>
            </a:r>
          </a:p>
        </p:txBody>
      </p:sp>
      <p:sp>
        <p:nvSpPr>
          <p:cNvPr id="3" name="Content Placeholder 2"/>
          <p:cNvSpPr>
            <a:spLocks noGrp="1"/>
          </p:cNvSpPr>
          <p:nvPr>
            <p:ph idx="1"/>
          </p:nvPr>
        </p:nvSpPr>
        <p:spPr>
          <a:xfrm>
            <a:off x="1295400" y="1788128"/>
            <a:ext cx="9601200" cy="3809999"/>
          </a:xfrm>
        </p:spPr>
        <p:txBody>
          <a:bodyPr>
            <a:noAutofit/>
          </a:bodyPr>
          <a:lstStyle/>
          <a:p>
            <a:pPr marL="0" indent="0">
              <a:buNone/>
            </a:pPr>
            <a:r>
              <a:rPr lang="en-US" sz="2800" dirty="0"/>
              <a:t>for number in 1...30 { </a:t>
            </a:r>
            <a:br>
              <a:rPr lang="en-US" sz="2800" dirty="0"/>
            </a:br>
            <a:r>
              <a:rPr lang="en-US" sz="2800" dirty="0" smtClean="0"/>
              <a:t>	if </a:t>
            </a:r>
            <a:r>
              <a:rPr lang="en-US" sz="2800" dirty="0"/>
              <a:t>number % 2 == 0 { </a:t>
            </a:r>
            <a:r>
              <a:rPr lang="en-US" sz="2800" dirty="0" smtClean="0"/>
              <a:t/>
            </a:r>
            <a:br>
              <a:rPr lang="en-US" sz="2800" dirty="0" smtClean="0"/>
            </a:br>
            <a:r>
              <a:rPr lang="en-US" sz="2800" dirty="0" smtClean="0"/>
              <a:t>		print(number</a:t>
            </a:r>
            <a:r>
              <a:rPr lang="en-US" sz="2800" dirty="0"/>
              <a:t>) </a:t>
            </a:r>
            <a:br>
              <a:rPr lang="en-US" sz="2800" dirty="0"/>
            </a:br>
            <a:r>
              <a:rPr lang="en-US" sz="2800" dirty="0" smtClean="0"/>
              <a:t>	} </a:t>
            </a:r>
            <a:br>
              <a:rPr lang="en-US" sz="2800" dirty="0" smtClean="0"/>
            </a:br>
            <a:r>
              <a:rPr lang="en-US" sz="2800" dirty="0" smtClean="0"/>
              <a:t>} </a:t>
            </a:r>
          </a:p>
          <a:p>
            <a:pPr marL="0" indent="0">
              <a:buNone/>
            </a:pPr>
            <a:r>
              <a:rPr lang="en-US" sz="2800"/>
              <a:t>for number in 1...30 where number % 2 == 0 { </a:t>
            </a:r>
            <a:r>
              <a:rPr lang="en-US" sz="2800" smtClean="0"/>
              <a:t>	print(number</a:t>
            </a:r>
            <a:r>
              <a:rPr lang="en-US" sz="2800"/>
              <a:t>) </a:t>
            </a:r>
            <a:br>
              <a:rPr lang="en-US" sz="2800"/>
            </a:br>
            <a:r>
              <a:rPr lang="en-US" sz="2800" smtClean="0"/>
              <a:t>} </a:t>
            </a:r>
            <a:endParaRPr lang="en-US" sz="2800" dirty="0" smtClean="0"/>
          </a:p>
        </p:txBody>
      </p:sp>
    </p:spTree>
    <p:extLst>
      <p:ext uri="{BB962C8B-B14F-4D97-AF65-F5344CB8AC3E}">
        <p14:creationId xmlns:p14="http://schemas.microsoft.com/office/powerpoint/2010/main" val="86545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a:t>
            </a:r>
            <a:r>
              <a:rPr lang="en-US" dirty="0" smtClean="0"/>
              <a:t>case statement </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1800" dirty="0" err="1"/>
              <a:t>var</a:t>
            </a:r>
            <a:r>
              <a:rPr lang="en-US" sz="1800" dirty="0"/>
              <a:t> </a:t>
            </a:r>
            <a:r>
              <a:rPr lang="en-US" sz="1800" dirty="0" err="1"/>
              <a:t>worldSeriesWinners</a:t>
            </a:r>
            <a:r>
              <a:rPr lang="en-US" sz="1800" dirty="0"/>
              <a:t> = [ </a:t>
            </a:r>
            <a:r>
              <a:rPr lang="en-US" sz="1800" dirty="0" smtClean="0"/>
              <a:t/>
            </a:r>
            <a:br>
              <a:rPr lang="en-US" sz="1800" dirty="0" smtClean="0"/>
            </a:br>
            <a:r>
              <a:rPr lang="en-US" sz="1800" dirty="0" smtClean="0"/>
              <a:t>	("</a:t>
            </a:r>
            <a:r>
              <a:rPr lang="en-US" sz="1800" dirty="0"/>
              <a:t>Red Sox", 2004), </a:t>
            </a:r>
            <a:r>
              <a:rPr lang="en-US" sz="1800" dirty="0" smtClean="0"/>
              <a:t/>
            </a:r>
            <a:br>
              <a:rPr lang="en-US" sz="1800" dirty="0" smtClean="0"/>
            </a:br>
            <a:r>
              <a:rPr lang="en-US" sz="1800" dirty="0" smtClean="0"/>
              <a:t>	("</a:t>
            </a:r>
            <a:r>
              <a:rPr lang="en-US" sz="1800" dirty="0"/>
              <a:t>White Sox", 2005), </a:t>
            </a:r>
            <a:r>
              <a:rPr lang="en-US" sz="1800" dirty="0" smtClean="0"/>
              <a:t/>
            </a:r>
            <a:br>
              <a:rPr lang="en-US" sz="1800" dirty="0" smtClean="0"/>
            </a:br>
            <a:r>
              <a:rPr lang="en-US" sz="1800" dirty="0" smtClean="0"/>
              <a:t>	("</a:t>
            </a:r>
            <a:r>
              <a:rPr lang="en-US" sz="1800" dirty="0"/>
              <a:t>Cardinals", 2006), </a:t>
            </a:r>
            <a:r>
              <a:rPr lang="en-US" sz="1800" dirty="0" smtClean="0"/>
              <a:t/>
            </a:r>
            <a:br>
              <a:rPr lang="en-US" sz="1800" dirty="0" smtClean="0"/>
            </a:br>
            <a:r>
              <a:rPr lang="en-US" sz="1800" dirty="0" smtClean="0"/>
              <a:t>	("</a:t>
            </a:r>
            <a:r>
              <a:rPr lang="en-US" sz="1800" dirty="0"/>
              <a:t>Red Sox", 2007), </a:t>
            </a:r>
            <a:r>
              <a:rPr lang="en-US" sz="1800" dirty="0" smtClean="0"/>
              <a:t/>
            </a:r>
            <a:br>
              <a:rPr lang="en-US" sz="1800" dirty="0" smtClean="0"/>
            </a:br>
            <a:r>
              <a:rPr lang="en-US" sz="1800" dirty="0" smtClean="0"/>
              <a:t>	("</a:t>
            </a:r>
            <a:r>
              <a:rPr lang="en-US" sz="1800" dirty="0"/>
              <a:t>Phillies", 2008), </a:t>
            </a:r>
            <a:r>
              <a:rPr lang="en-US" sz="1800" dirty="0" smtClean="0"/>
              <a:t/>
            </a:r>
            <a:br>
              <a:rPr lang="en-US" sz="1800" dirty="0" smtClean="0"/>
            </a:br>
            <a:r>
              <a:rPr lang="en-US" sz="1800" dirty="0" smtClean="0"/>
              <a:t>	("</a:t>
            </a:r>
            <a:r>
              <a:rPr lang="en-US" sz="1800" dirty="0"/>
              <a:t>Yankees", 2009), </a:t>
            </a:r>
            <a:r>
              <a:rPr lang="en-US" sz="1800" dirty="0" smtClean="0"/>
              <a:t/>
            </a:r>
            <a:br>
              <a:rPr lang="en-US" sz="1800" dirty="0" smtClean="0"/>
            </a:br>
            <a:r>
              <a:rPr lang="en-US" sz="1800" dirty="0" smtClean="0"/>
              <a:t>	("</a:t>
            </a:r>
            <a:r>
              <a:rPr lang="en-US" sz="1800" dirty="0"/>
              <a:t>Giants", 2010), </a:t>
            </a:r>
            <a:r>
              <a:rPr lang="en-US" sz="1800" dirty="0" smtClean="0"/>
              <a:t/>
            </a:r>
            <a:br>
              <a:rPr lang="en-US" sz="1800" dirty="0" smtClean="0"/>
            </a:br>
            <a:r>
              <a:rPr lang="en-US" sz="1800" dirty="0" smtClean="0"/>
              <a:t>	("</a:t>
            </a:r>
            <a:r>
              <a:rPr lang="en-US" sz="1800" dirty="0"/>
              <a:t>Cardinals", 2011), </a:t>
            </a:r>
            <a:r>
              <a:rPr lang="en-US" sz="1800" dirty="0" smtClean="0"/>
              <a:t/>
            </a:r>
            <a:br>
              <a:rPr lang="en-US" sz="1800" dirty="0" smtClean="0"/>
            </a:br>
            <a:r>
              <a:rPr lang="en-US" sz="1800" dirty="0" smtClean="0"/>
              <a:t>	("</a:t>
            </a:r>
            <a:r>
              <a:rPr lang="en-US" sz="1800" dirty="0"/>
              <a:t>Giants", 2012), </a:t>
            </a:r>
            <a:r>
              <a:rPr lang="en-US" sz="1800" dirty="0" smtClean="0"/>
              <a:t/>
            </a:r>
            <a:br>
              <a:rPr lang="en-US" sz="1800" dirty="0" smtClean="0"/>
            </a:br>
            <a:r>
              <a:rPr lang="en-US" sz="1800" dirty="0" smtClean="0"/>
              <a:t>	("</a:t>
            </a:r>
            <a:r>
              <a:rPr lang="en-US" sz="1800" dirty="0"/>
              <a:t>Red Sox", 2013), </a:t>
            </a:r>
            <a:r>
              <a:rPr lang="en-US" sz="1800" dirty="0" smtClean="0"/>
              <a:t/>
            </a:r>
            <a:br>
              <a:rPr lang="en-US" sz="1800" dirty="0" smtClean="0"/>
            </a:br>
            <a:r>
              <a:rPr lang="en-US" sz="1800" dirty="0" smtClean="0"/>
              <a:t>	("</a:t>
            </a:r>
            <a:r>
              <a:rPr lang="en-US" sz="1800" dirty="0"/>
              <a:t>Giants", 2014), </a:t>
            </a:r>
            <a:r>
              <a:rPr lang="en-US" sz="1800" dirty="0" smtClean="0"/>
              <a:t/>
            </a:r>
            <a:br>
              <a:rPr lang="en-US" sz="1800" dirty="0" smtClean="0"/>
            </a:br>
            <a:r>
              <a:rPr lang="en-US" sz="1800" dirty="0" smtClean="0"/>
              <a:t>	("</a:t>
            </a:r>
            <a:r>
              <a:rPr lang="en-US" sz="1800" dirty="0"/>
              <a:t>Royals", 2015) ] </a:t>
            </a:r>
            <a:endParaRPr lang="en-US" sz="1800" dirty="0" smtClean="0"/>
          </a:p>
          <a:p>
            <a:pPr marL="0" indent="0">
              <a:buNone/>
            </a:pPr>
            <a:r>
              <a:rPr lang="en-US" sz="1800" dirty="0" smtClean="0"/>
              <a:t>for </a:t>
            </a:r>
            <a:r>
              <a:rPr lang="en-US" sz="1800" dirty="0"/>
              <a:t>case let ("Red Sox", year) in </a:t>
            </a:r>
            <a:r>
              <a:rPr lang="en-US" sz="1800" dirty="0" err="1"/>
              <a:t>worldSeriesWinners</a:t>
            </a:r>
            <a:r>
              <a:rPr lang="en-US" sz="1800" dirty="0"/>
              <a:t> { </a:t>
            </a:r>
            <a:r>
              <a:rPr lang="en-US" sz="1800" dirty="0" smtClean="0"/>
              <a:t/>
            </a:r>
            <a:br>
              <a:rPr lang="en-US" sz="1800" dirty="0" smtClean="0"/>
            </a:br>
            <a:r>
              <a:rPr lang="en-US" sz="1800" dirty="0" smtClean="0"/>
              <a:t>	print(year</a:t>
            </a:r>
            <a:r>
              <a:rPr lang="en-US" sz="1800" dirty="0"/>
              <a:t>) </a:t>
            </a:r>
            <a:r>
              <a:rPr lang="en-US" sz="1800" dirty="0" smtClean="0"/>
              <a:t/>
            </a:r>
            <a:br>
              <a:rPr lang="en-US" sz="1800" dirty="0" smtClean="0"/>
            </a:br>
            <a:r>
              <a:rPr lang="en-US" sz="1800" dirty="0" smtClean="0"/>
              <a:t>} </a:t>
            </a:r>
          </a:p>
        </p:txBody>
      </p:sp>
    </p:spTree>
    <p:extLst>
      <p:ext uri="{BB962C8B-B14F-4D97-AF65-F5344CB8AC3E}">
        <p14:creationId xmlns:p14="http://schemas.microsoft.com/office/powerpoint/2010/main" val="7329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a:t>
            </a:r>
            <a:r>
              <a:rPr lang="en-US" dirty="0" smtClean="0"/>
              <a:t>case statement </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a:t>let </a:t>
            </a:r>
            <a:r>
              <a:rPr lang="en-US" sz="2800" dirty="0" err="1"/>
              <a:t>myNumbers</a:t>
            </a:r>
            <a:r>
              <a:rPr lang="en-US" sz="2800" dirty="0"/>
              <a:t>: [</a:t>
            </a:r>
            <a:r>
              <a:rPr lang="en-US" sz="2800" dirty="0" err="1"/>
              <a:t>Int</a:t>
            </a:r>
            <a:r>
              <a:rPr lang="en-US" sz="2800" dirty="0"/>
              <a:t>?] = [1, 2, nil, 4, 5, nil, 6] </a:t>
            </a:r>
            <a:endParaRPr lang="en-US" sz="2800" dirty="0" smtClean="0"/>
          </a:p>
          <a:p>
            <a:pPr marL="0" indent="0">
              <a:buNone/>
            </a:pPr>
            <a:r>
              <a:rPr lang="en-US" sz="2800" dirty="0" smtClean="0"/>
              <a:t>for </a:t>
            </a:r>
            <a:r>
              <a:rPr lang="en-US" sz="2800" dirty="0"/>
              <a:t>case let .some(</a:t>
            </a:r>
            <a:r>
              <a:rPr lang="en-US" sz="2800" dirty="0" err="1"/>
              <a:t>num</a:t>
            </a:r>
            <a:r>
              <a:rPr lang="en-US" sz="2800" dirty="0"/>
              <a:t>) in </a:t>
            </a:r>
            <a:r>
              <a:rPr lang="en-US" sz="2800" dirty="0" err="1"/>
              <a:t>myNumbers</a:t>
            </a:r>
            <a:r>
              <a:rPr lang="en-US" sz="2800" dirty="0"/>
              <a:t> { </a:t>
            </a:r>
            <a:r>
              <a:rPr lang="en-US" sz="2800" dirty="0" smtClean="0"/>
              <a:t/>
            </a:r>
            <a:br>
              <a:rPr lang="en-US" sz="2800" dirty="0" smtClean="0"/>
            </a:br>
            <a:r>
              <a:rPr lang="en-US" sz="2800" dirty="0" smtClean="0"/>
              <a:t>	print(</a:t>
            </a:r>
            <a:r>
              <a:rPr lang="en-US" sz="2800" dirty="0" err="1" smtClean="0"/>
              <a:t>num</a:t>
            </a:r>
            <a:r>
              <a:rPr lang="en-US" sz="2800" dirty="0"/>
              <a: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31081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with the </a:t>
            </a:r>
            <a:r>
              <a:rPr lang="en-US" dirty="0" smtClean="0"/>
              <a:t>case statement </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a:t>let </a:t>
            </a:r>
            <a:r>
              <a:rPr lang="en-US" sz="2800" dirty="0" err="1"/>
              <a:t>myNumbers</a:t>
            </a:r>
            <a:r>
              <a:rPr lang="en-US" sz="2800" dirty="0"/>
              <a:t>: [</a:t>
            </a:r>
            <a:r>
              <a:rPr lang="en-US" sz="2800" dirty="0" err="1"/>
              <a:t>Int</a:t>
            </a:r>
            <a:r>
              <a:rPr lang="en-US" sz="2800" dirty="0"/>
              <a:t>?] = [1, 2, nil, 4, 5, nil, 6] </a:t>
            </a:r>
            <a:endParaRPr lang="en-US" sz="2800" dirty="0" smtClean="0"/>
          </a:p>
          <a:p>
            <a:pPr marL="0" indent="0">
              <a:buNone/>
            </a:pPr>
            <a:r>
              <a:rPr lang="en-US" sz="2800" dirty="0" smtClean="0"/>
              <a:t>for </a:t>
            </a:r>
            <a:r>
              <a:rPr lang="en-US" sz="2800" dirty="0"/>
              <a:t>case let .some(</a:t>
            </a:r>
            <a:r>
              <a:rPr lang="en-US" sz="2800" dirty="0" err="1"/>
              <a:t>num</a:t>
            </a:r>
            <a:r>
              <a:rPr lang="en-US" sz="2800" dirty="0"/>
              <a:t>) in </a:t>
            </a:r>
            <a:r>
              <a:rPr lang="en-US" sz="2800" dirty="0" err="1"/>
              <a:t>myNumbers</a:t>
            </a:r>
            <a:r>
              <a:rPr lang="en-US" sz="2800" dirty="0"/>
              <a:t> { </a:t>
            </a:r>
            <a:r>
              <a:rPr lang="en-US" sz="2800" dirty="0" smtClean="0"/>
              <a:t/>
            </a:r>
            <a:br>
              <a:rPr lang="en-US" sz="2800" dirty="0" smtClean="0"/>
            </a:br>
            <a:r>
              <a:rPr lang="en-US" sz="2800" dirty="0" smtClean="0"/>
              <a:t>	print(</a:t>
            </a:r>
            <a:r>
              <a:rPr lang="en-US" sz="2800" dirty="0" err="1" smtClean="0"/>
              <a:t>num</a:t>
            </a:r>
            <a:r>
              <a:rPr lang="en-US" sz="2800" dirty="0"/>
              <a: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174143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if </a:t>
            </a:r>
            <a:r>
              <a:rPr lang="mr-IN" dirty="0" smtClean="0"/>
              <a:t>…</a:t>
            </a:r>
            <a:r>
              <a:rPr lang="en-US" dirty="0" smtClean="0"/>
              <a:t> case statement</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err="1"/>
              <a:t>enum</a:t>
            </a:r>
            <a:r>
              <a:rPr lang="en-US" sz="2800" dirty="0"/>
              <a:t> Identifier { </a:t>
            </a:r>
            <a:r>
              <a:rPr lang="en-US" sz="2800" dirty="0" smtClean="0"/>
              <a:t/>
            </a:r>
            <a:br>
              <a:rPr lang="en-US" sz="2800" dirty="0" smtClean="0"/>
            </a:br>
            <a:r>
              <a:rPr lang="en-US" sz="2800" dirty="0" smtClean="0"/>
              <a:t>	case </a:t>
            </a:r>
            <a:r>
              <a:rPr lang="en-US" sz="2800" dirty="0"/>
              <a:t>Name(String) </a:t>
            </a:r>
            <a:r>
              <a:rPr lang="en-US" sz="2800" dirty="0" smtClean="0"/>
              <a:t/>
            </a:r>
            <a:br>
              <a:rPr lang="en-US" sz="2800" dirty="0" smtClean="0"/>
            </a:br>
            <a:r>
              <a:rPr lang="en-US" sz="2800" dirty="0" smtClean="0"/>
              <a:t>	case </a:t>
            </a:r>
            <a:r>
              <a:rPr lang="en-US" sz="2800" dirty="0"/>
              <a:t>Number(</a:t>
            </a:r>
            <a:r>
              <a:rPr lang="en-US" sz="2800" dirty="0" err="1"/>
              <a:t>Int</a:t>
            </a:r>
            <a:r>
              <a:rPr lang="en-US" sz="2800" dirty="0"/>
              <a:t>) </a:t>
            </a:r>
            <a:r>
              <a:rPr lang="en-US" sz="2800" dirty="0" smtClean="0"/>
              <a:t/>
            </a:r>
            <a:br>
              <a:rPr lang="en-US" sz="2800" dirty="0" smtClean="0"/>
            </a:br>
            <a:r>
              <a:rPr lang="en-US" sz="2800" dirty="0" smtClean="0"/>
              <a:t>	case </a:t>
            </a:r>
            <a:r>
              <a:rPr lang="en-US" sz="2800" dirty="0" err="1"/>
              <a:t>NoIdentifier</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err="1"/>
              <a:t>playerIdentifier</a:t>
            </a:r>
            <a:r>
              <a:rPr lang="en-US" sz="2800" dirty="0"/>
              <a:t> = </a:t>
            </a:r>
            <a:r>
              <a:rPr lang="en-US" sz="2800" dirty="0" err="1"/>
              <a:t>Identifier.Number</a:t>
            </a:r>
            <a:r>
              <a:rPr lang="en-US" sz="2800" dirty="0"/>
              <a:t>(42) </a:t>
            </a:r>
          </a:p>
          <a:p>
            <a:pPr marL="0" indent="0">
              <a:buNone/>
            </a:pPr>
            <a:r>
              <a:rPr lang="en-US" sz="2800" dirty="0" smtClean="0"/>
              <a:t>if </a:t>
            </a:r>
            <a:r>
              <a:rPr lang="en-US" sz="2800" dirty="0"/>
              <a:t>case let .Number(</a:t>
            </a:r>
            <a:r>
              <a:rPr lang="en-US" sz="2800" dirty="0" err="1"/>
              <a:t>num</a:t>
            </a:r>
            <a:r>
              <a:rPr lang="en-US" sz="2800" dirty="0"/>
              <a:t>) = </a:t>
            </a:r>
            <a:r>
              <a:rPr lang="en-US" sz="2800" dirty="0" err="1"/>
              <a:t>playerIdentifier</a:t>
            </a:r>
            <a:r>
              <a:rPr lang="en-US" sz="2800" dirty="0"/>
              <a:t> { </a:t>
            </a:r>
            <a:r>
              <a:rPr lang="en-US" sz="2800" dirty="0" smtClean="0"/>
              <a:t/>
            </a:r>
            <a:br>
              <a:rPr lang="en-US" sz="2800" dirty="0" smtClean="0"/>
            </a:br>
            <a:r>
              <a:rPr lang="en-US" sz="2800" dirty="0" smtClean="0"/>
              <a:t>	print</a:t>
            </a:r>
            <a:r>
              <a:rPr lang="en-US" sz="2800" dirty="0"/>
              <a:t>("Player's number is \(</a:t>
            </a:r>
            <a:r>
              <a:rPr lang="en-US" sz="2800" dirty="0" err="1"/>
              <a:t>num</a:t>
            </a:r>
            <a:r>
              <a:rPr lang="en-US" sz="2800" dirty="0"/>
              <a: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16586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if </a:t>
            </a:r>
            <a:r>
              <a:rPr lang="mr-IN" dirty="0" smtClean="0"/>
              <a:t>…</a:t>
            </a:r>
            <a:r>
              <a:rPr lang="en-US" dirty="0" smtClean="0"/>
              <a:t> case statement</a:t>
            </a:r>
            <a:endParaRPr lang="en-US" dirty="0"/>
          </a:p>
        </p:txBody>
      </p:sp>
      <p:sp>
        <p:nvSpPr>
          <p:cNvPr id="3" name="Content Placeholder 2"/>
          <p:cNvSpPr>
            <a:spLocks noGrp="1"/>
          </p:cNvSpPr>
          <p:nvPr>
            <p:ph idx="1"/>
          </p:nvPr>
        </p:nvSpPr>
        <p:spPr>
          <a:xfrm>
            <a:off x="1295400" y="1788128"/>
            <a:ext cx="9601200" cy="4297362"/>
          </a:xfrm>
        </p:spPr>
        <p:txBody>
          <a:bodyPr>
            <a:noAutofit/>
          </a:bodyPr>
          <a:lstStyle/>
          <a:p>
            <a:pPr marL="0" indent="0">
              <a:buNone/>
            </a:pPr>
            <a:r>
              <a:rPr lang="en-US" sz="2800" dirty="0" err="1"/>
              <a:t>var</a:t>
            </a:r>
            <a:r>
              <a:rPr lang="en-US" sz="2800" dirty="0"/>
              <a:t> </a:t>
            </a:r>
            <a:r>
              <a:rPr lang="en-US" sz="2800" dirty="0" err="1"/>
              <a:t>playerIdentifier</a:t>
            </a:r>
            <a:r>
              <a:rPr lang="en-US" sz="2800" dirty="0"/>
              <a:t> = </a:t>
            </a:r>
            <a:r>
              <a:rPr lang="en-US" sz="2800" dirty="0" err="1"/>
              <a:t>Identifier.Number</a:t>
            </a:r>
            <a:r>
              <a:rPr lang="en-US" sz="2800" dirty="0"/>
              <a:t>(2) </a:t>
            </a:r>
            <a:endParaRPr lang="en-US" sz="2800" dirty="0" smtClean="0"/>
          </a:p>
          <a:p>
            <a:pPr marL="0" indent="0">
              <a:buNone/>
            </a:pPr>
            <a:r>
              <a:rPr lang="en-US" sz="2800" dirty="0" smtClean="0"/>
              <a:t>if </a:t>
            </a:r>
            <a:r>
              <a:rPr lang="en-US" sz="2800" dirty="0"/>
              <a:t>case let .Number(</a:t>
            </a:r>
            <a:r>
              <a:rPr lang="en-US" sz="2800" dirty="0" err="1"/>
              <a:t>num</a:t>
            </a:r>
            <a:r>
              <a:rPr lang="en-US" sz="2800" dirty="0"/>
              <a:t>) = </a:t>
            </a:r>
            <a:r>
              <a:rPr lang="en-US" sz="2800" dirty="0" err="1"/>
              <a:t>playerIdentifier</a:t>
            </a:r>
            <a:r>
              <a:rPr lang="en-US" sz="2800" dirty="0"/>
              <a:t>, </a:t>
            </a:r>
            <a:r>
              <a:rPr lang="en-US" sz="2800" dirty="0" err="1"/>
              <a:t>num</a:t>
            </a:r>
            <a:r>
              <a:rPr lang="en-US" sz="2800" dirty="0"/>
              <a:t> == 2 { </a:t>
            </a:r>
            <a:r>
              <a:rPr lang="en-US" sz="2800" dirty="0" smtClean="0"/>
              <a:t>	print</a:t>
            </a:r>
            <a:r>
              <a:rPr lang="en-US" sz="2800" dirty="0"/>
              <a:t>("Player is either </a:t>
            </a:r>
            <a:r>
              <a:rPr lang="en-US" sz="2800" dirty="0" err="1"/>
              <a:t>Xander</a:t>
            </a:r>
            <a:r>
              <a:rPr lang="en-US" sz="2800" dirty="0"/>
              <a:t> Bogarts or Derek Jeter</a:t>
            </a:r>
            <a:r>
              <a:rPr lang="en-US" sz="2800" dirty="0" smtClean="0"/>
              <a:t>")</a:t>
            </a:r>
            <a:br>
              <a:rPr lang="en-US" sz="2800" dirty="0" smtClean="0"/>
            </a:br>
            <a:r>
              <a:rPr lang="en-US" sz="2800" dirty="0" smtClean="0"/>
              <a:t>} </a:t>
            </a:r>
          </a:p>
        </p:txBody>
      </p:sp>
    </p:spTree>
    <p:extLst>
      <p:ext uri="{BB962C8B-B14F-4D97-AF65-F5344CB8AC3E}">
        <p14:creationId xmlns:p14="http://schemas.microsoft.com/office/powerpoint/2010/main" val="28785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Transfer Statements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r>
              <a:rPr lang="en-US" sz="2800" dirty="0" smtClean="0"/>
              <a:t>Continue</a:t>
            </a:r>
          </a:p>
          <a:p>
            <a:r>
              <a:rPr lang="en-US" sz="2800" dirty="0" smtClean="0"/>
              <a:t>Break</a:t>
            </a:r>
          </a:p>
          <a:p>
            <a:r>
              <a:rPr lang="en-US" sz="2800" dirty="0" err="1" smtClean="0"/>
              <a:t>Fallthrough</a:t>
            </a:r>
            <a:endParaRPr lang="en-US" sz="2800" dirty="0" smtClean="0"/>
          </a:p>
          <a:p>
            <a:r>
              <a:rPr lang="en-US" sz="2800" dirty="0" smtClean="0"/>
              <a:t>Guard</a:t>
            </a:r>
          </a:p>
        </p:txBody>
      </p:sp>
    </p:spTree>
    <p:extLst>
      <p:ext uri="{BB962C8B-B14F-4D97-AF65-F5344CB8AC3E}">
        <p14:creationId xmlns:p14="http://schemas.microsoft.com/office/powerpoint/2010/main" val="130883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Parenthesis</a:t>
            </a:r>
            <a:endParaRPr lang="en-US" dirty="0"/>
          </a:p>
        </p:txBody>
      </p:sp>
      <p:sp>
        <p:nvSpPr>
          <p:cNvPr id="3" name="Content Placeholder 2"/>
          <p:cNvSpPr>
            <a:spLocks noGrp="1"/>
          </p:cNvSpPr>
          <p:nvPr>
            <p:ph idx="1"/>
          </p:nvPr>
        </p:nvSpPr>
        <p:spPr/>
        <p:txBody>
          <a:bodyPr/>
          <a:lstStyle/>
          <a:p>
            <a:pPr marL="0" indent="0">
              <a:buNone/>
            </a:pPr>
            <a:r>
              <a:rPr lang="fr-FR" sz="2800" dirty="0"/>
              <a:t>if x &gt; y { </a:t>
            </a:r>
          </a:p>
          <a:p>
            <a:pPr marL="0" indent="0">
              <a:buNone/>
            </a:pPr>
            <a:r>
              <a:rPr lang="fr-FR" sz="2800" dirty="0" smtClean="0"/>
              <a:t>	x </a:t>
            </a:r>
            <a:r>
              <a:rPr lang="fr-FR" sz="2800" dirty="0"/>
              <a:t>= 0 </a:t>
            </a:r>
            <a:r>
              <a:rPr lang="fr-FR" sz="2800" dirty="0" smtClean="0"/>
              <a:t/>
            </a:r>
            <a:br>
              <a:rPr lang="fr-FR" sz="2800" dirty="0" smtClean="0"/>
            </a:br>
            <a:r>
              <a:rPr lang="fr-FR" sz="2800" dirty="0" smtClean="0"/>
              <a:t>} </a:t>
            </a:r>
          </a:p>
          <a:p>
            <a:pPr marL="0" indent="0">
              <a:buNone/>
            </a:pPr>
            <a:endParaRPr lang="fr-FR" sz="2800" dirty="0"/>
          </a:p>
          <a:p>
            <a:pPr marL="0" indent="0">
              <a:buNone/>
            </a:pPr>
            <a:r>
              <a:rPr lang="fr-FR" sz="2800" dirty="0"/>
              <a:t>if </a:t>
            </a:r>
            <a:r>
              <a:rPr lang="fr-FR" sz="2800" dirty="0" smtClean="0"/>
              <a:t>(x </a:t>
            </a:r>
            <a:r>
              <a:rPr lang="fr-FR" sz="2800" dirty="0"/>
              <a:t>&gt; </a:t>
            </a:r>
            <a:r>
              <a:rPr lang="fr-FR" sz="2800" dirty="0" smtClean="0"/>
              <a:t>y) </a:t>
            </a:r>
            <a:r>
              <a:rPr lang="fr-FR" sz="2800" dirty="0"/>
              <a:t>{ </a:t>
            </a:r>
          </a:p>
          <a:p>
            <a:pPr marL="0" indent="0">
              <a:buNone/>
            </a:pPr>
            <a:r>
              <a:rPr lang="fr-FR" sz="2800" dirty="0"/>
              <a:t>	x = 0 </a:t>
            </a:r>
            <a:br>
              <a:rPr lang="fr-FR" sz="2800" dirty="0"/>
            </a:br>
            <a:r>
              <a:rPr lang="fr-FR" sz="2800" dirty="0"/>
              <a:t>} </a:t>
            </a:r>
            <a:endParaRPr lang="en-US" sz="2800" dirty="0"/>
          </a:p>
          <a:p>
            <a:pPr marL="0" indent="0">
              <a:buNone/>
            </a:pPr>
            <a:endParaRPr lang="en-US" sz="2800" dirty="0"/>
          </a:p>
        </p:txBody>
      </p:sp>
    </p:spTree>
    <p:extLst>
      <p:ext uri="{BB962C8B-B14F-4D97-AF65-F5344CB8AC3E}">
        <p14:creationId xmlns:p14="http://schemas.microsoft.com/office/powerpoint/2010/main" val="3236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for </a:t>
            </a:r>
            <a:r>
              <a:rPr lang="en-US" sz="2800" dirty="0" err="1"/>
              <a:t>i</a:t>
            </a:r>
            <a:r>
              <a:rPr lang="en-US" sz="2800" dirty="0"/>
              <a:t> in 1...10 { </a:t>
            </a:r>
            <a:r>
              <a:rPr lang="en-US" sz="2800" dirty="0" smtClean="0"/>
              <a:t/>
            </a:r>
            <a:br>
              <a:rPr lang="en-US" sz="2800" dirty="0" smtClean="0"/>
            </a:br>
            <a:r>
              <a:rPr lang="en-US" sz="2800" dirty="0" smtClean="0"/>
              <a:t>	if </a:t>
            </a:r>
            <a:r>
              <a:rPr lang="en-US" sz="2800" dirty="0" err="1"/>
              <a:t>i</a:t>
            </a:r>
            <a:r>
              <a:rPr lang="en-US" sz="2800" dirty="0"/>
              <a:t> % 2 == 0 { </a:t>
            </a:r>
            <a:r>
              <a:rPr lang="en-US" sz="2800" dirty="0" smtClean="0"/>
              <a:t/>
            </a:r>
            <a:br>
              <a:rPr lang="en-US" sz="2800" dirty="0" smtClean="0"/>
            </a:br>
            <a:r>
              <a:rPr lang="en-US" sz="2800" dirty="0" smtClean="0"/>
              <a:t>		continue </a:t>
            </a:r>
            <a:br>
              <a:rPr lang="en-US" sz="2800" dirty="0" smtClean="0"/>
            </a:br>
            <a:r>
              <a:rPr lang="en-US" sz="2800" dirty="0" smtClean="0"/>
              <a:t>	} </a:t>
            </a:r>
            <a:br>
              <a:rPr lang="en-US" sz="2800" dirty="0" smtClean="0"/>
            </a:br>
            <a:r>
              <a:rPr lang="en-US" sz="2800" dirty="0" smtClean="0"/>
              <a:t>	print</a:t>
            </a:r>
            <a:r>
              <a:rPr lang="en-US" sz="2800" dirty="0"/>
              <a:t>("\(</a:t>
            </a:r>
            <a:r>
              <a:rPr lang="en-US" sz="2800" dirty="0" err="1"/>
              <a:t>i</a:t>
            </a:r>
            <a:r>
              <a:rPr lang="en-US" sz="2800" dirty="0"/>
              <a:t>) is odd")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4488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for </a:t>
            </a:r>
            <a:r>
              <a:rPr lang="en-US" sz="2800" dirty="0" err="1"/>
              <a:t>i</a:t>
            </a:r>
            <a:r>
              <a:rPr lang="en-US" sz="2800" dirty="0"/>
              <a:t> in 1...10 { </a:t>
            </a:r>
            <a:r>
              <a:rPr lang="en-US" sz="2800" dirty="0" smtClean="0"/>
              <a:t/>
            </a:r>
            <a:br>
              <a:rPr lang="en-US" sz="2800" dirty="0" smtClean="0"/>
            </a:br>
            <a:r>
              <a:rPr lang="en-US" sz="2800" dirty="0" smtClean="0"/>
              <a:t>	if </a:t>
            </a:r>
            <a:r>
              <a:rPr lang="en-US" sz="2800" dirty="0" err="1"/>
              <a:t>i</a:t>
            </a:r>
            <a:r>
              <a:rPr lang="en-US" sz="2800" dirty="0"/>
              <a:t> % 2 == 0 { </a:t>
            </a:r>
            <a:r>
              <a:rPr lang="en-US" sz="2800" dirty="0" smtClean="0"/>
              <a:t/>
            </a:r>
            <a:br>
              <a:rPr lang="en-US" sz="2800" dirty="0" smtClean="0"/>
            </a:br>
            <a:r>
              <a:rPr lang="en-US" sz="2800" dirty="0" smtClean="0"/>
              <a:t>		break</a:t>
            </a:r>
            <a:br>
              <a:rPr lang="en-US" sz="2800" dirty="0" smtClean="0"/>
            </a:br>
            <a:r>
              <a:rPr lang="en-US" sz="2800" dirty="0" smtClean="0"/>
              <a:t>	} </a:t>
            </a:r>
            <a:br>
              <a:rPr lang="en-US" sz="2800" dirty="0" smtClean="0"/>
            </a:br>
            <a:r>
              <a:rPr lang="en-US" sz="2800" dirty="0" smtClean="0"/>
              <a:t>	print</a:t>
            </a:r>
            <a:r>
              <a:rPr lang="en-US" sz="2800" dirty="0"/>
              <a:t>("\(</a:t>
            </a:r>
            <a:r>
              <a:rPr lang="en-US" sz="2800" dirty="0" err="1"/>
              <a:t>i</a:t>
            </a:r>
            <a:r>
              <a:rPr lang="en-US" sz="2800" dirty="0"/>
              <a:t>) is odd")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137878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Fallthrough</a:t>
            </a:r>
            <a:r>
              <a:rPr lang="en-US" dirty="0" smtClean="0"/>
              <a:t> statement</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var</a:t>
            </a:r>
            <a:r>
              <a:rPr lang="en-US" sz="2800" dirty="0"/>
              <a:t> name = "Jon" </a:t>
            </a:r>
            <a:r>
              <a:rPr lang="en-US" sz="2800" dirty="0" smtClean="0"/>
              <a:t/>
            </a:r>
            <a:br>
              <a:rPr lang="en-US" sz="2800" dirty="0" smtClean="0"/>
            </a:br>
            <a:r>
              <a:rPr lang="en-US" sz="2800" dirty="0" err="1" smtClean="0"/>
              <a:t>var</a:t>
            </a:r>
            <a:r>
              <a:rPr lang="en-US" sz="2800" dirty="0" smtClean="0"/>
              <a:t> </a:t>
            </a:r>
            <a:r>
              <a:rPr lang="en-US" sz="2800" dirty="0"/>
              <a:t>sport = "Baseball" </a:t>
            </a:r>
            <a:r>
              <a:rPr lang="en-US" sz="2800" dirty="0" smtClean="0"/>
              <a:t/>
            </a:r>
            <a:br>
              <a:rPr lang="en-US" sz="2800" dirty="0" smtClean="0"/>
            </a:br>
            <a:r>
              <a:rPr lang="en-US" sz="2800" dirty="0" smtClean="0"/>
              <a:t>switch </a:t>
            </a:r>
            <a:r>
              <a:rPr lang="en-US" sz="2800" dirty="0"/>
              <a:t>sport { </a:t>
            </a:r>
            <a:r>
              <a:rPr lang="en-US" sz="2800" dirty="0" smtClean="0"/>
              <a:t/>
            </a:r>
            <a:br>
              <a:rPr lang="en-US" sz="2800" dirty="0" smtClean="0"/>
            </a:br>
            <a:r>
              <a:rPr lang="en-US" sz="2800" dirty="0" smtClean="0"/>
              <a:t>	case </a:t>
            </a:r>
            <a:r>
              <a:rPr lang="en-US" sz="2800" dirty="0"/>
              <a:t>"Baseball": </a:t>
            </a:r>
            <a:r>
              <a:rPr lang="en-US" sz="2800" dirty="0" smtClean="0"/>
              <a:t/>
            </a:r>
            <a:br>
              <a:rPr lang="en-US" sz="2800" dirty="0" smtClean="0"/>
            </a:br>
            <a:r>
              <a:rPr lang="en-US" sz="2800" dirty="0" smtClean="0"/>
              <a:t>		print</a:t>
            </a:r>
            <a:r>
              <a:rPr lang="en-US" sz="2800" dirty="0"/>
              <a:t>("\(name) plays Baseball") </a:t>
            </a:r>
            <a:r>
              <a:rPr lang="en-US" sz="2800" dirty="0" smtClean="0"/>
              <a:t/>
            </a:r>
            <a:br>
              <a:rPr lang="en-US" sz="2800" dirty="0" smtClean="0"/>
            </a:br>
            <a:r>
              <a:rPr lang="en-US" sz="2800" dirty="0" smtClean="0"/>
              <a:t>		</a:t>
            </a:r>
            <a:r>
              <a:rPr lang="en-US" sz="2800" dirty="0" err="1" smtClean="0"/>
              <a:t>fallthrough</a:t>
            </a:r>
            <a:r>
              <a:rPr lang="en-US" sz="2800" dirty="0" smtClean="0"/>
              <a:t> </a:t>
            </a:r>
            <a:br>
              <a:rPr lang="en-US" sz="2800" dirty="0" smtClean="0"/>
            </a:br>
            <a:r>
              <a:rPr lang="en-US" sz="2800" dirty="0" smtClean="0"/>
              <a:t>	case </a:t>
            </a:r>
            <a:r>
              <a:rPr lang="en-US" sz="2800" dirty="0"/>
              <a:t>"Basketball": </a:t>
            </a:r>
            <a:r>
              <a:rPr lang="en-US" sz="2800" dirty="0" smtClean="0"/>
              <a:t/>
            </a:r>
            <a:br>
              <a:rPr lang="en-US" sz="2800" dirty="0" smtClean="0"/>
            </a:br>
            <a:r>
              <a:rPr lang="en-US" sz="2800" dirty="0" smtClean="0"/>
              <a:t>		print</a:t>
            </a:r>
            <a:r>
              <a:rPr lang="en-US" sz="2800" dirty="0"/>
              <a:t>("\(name) plays Basketball") </a:t>
            </a:r>
            <a:r>
              <a:rPr lang="en-US" sz="2800" dirty="0" smtClean="0"/>
              <a:t/>
            </a:r>
            <a:br>
              <a:rPr lang="en-US" sz="2800" dirty="0" smtClean="0"/>
            </a:br>
            <a:r>
              <a:rPr lang="en-US" sz="2800" dirty="0" smtClean="0"/>
              <a:t>		</a:t>
            </a:r>
            <a:r>
              <a:rPr lang="en-US" sz="2800" dirty="0" err="1" smtClean="0"/>
              <a:t>fallthrough</a:t>
            </a:r>
            <a:r>
              <a:rPr lang="en-US" sz="2800" dirty="0" smtClean="0"/>
              <a:t> </a:t>
            </a:r>
            <a:br>
              <a:rPr lang="en-US" sz="2800" dirty="0" smtClean="0"/>
            </a:br>
            <a:r>
              <a:rPr lang="en-US" sz="2800" dirty="0" smtClean="0"/>
              <a:t>	default</a:t>
            </a:r>
            <a:r>
              <a:rPr lang="en-US" sz="2800" dirty="0"/>
              <a:t>: </a:t>
            </a:r>
            <a:r>
              <a:rPr lang="en-US" sz="2800" dirty="0" smtClean="0"/>
              <a:t/>
            </a:r>
            <a:br>
              <a:rPr lang="en-US" sz="2800" dirty="0" smtClean="0"/>
            </a:br>
            <a:r>
              <a:rPr lang="en-US" sz="2800" dirty="0" smtClean="0"/>
              <a:t>		print</a:t>
            </a:r>
            <a:r>
              <a:rPr lang="en-US" sz="2800" dirty="0"/>
              <a:t>("Unknown sport")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49295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statement</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var</a:t>
            </a:r>
            <a:r>
              <a:rPr lang="en-US" sz="2800" dirty="0"/>
              <a:t> x = 9 </a:t>
            </a:r>
            <a:br>
              <a:rPr lang="en-US" sz="2800" dirty="0"/>
            </a:br>
            <a:r>
              <a:rPr lang="en-US" sz="2800" dirty="0" smtClean="0"/>
              <a:t>if </a:t>
            </a:r>
            <a:r>
              <a:rPr lang="en-US" sz="2800" dirty="0"/>
              <a:t>x &gt; 10 </a:t>
            </a:r>
            <a:r>
              <a:rPr lang="en-US" sz="2800" dirty="0" smtClean="0"/>
              <a:t>{ </a:t>
            </a:r>
            <a:br>
              <a:rPr lang="en-US" sz="2800" dirty="0" smtClean="0"/>
            </a:br>
            <a:r>
              <a:rPr lang="en-US" sz="2800" dirty="0" smtClean="0"/>
              <a:t>	// </a:t>
            </a:r>
            <a:r>
              <a:rPr lang="en-US" sz="2800" dirty="0"/>
              <a:t>Functional code here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 </a:t>
            </a:r>
            <a:r>
              <a:rPr lang="en-US" sz="2800" dirty="0"/>
              <a:t>Do error condition </a:t>
            </a:r>
            <a:r>
              <a:rPr lang="en-US" sz="2800" dirty="0" smtClean="0"/>
              <a:t/>
            </a:r>
            <a:br>
              <a:rPr lang="en-US" sz="2800" dirty="0" smtClean="0"/>
            </a:br>
            <a:r>
              <a:rPr lang="en-US" sz="2800" dirty="0" smtClean="0"/>
              <a:t>} </a:t>
            </a:r>
          </a:p>
        </p:txBody>
      </p:sp>
    </p:spTree>
    <p:extLst>
      <p:ext uri="{BB962C8B-B14F-4D97-AF65-F5344CB8AC3E}">
        <p14:creationId xmlns:p14="http://schemas.microsoft.com/office/powerpoint/2010/main" val="42607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statement</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var</a:t>
            </a:r>
            <a:r>
              <a:rPr lang="en-US" sz="2800" dirty="0"/>
              <a:t> x = 9 </a:t>
            </a:r>
            <a:br>
              <a:rPr lang="en-US" sz="2800" dirty="0"/>
            </a:br>
            <a:r>
              <a:rPr lang="en-US" sz="2800" dirty="0" smtClean="0"/>
              <a:t>guard x </a:t>
            </a:r>
            <a:r>
              <a:rPr lang="en-US" sz="2800" dirty="0"/>
              <a:t>&gt; 10 </a:t>
            </a:r>
            <a:r>
              <a:rPr lang="en-US" sz="2800" dirty="0" smtClean="0"/>
              <a:t>else {</a:t>
            </a:r>
            <a:br>
              <a:rPr lang="en-US" sz="2800" dirty="0" smtClean="0"/>
            </a:br>
            <a:r>
              <a:rPr lang="en-US" sz="2800" dirty="0" smtClean="0"/>
              <a:t>	// </a:t>
            </a:r>
            <a:r>
              <a:rPr lang="en-US" sz="2800" dirty="0"/>
              <a:t>Do error condition </a:t>
            </a:r>
            <a:br>
              <a:rPr lang="en-US" sz="2800" dirty="0"/>
            </a:br>
            <a:r>
              <a:rPr lang="en-US" sz="2800" dirty="0" smtClean="0"/>
              <a:t>	return</a:t>
            </a:r>
            <a:r>
              <a:rPr lang="en-US" sz="2800" dirty="0"/>
              <a:t/>
            </a:r>
            <a:br>
              <a:rPr lang="en-US" sz="2800" dirty="0"/>
            </a:br>
            <a:r>
              <a:rPr lang="en-US" sz="2800" dirty="0"/>
              <a:t>}</a:t>
            </a:r>
            <a:r>
              <a:rPr lang="en-US" sz="2800" dirty="0" smtClean="0"/>
              <a:t> </a:t>
            </a:r>
            <a:br>
              <a:rPr lang="en-US" sz="2800" dirty="0" smtClean="0"/>
            </a:br>
            <a:r>
              <a:rPr lang="en-US" sz="2800" dirty="0" smtClean="0"/>
              <a:t>// </a:t>
            </a:r>
            <a:r>
              <a:rPr lang="en-US" sz="2800" dirty="0"/>
              <a:t>Functional code here </a:t>
            </a:r>
            <a:r>
              <a:rPr lang="en-US" sz="2800" dirty="0" smtClean="0"/>
              <a:t/>
            </a:r>
            <a:br>
              <a:rPr lang="en-US" sz="2800" dirty="0" smtClean="0"/>
            </a:br>
            <a:endParaRPr lang="en-US" sz="2800" dirty="0" smtClean="0"/>
          </a:p>
        </p:txBody>
      </p:sp>
    </p:spTree>
    <p:extLst>
      <p:ext uri="{BB962C8B-B14F-4D97-AF65-F5344CB8AC3E}">
        <p14:creationId xmlns:p14="http://schemas.microsoft.com/office/powerpoint/2010/main" val="161990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r>
              <a:rPr lang="en-US" sz="2400" dirty="0" smtClean="0"/>
              <a:t>Single parameter</a:t>
            </a:r>
          </a:p>
          <a:p>
            <a:r>
              <a:rPr lang="en-US" sz="2400" dirty="0" smtClean="0"/>
              <a:t>Multi-parameter</a:t>
            </a:r>
          </a:p>
          <a:p>
            <a:r>
              <a:rPr lang="en-US" sz="2400" dirty="0" smtClean="0"/>
              <a:t>Default values</a:t>
            </a:r>
          </a:p>
          <a:p>
            <a:r>
              <a:rPr lang="en-US" sz="2400" dirty="0" smtClean="0"/>
              <a:t>Return values</a:t>
            </a:r>
          </a:p>
          <a:p>
            <a:r>
              <a:rPr lang="en-US" sz="2400" dirty="0" smtClean="0"/>
              <a:t>External parameters</a:t>
            </a:r>
          </a:p>
          <a:p>
            <a:r>
              <a:rPr lang="en-US" sz="2400" dirty="0" err="1" smtClean="0"/>
              <a:t>Variadic</a:t>
            </a:r>
            <a:r>
              <a:rPr lang="en-US" sz="2400" dirty="0" smtClean="0"/>
              <a:t> parameters</a:t>
            </a:r>
          </a:p>
          <a:p>
            <a:r>
              <a:rPr lang="en-US" sz="2400" dirty="0" err="1" smtClean="0"/>
              <a:t>Inout</a:t>
            </a:r>
            <a:r>
              <a:rPr lang="en-US" sz="2400" dirty="0" smtClean="0"/>
              <a:t> parameters</a:t>
            </a:r>
          </a:p>
          <a:p>
            <a:r>
              <a:rPr lang="en-US" sz="2400" dirty="0" smtClean="0"/>
              <a:t>Nesting Functions</a:t>
            </a:r>
          </a:p>
          <a:p>
            <a:endParaRPr lang="en-US" sz="2800" dirty="0" smtClean="0"/>
          </a:p>
        </p:txBody>
      </p:sp>
    </p:spTree>
    <p:extLst>
      <p:ext uri="{BB962C8B-B14F-4D97-AF65-F5344CB8AC3E}">
        <p14:creationId xmlns:p14="http://schemas.microsoft.com/office/powerpoint/2010/main" val="10108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-&gt; Void { </a:t>
            </a:r>
            <a:r>
              <a:rPr lang="en-US" sz="2800" dirty="0" smtClean="0"/>
              <a:t/>
            </a:r>
            <a:br>
              <a:rPr lang="en-US" sz="2800" dirty="0" smtClean="0"/>
            </a:br>
            <a:r>
              <a:rPr lang="en-US" sz="2800" dirty="0" smtClean="0"/>
              <a:t>	let </a:t>
            </a:r>
            <a:r>
              <a:rPr lang="en-US" sz="2800" dirty="0" err="1"/>
              <a:t>retString</a:t>
            </a:r>
            <a:r>
              <a:rPr lang="en-US" sz="2800" dirty="0"/>
              <a:t> = "Hello " + name print( </a:t>
            </a:r>
            <a:r>
              <a:rPr lang="en-US" sz="2800" dirty="0" err="1"/>
              <a:t>retString</a:t>
            </a:r>
            <a:r>
              <a:rPr lang="en-US" sz="2800" dirty="0"/>
              <a:t>)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err="1"/>
              <a:t>sayHello</a:t>
            </a:r>
            <a:r>
              <a:rPr lang="en-US" sz="2800" dirty="0"/>
              <a:t>(</a:t>
            </a:r>
            <a:r>
              <a:rPr lang="en-US" sz="2800" dirty="0" err="1"/>
              <a:t>name:"Jon</a:t>
            </a:r>
            <a:r>
              <a:rPr lang="en-US" sz="2800" dirty="0"/>
              <a:t>")</a:t>
            </a:r>
            <a:endParaRPr lang="en-US" sz="2800" dirty="0" smtClean="0"/>
          </a:p>
        </p:txBody>
      </p:sp>
    </p:spTree>
    <p:extLst>
      <p:ext uri="{BB962C8B-B14F-4D97-AF65-F5344CB8AC3E}">
        <p14:creationId xmlns:p14="http://schemas.microsoft.com/office/powerpoint/2010/main" val="105506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sayHello2(name: String) -&gt;String { </a:t>
            </a:r>
            <a:r>
              <a:rPr lang="en-US" sz="2800" dirty="0" smtClean="0"/>
              <a:t/>
            </a:r>
            <a:br>
              <a:rPr lang="en-US" sz="2800" dirty="0" smtClean="0"/>
            </a:br>
            <a:r>
              <a:rPr lang="en-US" sz="2800" dirty="0" smtClean="0"/>
              <a:t>	let </a:t>
            </a:r>
            <a:r>
              <a:rPr lang="en-US" sz="2800" dirty="0" err="1"/>
              <a:t>retString</a:t>
            </a:r>
            <a:r>
              <a:rPr lang="en-US" sz="2800" dirty="0"/>
              <a:t> = "Hello " + name </a:t>
            </a:r>
            <a:r>
              <a:rPr lang="en-US" sz="2800" dirty="0" smtClean="0"/>
              <a:t/>
            </a:r>
            <a:br>
              <a:rPr lang="en-US" sz="2800" dirty="0" smtClean="0"/>
            </a:br>
            <a:r>
              <a:rPr lang="en-US" sz="2800" dirty="0" smtClean="0"/>
              <a:t>	return </a:t>
            </a:r>
            <a:r>
              <a:rPr lang="en-US" sz="2800" dirty="0" err="1"/>
              <a:t>retString</a:t>
            </a:r>
            <a:r>
              <a:rPr lang="en-US" sz="2800" dirty="0"/>
              <a:t>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err="1"/>
              <a:t>var</a:t>
            </a:r>
            <a:r>
              <a:rPr lang="en-US" sz="2800" dirty="0"/>
              <a:t> message = sayHello2(</a:t>
            </a:r>
            <a:r>
              <a:rPr lang="en-US" sz="2800" dirty="0" err="1"/>
              <a:t>name:"Jon</a:t>
            </a:r>
            <a:r>
              <a:rPr lang="en-US" sz="2800" dirty="0"/>
              <a:t>") </a:t>
            </a:r>
            <a:endParaRPr lang="en-US" sz="2800" dirty="0" smtClean="0"/>
          </a:p>
          <a:p>
            <a:pPr marL="0" indent="0">
              <a:buNone/>
            </a:pPr>
            <a:r>
              <a:rPr lang="en-US" sz="2800" dirty="0" smtClean="0"/>
              <a:t>print(message</a:t>
            </a:r>
            <a:r>
              <a:rPr lang="en-US" sz="2800" dirty="0"/>
              <a:t>)</a:t>
            </a:r>
            <a:endParaRPr lang="en-US" sz="2800" dirty="0" smtClean="0"/>
          </a:p>
        </p:txBody>
      </p:sp>
    </p:spTree>
    <p:extLst>
      <p:ext uri="{BB962C8B-B14F-4D97-AF65-F5344CB8AC3E}">
        <p14:creationId xmlns:p14="http://schemas.microsoft.com/office/powerpoint/2010/main" val="140399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sayHello2(</a:t>
            </a:r>
            <a:r>
              <a:rPr lang="en-US" sz="2800" dirty="0" err="1"/>
              <a:t>name:"Jon</a:t>
            </a:r>
            <a:r>
              <a:rPr lang="en-US" sz="2800" dirty="0"/>
              <a:t>") </a:t>
            </a:r>
            <a:endParaRPr lang="en-US" sz="2800" dirty="0" smtClean="0"/>
          </a:p>
          <a:p>
            <a:pPr marL="0" indent="0">
              <a:buNone/>
            </a:pPr>
            <a:r>
              <a:rPr lang="en-US" sz="2800" dirty="0" err="1" smtClean="0"/>
              <a:t>var</a:t>
            </a:r>
            <a:r>
              <a:rPr lang="en-US" sz="2800" dirty="0" smtClean="0"/>
              <a:t> </a:t>
            </a:r>
            <a:r>
              <a:rPr lang="en-US" sz="2800" dirty="0"/>
              <a:t>message = sayHello2(name: "Jon")</a:t>
            </a:r>
            <a:endParaRPr lang="en-US" sz="2800" dirty="0" smtClean="0"/>
          </a:p>
        </p:txBody>
      </p:sp>
    </p:spTree>
    <p:extLst>
      <p:ext uri="{BB962C8B-B14F-4D97-AF65-F5344CB8AC3E}">
        <p14:creationId xmlns:p14="http://schemas.microsoft.com/office/powerpoint/2010/main" val="10167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a:t>sayHello2(</a:t>
            </a:r>
            <a:r>
              <a:rPr lang="en-US" sz="2800" dirty="0" err="1"/>
              <a:t>name:"Jon</a:t>
            </a:r>
            <a:r>
              <a:rPr lang="en-US" sz="2800" dirty="0"/>
              <a:t>") </a:t>
            </a:r>
            <a:endParaRPr lang="en-US" sz="2800" dirty="0" smtClean="0"/>
          </a:p>
          <a:p>
            <a:pPr marL="0" indent="0">
              <a:buNone/>
            </a:pPr>
            <a:r>
              <a:rPr lang="en-US" sz="2800" dirty="0" err="1" smtClean="0"/>
              <a:t>var</a:t>
            </a:r>
            <a:r>
              <a:rPr lang="en-US" sz="2800" dirty="0" smtClean="0"/>
              <a:t> </a:t>
            </a:r>
            <a:r>
              <a:rPr lang="en-US" sz="2800" dirty="0"/>
              <a:t>message = sayHello2(name: "Jon</a:t>
            </a:r>
            <a:r>
              <a:rPr lang="en-US" sz="2800" dirty="0" smtClean="0"/>
              <a:t>")</a:t>
            </a:r>
          </a:p>
          <a:p>
            <a:pPr marL="0" indent="0">
              <a:buNone/>
            </a:pPr>
            <a:r>
              <a:rPr lang="en-US" sz="2800" dirty="0"/>
              <a:t>_ = sayHello2(</a:t>
            </a:r>
            <a:r>
              <a:rPr lang="en-US" sz="2800" dirty="0" err="1"/>
              <a:t>name:"Jon</a:t>
            </a:r>
            <a:r>
              <a:rPr lang="en-US" sz="2800" dirty="0"/>
              <a:t>")</a:t>
            </a:r>
            <a:endParaRPr lang="en-US" sz="2800" dirty="0" smtClean="0"/>
          </a:p>
        </p:txBody>
      </p:sp>
    </p:spTree>
    <p:extLst>
      <p:ext uri="{BB962C8B-B14F-4D97-AF65-F5344CB8AC3E}">
        <p14:creationId xmlns:p14="http://schemas.microsoft.com/office/powerpoint/2010/main" val="68071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sz="2800" dirty="0" smtClean="0"/>
              <a:t>Conditional statements</a:t>
            </a:r>
          </a:p>
          <a:p>
            <a:r>
              <a:rPr lang="en-US" sz="2800" dirty="0" smtClean="0"/>
              <a:t>For loop</a:t>
            </a:r>
          </a:p>
          <a:p>
            <a:r>
              <a:rPr lang="en-US" sz="2800" dirty="0" smtClean="0"/>
              <a:t>While loop</a:t>
            </a:r>
          </a:p>
          <a:p>
            <a:r>
              <a:rPr lang="en-US" sz="2800" dirty="0" smtClean="0"/>
              <a:t>Switch statements</a:t>
            </a:r>
          </a:p>
          <a:p>
            <a:r>
              <a:rPr lang="en-US" sz="2800" dirty="0" smtClean="0"/>
              <a:t>Case and for/where</a:t>
            </a:r>
          </a:p>
          <a:p>
            <a:r>
              <a:rPr lang="en-US" sz="2800" dirty="0" smtClean="0"/>
              <a:t>Control transfer statements</a:t>
            </a:r>
          </a:p>
          <a:p>
            <a:endParaRPr lang="en-US" sz="2800" dirty="0"/>
          </a:p>
        </p:txBody>
      </p:sp>
    </p:spTree>
    <p:extLst>
      <p:ext uri="{BB962C8B-B14F-4D97-AF65-F5344CB8AC3E}">
        <p14:creationId xmlns:p14="http://schemas.microsoft.com/office/powerpoint/2010/main" val="39074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a:t>
            </a:r>
            <a:r>
              <a:rPr lang="en-US" sz="2800" dirty="0" smtClean="0"/>
              <a:t>	print</a:t>
            </a:r>
            <a:r>
              <a:rPr lang="en-US" sz="2800" dirty="0"/>
              <a:t>("\(greeting) \(name)") </a:t>
            </a:r>
            <a:br>
              <a:rPr lang="en-US" sz="2800" dirty="0"/>
            </a:br>
            <a:r>
              <a:rPr lang="en-US" sz="2800" dirty="0" smtClean="0"/>
              <a:t>}</a:t>
            </a:r>
          </a:p>
        </p:txBody>
      </p:sp>
    </p:spTree>
    <p:extLst>
      <p:ext uri="{BB962C8B-B14F-4D97-AF65-F5344CB8AC3E}">
        <p14:creationId xmlns:p14="http://schemas.microsoft.com/office/powerpoint/2010/main" val="190265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Parameter</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a:t>
            </a:r>
            <a:r>
              <a:rPr lang="en-US" sz="2800" dirty="0" smtClean="0"/>
              <a:t>	print</a:t>
            </a:r>
            <a:r>
              <a:rPr lang="en-US" sz="2800" dirty="0"/>
              <a:t>("\(greeting) \(name)") </a:t>
            </a:r>
            <a:br>
              <a:rPr lang="en-US" sz="2800" dirty="0"/>
            </a:br>
            <a:r>
              <a:rPr lang="en-US" sz="2800" dirty="0" smtClean="0"/>
              <a:t>}</a:t>
            </a:r>
          </a:p>
          <a:p>
            <a:pPr marL="0" indent="0">
              <a:buNone/>
            </a:pPr>
            <a:r>
              <a:rPr lang="en-US" sz="2800" dirty="0" err="1"/>
              <a:t>sayHello</a:t>
            </a:r>
            <a:r>
              <a:rPr lang="en-US" sz="2800" dirty="0"/>
              <a:t>(</a:t>
            </a:r>
            <a:r>
              <a:rPr lang="en-US" sz="2800" dirty="0" err="1"/>
              <a:t>name:"Jon</a:t>
            </a:r>
            <a:r>
              <a:rPr lang="en-US" sz="2800" dirty="0"/>
              <a:t>", </a:t>
            </a:r>
            <a:r>
              <a:rPr lang="en-US" sz="2800" dirty="0" err="1"/>
              <a:t>greeting:"Bonjour</a:t>
            </a:r>
            <a:r>
              <a:rPr lang="en-US" sz="2800" dirty="0"/>
              <a:t>")</a:t>
            </a:r>
            <a:endParaRPr lang="en-US" sz="2800" dirty="0" smtClean="0"/>
          </a:p>
        </p:txBody>
      </p:sp>
    </p:spTree>
    <p:extLst>
      <p:ext uri="{BB962C8B-B14F-4D97-AF65-F5344CB8AC3E}">
        <p14:creationId xmlns:p14="http://schemas.microsoft.com/office/powerpoint/2010/main" val="190047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"Bonjour")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a:t>
            </a:r>
          </a:p>
        </p:txBody>
      </p:sp>
    </p:spTree>
    <p:extLst>
      <p:ext uri="{BB962C8B-B14F-4D97-AF65-F5344CB8AC3E}">
        <p14:creationId xmlns:p14="http://schemas.microsoft.com/office/powerpoint/2010/main" val="18539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(name: String, greeting: String = "Bonjour")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err="1"/>
              <a:t>sayHello</a:t>
            </a:r>
            <a:r>
              <a:rPr lang="en-US" sz="2800" dirty="0"/>
              <a:t>(</a:t>
            </a:r>
            <a:r>
              <a:rPr lang="en-US" sz="2800" dirty="0" err="1"/>
              <a:t>name:"Jon</a:t>
            </a:r>
            <a:r>
              <a:rPr lang="en-US" sz="2800" dirty="0"/>
              <a:t>") </a:t>
            </a:r>
            <a:endParaRPr lang="en-US" sz="2800" dirty="0" smtClean="0"/>
          </a:p>
          <a:p>
            <a:pPr marL="0" indent="0">
              <a:buNone/>
            </a:pPr>
            <a:r>
              <a:rPr lang="en-US" sz="2800" dirty="0" err="1" smtClean="0"/>
              <a:t>sayHello</a:t>
            </a:r>
            <a:r>
              <a:rPr lang="en-US" sz="2800" dirty="0" smtClean="0"/>
              <a:t>(</a:t>
            </a:r>
            <a:r>
              <a:rPr lang="en-US" sz="2800" dirty="0" err="1" smtClean="0"/>
              <a:t>name</a:t>
            </a:r>
            <a:r>
              <a:rPr lang="en-US" sz="2800" dirty="0" err="1"/>
              <a:t>:"Jon</a:t>
            </a:r>
            <a:r>
              <a:rPr lang="en-US" sz="2800" dirty="0"/>
              <a:t>", greeting: "Hello")</a:t>
            </a:r>
            <a:endParaRPr lang="en-US" sz="2800" dirty="0" smtClean="0"/>
          </a:p>
        </p:txBody>
      </p:sp>
    </p:spTree>
    <p:extLst>
      <p:ext uri="{BB962C8B-B14F-4D97-AF65-F5344CB8AC3E}">
        <p14:creationId xmlns:p14="http://schemas.microsoft.com/office/powerpoint/2010/main" val="81196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322729" y="1844566"/>
            <a:ext cx="11205883" cy="4240924"/>
          </a:xfrm>
        </p:spPr>
        <p:txBody>
          <a:bodyPr>
            <a:noAutofit/>
          </a:bodyPr>
          <a:lstStyle/>
          <a:p>
            <a:pPr marL="0" indent="0">
              <a:buNone/>
            </a:pPr>
            <a:r>
              <a:rPr lang="en-US" sz="2400" dirty="0" err="1"/>
              <a:t>func</a:t>
            </a:r>
            <a:r>
              <a:rPr lang="en-US" sz="2400" dirty="0"/>
              <a:t> sayHello4(name: String, name2: String = "Kim", greeting: String = "Bonjour</a:t>
            </a:r>
            <a:r>
              <a:rPr lang="en-US" sz="2400" dirty="0" smtClean="0"/>
              <a:t>") { </a:t>
            </a:r>
            <a:br>
              <a:rPr lang="en-US" sz="2400" dirty="0" smtClean="0"/>
            </a:br>
            <a:r>
              <a:rPr lang="en-US" sz="2400" dirty="0" smtClean="0"/>
              <a:t>	print</a:t>
            </a:r>
            <a:r>
              <a:rPr lang="en-US" sz="2400" dirty="0"/>
              <a:t>"\(greeting) \(name) and \(name2)") </a:t>
            </a:r>
            <a:r>
              <a:rPr lang="en-US" sz="2400" dirty="0" smtClean="0"/>
              <a:t/>
            </a:r>
            <a:br>
              <a:rPr lang="en-US" sz="2400" dirty="0" smtClean="0"/>
            </a:br>
            <a:r>
              <a:rPr lang="en-US" sz="2400" dirty="0" smtClean="0"/>
              <a:t>} </a:t>
            </a:r>
          </a:p>
          <a:p>
            <a:pPr marL="0" indent="0">
              <a:buNone/>
            </a:pPr>
            <a:r>
              <a:rPr lang="en-US" sz="2800" dirty="0" smtClean="0"/>
              <a:t>sayHello4(</a:t>
            </a:r>
            <a:r>
              <a:rPr lang="en-US" sz="2800" dirty="0" err="1" smtClean="0"/>
              <a:t>name</a:t>
            </a:r>
            <a:r>
              <a:rPr lang="en-US" sz="2800" dirty="0" err="1"/>
              <a:t>:"Jon</a:t>
            </a:r>
            <a:r>
              <a:rPr lang="en-US" sz="2800" dirty="0"/>
              <a:t>", greeting: "Hello</a:t>
            </a:r>
            <a:r>
              <a:rPr lang="en-US" sz="2800" dirty="0" smtClean="0"/>
              <a:t>")</a:t>
            </a:r>
          </a:p>
        </p:txBody>
      </p:sp>
    </p:spTree>
    <p:extLst>
      <p:ext uri="{BB962C8B-B14F-4D97-AF65-F5344CB8AC3E}">
        <p14:creationId xmlns:p14="http://schemas.microsoft.com/office/powerpoint/2010/main" val="137257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parameter's default values</a:t>
            </a:r>
          </a:p>
        </p:txBody>
      </p:sp>
      <p:sp>
        <p:nvSpPr>
          <p:cNvPr id="3" name="Content Placeholder 2"/>
          <p:cNvSpPr>
            <a:spLocks noGrp="1"/>
          </p:cNvSpPr>
          <p:nvPr>
            <p:ph idx="1"/>
          </p:nvPr>
        </p:nvSpPr>
        <p:spPr>
          <a:xfrm>
            <a:off x="322729" y="1844566"/>
            <a:ext cx="11205883" cy="4240924"/>
          </a:xfrm>
        </p:spPr>
        <p:txBody>
          <a:bodyPr>
            <a:noAutofit/>
          </a:bodyPr>
          <a:lstStyle/>
          <a:p>
            <a:pPr marL="0" indent="0">
              <a:buNone/>
            </a:pPr>
            <a:r>
              <a:rPr lang="en-US" sz="2400" dirty="0" err="1"/>
              <a:t>func</a:t>
            </a:r>
            <a:r>
              <a:rPr lang="en-US" sz="2400" dirty="0"/>
              <a:t> sayHello4(name: String, name2: String = "Kim", greeting: String = "Bonjour</a:t>
            </a:r>
            <a:r>
              <a:rPr lang="en-US" sz="2400" dirty="0" smtClean="0"/>
              <a:t>") { </a:t>
            </a:r>
            <a:br>
              <a:rPr lang="en-US" sz="2400" dirty="0" smtClean="0"/>
            </a:br>
            <a:r>
              <a:rPr lang="en-US" sz="2400" dirty="0" smtClean="0"/>
              <a:t>	print</a:t>
            </a:r>
            <a:r>
              <a:rPr lang="en-US" sz="2400" dirty="0"/>
              <a:t>"\(greeting) \(name) and \(name2)") </a:t>
            </a:r>
            <a:r>
              <a:rPr lang="en-US" sz="2400" dirty="0" smtClean="0"/>
              <a:t/>
            </a:r>
            <a:br>
              <a:rPr lang="en-US" sz="2400" dirty="0" smtClean="0"/>
            </a:br>
            <a:r>
              <a:rPr lang="en-US" sz="2400" dirty="0" smtClean="0"/>
              <a:t>} </a:t>
            </a:r>
          </a:p>
          <a:p>
            <a:pPr marL="0" indent="0">
              <a:buNone/>
            </a:pPr>
            <a:r>
              <a:rPr lang="en-US" sz="2800" dirty="0" smtClean="0"/>
              <a:t>sayHello4(</a:t>
            </a:r>
            <a:r>
              <a:rPr lang="en-US" sz="2800" dirty="0" err="1" smtClean="0"/>
              <a:t>name</a:t>
            </a:r>
            <a:r>
              <a:rPr lang="en-US" sz="2800" dirty="0" err="1"/>
              <a:t>:"Jon</a:t>
            </a:r>
            <a:r>
              <a:rPr lang="en-US" sz="2800" dirty="0"/>
              <a:t>", greeting: "Hello</a:t>
            </a:r>
            <a:r>
              <a:rPr lang="en-US" sz="2800" dirty="0" smtClean="0"/>
              <a:t>")</a:t>
            </a:r>
          </a:p>
          <a:p>
            <a:pPr marL="0" indent="0">
              <a:buNone/>
            </a:pPr>
            <a:r>
              <a:rPr lang="en-US" sz="2800" dirty="0" smtClean="0"/>
              <a:t>Hello Jon and Kim</a:t>
            </a:r>
          </a:p>
        </p:txBody>
      </p:sp>
    </p:spTree>
    <p:extLst>
      <p:ext uri="{BB962C8B-B14F-4D97-AF65-F5344CB8AC3E}">
        <p14:creationId xmlns:p14="http://schemas.microsoft.com/office/powerpoint/2010/main" val="119702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getNames</a:t>
            </a:r>
            <a:r>
              <a:rPr lang="en-US" sz="2800" dirty="0"/>
              <a:t>() -&gt; [String] { </a:t>
            </a:r>
            <a:r>
              <a:rPr lang="en-US" sz="2800" dirty="0" smtClean="0"/>
              <a:t/>
            </a:r>
            <a:br>
              <a:rPr lang="en-US" sz="2800" dirty="0" smtClean="0"/>
            </a:br>
            <a:r>
              <a:rPr lang="en-US" sz="2800" dirty="0" smtClean="0"/>
              <a:t>	let </a:t>
            </a:r>
            <a:r>
              <a:rPr lang="en-US" sz="2800" dirty="0" err="1"/>
              <a:t>retArray</a:t>
            </a:r>
            <a:r>
              <a:rPr lang="en-US" sz="2800" dirty="0"/>
              <a:t> = ["Jon", "Kim", "Kailey", "Kara"] </a:t>
            </a:r>
            <a:r>
              <a:rPr lang="en-US" sz="2800" dirty="0" smtClean="0"/>
              <a:t/>
            </a:r>
            <a:br>
              <a:rPr lang="en-US" sz="2800" dirty="0" smtClean="0"/>
            </a:br>
            <a:r>
              <a:rPr lang="en-US" sz="2800" dirty="0" smtClean="0"/>
              <a:t>	return </a:t>
            </a:r>
            <a:r>
              <a:rPr lang="en-US" sz="2800" dirty="0" err="1"/>
              <a:t>retArray</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names = </a:t>
            </a:r>
            <a:r>
              <a:rPr lang="en-US" sz="2800" dirty="0" err="1"/>
              <a:t>getNames</a:t>
            </a:r>
            <a:r>
              <a:rPr lang="en-US" sz="2800" dirty="0"/>
              <a:t>()</a:t>
            </a:r>
            <a:endParaRPr lang="en-US" sz="2800" dirty="0" smtClean="0"/>
          </a:p>
        </p:txBody>
      </p:sp>
    </p:spTree>
    <p:extLst>
      <p:ext uri="{BB962C8B-B14F-4D97-AF65-F5344CB8AC3E}">
        <p14:creationId xmlns:p14="http://schemas.microsoft.com/office/powerpoint/2010/main" val="1513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getTeam</a:t>
            </a:r>
            <a:r>
              <a:rPr lang="en-US" sz="2800" dirty="0"/>
              <a:t>() -&gt; (</a:t>
            </a:r>
            <a:r>
              <a:rPr lang="en-US" sz="2800" dirty="0" err="1"/>
              <a:t>team:String</a:t>
            </a:r>
            <a:r>
              <a:rPr lang="en-US" sz="2800" dirty="0"/>
              <a:t>, </a:t>
            </a:r>
            <a:r>
              <a:rPr lang="en-US" sz="2800" dirty="0" err="1"/>
              <a:t>wins:Int</a:t>
            </a:r>
            <a:r>
              <a:rPr lang="en-US" sz="2800" dirty="0"/>
              <a:t>, </a:t>
            </a:r>
            <a:r>
              <a:rPr lang="en-US" sz="2800" dirty="0" err="1"/>
              <a:t>percent:Double</a:t>
            </a:r>
            <a:r>
              <a:rPr lang="en-US" sz="2800" dirty="0"/>
              <a:t>) { </a:t>
            </a:r>
            <a:r>
              <a:rPr lang="en-US" sz="2800" dirty="0" smtClean="0"/>
              <a:t/>
            </a:r>
            <a:br>
              <a:rPr lang="en-US" sz="2800" dirty="0" smtClean="0"/>
            </a:br>
            <a:r>
              <a:rPr lang="en-US" sz="2800" dirty="0" smtClean="0"/>
              <a:t>	let </a:t>
            </a:r>
            <a:r>
              <a:rPr lang="en-US" sz="2800" dirty="0" err="1"/>
              <a:t>retTuple</a:t>
            </a:r>
            <a:r>
              <a:rPr lang="en-US" sz="2800" dirty="0"/>
              <a:t> = ("Red Sox", 99, 0.611) </a:t>
            </a:r>
            <a:r>
              <a:rPr lang="en-US" sz="2800" dirty="0" smtClean="0"/>
              <a:t/>
            </a:r>
            <a:br>
              <a:rPr lang="en-US" sz="2800" dirty="0" smtClean="0"/>
            </a:br>
            <a:r>
              <a:rPr lang="en-US" sz="2800" dirty="0" smtClean="0"/>
              <a:t>	return </a:t>
            </a:r>
            <a:r>
              <a:rPr lang="en-US" sz="2800" dirty="0" err="1"/>
              <a:t>retTuple</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t = </a:t>
            </a:r>
            <a:r>
              <a:rPr lang="en-US" sz="2800" dirty="0" err="1"/>
              <a:t>getTeam</a:t>
            </a:r>
            <a:r>
              <a:rPr lang="en-US" sz="2800" dirty="0"/>
              <a:t>() </a:t>
            </a:r>
            <a:endParaRPr lang="en-US" sz="2800" dirty="0" smtClean="0"/>
          </a:p>
          <a:p>
            <a:pPr marL="0" indent="0">
              <a:buNone/>
            </a:pPr>
            <a:r>
              <a:rPr lang="en-US" sz="2800" dirty="0" smtClean="0"/>
              <a:t>print</a:t>
            </a:r>
            <a:r>
              <a:rPr lang="en-US" sz="2800" dirty="0"/>
              <a:t>("\(</a:t>
            </a:r>
            <a:r>
              <a:rPr lang="en-US" sz="2800" dirty="0" err="1"/>
              <a:t>t.team</a:t>
            </a:r>
            <a:r>
              <a:rPr lang="en-US" sz="2800" dirty="0"/>
              <a:t>) had \(</a:t>
            </a:r>
            <a:r>
              <a:rPr lang="en-US" sz="2800" dirty="0" err="1"/>
              <a:t>t.wins</a:t>
            </a:r>
            <a:r>
              <a:rPr lang="en-US" sz="2800" dirty="0"/>
              <a:t>) wins") </a:t>
            </a:r>
            <a:br>
              <a:rPr lang="en-US" sz="2800" dirty="0"/>
            </a:br>
            <a:endParaRPr lang="en-US" sz="2800" dirty="0" smtClean="0"/>
          </a:p>
        </p:txBody>
      </p:sp>
    </p:spTree>
    <p:extLst>
      <p:ext uri="{BB962C8B-B14F-4D97-AF65-F5344CB8AC3E}">
        <p14:creationId xmlns:p14="http://schemas.microsoft.com/office/powerpoint/2010/main" val="5296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getTeam</a:t>
            </a:r>
            <a:r>
              <a:rPr lang="en-US" sz="2800" dirty="0"/>
              <a:t>() -&gt; (</a:t>
            </a:r>
            <a:r>
              <a:rPr lang="en-US" sz="2800" dirty="0" err="1"/>
              <a:t>team:String</a:t>
            </a:r>
            <a:r>
              <a:rPr lang="en-US" sz="2800" dirty="0"/>
              <a:t>, </a:t>
            </a:r>
            <a:r>
              <a:rPr lang="en-US" sz="2800" dirty="0" err="1"/>
              <a:t>wins:Int</a:t>
            </a:r>
            <a:r>
              <a:rPr lang="en-US" sz="2800" dirty="0"/>
              <a:t>, </a:t>
            </a:r>
            <a:r>
              <a:rPr lang="en-US" sz="2800" dirty="0" err="1"/>
              <a:t>percent:Double</a:t>
            </a:r>
            <a:r>
              <a:rPr lang="en-US" sz="2800" dirty="0"/>
              <a:t>) { </a:t>
            </a:r>
            <a:r>
              <a:rPr lang="en-US" sz="2800" dirty="0" smtClean="0"/>
              <a:t/>
            </a:r>
            <a:br>
              <a:rPr lang="en-US" sz="2800" dirty="0" smtClean="0"/>
            </a:br>
            <a:r>
              <a:rPr lang="en-US" sz="2800" dirty="0" smtClean="0"/>
              <a:t>	let </a:t>
            </a:r>
            <a:r>
              <a:rPr lang="en-US" sz="2800" dirty="0" err="1"/>
              <a:t>retTuple</a:t>
            </a:r>
            <a:r>
              <a:rPr lang="en-US" sz="2800" dirty="0"/>
              <a:t> = ("Red Sox", 99, 0.611) </a:t>
            </a:r>
            <a:r>
              <a:rPr lang="en-US" sz="2800" dirty="0" smtClean="0"/>
              <a:t/>
            </a:r>
            <a:br>
              <a:rPr lang="en-US" sz="2800" dirty="0" smtClean="0"/>
            </a:br>
            <a:r>
              <a:rPr lang="en-US" sz="2800" dirty="0" smtClean="0"/>
              <a:t>	return </a:t>
            </a:r>
            <a:r>
              <a:rPr lang="en-US" sz="2800" dirty="0" err="1"/>
              <a:t>retTuple</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t = </a:t>
            </a:r>
            <a:r>
              <a:rPr lang="en-US" sz="2800" dirty="0" err="1"/>
              <a:t>getTeam</a:t>
            </a:r>
            <a:r>
              <a:rPr lang="en-US" sz="2800" dirty="0"/>
              <a:t>() </a:t>
            </a:r>
            <a:endParaRPr lang="en-US" sz="2800" dirty="0" smtClean="0"/>
          </a:p>
          <a:p>
            <a:pPr marL="0" indent="0">
              <a:buNone/>
            </a:pPr>
            <a:r>
              <a:rPr lang="en-US" sz="2800" dirty="0" smtClean="0"/>
              <a:t>print</a:t>
            </a:r>
            <a:r>
              <a:rPr lang="en-US" sz="2800" dirty="0"/>
              <a:t>("\(</a:t>
            </a:r>
            <a:r>
              <a:rPr lang="en-US" sz="2800" dirty="0" err="1"/>
              <a:t>t.team</a:t>
            </a:r>
            <a:r>
              <a:rPr lang="en-US" sz="2800" dirty="0"/>
              <a:t>) had \(</a:t>
            </a:r>
            <a:r>
              <a:rPr lang="en-US" sz="2800" dirty="0" err="1"/>
              <a:t>t.wins</a:t>
            </a:r>
            <a:r>
              <a:rPr lang="en-US" sz="2800" dirty="0"/>
              <a:t>) wins") </a:t>
            </a:r>
            <a:br>
              <a:rPr lang="en-US" sz="2800" dirty="0"/>
            </a:br>
            <a:endParaRPr lang="en-US" sz="2800" dirty="0" smtClean="0"/>
          </a:p>
        </p:txBody>
      </p:sp>
    </p:spTree>
    <p:extLst>
      <p:ext uri="{BB962C8B-B14F-4D97-AF65-F5344CB8AC3E}">
        <p14:creationId xmlns:p14="http://schemas.microsoft.com/office/powerpoint/2010/main" val="76796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multiple values from a function</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getTeam</a:t>
            </a:r>
            <a:r>
              <a:rPr lang="en-US" sz="2800" dirty="0"/>
              <a:t>() -&gt; (</a:t>
            </a:r>
            <a:r>
              <a:rPr lang="en-US" sz="2800" dirty="0" err="1"/>
              <a:t>team:String</a:t>
            </a:r>
            <a:r>
              <a:rPr lang="en-US" sz="2800" dirty="0"/>
              <a:t>, </a:t>
            </a:r>
            <a:r>
              <a:rPr lang="en-US" sz="2800" dirty="0" err="1"/>
              <a:t>wins:Int</a:t>
            </a:r>
            <a:r>
              <a:rPr lang="en-US" sz="2800" dirty="0"/>
              <a:t>, </a:t>
            </a:r>
            <a:r>
              <a:rPr lang="en-US" sz="2800" dirty="0" err="1"/>
              <a:t>percent:Double</a:t>
            </a:r>
            <a:r>
              <a:rPr lang="en-US" sz="2800" dirty="0"/>
              <a:t>) { </a:t>
            </a:r>
            <a:r>
              <a:rPr lang="en-US" sz="2800" dirty="0" smtClean="0"/>
              <a:t/>
            </a:r>
            <a:br>
              <a:rPr lang="en-US" sz="2800" dirty="0" smtClean="0"/>
            </a:br>
            <a:r>
              <a:rPr lang="en-US" sz="2800" dirty="0" smtClean="0"/>
              <a:t>	let </a:t>
            </a:r>
            <a:r>
              <a:rPr lang="en-US" sz="2800" dirty="0" err="1"/>
              <a:t>retTuple</a:t>
            </a:r>
            <a:r>
              <a:rPr lang="en-US" sz="2800" dirty="0"/>
              <a:t> = ("Red Sox", 99, 0.611) </a:t>
            </a:r>
            <a:r>
              <a:rPr lang="en-US" sz="2800" dirty="0" smtClean="0"/>
              <a:t/>
            </a:r>
            <a:br>
              <a:rPr lang="en-US" sz="2800" dirty="0" smtClean="0"/>
            </a:br>
            <a:r>
              <a:rPr lang="en-US" sz="2800" dirty="0" smtClean="0"/>
              <a:t>	return </a:t>
            </a:r>
            <a:r>
              <a:rPr lang="en-US" sz="2800" dirty="0" err="1"/>
              <a:t>retTuple</a:t>
            </a:r>
            <a:r>
              <a:rPr lang="en-US" sz="2800" dirty="0"/>
              <a:t>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a:t>t = </a:t>
            </a:r>
            <a:r>
              <a:rPr lang="en-US" sz="2800" dirty="0" err="1"/>
              <a:t>getTeam</a:t>
            </a:r>
            <a:r>
              <a:rPr lang="en-US" sz="2800" dirty="0"/>
              <a:t>() </a:t>
            </a:r>
            <a:endParaRPr lang="en-US" sz="2800" dirty="0" smtClean="0"/>
          </a:p>
          <a:p>
            <a:pPr marL="0" indent="0">
              <a:buNone/>
            </a:pPr>
            <a:r>
              <a:rPr lang="en-US" sz="2800" dirty="0" smtClean="0"/>
              <a:t>print</a:t>
            </a:r>
            <a:r>
              <a:rPr lang="en-US" sz="2800" dirty="0"/>
              <a:t>("\(</a:t>
            </a:r>
            <a:r>
              <a:rPr lang="en-US" sz="2800" dirty="0" err="1"/>
              <a:t>t.team</a:t>
            </a:r>
            <a:r>
              <a:rPr lang="en-US" sz="2800" dirty="0"/>
              <a:t>) had \(</a:t>
            </a:r>
            <a:r>
              <a:rPr lang="en-US" sz="2800" dirty="0" err="1"/>
              <a:t>t.wins</a:t>
            </a:r>
            <a:r>
              <a:rPr lang="en-US" sz="2800" dirty="0"/>
              <a:t>) wins") </a:t>
            </a:r>
            <a:endParaRPr lang="en-US" sz="2800" dirty="0" smtClean="0"/>
          </a:p>
          <a:p>
            <a:pPr marL="0" indent="0">
              <a:buNone/>
            </a:pPr>
            <a:r>
              <a:rPr lang="en-US" sz="2800" b="1" dirty="0"/>
              <a:t>Red Sox had 99 wins </a:t>
            </a:r>
            <a:r>
              <a:rPr lang="en-US" sz="2800" dirty="0"/>
              <a:t/>
            </a:r>
            <a:br>
              <a:rPr lang="en-US" sz="2800" dirty="0"/>
            </a:br>
            <a:endParaRPr lang="en-US" sz="2800" dirty="0" smtClean="0"/>
          </a:p>
        </p:txBody>
      </p:sp>
    </p:spTree>
    <p:extLst>
      <p:ext uri="{BB962C8B-B14F-4D97-AF65-F5344CB8AC3E}">
        <p14:creationId xmlns:p14="http://schemas.microsoft.com/office/powerpoint/2010/main" val="50495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sz="2800" dirty="0" smtClean="0"/>
              <a:t>if</a:t>
            </a:r>
          </a:p>
          <a:p>
            <a:r>
              <a:rPr lang="en-US" sz="2800" dirty="0" smtClean="0"/>
              <a:t>if </a:t>
            </a:r>
            <a:r>
              <a:rPr lang="mr-IN" sz="2800" dirty="0" smtClean="0"/>
              <a:t>…</a:t>
            </a:r>
            <a:r>
              <a:rPr lang="en-US" sz="2800" dirty="0" smtClean="0"/>
              <a:t> else</a:t>
            </a:r>
          </a:p>
          <a:p>
            <a:endParaRPr lang="en-US" sz="2800" dirty="0" smtClean="0"/>
          </a:p>
          <a:p>
            <a:endParaRPr lang="en-US" sz="2800" dirty="0"/>
          </a:p>
        </p:txBody>
      </p:sp>
    </p:spTree>
    <p:extLst>
      <p:ext uri="{BB962C8B-B14F-4D97-AF65-F5344CB8AC3E}">
        <p14:creationId xmlns:p14="http://schemas.microsoft.com/office/powerpoint/2010/main" val="185611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getName</a:t>
            </a:r>
            <a:r>
              <a:rPr lang="en-US" sz="2800" dirty="0"/>
              <a:t>() -&gt;String { </a:t>
            </a:r>
            <a:r>
              <a:rPr lang="en-US" sz="2800" dirty="0" smtClean="0"/>
              <a:t/>
            </a:r>
            <a:br>
              <a:rPr lang="en-US" sz="2800" dirty="0" smtClean="0"/>
            </a:br>
            <a:r>
              <a:rPr lang="en-US" sz="2800" dirty="0" smtClean="0"/>
              <a:t>	return </a:t>
            </a:r>
            <a:r>
              <a:rPr lang="en-US" sz="2800" dirty="0"/>
              <a:t>nil </a:t>
            </a:r>
            <a:r>
              <a:rPr lang="en-US" sz="2800" dirty="0" smtClean="0"/>
              <a:t/>
            </a:r>
            <a:br>
              <a:rPr lang="en-US" sz="2800" dirty="0" smtClean="0"/>
            </a:br>
            <a:r>
              <a:rPr lang="en-US" sz="2800" dirty="0" smtClean="0"/>
              <a:t>}</a:t>
            </a:r>
          </a:p>
          <a:p>
            <a:pPr marL="0" indent="0">
              <a:buNone/>
            </a:pPr>
            <a:endParaRPr lang="en-US" sz="2800" dirty="0"/>
          </a:p>
          <a:p>
            <a:pPr marL="0" indent="0">
              <a:buNone/>
            </a:pPr>
            <a:r>
              <a:rPr lang="en-US" sz="2800" dirty="0"/>
              <a:t>expression does not conform to type </a:t>
            </a:r>
            <a:r>
              <a:rPr lang="en-US" sz="2800" dirty="0" smtClean="0"/>
              <a:t>'</a:t>
            </a:r>
            <a:r>
              <a:rPr lang="en-US" sz="2800" dirty="0" err="1" smtClean="0"/>
              <a:t>NilLiteralConvertible</a:t>
            </a:r>
            <a:r>
              <a:rPr lang="en-US" sz="2800" dirty="0" smtClean="0"/>
              <a:t>'</a:t>
            </a:r>
          </a:p>
        </p:txBody>
      </p:sp>
    </p:spTree>
    <p:extLst>
      <p:ext uri="{BB962C8B-B14F-4D97-AF65-F5344CB8AC3E}">
        <p14:creationId xmlns:p14="http://schemas.microsoft.com/office/powerpoint/2010/main" val="1489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getName</a:t>
            </a:r>
            <a:r>
              <a:rPr lang="en-US" sz="2800" dirty="0"/>
              <a:t>() -&gt;</a:t>
            </a:r>
            <a:r>
              <a:rPr lang="en-US" sz="2800" dirty="0" smtClean="0"/>
              <a:t>String? </a:t>
            </a:r>
            <a:r>
              <a:rPr lang="en-US" sz="2800" dirty="0"/>
              <a:t>{ </a:t>
            </a:r>
            <a:r>
              <a:rPr lang="en-US" sz="2800" dirty="0" smtClean="0"/>
              <a:t/>
            </a:r>
            <a:br>
              <a:rPr lang="en-US" sz="2800" dirty="0" smtClean="0"/>
            </a:br>
            <a:r>
              <a:rPr lang="en-US" sz="2800" dirty="0" smtClean="0"/>
              <a:t>	return </a:t>
            </a:r>
            <a:r>
              <a:rPr lang="en-US" sz="2800" dirty="0"/>
              <a:t>nil </a:t>
            </a:r>
            <a:r>
              <a:rPr lang="en-US" sz="2800" dirty="0" smtClean="0"/>
              <a:t/>
            </a:r>
            <a:br>
              <a:rPr lang="en-US" sz="2800" dirty="0" smtClean="0"/>
            </a:br>
            <a:r>
              <a:rPr lang="en-US" sz="2800" dirty="0" smtClean="0"/>
              <a:t>}</a:t>
            </a:r>
          </a:p>
          <a:p>
            <a:pPr marL="0" indent="0">
              <a:buNone/>
            </a:pPr>
            <a:endParaRPr lang="en-US" sz="2800" dirty="0"/>
          </a:p>
        </p:txBody>
      </p:sp>
    </p:spTree>
    <p:extLst>
      <p:ext uri="{BB962C8B-B14F-4D97-AF65-F5344CB8AC3E}">
        <p14:creationId xmlns:p14="http://schemas.microsoft.com/office/powerpoint/2010/main" val="108329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400" dirty="0" err="1"/>
              <a:t>func</a:t>
            </a:r>
            <a:r>
              <a:rPr lang="en-US" sz="2400" dirty="0"/>
              <a:t> getTeam2(id: </a:t>
            </a:r>
            <a:r>
              <a:rPr lang="en-US" sz="2400" dirty="0" err="1"/>
              <a:t>Int</a:t>
            </a:r>
            <a:r>
              <a:rPr lang="en-US" sz="2400" dirty="0"/>
              <a:t>) -&gt; (</a:t>
            </a:r>
            <a:r>
              <a:rPr lang="en-US" sz="2400" dirty="0" err="1"/>
              <a:t>team:String</a:t>
            </a:r>
            <a:r>
              <a:rPr lang="en-US" sz="2400" dirty="0"/>
              <a:t>, </a:t>
            </a:r>
            <a:r>
              <a:rPr lang="en-US" sz="2400" dirty="0" err="1"/>
              <a:t>wins:Int</a:t>
            </a:r>
            <a:r>
              <a:rPr lang="en-US" sz="2400" dirty="0"/>
              <a:t>, </a:t>
            </a:r>
            <a:r>
              <a:rPr lang="en-US" sz="2400" dirty="0" err="1"/>
              <a:t>percent:Double</a:t>
            </a:r>
            <a:r>
              <a:rPr lang="en-US" sz="2400" dirty="0"/>
              <a:t>)? { </a:t>
            </a:r>
            <a:r>
              <a:rPr lang="en-US" sz="2400" dirty="0" smtClean="0"/>
              <a:t/>
            </a:r>
            <a:br>
              <a:rPr lang="en-US" sz="2400" dirty="0" smtClean="0"/>
            </a:br>
            <a:r>
              <a:rPr lang="en-US" sz="2400" dirty="0" smtClean="0"/>
              <a:t>	if </a:t>
            </a:r>
            <a:r>
              <a:rPr lang="en-US" sz="2400" dirty="0"/>
              <a:t>id == 1 { </a:t>
            </a:r>
            <a:r>
              <a:rPr lang="en-US" sz="2400" dirty="0" smtClean="0"/>
              <a:t/>
            </a:r>
            <a:br>
              <a:rPr lang="en-US" sz="2400" dirty="0" smtClean="0"/>
            </a:br>
            <a:r>
              <a:rPr lang="en-US" sz="2400" dirty="0" smtClean="0"/>
              <a:t>		return </a:t>
            </a:r>
            <a:r>
              <a:rPr lang="en-US" sz="2400" dirty="0"/>
              <a:t>("Red Sox", 99, 0.611) </a:t>
            </a:r>
            <a:r>
              <a:rPr lang="en-US" sz="2400" dirty="0" smtClean="0"/>
              <a:t/>
            </a:r>
            <a:br>
              <a:rPr lang="en-US" sz="2400" dirty="0" smtClean="0"/>
            </a:br>
            <a:r>
              <a:rPr lang="en-US" sz="2400" dirty="0" smtClean="0"/>
              <a:t>	} </a:t>
            </a:r>
            <a:br>
              <a:rPr lang="en-US" sz="2400" dirty="0" smtClean="0"/>
            </a:br>
            <a:r>
              <a:rPr lang="en-US" sz="2400" dirty="0" smtClean="0"/>
              <a:t>	return </a:t>
            </a:r>
            <a:r>
              <a:rPr lang="en-US" sz="2400" dirty="0"/>
              <a:t>nil </a:t>
            </a:r>
            <a:r>
              <a:rPr lang="en-US" sz="2400" dirty="0" smtClean="0"/>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18351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optional values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400" dirty="0" err="1"/>
              <a:t>func</a:t>
            </a:r>
            <a:r>
              <a:rPr lang="en-US" sz="2400" dirty="0"/>
              <a:t> getTeam2(id: </a:t>
            </a:r>
            <a:r>
              <a:rPr lang="en-US" sz="2400" dirty="0" err="1"/>
              <a:t>Int</a:t>
            </a:r>
            <a:r>
              <a:rPr lang="en-US" sz="2400" dirty="0"/>
              <a:t>) -&gt; (</a:t>
            </a:r>
            <a:r>
              <a:rPr lang="en-US" sz="2400" dirty="0" err="1"/>
              <a:t>team:String</a:t>
            </a:r>
            <a:r>
              <a:rPr lang="en-US" sz="2400" dirty="0"/>
              <a:t>, </a:t>
            </a:r>
            <a:r>
              <a:rPr lang="en-US" sz="2400" dirty="0" err="1"/>
              <a:t>wins:Int</a:t>
            </a:r>
            <a:r>
              <a:rPr lang="en-US" sz="2400" dirty="0"/>
              <a:t>, </a:t>
            </a:r>
            <a:r>
              <a:rPr lang="en-US" sz="2400" dirty="0" err="1" smtClean="0"/>
              <a:t>percent:Double</a:t>
            </a:r>
            <a:r>
              <a:rPr lang="en-US" sz="2400" dirty="0" smtClean="0"/>
              <a:t>?) </a:t>
            </a:r>
            <a:r>
              <a:rPr lang="en-US" sz="2400" dirty="0"/>
              <a:t>{ </a:t>
            </a:r>
            <a:r>
              <a:rPr lang="en-US" sz="2400" dirty="0" smtClean="0"/>
              <a:t/>
            </a:r>
            <a:br>
              <a:rPr lang="en-US" sz="2400" dirty="0" smtClean="0"/>
            </a:br>
            <a:r>
              <a:rPr lang="en-US" sz="2400" dirty="0" smtClean="0"/>
              <a:t>	if </a:t>
            </a:r>
            <a:r>
              <a:rPr lang="en-US" sz="2400" dirty="0"/>
              <a:t>id == 1 { </a:t>
            </a:r>
            <a:r>
              <a:rPr lang="en-US" sz="2400" dirty="0" smtClean="0"/>
              <a:t/>
            </a:r>
            <a:br>
              <a:rPr lang="en-US" sz="2400" dirty="0" smtClean="0"/>
            </a:br>
            <a:r>
              <a:rPr lang="en-US" sz="2400" dirty="0" smtClean="0"/>
              <a:t>		return </a:t>
            </a:r>
            <a:r>
              <a:rPr lang="en-US" sz="2400" dirty="0"/>
              <a:t>("Red Sox", 99, </a:t>
            </a:r>
            <a:r>
              <a:rPr lang="en-US" sz="2400" dirty="0" smtClean="0"/>
              <a:t>nil) </a:t>
            </a:r>
            <a:br>
              <a:rPr lang="en-US" sz="2400" dirty="0" smtClean="0"/>
            </a:br>
            <a:r>
              <a:rPr lang="en-US" sz="2400" dirty="0" smtClean="0"/>
              <a:t>	} </a:t>
            </a:r>
            <a:br>
              <a:rPr lang="en-US" sz="2400" dirty="0" smtClean="0"/>
            </a:br>
            <a:r>
              <a:rPr lang="en-US" sz="2400" dirty="0" smtClean="0"/>
              <a:t>	return </a:t>
            </a:r>
            <a:r>
              <a:rPr lang="en-US" sz="2400" dirty="0"/>
              <a:t>nil </a:t>
            </a:r>
            <a:r>
              <a:rPr lang="en-US" sz="2400" dirty="0" smtClean="0"/>
              <a:t/>
            </a:r>
            <a:br>
              <a:rPr lang="en-US" sz="2400" dirty="0" smtClean="0"/>
            </a:br>
            <a:r>
              <a:rPr lang="en-US" sz="2400" dirty="0" smtClean="0"/>
              <a:t>}</a:t>
            </a:r>
            <a:endParaRPr lang="en-US" sz="2400" dirty="0"/>
          </a:p>
        </p:txBody>
      </p:sp>
    </p:spTree>
    <p:extLst>
      <p:ext uri="{BB962C8B-B14F-4D97-AF65-F5344CB8AC3E}">
        <p14:creationId xmlns:p14="http://schemas.microsoft.com/office/powerpoint/2010/main" val="18888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external parameter names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400" dirty="0" err="1"/>
              <a:t>func</a:t>
            </a:r>
            <a:r>
              <a:rPr lang="en-US" sz="2400" dirty="0"/>
              <a:t> </a:t>
            </a:r>
            <a:r>
              <a:rPr lang="en-US" sz="2400" dirty="0" err="1"/>
              <a:t>winPercentage</a:t>
            </a:r>
            <a:r>
              <a:rPr lang="en-US" sz="2400" dirty="0"/>
              <a:t>(team: String, wins: </a:t>
            </a:r>
            <a:r>
              <a:rPr lang="en-US" sz="2400" dirty="0" err="1"/>
              <a:t>Int</a:t>
            </a:r>
            <a:r>
              <a:rPr lang="en-US" sz="2400" dirty="0"/>
              <a:t>, loses: </a:t>
            </a:r>
            <a:r>
              <a:rPr lang="en-US" sz="2400" dirty="0" err="1"/>
              <a:t>Int</a:t>
            </a:r>
            <a:r>
              <a:rPr lang="en-US" sz="2400" dirty="0"/>
              <a:t>) -&gt; Double { </a:t>
            </a:r>
            <a:r>
              <a:rPr lang="en-US" sz="2400" dirty="0" smtClean="0"/>
              <a:t>	return </a:t>
            </a:r>
            <a:r>
              <a:rPr lang="en-US" sz="2400" dirty="0"/>
              <a:t>Double(wins) / Double(wins + loses) </a:t>
            </a:r>
            <a:r>
              <a:rPr lang="en-US" sz="2400" dirty="0" smtClean="0"/>
              <a:t/>
            </a:r>
            <a:br>
              <a:rPr lang="en-US" sz="2400" dirty="0" smtClean="0"/>
            </a:br>
            <a:r>
              <a:rPr lang="en-US" sz="2400" dirty="0" smtClean="0"/>
              <a:t>}</a:t>
            </a:r>
          </a:p>
          <a:p>
            <a:pPr marL="0" indent="0">
              <a:buNone/>
            </a:pPr>
            <a:r>
              <a:rPr lang="en-US" sz="2400" dirty="0" err="1"/>
              <a:t>var</a:t>
            </a:r>
            <a:r>
              <a:rPr lang="en-US" sz="2400" dirty="0"/>
              <a:t> per = </a:t>
            </a:r>
            <a:r>
              <a:rPr lang="en-US" sz="2400" dirty="0" err="1"/>
              <a:t>winPercentage</a:t>
            </a:r>
            <a:r>
              <a:rPr lang="en-US" sz="2400" dirty="0"/>
              <a:t>(team: "Red Sox", wins: 99, loses: 63)</a:t>
            </a:r>
          </a:p>
        </p:txBody>
      </p:sp>
    </p:spTree>
    <p:extLst>
      <p:ext uri="{BB962C8B-B14F-4D97-AF65-F5344CB8AC3E}">
        <p14:creationId xmlns:p14="http://schemas.microsoft.com/office/powerpoint/2010/main" val="5355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external parameter names</a:t>
            </a:r>
          </a:p>
        </p:txBody>
      </p:sp>
      <p:sp>
        <p:nvSpPr>
          <p:cNvPr id="3" name="Content Placeholder 2"/>
          <p:cNvSpPr>
            <a:spLocks noGrp="1"/>
          </p:cNvSpPr>
          <p:nvPr>
            <p:ph idx="1"/>
          </p:nvPr>
        </p:nvSpPr>
        <p:spPr>
          <a:xfrm>
            <a:off x="268941" y="1844566"/>
            <a:ext cx="11600330" cy="4240924"/>
          </a:xfrm>
        </p:spPr>
        <p:txBody>
          <a:bodyPr>
            <a:noAutofit/>
          </a:bodyPr>
          <a:lstStyle/>
          <a:p>
            <a:pPr marL="0" indent="0">
              <a:buNone/>
            </a:pPr>
            <a:r>
              <a:rPr lang="en-US" dirty="0" err="1"/>
              <a:t>func</a:t>
            </a:r>
            <a:r>
              <a:rPr lang="en-US" dirty="0"/>
              <a:t> </a:t>
            </a:r>
            <a:r>
              <a:rPr lang="en-US" dirty="0" err="1"/>
              <a:t>winPercentage</a:t>
            </a:r>
            <a:r>
              <a:rPr lang="en-US" dirty="0"/>
              <a:t>(</a:t>
            </a:r>
            <a:r>
              <a:rPr lang="en-US" dirty="0" err="1"/>
              <a:t>BaseballTeam</a:t>
            </a:r>
            <a:r>
              <a:rPr lang="en-US" dirty="0"/>
              <a:t> team: String, </a:t>
            </a:r>
            <a:r>
              <a:rPr lang="en-US" dirty="0" err="1"/>
              <a:t>withWins</a:t>
            </a:r>
            <a:r>
              <a:rPr lang="en-US" dirty="0"/>
              <a:t> wins: </a:t>
            </a:r>
            <a:r>
              <a:rPr lang="en-US" dirty="0" err="1"/>
              <a:t>Int</a:t>
            </a:r>
            <a:r>
              <a:rPr lang="en-US" dirty="0"/>
              <a:t>, </a:t>
            </a:r>
            <a:r>
              <a:rPr lang="en-US" dirty="0" err="1"/>
              <a:t>andLoses</a:t>
            </a:r>
            <a:r>
              <a:rPr lang="en-US" dirty="0"/>
              <a:t> losses: </a:t>
            </a:r>
            <a:r>
              <a:rPr lang="en-US" dirty="0" err="1"/>
              <a:t>Int</a:t>
            </a:r>
            <a:r>
              <a:rPr lang="en-US" dirty="0"/>
              <a:t>) -&gt; Double { </a:t>
            </a:r>
            <a:r>
              <a:rPr lang="en-US" dirty="0" smtClean="0"/>
              <a:t/>
            </a:r>
            <a:br>
              <a:rPr lang="en-US" dirty="0" smtClean="0"/>
            </a:br>
            <a:r>
              <a:rPr lang="en-US" dirty="0" smtClean="0"/>
              <a:t>	return </a:t>
            </a:r>
            <a:r>
              <a:rPr lang="en-US" dirty="0"/>
              <a:t>Double(wins) / Double(wins + losses) </a:t>
            </a: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38995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external parameter names</a:t>
            </a:r>
          </a:p>
        </p:txBody>
      </p:sp>
      <p:sp>
        <p:nvSpPr>
          <p:cNvPr id="3" name="Content Placeholder 2"/>
          <p:cNvSpPr>
            <a:spLocks noGrp="1"/>
          </p:cNvSpPr>
          <p:nvPr>
            <p:ph idx="1"/>
          </p:nvPr>
        </p:nvSpPr>
        <p:spPr>
          <a:xfrm>
            <a:off x="268941" y="1844566"/>
            <a:ext cx="11600330" cy="4240924"/>
          </a:xfrm>
        </p:spPr>
        <p:txBody>
          <a:bodyPr>
            <a:noAutofit/>
          </a:bodyPr>
          <a:lstStyle/>
          <a:p>
            <a:pPr marL="0" indent="0">
              <a:buNone/>
            </a:pPr>
            <a:r>
              <a:rPr lang="en-US" dirty="0" err="1"/>
              <a:t>func</a:t>
            </a:r>
            <a:r>
              <a:rPr lang="en-US" dirty="0"/>
              <a:t> </a:t>
            </a:r>
            <a:r>
              <a:rPr lang="en-US" dirty="0" err="1"/>
              <a:t>winPercentage</a:t>
            </a:r>
            <a:r>
              <a:rPr lang="en-US" dirty="0"/>
              <a:t>(</a:t>
            </a:r>
            <a:r>
              <a:rPr lang="en-US" dirty="0" err="1"/>
              <a:t>BaseballTeam</a:t>
            </a:r>
            <a:r>
              <a:rPr lang="en-US" dirty="0"/>
              <a:t> team: String, </a:t>
            </a:r>
            <a:r>
              <a:rPr lang="en-US" dirty="0" err="1"/>
              <a:t>withWins</a:t>
            </a:r>
            <a:r>
              <a:rPr lang="en-US" dirty="0"/>
              <a:t> wins: </a:t>
            </a:r>
            <a:r>
              <a:rPr lang="en-US" dirty="0" err="1"/>
              <a:t>Int</a:t>
            </a:r>
            <a:r>
              <a:rPr lang="en-US" dirty="0"/>
              <a:t>, </a:t>
            </a:r>
            <a:r>
              <a:rPr lang="en-US" dirty="0" err="1"/>
              <a:t>andLoses</a:t>
            </a:r>
            <a:r>
              <a:rPr lang="en-US" dirty="0"/>
              <a:t> losses: </a:t>
            </a:r>
            <a:r>
              <a:rPr lang="en-US" dirty="0" err="1"/>
              <a:t>Int</a:t>
            </a:r>
            <a:r>
              <a:rPr lang="en-US" dirty="0"/>
              <a:t>) -&gt; Double { </a:t>
            </a:r>
            <a:r>
              <a:rPr lang="en-US" dirty="0" smtClean="0"/>
              <a:t/>
            </a:r>
            <a:br>
              <a:rPr lang="en-US" dirty="0" smtClean="0"/>
            </a:br>
            <a:r>
              <a:rPr lang="en-US" dirty="0" smtClean="0"/>
              <a:t>	return </a:t>
            </a:r>
            <a:r>
              <a:rPr lang="en-US" dirty="0"/>
              <a:t>Double(wins) / Double(wins + losses) </a:t>
            </a:r>
            <a:r>
              <a:rPr lang="en-US" dirty="0" smtClean="0"/>
              <a:t/>
            </a:r>
            <a:br>
              <a:rPr lang="en-US" dirty="0" smtClean="0"/>
            </a:br>
            <a:r>
              <a:rPr lang="en-US" dirty="0" smtClean="0"/>
              <a:t>}</a:t>
            </a:r>
          </a:p>
          <a:p>
            <a:pPr marL="0" indent="0">
              <a:buNone/>
            </a:pPr>
            <a:r>
              <a:rPr lang="en-US" dirty="0" err="1"/>
              <a:t>var</a:t>
            </a:r>
            <a:r>
              <a:rPr lang="en-US" dirty="0"/>
              <a:t> per = </a:t>
            </a:r>
            <a:r>
              <a:rPr lang="en-US" dirty="0" err="1"/>
              <a:t>winPercentage</a:t>
            </a:r>
            <a:r>
              <a:rPr lang="en-US" dirty="0"/>
              <a:t>(</a:t>
            </a:r>
            <a:r>
              <a:rPr lang="en-US" dirty="0" err="1"/>
              <a:t>BaseballTeam</a:t>
            </a:r>
            <a:r>
              <a:rPr lang="en-US" dirty="0"/>
              <a:t>:"Red Sox", withWins:99, andLoses:63)</a:t>
            </a:r>
          </a:p>
        </p:txBody>
      </p:sp>
    </p:spTree>
    <p:extLst>
      <p:ext uri="{BB962C8B-B14F-4D97-AF65-F5344CB8AC3E}">
        <p14:creationId xmlns:p14="http://schemas.microsoft.com/office/powerpoint/2010/main" val="19419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variadic</a:t>
            </a:r>
            <a:r>
              <a:rPr lang="en-US" dirty="0"/>
              <a:t> parameters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(greeting: String, names: String...) { </a:t>
            </a:r>
            <a:r>
              <a:rPr lang="en-US" sz="2800" dirty="0" smtClean="0"/>
              <a:t/>
            </a:r>
            <a:br>
              <a:rPr lang="en-US" sz="2800" dirty="0" smtClean="0"/>
            </a:br>
            <a:r>
              <a:rPr lang="en-US" sz="2800" dirty="0" smtClean="0"/>
              <a:t>	for </a:t>
            </a:r>
            <a:r>
              <a:rPr lang="en-US" sz="2800" dirty="0"/>
              <a:t>name in names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	} </a:t>
            </a:r>
            <a:br>
              <a:rPr lang="en-US" sz="2800" dirty="0" smtClean="0"/>
            </a:br>
            <a:r>
              <a:rPr lang="en-US" sz="2800" dirty="0" smtClean="0"/>
              <a:t>}</a:t>
            </a:r>
            <a:endParaRPr lang="en-US" sz="2800" dirty="0"/>
          </a:p>
        </p:txBody>
      </p:sp>
    </p:spTree>
    <p:extLst>
      <p:ext uri="{BB962C8B-B14F-4D97-AF65-F5344CB8AC3E}">
        <p14:creationId xmlns:p14="http://schemas.microsoft.com/office/powerpoint/2010/main" val="137770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variadic</a:t>
            </a:r>
            <a:r>
              <a:rPr lang="en-US" dirty="0"/>
              <a:t> parameters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(greeting: String, names: String...) { </a:t>
            </a:r>
            <a:r>
              <a:rPr lang="en-US" sz="2800" dirty="0" smtClean="0"/>
              <a:t/>
            </a:r>
            <a:br>
              <a:rPr lang="en-US" sz="2800" dirty="0" smtClean="0"/>
            </a:br>
            <a:r>
              <a:rPr lang="en-US" sz="2800" dirty="0" smtClean="0"/>
              <a:t>	for </a:t>
            </a:r>
            <a:r>
              <a:rPr lang="en-US" sz="2800" dirty="0"/>
              <a:t>name in names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	} </a:t>
            </a:r>
            <a:br>
              <a:rPr lang="en-US" sz="2800" dirty="0" smtClean="0"/>
            </a:br>
            <a:r>
              <a:rPr lang="en-US" sz="2800" dirty="0" smtClean="0"/>
              <a:t>}</a:t>
            </a:r>
          </a:p>
          <a:p>
            <a:pPr marL="0" indent="0">
              <a:buNone/>
            </a:pPr>
            <a:r>
              <a:rPr lang="en-US" sz="2800" dirty="0" err="1"/>
              <a:t>sayHello</a:t>
            </a:r>
            <a:r>
              <a:rPr lang="en-US" sz="2800" dirty="0"/>
              <a:t>(</a:t>
            </a:r>
            <a:r>
              <a:rPr lang="en-US" sz="2800" dirty="0" err="1"/>
              <a:t>greeting:"Hello</a:t>
            </a:r>
            <a:r>
              <a:rPr lang="en-US" sz="2800" dirty="0"/>
              <a:t>", names: "Jon", "Kim")</a:t>
            </a:r>
          </a:p>
        </p:txBody>
      </p:sp>
    </p:spTree>
    <p:extLst>
      <p:ext uri="{BB962C8B-B14F-4D97-AF65-F5344CB8AC3E}">
        <p14:creationId xmlns:p14="http://schemas.microsoft.com/office/powerpoint/2010/main" val="167304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variadic</a:t>
            </a:r>
            <a:r>
              <a:rPr lang="en-US" dirty="0"/>
              <a:t> parameters</a:t>
            </a:r>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a:t>
            </a:r>
            <a:r>
              <a:rPr lang="en-US" sz="2800" dirty="0" err="1"/>
              <a:t>sayHello</a:t>
            </a:r>
            <a:r>
              <a:rPr lang="en-US" sz="2800" dirty="0"/>
              <a:t>(greeting: String, names: String...) { </a:t>
            </a:r>
            <a:r>
              <a:rPr lang="en-US" sz="2800" dirty="0" smtClean="0"/>
              <a:t/>
            </a:r>
            <a:br>
              <a:rPr lang="en-US" sz="2800" dirty="0" smtClean="0"/>
            </a:br>
            <a:r>
              <a:rPr lang="en-US" sz="2800" dirty="0" smtClean="0"/>
              <a:t>	for </a:t>
            </a:r>
            <a:r>
              <a:rPr lang="en-US" sz="2800" dirty="0"/>
              <a:t>name in names { </a:t>
            </a:r>
            <a:r>
              <a:rPr lang="en-US" sz="2800" dirty="0" smtClean="0"/>
              <a:t/>
            </a:r>
            <a:br>
              <a:rPr lang="en-US" sz="2800" dirty="0" smtClean="0"/>
            </a:br>
            <a:r>
              <a:rPr lang="en-US" sz="2800" dirty="0" smtClean="0"/>
              <a:t>		print</a:t>
            </a:r>
            <a:r>
              <a:rPr lang="en-US" sz="2800" dirty="0"/>
              <a:t>("\(greeting) \(name)") </a:t>
            </a:r>
            <a:r>
              <a:rPr lang="en-US" sz="2800" dirty="0" smtClean="0"/>
              <a:t/>
            </a:r>
            <a:br>
              <a:rPr lang="en-US" sz="2800" dirty="0" smtClean="0"/>
            </a:br>
            <a:r>
              <a:rPr lang="en-US" sz="2800" dirty="0" smtClean="0"/>
              <a:t>	} </a:t>
            </a:r>
            <a:br>
              <a:rPr lang="en-US" sz="2800" dirty="0" smtClean="0"/>
            </a:br>
            <a:r>
              <a:rPr lang="en-US" sz="2800" dirty="0" smtClean="0"/>
              <a:t>}</a:t>
            </a:r>
          </a:p>
          <a:p>
            <a:pPr marL="0" indent="0">
              <a:buNone/>
            </a:pPr>
            <a:r>
              <a:rPr lang="en-US" sz="2800" dirty="0" err="1"/>
              <a:t>sayHello</a:t>
            </a:r>
            <a:r>
              <a:rPr lang="en-US" sz="2800" dirty="0"/>
              <a:t>(</a:t>
            </a:r>
            <a:r>
              <a:rPr lang="en-US" sz="2800" dirty="0" err="1"/>
              <a:t>greeting:"Hello</a:t>
            </a:r>
            <a:r>
              <a:rPr lang="en-US" sz="2800" dirty="0"/>
              <a:t>", names: "Jon", "Kim</a:t>
            </a:r>
            <a:r>
              <a:rPr lang="en-US" sz="2800" dirty="0" smtClean="0"/>
              <a:t>")</a:t>
            </a:r>
          </a:p>
          <a:p>
            <a:pPr marL="0" indent="0">
              <a:buNone/>
            </a:pPr>
            <a:r>
              <a:rPr lang="en-US" sz="2800" dirty="0" smtClean="0"/>
              <a:t>Hello Jon</a:t>
            </a:r>
            <a:br>
              <a:rPr lang="en-US" sz="2800" dirty="0" smtClean="0"/>
            </a:br>
            <a:r>
              <a:rPr lang="en-US" sz="2800" dirty="0" smtClean="0"/>
              <a:t>Hello Jim</a:t>
            </a:r>
          </a:p>
        </p:txBody>
      </p:sp>
    </p:spTree>
    <p:extLst>
      <p:ext uri="{BB962C8B-B14F-4D97-AF65-F5344CB8AC3E}">
        <p14:creationId xmlns:p14="http://schemas.microsoft.com/office/powerpoint/2010/main" val="3193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lstStyle/>
          <a:p>
            <a:pPr marL="0" indent="0">
              <a:buNone/>
            </a:pPr>
            <a:r>
              <a:rPr lang="en-US" sz="2800" dirty="0"/>
              <a:t>if condition { </a:t>
            </a:r>
            <a:endParaRPr lang="en-US" sz="2800" dirty="0" smtClean="0"/>
          </a:p>
          <a:p>
            <a:pPr marL="0" indent="0">
              <a:buNone/>
            </a:pPr>
            <a:r>
              <a:rPr lang="en-US" sz="2800" dirty="0"/>
              <a:t>	</a:t>
            </a:r>
            <a:r>
              <a:rPr lang="en-US" sz="2800" dirty="0" smtClean="0"/>
              <a:t>block </a:t>
            </a:r>
            <a:r>
              <a:rPr lang="en-US" sz="2800" dirty="0"/>
              <a:t>of code </a:t>
            </a:r>
            <a:br>
              <a:rPr lang="en-US" sz="2800" dirty="0"/>
            </a:br>
            <a:r>
              <a:rPr lang="en-US" sz="2800" dirty="0" smtClean="0"/>
              <a:t>} </a:t>
            </a:r>
          </a:p>
          <a:p>
            <a:endParaRPr lang="en-US" sz="2800" dirty="0"/>
          </a:p>
        </p:txBody>
      </p:sp>
    </p:spTree>
    <p:extLst>
      <p:ext uri="{BB962C8B-B14F-4D97-AF65-F5344CB8AC3E}">
        <p14:creationId xmlns:p14="http://schemas.microsoft.com/office/powerpoint/2010/main" val="43882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Inout</a:t>
            </a:r>
            <a:r>
              <a:rPr lang="en-US" dirty="0" smtClean="0"/>
              <a:t> parameters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reverse( first: </a:t>
            </a:r>
            <a:r>
              <a:rPr lang="en-US" sz="2800" dirty="0" err="1"/>
              <a:t>inout</a:t>
            </a:r>
            <a:r>
              <a:rPr lang="en-US" sz="2800" dirty="0"/>
              <a:t> String, second: </a:t>
            </a:r>
            <a:r>
              <a:rPr lang="en-US" sz="2800" dirty="0" err="1"/>
              <a:t>inout</a:t>
            </a:r>
            <a:r>
              <a:rPr lang="en-US" sz="2800" dirty="0"/>
              <a:t> String) { </a:t>
            </a:r>
            <a:r>
              <a:rPr lang="en-US" sz="2800" dirty="0" smtClean="0"/>
              <a:t/>
            </a:r>
            <a:br>
              <a:rPr lang="en-US" sz="2800" dirty="0" smtClean="0"/>
            </a:br>
            <a:r>
              <a:rPr lang="en-US" sz="2800" dirty="0" smtClean="0"/>
              <a:t>	let </a:t>
            </a:r>
            <a:r>
              <a:rPr lang="en-US" sz="2800" dirty="0" err="1"/>
              <a:t>tmp</a:t>
            </a:r>
            <a:r>
              <a:rPr lang="en-US" sz="2800" dirty="0"/>
              <a:t> = first </a:t>
            </a:r>
            <a:r>
              <a:rPr lang="en-US" sz="2800" dirty="0" smtClean="0"/>
              <a:t/>
            </a:r>
            <a:br>
              <a:rPr lang="en-US" sz="2800" dirty="0" smtClean="0"/>
            </a:br>
            <a:r>
              <a:rPr lang="en-US" sz="2800" dirty="0" smtClean="0"/>
              <a:t>	first </a:t>
            </a:r>
            <a:r>
              <a:rPr lang="en-US" sz="2800" dirty="0"/>
              <a:t>= second </a:t>
            </a:r>
            <a:r>
              <a:rPr lang="en-US" sz="2800" dirty="0" smtClean="0"/>
              <a:t/>
            </a:r>
            <a:br>
              <a:rPr lang="en-US" sz="2800" dirty="0" smtClean="0"/>
            </a:br>
            <a:r>
              <a:rPr lang="en-US" sz="2800" dirty="0" smtClean="0"/>
              <a:t>	second </a:t>
            </a:r>
            <a:r>
              <a:rPr lang="en-US" sz="2800" dirty="0"/>
              <a:t>= </a:t>
            </a:r>
            <a:r>
              <a:rPr lang="en-US" sz="2800" dirty="0" err="1"/>
              <a:t>tmp</a:t>
            </a:r>
            <a:r>
              <a:rPr lang="en-US" sz="2800" dirty="0"/>
              <a:t> </a:t>
            </a:r>
            <a:r>
              <a:rPr lang="en-US" sz="2800" dirty="0" smtClean="0"/>
              <a:t/>
            </a:r>
            <a:br>
              <a:rPr lang="en-US" sz="2800" dirty="0" smtClean="0"/>
            </a:br>
            <a:r>
              <a:rPr lang="en-US" sz="2800" dirty="0" smtClean="0"/>
              <a:t>}</a:t>
            </a:r>
          </a:p>
        </p:txBody>
      </p:sp>
    </p:spTree>
    <p:extLst>
      <p:ext uri="{BB962C8B-B14F-4D97-AF65-F5344CB8AC3E}">
        <p14:creationId xmlns:p14="http://schemas.microsoft.com/office/powerpoint/2010/main" val="201502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Inout</a:t>
            </a:r>
            <a:r>
              <a:rPr lang="en-US" dirty="0" smtClean="0"/>
              <a:t> parameters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reverse( first: </a:t>
            </a:r>
            <a:r>
              <a:rPr lang="en-US" sz="2800" dirty="0" err="1"/>
              <a:t>inout</a:t>
            </a:r>
            <a:r>
              <a:rPr lang="en-US" sz="2800" dirty="0"/>
              <a:t> String, second: </a:t>
            </a:r>
            <a:r>
              <a:rPr lang="en-US" sz="2800" dirty="0" err="1"/>
              <a:t>inout</a:t>
            </a:r>
            <a:r>
              <a:rPr lang="en-US" sz="2800" dirty="0"/>
              <a:t> String) { </a:t>
            </a:r>
            <a:r>
              <a:rPr lang="en-US" sz="2800" dirty="0" smtClean="0"/>
              <a:t/>
            </a:r>
            <a:br>
              <a:rPr lang="en-US" sz="2800" dirty="0" smtClean="0"/>
            </a:br>
            <a:r>
              <a:rPr lang="en-US" sz="2800" dirty="0" smtClean="0"/>
              <a:t>	let </a:t>
            </a:r>
            <a:r>
              <a:rPr lang="en-US" sz="2800" dirty="0" err="1"/>
              <a:t>tmp</a:t>
            </a:r>
            <a:r>
              <a:rPr lang="en-US" sz="2800" dirty="0"/>
              <a:t> = first </a:t>
            </a:r>
            <a:r>
              <a:rPr lang="en-US" sz="2800" dirty="0" smtClean="0"/>
              <a:t/>
            </a:r>
            <a:br>
              <a:rPr lang="en-US" sz="2800" dirty="0" smtClean="0"/>
            </a:br>
            <a:r>
              <a:rPr lang="en-US" sz="2800" dirty="0" smtClean="0"/>
              <a:t>	first </a:t>
            </a:r>
            <a:r>
              <a:rPr lang="en-US" sz="2800" dirty="0"/>
              <a:t>= second </a:t>
            </a:r>
            <a:r>
              <a:rPr lang="en-US" sz="2800" dirty="0" smtClean="0"/>
              <a:t/>
            </a:r>
            <a:br>
              <a:rPr lang="en-US" sz="2800" dirty="0" smtClean="0"/>
            </a:br>
            <a:r>
              <a:rPr lang="en-US" sz="2800" dirty="0" smtClean="0"/>
              <a:t>	second </a:t>
            </a:r>
            <a:r>
              <a:rPr lang="en-US" sz="2800" dirty="0"/>
              <a:t>= </a:t>
            </a:r>
            <a:r>
              <a:rPr lang="en-US" sz="2800" dirty="0" err="1"/>
              <a:t>tmp</a:t>
            </a:r>
            <a:r>
              <a:rPr lang="en-US" sz="2800" dirty="0"/>
              <a:t> </a:t>
            </a:r>
            <a:r>
              <a:rPr lang="en-US" sz="2800" dirty="0" smtClean="0"/>
              <a:t/>
            </a:r>
            <a:br>
              <a:rPr lang="en-US" sz="2800" dirty="0" smtClean="0"/>
            </a:br>
            <a:r>
              <a:rPr lang="en-US" sz="2800" dirty="0" smtClean="0"/>
              <a:t>}</a:t>
            </a:r>
          </a:p>
          <a:p>
            <a:pPr marL="0" indent="0">
              <a:buNone/>
            </a:pPr>
            <a:r>
              <a:rPr lang="en-US" sz="2800" dirty="0" err="1"/>
              <a:t>var</a:t>
            </a:r>
            <a:r>
              <a:rPr lang="en-US" sz="2800" dirty="0"/>
              <a:t> one = "One" </a:t>
            </a:r>
            <a:r>
              <a:rPr lang="en-US" sz="2800" dirty="0" smtClean="0"/>
              <a:t/>
            </a:r>
            <a:br>
              <a:rPr lang="en-US" sz="2800" dirty="0" smtClean="0"/>
            </a:br>
            <a:r>
              <a:rPr lang="en-US" sz="2800" dirty="0" err="1" smtClean="0"/>
              <a:t>var</a:t>
            </a:r>
            <a:r>
              <a:rPr lang="en-US" sz="2800" dirty="0" smtClean="0"/>
              <a:t> </a:t>
            </a:r>
            <a:r>
              <a:rPr lang="en-US" sz="2800" dirty="0"/>
              <a:t>two = "Two" </a:t>
            </a:r>
            <a:r>
              <a:rPr lang="en-US" sz="2800" dirty="0" smtClean="0"/>
              <a:t/>
            </a:r>
            <a:br>
              <a:rPr lang="en-US" sz="2800" dirty="0" smtClean="0"/>
            </a:br>
            <a:r>
              <a:rPr lang="en-US" sz="2800" dirty="0" smtClean="0"/>
              <a:t>reverse(first</a:t>
            </a:r>
            <a:r>
              <a:rPr lang="en-US" sz="2800" dirty="0"/>
              <a:t>: &amp;one, second: &amp;two) </a:t>
            </a:r>
            <a:r>
              <a:rPr lang="en-US" sz="2800" dirty="0" smtClean="0"/>
              <a:t/>
            </a:r>
            <a:br>
              <a:rPr lang="en-US" sz="2800" dirty="0" smtClean="0"/>
            </a:br>
            <a:r>
              <a:rPr lang="en-US" sz="2800" dirty="0" smtClean="0"/>
              <a:t>print</a:t>
            </a:r>
            <a:r>
              <a:rPr lang="en-US" sz="2800" dirty="0"/>
              <a:t>("one: \(one) two: \(two)")</a:t>
            </a:r>
            <a:endParaRPr lang="en-US" sz="2800" dirty="0" smtClean="0"/>
          </a:p>
        </p:txBody>
      </p:sp>
    </p:spTree>
    <p:extLst>
      <p:ext uri="{BB962C8B-B14F-4D97-AF65-F5344CB8AC3E}">
        <p14:creationId xmlns:p14="http://schemas.microsoft.com/office/powerpoint/2010/main" val="46256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Inout</a:t>
            </a:r>
            <a:r>
              <a:rPr lang="en-US" dirty="0" smtClean="0"/>
              <a:t> parameters</a:t>
            </a:r>
            <a:endParaRPr lang="en-US" dirty="0"/>
          </a:p>
        </p:txBody>
      </p:sp>
      <p:sp>
        <p:nvSpPr>
          <p:cNvPr id="3" name="Content Placeholder 2"/>
          <p:cNvSpPr>
            <a:spLocks noGrp="1"/>
          </p:cNvSpPr>
          <p:nvPr>
            <p:ph idx="1"/>
          </p:nvPr>
        </p:nvSpPr>
        <p:spPr>
          <a:xfrm>
            <a:off x="1295400" y="1844566"/>
            <a:ext cx="9601200" cy="4240924"/>
          </a:xfrm>
        </p:spPr>
        <p:txBody>
          <a:bodyPr>
            <a:noAutofit/>
          </a:bodyPr>
          <a:lstStyle/>
          <a:p>
            <a:pPr marL="0" indent="0">
              <a:buNone/>
            </a:pPr>
            <a:r>
              <a:rPr lang="en-US" sz="2800" dirty="0" err="1"/>
              <a:t>func</a:t>
            </a:r>
            <a:r>
              <a:rPr lang="en-US" sz="2800" dirty="0"/>
              <a:t> reverse( first: </a:t>
            </a:r>
            <a:r>
              <a:rPr lang="en-US" sz="2800" dirty="0" err="1"/>
              <a:t>inout</a:t>
            </a:r>
            <a:r>
              <a:rPr lang="en-US" sz="2800" dirty="0"/>
              <a:t> String, second: </a:t>
            </a:r>
            <a:r>
              <a:rPr lang="en-US" sz="2800" dirty="0" err="1"/>
              <a:t>inout</a:t>
            </a:r>
            <a:r>
              <a:rPr lang="en-US" sz="2800" dirty="0"/>
              <a:t> String) { </a:t>
            </a:r>
            <a:r>
              <a:rPr lang="en-US" sz="2800" dirty="0" smtClean="0"/>
              <a:t/>
            </a:r>
            <a:br>
              <a:rPr lang="en-US" sz="2800" dirty="0" smtClean="0"/>
            </a:br>
            <a:r>
              <a:rPr lang="en-US" sz="2800" dirty="0" smtClean="0"/>
              <a:t>	let </a:t>
            </a:r>
            <a:r>
              <a:rPr lang="en-US" sz="2800" dirty="0" err="1"/>
              <a:t>tmp</a:t>
            </a:r>
            <a:r>
              <a:rPr lang="en-US" sz="2800" dirty="0"/>
              <a:t> = first </a:t>
            </a:r>
            <a:r>
              <a:rPr lang="en-US" sz="2800" dirty="0" smtClean="0"/>
              <a:t/>
            </a:r>
            <a:br>
              <a:rPr lang="en-US" sz="2800" dirty="0" smtClean="0"/>
            </a:br>
            <a:r>
              <a:rPr lang="en-US" sz="2800" dirty="0" smtClean="0"/>
              <a:t>	first </a:t>
            </a:r>
            <a:r>
              <a:rPr lang="en-US" sz="2800" dirty="0"/>
              <a:t>= second </a:t>
            </a:r>
            <a:r>
              <a:rPr lang="en-US" sz="2800" dirty="0" smtClean="0"/>
              <a:t/>
            </a:r>
            <a:br>
              <a:rPr lang="en-US" sz="2800" dirty="0" smtClean="0"/>
            </a:br>
            <a:r>
              <a:rPr lang="en-US" sz="2800" dirty="0" smtClean="0"/>
              <a:t>	second </a:t>
            </a:r>
            <a:r>
              <a:rPr lang="en-US" sz="2800" dirty="0"/>
              <a:t>= </a:t>
            </a:r>
            <a:r>
              <a:rPr lang="en-US" sz="2800" dirty="0" err="1"/>
              <a:t>tmp</a:t>
            </a:r>
            <a:r>
              <a:rPr lang="en-US" sz="2800" dirty="0"/>
              <a:t> </a:t>
            </a:r>
            <a:r>
              <a:rPr lang="en-US" sz="2800" dirty="0" smtClean="0"/>
              <a:t/>
            </a:r>
            <a:br>
              <a:rPr lang="en-US" sz="2800" dirty="0" smtClean="0"/>
            </a:br>
            <a:r>
              <a:rPr lang="en-US" sz="2800" dirty="0" smtClean="0"/>
              <a:t>}</a:t>
            </a:r>
          </a:p>
          <a:p>
            <a:pPr marL="0" indent="0">
              <a:buNone/>
            </a:pPr>
            <a:r>
              <a:rPr lang="en-US" sz="2800" dirty="0" err="1"/>
              <a:t>var</a:t>
            </a:r>
            <a:r>
              <a:rPr lang="en-US" sz="2800" dirty="0"/>
              <a:t> one = "One" </a:t>
            </a:r>
            <a:r>
              <a:rPr lang="en-US" sz="2800" dirty="0" smtClean="0"/>
              <a:t/>
            </a:r>
            <a:br>
              <a:rPr lang="en-US" sz="2800" dirty="0" smtClean="0"/>
            </a:br>
            <a:r>
              <a:rPr lang="en-US" sz="2800" dirty="0" err="1" smtClean="0"/>
              <a:t>var</a:t>
            </a:r>
            <a:r>
              <a:rPr lang="en-US" sz="2800" dirty="0" smtClean="0"/>
              <a:t> </a:t>
            </a:r>
            <a:r>
              <a:rPr lang="en-US" sz="2800" dirty="0"/>
              <a:t>two = "Two" </a:t>
            </a:r>
            <a:r>
              <a:rPr lang="en-US" sz="2800" dirty="0" smtClean="0"/>
              <a:t/>
            </a:r>
            <a:br>
              <a:rPr lang="en-US" sz="2800" dirty="0" smtClean="0"/>
            </a:br>
            <a:r>
              <a:rPr lang="en-US" sz="2800" dirty="0" smtClean="0"/>
              <a:t>reverse(first</a:t>
            </a:r>
            <a:r>
              <a:rPr lang="en-US" sz="2800" dirty="0"/>
              <a:t>: &amp;one, second: &amp;two) </a:t>
            </a:r>
            <a:r>
              <a:rPr lang="en-US" sz="2800" dirty="0" smtClean="0"/>
              <a:t/>
            </a:r>
            <a:br>
              <a:rPr lang="en-US" sz="2800" dirty="0" smtClean="0"/>
            </a:br>
            <a:r>
              <a:rPr lang="en-US" sz="2800" dirty="0" smtClean="0"/>
              <a:t>print</a:t>
            </a:r>
            <a:r>
              <a:rPr lang="en-US" sz="2800" dirty="0"/>
              <a:t>("one: \(one) two: \(two</a:t>
            </a:r>
            <a:r>
              <a:rPr lang="en-US" sz="2800" dirty="0" smtClean="0"/>
              <a:t>)")</a:t>
            </a:r>
          </a:p>
          <a:p>
            <a:pPr marL="0" indent="0">
              <a:buNone/>
            </a:pPr>
            <a:r>
              <a:rPr lang="en-US" sz="2800" dirty="0" err="1" smtClean="0"/>
              <a:t>one:two</a:t>
            </a:r>
            <a:r>
              <a:rPr lang="en-US" sz="2800" dirty="0" smtClean="0"/>
              <a:t> </a:t>
            </a:r>
            <a:r>
              <a:rPr lang="en-US" sz="2800" dirty="0" err="1" smtClean="0"/>
              <a:t>two:one</a:t>
            </a:r>
            <a:endParaRPr lang="en-US" sz="2800" dirty="0" smtClean="0"/>
          </a:p>
        </p:txBody>
      </p:sp>
    </p:spTree>
    <p:extLst>
      <p:ext uri="{BB962C8B-B14F-4D97-AF65-F5344CB8AC3E}">
        <p14:creationId xmlns:p14="http://schemas.microsoft.com/office/powerpoint/2010/main" val="3549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functions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0185" y="1826746"/>
            <a:ext cx="6811629" cy="4240213"/>
          </a:xfrm>
        </p:spPr>
      </p:pic>
    </p:spTree>
    <p:extLst>
      <p:ext uri="{BB962C8B-B14F-4D97-AF65-F5344CB8AC3E}">
        <p14:creationId xmlns:p14="http://schemas.microsoft.com/office/powerpoint/2010/main" val="17322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functions</a:t>
            </a:r>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nums</a:t>
            </a:r>
            <a:r>
              <a:rPr lang="en-US" sz="2800" dirty="0"/>
              <a:t>: [</a:t>
            </a:r>
            <a:r>
              <a:rPr lang="en-US" sz="2800" dirty="0" err="1"/>
              <a:t>Int</a:t>
            </a:r>
            <a:r>
              <a:rPr lang="en-US" sz="2800" dirty="0"/>
              <a:t>] = [6,2,5,3,1] </a:t>
            </a:r>
            <a:r>
              <a:rPr lang="en-US" sz="2800" dirty="0" smtClean="0"/>
              <a:t/>
            </a:r>
            <a:br>
              <a:rPr lang="en-US" sz="2800" dirty="0" smtClean="0"/>
            </a:br>
            <a:r>
              <a:rPr lang="en-US" sz="2800" dirty="0" smtClean="0"/>
              <a:t>sort(numbers</a:t>
            </a:r>
            <a:r>
              <a:rPr lang="en-US" sz="2800" dirty="0"/>
              <a:t>: &amp;</a:t>
            </a:r>
            <a:r>
              <a:rPr lang="en-US" sz="2800" dirty="0" err="1"/>
              <a:t>nums</a:t>
            </a:r>
            <a:r>
              <a:rPr lang="en-US" sz="2800" dirty="0"/>
              <a:t>) </a:t>
            </a:r>
            <a:endParaRPr lang="en-US" sz="2800" dirty="0" smtClean="0"/>
          </a:p>
          <a:p>
            <a:pPr marL="0" indent="0">
              <a:buNone/>
            </a:pPr>
            <a:r>
              <a:rPr lang="en-US" sz="2800" dirty="0" smtClean="0"/>
              <a:t>for </a:t>
            </a:r>
            <a:r>
              <a:rPr lang="en-US" sz="2800" dirty="0"/>
              <a:t>value in </a:t>
            </a:r>
            <a:r>
              <a:rPr lang="en-US" sz="2800" dirty="0" err="1"/>
              <a:t>nums</a:t>
            </a:r>
            <a:r>
              <a:rPr lang="en-US" sz="2800" dirty="0"/>
              <a:t> { </a:t>
            </a:r>
            <a:r>
              <a:rPr lang="en-US" sz="2800" dirty="0" smtClean="0"/>
              <a:t/>
            </a:r>
            <a:br>
              <a:rPr lang="en-US" sz="2800" dirty="0" smtClean="0"/>
            </a:br>
            <a:r>
              <a:rPr lang="en-US" sz="2800" dirty="0" smtClean="0"/>
              <a:t>	print</a:t>
            </a:r>
            <a:r>
              <a:rPr lang="en-US" sz="2800" dirty="0"/>
              <a:t>("--\(value)") </a:t>
            </a:r>
            <a:r>
              <a:rPr lang="en-US" sz="2800" dirty="0" smtClean="0"/>
              <a:t/>
            </a:r>
            <a:br>
              <a:rPr lang="en-US" sz="2800" dirty="0" smtClean="0"/>
            </a:br>
            <a:r>
              <a:rPr lang="en-US" sz="2800" dirty="0" smtClean="0"/>
              <a:t>}</a:t>
            </a:r>
            <a:endParaRPr lang="en-US" sz="2800" dirty="0"/>
          </a:p>
        </p:txBody>
      </p:sp>
    </p:spTree>
    <p:extLst>
      <p:ext uri="{BB962C8B-B14F-4D97-AF65-F5344CB8AC3E}">
        <p14:creationId xmlns:p14="http://schemas.microsoft.com/office/powerpoint/2010/main" val="9809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Structures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Creating and using classes and structures</a:t>
            </a:r>
          </a:p>
          <a:p>
            <a:r>
              <a:rPr lang="en-US" sz="2800" dirty="0"/>
              <a:t>Adding properties and property observers to classes and structures</a:t>
            </a:r>
          </a:p>
          <a:p>
            <a:r>
              <a:rPr lang="en-US" sz="2800" dirty="0"/>
              <a:t>Adding methods to classes and structures</a:t>
            </a:r>
          </a:p>
          <a:p>
            <a:r>
              <a:rPr lang="en-US" sz="2800" dirty="0"/>
              <a:t>Adding initializers to classes and structures</a:t>
            </a:r>
          </a:p>
          <a:p>
            <a:r>
              <a:rPr lang="en-US" sz="2800" dirty="0"/>
              <a:t>Using access controls</a:t>
            </a:r>
          </a:p>
          <a:p>
            <a:r>
              <a:rPr lang="en-US" sz="2800" dirty="0"/>
              <a:t>Creating a class hierarchy</a:t>
            </a:r>
          </a:p>
          <a:p>
            <a:r>
              <a:rPr lang="en-US" sz="2800" dirty="0"/>
              <a:t>Extending a class</a:t>
            </a:r>
          </a:p>
          <a:p>
            <a:r>
              <a:rPr lang="en-US" sz="2800" dirty="0"/>
              <a:t>Understanding memory management and ARC</a:t>
            </a:r>
          </a:p>
        </p:txBody>
      </p:sp>
    </p:spTree>
    <p:extLst>
      <p:ext uri="{BB962C8B-B14F-4D97-AF65-F5344CB8AC3E}">
        <p14:creationId xmlns:p14="http://schemas.microsoft.com/office/powerpoint/2010/main" val="93525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Similarities between classes and </a:t>
            </a:r>
            <a:r>
              <a:rPr lang="en-US" dirty="0" smtClean="0"/>
              <a:t>structures</a:t>
            </a:r>
            <a:endParaRPr lang="en-US" dirty="0"/>
          </a:p>
        </p:txBody>
      </p:sp>
      <p:sp>
        <p:nvSpPr>
          <p:cNvPr id="3" name="Content Placeholder 2"/>
          <p:cNvSpPr>
            <a:spLocks noGrp="1"/>
          </p:cNvSpPr>
          <p:nvPr>
            <p:ph idx="1"/>
          </p:nvPr>
        </p:nvSpPr>
        <p:spPr/>
        <p:txBody>
          <a:bodyPr>
            <a:normAutofit/>
          </a:bodyPr>
          <a:lstStyle/>
          <a:p>
            <a:r>
              <a:rPr lang="en-US" sz="2400" b="1" dirty="0"/>
              <a:t>Properties</a:t>
            </a:r>
            <a:r>
              <a:rPr lang="en-US" sz="2400" dirty="0"/>
              <a:t>: These are used to store information in our classes and structures</a:t>
            </a:r>
          </a:p>
          <a:p>
            <a:r>
              <a:rPr lang="en-US" sz="2400" b="1" dirty="0"/>
              <a:t>Methods</a:t>
            </a:r>
            <a:r>
              <a:rPr lang="en-US" sz="2400" dirty="0"/>
              <a:t>: These provide functionality for our classes and structures</a:t>
            </a:r>
          </a:p>
          <a:p>
            <a:r>
              <a:rPr lang="en-US" sz="2400" b="1" dirty="0"/>
              <a:t>Initializers</a:t>
            </a:r>
            <a:r>
              <a:rPr lang="en-US" sz="2400" dirty="0"/>
              <a:t>: These are used when initializing instances of our classes and structures</a:t>
            </a:r>
          </a:p>
          <a:p>
            <a:r>
              <a:rPr lang="en-US" sz="2400" b="1" dirty="0"/>
              <a:t>Subscripts</a:t>
            </a:r>
            <a:r>
              <a:rPr lang="en-US" sz="2400" dirty="0"/>
              <a:t>: These provide access to values using the subscript syntax</a:t>
            </a:r>
          </a:p>
          <a:p>
            <a:r>
              <a:rPr lang="en-US" sz="2400" b="1" dirty="0"/>
              <a:t>Extensions</a:t>
            </a:r>
            <a:r>
              <a:rPr lang="en-US" sz="2400" dirty="0"/>
              <a:t>: These help in extending both classes and structures</a:t>
            </a:r>
          </a:p>
        </p:txBody>
      </p:sp>
    </p:spTree>
    <p:extLst>
      <p:ext uri="{BB962C8B-B14F-4D97-AF65-F5344CB8AC3E}">
        <p14:creationId xmlns:p14="http://schemas.microsoft.com/office/powerpoint/2010/main" val="7614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Differences between </a:t>
            </a:r>
            <a:r>
              <a:rPr lang="en-US" dirty="0"/>
              <a:t>classes and </a:t>
            </a:r>
            <a:r>
              <a:rPr lang="en-US" dirty="0" smtClean="0"/>
              <a:t>structures</a:t>
            </a:r>
            <a:endParaRPr lang="en-US" dirty="0"/>
          </a:p>
        </p:txBody>
      </p:sp>
      <p:sp>
        <p:nvSpPr>
          <p:cNvPr id="3" name="Content Placeholder 2"/>
          <p:cNvSpPr>
            <a:spLocks noGrp="1"/>
          </p:cNvSpPr>
          <p:nvPr>
            <p:ph idx="1"/>
          </p:nvPr>
        </p:nvSpPr>
        <p:spPr/>
        <p:txBody>
          <a:bodyPr>
            <a:normAutofit/>
          </a:bodyPr>
          <a:lstStyle/>
          <a:p>
            <a:r>
              <a:rPr lang="en-US" sz="2400" b="1" dirty="0"/>
              <a:t>Type</a:t>
            </a:r>
            <a:r>
              <a:rPr lang="en-US" sz="2400" dirty="0"/>
              <a:t>: A structure is a value type while a class is a reference type</a:t>
            </a:r>
          </a:p>
          <a:p>
            <a:r>
              <a:rPr lang="en-US" sz="2400" b="1" dirty="0"/>
              <a:t>Inheritance</a:t>
            </a:r>
            <a:r>
              <a:rPr lang="en-US" sz="2400" dirty="0"/>
              <a:t>: A structure cannot inherit from other types while a class can</a:t>
            </a:r>
          </a:p>
          <a:p>
            <a:r>
              <a:rPr lang="en-US" sz="2400" b="1" dirty="0" err="1"/>
              <a:t>Deinitializers</a:t>
            </a:r>
            <a:r>
              <a:rPr lang="en-US" sz="2400" dirty="0"/>
              <a:t>: Structures cannot have custom </a:t>
            </a:r>
            <a:r>
              <a:rPr lang="en-US" sz="2400" dirty="0" err="1"/>
              <a:t>deinitializers</a:t>
            </a:r>
            <a:r>
              <a:rPr lang="en-US" sz="2400" dirty="0"/>
              <a:t> while a class </a:t>
            </a:r>
            <a:r>
              <a:rPr lang="en-US" sz="2400" dirty="0" smtClean="0"/>
              <a:t>can</a:t>
            </a:r>
            <a:r>
              <a:rPr lang="en-US" sz="2400" dirty="0"/>
              <a:t/>
            </a:r>
            <a:br>
              <a:rPr lang="en-US" sz="2400" dirty="0"/>
            </a:br>
            <a:endParaRPr lang="en-US" sz="2400" dirty="0"/>
          </a:p>
        </p:txBody>
      </p:sp>
    </p:spTree>
    <p:extLst>
      <p:ext uri="{BB962C8B-B14F-4D97-AF65-F5344CB8AC3E}">
        <p14:creationId xmlns:p14="http://schemas.microsoft.com/office/powerpoint/2010/main" val="6863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Class or Structure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class </a:t>
            </a:r>
            <a:r>
              <a:rPr lang="en-US" sz="2800" dirty="0" err="1"/>
              <a:t>MyClass</a:t>
            </a:r>
            <a:r>
              <a:rPr lang="en-US" sz="2800" dirty="0"/>
              <a:t> { </a:t>
            </a:r>
            <a:r>
              <a:rPr lang="en-US" sz="2800" dirty="0" smtClean="0"/>
              <a:t/>
            </a:r>
            <a:br>
              <a:rPr lang="en-US" sz="2800" dirty="0" smtClean="0"/>
            </a:br>
            <a:r>
              <a:rPr lang="en-US" sz="2800" dirty="0" smtClean="0"/>
              <a:t>	// </a:t>
            </a:r>
            <a:r>
              <a:rPr lang="en-US" sz="2800" dirty="0" err="1"/>
              <a:t>MyClass</a:t>
            </a:r>
            <a:r>
              <a:rPr lang="en-US" sz="2800" dirty="0"/>
              <a:t> definition </a:t>
            </a:r>
            <a:r>
              <a:rPr lang="en-US" sz="2800" dirty="0" smtClean="0"/>
              <a:t/>
            </a:r>
            <a:br>
              <a:rPr lang="en-US" sz="2800" dirty="0" smtClean="0"/>
            </a:br>
            <a:r>
              <a:rPr lang="en-US" sz="2800" dirty="0" smtClean="0"/>
              <a:t>} </a:t>
            </a:r>
          </a:p>
          <a:p>
            <a:pPr marL="0" indent="0">
              <a:buNone/>
            </a:pPr>
            <a:r>
              <a:rPr lang="en-US" sz="2800" dirty="0" err="1" smtClean="0"/>
              <a:t>struct</a:t>
            </a:r>
            <a:r>
              <a:rPr lang="en-US" sz="2800" dirty="0" smtClean="0"/>
              <a:t> </a:t>
            </a:r>
            <a:r>
              <a:rPr lang="en-US" sz="2800" dirty="0" err="1"/>
              <a:t>MyStruct</a:t>
            </a:r>
            <a:r>
              <a:rPr lang="en-US" sz="2800" dirty="0"/>
              <a:t> { </a:t>
            </a:r>
            <a:r>
              <a:rPr lang="en-US" sz="2800" dirty="0" smtClean="0"/>
              <a:t/>
            </a:r>
            <a:br>
              <a:rPr lang="en-US" sz="2800" dirty="0" smtClean="0"/>
            </a:br>
            <a:r>
              <a:rPr lang="en-US" sz="2800" dirty="0" smtClean="0"/>
              <a:t>	// </a:t>
            </a:r>
            <a:r>
              <a:rPr lang="en-US" sz="2800" dirty="0" err="1"/>
              <a:t>MyStruct</a:t>
            </a:r>
            <a:r>
              <a:rPr lang="en-US" sz="2800" dirty="0"/>
              <a:t> definition </a:t>
            </a:r>
            <a:r>
              <a:rPr lang="en-US" sz="2800" dirty="0" smtClean="0"/>
              <a:t/>
            </a:r>
            <a:br>
              <a:rPr lang="en-US" sz="2800" dirty="0" smtClean="0"/>
            </a:br>
            <a:r>
              <a:rPr lang="en-US" sz="2800" dirty="0" smtClean="0"/>
              <a:t>} </a:t>
            </a:r>
            <a:r>
              <a:rPr lang="en-US" sz="2800" dirty="0"/>
              <a:t/>
            </a:r>
            <a:br>
              <a:rPr lang="en-US" sz="2800" dirty="0"/>
            </a:br>
            <a:endParaRPr lang="en-US" sz="2800" dirty="0"/>
          </a:p>
        </p:txBody>
      </p:sp>
    </p:spTree>
    <p:extLst>
      <p:ext uri="{BB962C8B-B14F-4D97-AF65-F5344CB8AC3E}">
        <p14:creationId xmlns:p14="http://schemas.microsoft.com/office/powerpoint/2010/main" val="123581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a:t>
            </a:r>
            <a:endParaRPr lang="en-US" dirty="0"/>
          </a:p>
        </p:txBody>
      </p:sp>
      <p:sp>
        <p:nvSpPr>
          <p:cNvPr id="3" name="Content Placeholder 2"/>
          <p:cNvSpPr>
            <a:spLocks noGrp="1"/>
          </p:cNvSpPr>
          <p:nvPr>
            <p:ph idx="1"/>
          </p:nvPr>
        </p:nvSpPr>
        <p:spPr/>
        <p:txBody>
          <a:bodyPr>
            <a:normAutofit fontScale="92500" lnSpcReduction="20000"/>
          </a:bodyPr>
          <a:lstStyle/>
          <a:p>
            <a:r>
              <a:rPr lang="en-US" sz="2800" b="1" dirty="0"/>
              <a:t>Stored properties</a:t>
            </a:r>
            <a:r>
              <a:rPr lang="en-US" sz="2800" dirty="0"/>
              <a:t>: They store variable or constant values as part of an instance of a class or structure. Stored properties can also have property observers, which can monitor the property for changes and respond with custom actions when the value of the property changes.</a:t>
            </a:r>
          </a:p>
          <a:p>
            <a:r>
              <a:rPr lang="en-US" sz="2800" b="1" dirty="0"/>
              <a:t>Computed properties</a:t>
            </a:r>
            <a:r>
              <a:rPr lang="en-US" sz="2800" dirty="0"/>
              <a:t>: They do not store a value by themselves, but retrieve and possibly set other properties. The value returned by a computed property can also be calculated when it is requested.</a:t>
            </a:r>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145284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lstStyle/>
          <a:p>
            <a:pPr marL="0" indent="0">
              <a:buNone/>
            </a:pPr>
            <a:r>
              <a:rPr lang="en-US" dirty="0"/>
              <a:t>if condition { </a:t>
            </a:r>
            <a:br>
              <a:rPr lang="en-US" dirty="0"/>
            </a:br>
            <a:r>
              <a:rPr lang="en-US" dirty="0"/>
              <a:t> </a:t>
            </a:r>
            <a:r>
              <a:rPr lang="en-US" dirty="0" smtClean="0"/>
              <a:t>   block </a:t>
            </a:r>
            <a:r>
              <a:rPr lang="en-US" dirty="0"/>
              <a:t>of code </a:t>
            </a:r>
            <a:r>
              <a:rPr lang="en-US" dirty="0" smtClean="0"/>
              <a:t/>
            </a:r>
            <a:br>
              <a:rPr lang="en-US" dirty="0" smtClean="0"/>
            </a:br>
            <a:r>
              <a:rPr lang="en-US" dirty="0" smtClean="0"/>
              <a:t>} </a:t>
            </a:r>
          </a:p>
          <a:p>
            <a:pPr marL="0" indent="0">
              <a:buNone/>
            </a:pPr>
            <a:r>
              <a:rPr lang="en-US" sz="2800" dirty="0"/>
              <a:t>let </a:t>
            </a:r>
            <a:r>
              <a:rPr lang="en-US" sz="2800" dirty="0" err="1"/>
              <a:t>teamOneScore</a:t>
            </a:r>
            <a:r>
              <a:rPr lang="en-US" sz="2800" dirty="0"/>
              <a:t> = 7 </a:t>
            </a:r>
            <a:br>
              <a:rPr lang="en-US" sz="2800" dirty="0"/>
            </a:br>
            <a:r>
              <a:rPr lang="en-US" sz="2800" dirty="0" smtClean="0"/>
              <a:t>let </a:t>
            </a:r>
            <a:r>
              <a:rPr lang="en-US" sz="2800" dirty="0" err="1"/>
              <a:t>teamTwoScore</a:t>
            </a:r>
            <a:r>
              <a:rPr lang="en-US" sz="2800" dirty="0"/>
              <a:t> = 6 </a:t>
            </a:r>
            <a:r>
              <a:rPr lang="en-US" sz="2800" dirty="0" smtClean="0"/>
              <a:t/>
            </a:r>
            <a:br>
              <a:rPr lang="en-US" sz="2800" dirty="0" smtClean="0"/>
            </a:br>
            <a:r>
              <a:rPr lang="en-US" sz="2800" dirty="0" smtClean="0"/>
              <a:t>if </a:t>
            </a:r>
            <a:r>
              <a:rPr lang="en-US" sz="2800" dirty="0" err="1"/>
              <a:t>teamOneScore</a:t>
            </a:r>
            <a:r>
              <a:rPr lang="en-US" sz="2800" dirty="0"/>
              <a:t> &gt; </a:t>
            </a:r>
            <a:r>
              <a:rPr lang="en-US" sz="2800" dirty="0" err="1"/>
              <a:t>teamTwoScore</a:t>
            </a:r>
            <a:r>
              <a:rPr lang="en-US" sz="2800" dirty="0"/>
              <a:t> { </a:t>
            </a:r>
            <a:br>
              <a:rPr lang="en-US" sz="2800" dirty="0"/>
            </a:br>
            <a:r>
              <a:rPr lang="en-US" sz="2800" dirty="0" smtClean="0"/>
              <a:t>	print</a:t>
            </a:r>
            <a:r>
              <a:rPr lang="en-US" sz="2800" dirty="0"/>
              <a:t>("Team One Won") </a:t>
            </a:r>
            <a:r>
              <a:rPr lang="en-US" sz="2800" dirty="0" smtClean="0"/>
              <a:t/>
            </a:r>
            <a:br>
              <a:rPr lang="en-US" sz="2800" dirty="0" smtClean="0"/>
            </a:br>
            <a:r>
              <a:rPr lang="en-US" sz="2800" dirty="0" smtClean="0"/>
              <a:t>} </a:t>
            </a:r>
            <a:endParaRPr lang="en-US" sz="2800" dirty="0"/>
          </a:p>
          <a:p>
            <a:endParaRPr lang="en-US" sz="2800" dirty="0"/>
          </a:p>
        </p:txBody>
      </p:sp>
    </p:spTree>
    <p:extLst>
      <p:ext uri="{BB962C8B-B14F-4D97-AF65-F5344CB8AC3E}">
        <p14:creationId xmlns:p14="http://schemas.microsoft.com/office/powerpoint/2010/main" val="53068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a:t>struct</a:t>
            </a:r>
            <a:r>
              <a:rPr lang="en-US" sz="2800" dirty="0"/>
              <a:t> </a:t>
            </a:r>
            <a:r>
              <a:rPr lang="en-US" sz="2800" dirty="0" err="1"/>
              <a:t>MyStruct</a:t>
            </a:r>
            <a:r>
              <a:rPr lang="en-US" sz="2800" dirty="0"/>
              <a:t> { </a:t>
            </a:r>
            <a:r>
              <a:rPr lang="en-US" sz="2800" dirty="0" smtClean="0"/>
              <a:t/>
            </a:r>
            <a:br>
              <a:rPr lang="en-US" sz="2800" dirty="0" smtClean="0"/>
            </a:br>
            <a:r>
              <a:rPr lang="en-US" sz="2800" dirty="0" smtClean="0"/>
              <a:t>	let </a:t>
            </a:r>
            <a:r>
              <a:rPr lang="en-US" sz="2800" dirty="0"/>
              <a:t>c = 5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smtClean="0"/>
              <a:t>class </a:t>
            </a:r>
            <a:r>
              <a:rPr lang="en-US" sz="2800" dirty="0" err="1"/>
              <a:t>MyClass</a:t>
            </a:r>
            <a:r>
              <a:rPr lang="en-US" sz="2800" dirty="0"/>
              <a:t> { </a:t>
            </a:r>
            <a:r>
              <a:rPr lang="en-US" sz="2800" dirty="0" smtClean="0"/>
              <a:t/>
            </a:r>
            <a:br>
              <a:rPr lang="en-US" sz="2800" dirty="0" smtClean="0"/>
            </a:br>
            <a:r>
              <a:rPr lang="en-US" sz="2800" dirty="0" smtClean="0"/>
              <a:t>	let </a:t>
            </a:r>
            <a:r>
              <a:rPr lang="en-US" sz="2800" dirty="0"/>
              <a:t>c = 5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err="1" smtClean="0"/>
              <a:t>var</a:t>
            </a:r>
            <a:r>
              <a:rPr lang="en-US" sz="2800" dirty="0" smtClean="0"/>
              <a:t> </a:t>
            </a:r>
            <a:r>
              <a:rPr lang="en-US" sz="2800" dirty="0" err="1"/>
              <a:t>myStruct</a:t>
            </a:r>
            <a:r>
              <a:rPr lang="en-US" sz="2800" dirty="0"/>
              <a:t> = </a:t>
            </a:r>
            <a:r>
              <a:rPr lang="en-US" sz="2800" dirty="0" err="1"/>
              <a:t>MyStruct</a:t>
            </a:r>
            <a:r>
              <a:rPr lang="en-US" sz="2800" dirty="0"/>
              <a:t>() </a:t>
            </a:r>
            <a:r>
              <a:rPr lang="en-US" sz="2800" dirty="0" smtClean="0"/>
              <a:t/>
            </a:r>
            <a:br>
              <a:rPr lang="en-US" sz="2800" dirty="0" smtClean="0"/>
            </a:br>
            <a:r>
              <a:rPr lang="en-US" sz="2800" dirty="0" err="1" smtClean="0"/>
              <a:t>var</a:t>
            </a:r>
            <a:r>
              <a:rPr lang="en-US" sz="2800" dirty="0" smtClean="0"/>
              <a:t> </a:t>
            </a:r>
            <a:r>
              <a:rPr lang="en-US" sz="2800" dirty="0" err="1"/>
              <a:t>myClass</a:t>
            </a:r>
            <a:r>
              <a:rPr lang="en-US" sz="2800" dirty="0"/>
              <a:t> = </a:t>
            </a:r>
            <a:r>
              <a:rPr lang="en-US" sz="2800" dirty="0" err="1"/>
              <a:t>MyClass</a:t>
            </a:r>
            <a:r>
              <a:rPr lang="en-US" sz="2800" dirty="0"/>
              <a:t>() </a:t>
            </a:r>
          </a:p>
        </p:txBody>
      </p:sp>
    </p:spTree>
    <p:extLst>
      <p:ext uri="{BB962C8B-B14F-4D97-AF65-F5344CB8AC3E}">
        <p14:creationId xmlns:p14="http://schemas.microsoft.com/office/powerpoint/2010/main" val="59291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struct</a:t>
            </a:r>
            <a:r>
              <a:rPr lang="en-US" sz="2800" dirty="0"/>
              <a:t> </a:t>
            </a:r>
            <a:r>
              <a:rPr lang="en-US" sz="2800" dirty="0" err="1"/>
              <a:t>MyStruct</a:t>
            </a:r>
            <a:r>
              <a:rPr lang="en-US" sz="2800" dirty="0"/>
              <a:t> { </a:t>
            </a:r>
            <a:r>
              <a:rPr lang="en-US" sz="2800" dirty="0" smtClean="0"/>
              <a:t/>
            </a:r>
            <a:br>
              <a:rPr lang="en-US" sz="2800" dirty="0" smtClean="0"/>
            </a:br>
            <a:r>
              <a:rPr lang="en-US" sz="2800" dirty="0" smtClean="0"/>
              <a:t>	let </a:t>
            </a:r>
            <a:r>
              <a:rPr lang="en-US" sz="2800" dirty="0"/>
              <a:t>c = 5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err="1"/>
              <a:t>var</a:t>
            </a:r>
            <a:r>
              <a:rPr lang="en-US" sz="2800" dirty="0"/>
              <a:t> </a:t>
            </a:r>
            <a:r>
              <a:rPr lang="en-US" sz="2800" dirty="0" err="1"/>
              <a:t>myStruct</a:t>
            </a:r>
            <a:r>
              <a:rPr lang="en-US" sz="2800" dirty="0"/>
              <a:t> = </a:t>
            </a:r>
            <a:r>
              <a:rPr lang="en-US" sz="2800" dirty="0" err="1"/>
              <a:t>MyStruct</a:t>
            </a:r>
            <a:r>
              <a:rPr lang="en-US" sz="2800" dirty="0"/>
              <a:t>(v: "Hello</a:t>
            </a:r>
            <a:r>
              <a:rPr lang="en-US" sz="2800" dirty="0" smtClean="0"/>
              <a:t>")</a:t>
            </a:r>
          </a:p>
        </p:txBody>
      </p:sp>
    </p:spTree>
    <p:extLst>
      <p:ext uri="{BB962C8B-B14F-4D97-AF65-F5344CB8AC3E}">
        <p14:creationId xmlns:p14="http://schemas.microsoft.com/office/powerpoint/2010/main" val="200023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struct</a:t>
            </a:r>
            <a:r>
              <a:rPr lang="en-US" sz="2800" dirty="0"/>
              <a:t> </a:t>
            </a:r>
            <a:r>
              <a:rPr lang="en-US" sz="2800" dirty="0" err="1"/>
              <a:t>MyStruct</a:t>
            </a:r>
            <a:r>
              <a:rPr lang="en-US" sz="2800" dirty="0"/>
              <a:t> { </a:t>
            </a:r>
            <a:r>
              <a:rPr lang="en-US" sz="2800" dirty="0" smtClean="0"/>
              <a:t/>
            </a:r>
            <a:br>
              <a:rPr lang="en-US" sz="2800" dirty="0" smtClean="0"/>
            </a:br>
            <a:r>
              <a:rPr lang="en-US" sz="2800" dirty="0" smtClean="0"/>
              <a:t>	let c: </a:t>
            </a:r>
            <a:r>
              <a:rPr lang="en-US" sz="2800" dirty="0" err="1" smtClean="0"/>
              <a:t>Int</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a:t>v = "" </a:t>
            </a:r>
            <a:r>
              <a:rPr lang="en-US" sz="2800" dirty="0" smtClean="0"/>
              <a:t/>
            </a:r>
            <a:br>
              <a:rPr lang="en-US" sz="2800" dirty="0" smtClean="0"/>
            </a:br>
            <a:r>
              <a:rPr lang="en-US" sz="2800" dirty="0" smtClean="0"/>
              <a:t>} </a:t>
            </a:r>
          </a:p>
          <a:p>
            <a:pPr marL="0" indent="0">
              <a:buNone/>
            </a:pPr>
            <a:r>
              <a:rPr lang="en-US" sz="2800" dirty="0" err="1"/>
              <a:t>var</a:t>
            </a:r>
            <a:r>
              <a:rPr lang="en-US" sz="2800" dirty="0"/>
              <a:t> </a:t>
            </a:r>
            <a:r>
              <a:rPr lang="en-US" sz="2800" dirty="0" err="1"/>
              <a:t>myStruct</a:t>
            </a:r>
            <a:r>
              <a:rPr lang="en-US" sz="2800" dirty="0"/>
              <a:t> = </a:t>
            </a:r>
            <a:r>
              <a:rPr lang="en-US" sz="2800" dirty="0" err="1"/>
              <a:t>MyStruct</a:t>
            </a:r>
            <a:r>
              <a:rPr lang="en-US" sz="2800" dirty="0"/>
              <a:t>(c: 10, v: "Hello")</a:t>
            </a:r>
            <a:endParaRPr lang="en-US" sz="2800" dirty="0" smtClean="0"/>
          </a:p>
        </p:txBody>
      </p:sp>
    </p:spTree>
    <p:extLst>
      <p:ext uri="{BB962C8B-B14F-4D97-AF65-F5344CB8AC3E}">
        <p14:creationId xmlns:p14="http://schemas.microsoft.com/office/powerpoint/2010/main" val="149674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Stored Properties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err="1"/>
              <a:t>struct</a:t>
            </a:r>
            <a:r>
              <a:rPr lang="en-US" sz="2800" dirty="0"/>
              <a:t> </a:t>
            </a:r>
            <a:r>
              <a:rPr lang="en-US" sz="2800" dirty="0" err="1"/>
              <a:t>EmployeeStruct</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salaryYear</a:t>
            </a:r>
            <a:r>
              <a:rPr lang="en-US" sz="2800" dirty="0"/>
              <a:t> = 0.0 </a:t>
            </a:r>
            <a:r>
              <a:rPr lang="en-US" sz="2800" dirty="0" smtClean="0"/>
              <a:t/>
            </a:r>
            <a:br>
              <a:rPr lang="en-US" sz="2800" dirty="0" smtClean="0"/>
            </a:br>
            <a:r>
              <a:rPr lang="en-US" sz="2800" dirty="0" smtClean="0"/>
              <a:t>} </a:t>
            </a:r>
          </a:p>
          <a:p>
            <a:pPr marL="0" indent="0">
              <a:buNone/>
            </a:pPr>
            <a:r>
              <a:rPr lang="en-US" sz="2800" dirty="0" smtClean="0"/>
              <a:t>public </a:t>
            </a:r>
            <a:r>
              <a:rPr lang="en-US" sz="2800" dirty="0"/>
              <a:t>class </a:t>
            </a:r>
            <a:r>
              <a:rPr lang="en-US" sz="2800" dirty="0" err="1"/>
              <a:t>EmployeeClass</a:t>
            </a:r>
            <a:r>
              <a:rPr lang="en-US" sz="2800" dirty="0"/>
              <a:t>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firstName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lastName</a:t>
            </a:r>
            <a:r>
              <a:rPr lang="en-US" sz="2800" dirty="0"/>
              <a:t> = "" </a:t>
            </a:r>
            <a:r>
              <a:rPr lang="en-US" sz="2800" dirty="0" smtClean="0"/>
              <a:t/>
            </a:r>
            <a:br>
              <a:rPr lang="en-US" sz="2800" dirty="0" smtClean="0"/>
            </a:br>
            <a:r>
              <a:rPr lang="en-US" sz="2800" dirty="0" smtClean="0"/>
              <a:t>	</a:t>
            </a:r>
            <a:r>
              <a:rPr lang="en-US" sz="2800" dirty="0" err="1" smtClean="0"/>
              <a:t>var</a:t>
            </a:r>
            <a:r>
              <a:rPr lang="en-US" sz="2800" dirty="0" smtClean="0"/>
              <a:t> </a:t>
            </a:r>
            <a:r>
              <a:rPr lang="en-US" sz="2800" dirty="0" err="1"/>
              <a:t>salaryYear</a:t>
            </a:r>
            <a:r>
              <a:rPr lang="en-US" sz="2800" dirty="0"/>
              <a:t> = 0.0 </a:t>
            </a:r>
            <a:r>
              <a:rPr lang="en-US" sz="2800" dirty="0" smtClean="0"/>
              <a:t/>
            </a:r>
            <a:br>
              <a:rPr lang="en-US" sz="2800" dirty="0" smtClean="0"/>
            </a:br>
            <a:r>
              <a:rPr lang="en-US" sz="2800" dirty="0" smtClean="0"/>
              <a:t>}</a:t>
            </a:r>
          </a:p>
        </p:txBody>
      </p:sp>
    </p:spTree>
    <p:extLst>
      <p:ext uri="{BB962C8B-B14F-4D97-AF65-F5344CB8AC3E}">
        <p14:creationId xmlns:p14="http://schemas.microsoft.com/office/powerpoint/2010/main" val="20151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salaryWeek</a:t>
            </a:r>
            <a:r>
              <a:rPr lang="en-US" sz="2800" dirty="0"/>
              <a:t>: Double { </a:t>
            </a:r>
            <a:r>
              <a:rPr lang="en-US" sz="2800" dirty="0" smtClean="0"/>
              <a:t/>
            </a:r>
            <a:br>
              <a:rPr lang="en-US" sz="2800" dirty="0" smtClean="0"/>
            </a:br>
            <a:r>
              <a:rPr lang="en-US" sz="2800" dirty="0" smtClean="0"/>
              <a:t>	get</a:t>
            </a:r>
            <a:r>
              <a:rPr lang="en-US" sz="2800" dirty="0"/>
              <a:t>{ </a:t>
            </a:r>
            <a:r>
              <a:rPr lang="en-US" sz="2800" dirty="0" smtClean="0"/>
              <a:t/>
            </a:r>
            <a:br>
              <a:rPr lang="en-US" sz="2800" dirty="0" smtClean="0"/>
            </a:br>
            <a:r>
              <a:rPr lang="en-US" sz="2800" dirty="0" smtClean="0"/>
              <a:t>		return </a:t>
            </a:r>
            <a:r>
              <a:rPr lang="en-US" sz="2800" dirty="0" err="1"/>
              <a:t>self.salaryYear</a:t>
            </a:r>
            <a:r>
              <a:rPr lang="en-US" sz="2800" dirty="0"/>
              <a:t>/52 </a:t>
            </a:r>
            <a:r>
              <a:rPr lang="en-US" sz="2800" dirty="0" smtClean="0"/>
              <a:t/>
            </a:r>
            <a:br>
              <a:rPr lang="en-US" sz="2800" dirty="0" smtClean="0"/>
            </a:br>
            <a:r>
              <a:rPr lang="en-US" sz="2800" dirty="0" smtClean="0"/>
              <a:t>	} </a:t>
            </a:r>
            <a:br>
              <a:rPr lang="en-US" sz="2800" dirty="0" smtClean="0"/>
            </a:br>
            <a:r>
              <a:rPr lang="en-US" sz="2800" dirty="0" smtClean="0"/>
              <a:t>}</a:t>
            </a:r>
          </a:p>
        </p:txBody>
      </p:sp>
    </p:spTree>
    <p:extLst>
      <p:ext uri="{BB962C8B-B14F-4D97-AF65-F5344CB8AC3E}">
        <p14:creationId xmlns:p14="http://schemas.microsoft.com/office/powerpoint/2010/main" val="17705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salaryWeek</a:t>
            </a:r>
            <a:r>
              <a:rPr lang="en-US" sz="2800" dirty="0"/>
              <a:t>: Double { </a:t>
            </a:r>
            <a:r>
              <a:rPr lang="en-US" sz="2800" dirty="0" smtClean="0"/>
              <a:t/>
            </a:r>
            <a:br>
              <a:rPr lang="en-US" sz="2800" dirty="0" smtClean="0"/>
            </a:br>
            <a:r>
              <a:rPr lang="en-US" sz="2800" dirty="0" smtClean="0"/>
              <a:t>		return </a:t>
            </a:r>
            <a:r>
              <a:rPr lang="en-US" sz="2800" dirty="0" err="1"/>
              <a:t>self.salaryYear</a:t>
            </a:r>
            <a:r>
              <a:rPr lang="en-US" sz="2800" dirty="0"/>
              <a:t>/52 </a:t>
            </a:r>
            <a:r>
              <a:rPr lang="en-US" sz="2800" dirty="0" smtClean="0"/>
              <a:t/>
            </a:r>
            <a:br>
              <a:rPr lang="en-US" sz="2800" dirty="0" smtClean="0"/>
            </a:br>
            <a:r>
              <a:rPr lang="en-US" sz="2800" dirty="0" smtClean="0"/>
              <a:t>}</a:t>
            </a:r>
          </a:p>
        </p:txBody>
      </p:sp>
    </p:spTree>
    <p:extLst>
      <p:ext uri="{BB962C8B-B14F-4D97-AF65-F5344CB8AC3E}">
        <p14:creationId xmlns:p14="http://schemas.microsoft.com/office/powerpoint/2010/main" val="112858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Computed Properties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var</a:t>
            </a:r>
            <a:r>
              <a:rPr lang="en-US" sz="2800" dirty="0"/>
              <a:t> </a:t>
            </a:r>
            <a:r>
              <a:rPr lang="en-US" sz="2800" dirty="0" err="1"/>
              <a:t>salaryWeek</a:t>
            </a:r>
            <a:r>
              <a:rPr lang="en-US" sz="2800" dirty="0"/>
              <a:t>: Double { </a:t>
            </a:r>
            <a:r>
              <a:rPr lang="en-US" sz="2800" dirty="0" smtClean="0"/>
              <a:t/>
            </a:r>
            <a:br>
              <a:rPr lang="en-US" sz="2800" dirty="0" smtClean="0"/>
            </a:br>
            <a:r>
              <a:rPr lang="en-US" sz="2800" dirty="0" smtClean="0"/>
              <a:t>	get </a:t>
            </a:r>
            <a:r>
              <a:rPr lang="en-US" sz="2800" dirty="0"/>
              <a:t>{ </a:t>
            </a:r>
            <a:r>
              <a:rPr lang="en-US" sz="2800" dirty="0" smtClean="0"/>
              <a:t/>
            </a:r>
            <a:br>
              <a:rPr lang="en-US" sz="2800" dirty="0" smtClean="0"/>
            </a:br>
            <a:r>
              <a:rPr lang="en-US" sz="2800" dirty="0" smtClean="0"/>
              <a:t>		return </a:t>
            </a:r>
            <a:r>
              <a:rPr lang="en-US" sz="2800" dirty="0" err="1"/>
              <a:t>self.salaryYear</a:t>
            </a:r>
            <a:r>
              <a:rPr lang="en-US" sz="2800" dirty="0"/>
              <a:t>/52 </a:t>
            </a:r>
            <a:r>
              <a:rPr lang="en-US" sz="2800" dirty="0" smtClean="0"/>
              <a:t/>
            </a:r>
            <a:br>
              <a:rPr lang="en-US" sz="2800" dirty="0" smtClean="0"/>
            </a:br>
            <a:r>
              <a:rPr lang="en-US" sz="2800" dirty="0" smtClean="0"/>
              <a:t>	} </a:t>
            </a:r>
            <a:br>
              <a:rPr lang="en-US" sz="2800" dirty="0" smtClean="0"/>
            </a:br>
            <a:r>
              <a:rPr lang="en-US" sz="2800" dirty="0" smtClean="0"/>
              <a:t>	set </a:t>
            </a:r>
            <a:r>
              <a:rPr lang="en-US" sz="2800" dirty="0"/>
              <a:t>(</a:t>
            </a:r>
            <a:r>
              <a:rPr lang="en-US" sz="2800" dirty="0" err="1"/>
              <a:t>newSalaryWeek</a:t>
            </a:r>
            <a:r>
              <a:rPr lang="en-US" sz="2800" dirty="0"/>
              <a:t>){ </a:t>
            </a:r>
            <a:r>
              <a:rPr lang="en-US" sz="2800" dirty="0" smtClean="0"/>
              <a:t/>
            </a:r>
            <a:br>
              <a:rPr lang="en-US" sz="2800" dirty="0" smtClean="0"/>
            </a:br>
            <a:r>
              <a:rPr lang="en-US" sz="2800" dirty="0" smtClean="0"/>
              <a:t>		</a:t>
            </a:r>
            <a:r>
              <a:rPr lang="en-US" sz="2800" dirty="0" err="1" smtClean="0"/>
              <a:t>self.salaryYear</a:t>
            </a:r>
            <a:r>
              <a:rPr lang="en-US" sz="2800" dirty="0" smtClean="0"/>
              <a:t> </a:t>
            </a:r>
            <a:r>
              <a:rPr lang="en-US" sz="2800" dirty="0"/>
              <a:t>= </a:t>
            </a:r>
            <a:r>
              <a:rPr lang="en-US" sz="2800" dirty="0" err="1"/>
              <a:t>newSalaryWeek</a:t>
            </a:r>
            <a:r>
              <a:rPr lang="en-US" sz="2800" dirty="0"/>
              <a:t>*52 </a:t>
            </a:r>
            <a:r>
              <a:rPr lang="en-US" sz="2800" dirty="0" smtClean="0"/>
              <a:t/>
            </a:r>
            <a:br>
              <a:rPr lang="en-US" sz="2800" dirty="0" smtClean="0"/>
            </a:br>
            <a:r>
              <a:rPr lang="en-US" sz="2800" dirty="0" smtClean="0"/>
              <a:t>	} </a:t>
            </a:r>
            <a:br>
              <a:rPr lang="en-US" sz="2800" dirty="0" smtClean="0"/>
            </a:br>
            <a:r>
              <a:rPr lang="en-US" sz="2800" dirty="0" smtClean="0"/>
              <a:t>}</a:t>
            </a:r>
          </a:p>
        </p:txBody>
      </p:sp>
    </p:spTree>
    <p:extLst>
      <p:ext uri="{BB962C8B-B14F-4D97-AF65-F5344CB8AC3E}">
        <p14:creationId xmlns:p14="http://schemas.microsoft.com/office/powerpoint/2010/main" val="140050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Properties</a:t>
            </a:r>
            <a:endParaRPr lang="en-US" dirty="0"/>
          </a:p>
        </p:txBody>
      </p:sp>
      <p:sp>
        <p:nvSpPr>
          <p:cNvPr id="3" name="Content Placeholder 2"/>
          <p:cNvSpPr>
            <a:spLocks noGrp="1"/>
          </p:cNvSpPr>
          <p:nvPr>
            <p:ph idx="1"/>
          </p:nvPr>
        </p:nvSpPr>
        <p:spPr>
          <a:xfrm>
            <a:off x="1295400" y="1847386"/>
            <a:ext cx="9601200" cy="3809999"/>
          </a:xfrm>
        </p:spPr>
        <p:txBody>
          <a:bodyPr>
            <a:noAutofit/>
          </a:bodyPr>
          <a:lstStyle/>
          <a:p>
            <a:pPr marL="0" indent="0" fontAlgn="base">
              <a:buNone/>
            </a:pPr>
            <a:r>
              <a:rPr lang="en-US" sz="2400" dirty="0" err="1"/>
              <a:t>struct</a:t>
            </a:r>
            <a:r>
              <a:rPr lang="en-US" sz="2400" dirty="0"/>
              <a:t> </a:t>
            </a:r>
            <a:r>
              <a:rPr lang="en-US" sz="2400" dirty="0" err="1"/>
              <a:t>FixedLengthRange</a:t>
            </a:r>
            <a:r>
              <a:rPr lang="en-US" sz="2400" dirty="0"/>
              <a:t> {</a:t>
            </a:r>
          </a:p>
          <a:p>
            <a:pPr marL="0" indent="0" fontAlgn="base">
              <a:buNone/>
            </a:pPr>
            <a:r>
              <a:rPr lang="en-US" sz="2400" dirty="0" err="1"/>
              <a:t>var</a:t>
            </a:r>
            <a:r>
              <a:rPr lang="en-US" sz="2400" dirty="0"/>
              <a:t> </a:t>
            </a:r>
            <a:r>
              <a:rPr lang="en-US" sz="2400" dirty="0" err="1"/>
              <a:t>firstValue</a:t>
            </a:r>
            <a:r>
              <a:rPr lang="en-US" sz="2400" dirty="0"/>
              <a:t>: </a:t>
            </a:r>
            <a:r>
              <a:rPr lang="en-US" sz="2400" dirty="0" err="1"/>
              <a:t>Int</a:t>
            </a:r>
            <a:endParaRPr lang="en-US" sz="2400" dirty="0"/>
          </a:p>
          <a:p>
            <a:pPr marL="0" indent="0" fontAlgn="base">
              <a:buNone/>
            </a:pPr>
            <a:r>
              <a:rPr lang="en-US" sz="2400" dirty="0"/>
              <a:t>let length: </a:t>
            </a:r>
            <a:r>
              <a:rPr lang="en-US" sz="2400" dirty="0" err="1"/>
              <a:t>Int</a:t>
            </a:r>
            <a:endParaRPr lang="en-US" sz="2400" dirty="0"/>
          </a:p>
          <a:p>
            <a:pPr marL="0" indent="0" fontAlgn="base">
              <a:buNone/>
            </a:pPr>
            <a:r>
              <a:rPr lang="en-US" sz="2400" dirty="0"/>
              <a:t>}</a:t>
            </a:r>
          </a:p>
          <a:p>
            <a:pPr marL="0" indent="0" fontAlgn="base">
              <a:buNone/>
            </a:pPr>
            <a:r>
              <a:rPr lang="en-US" sz="2400" dirty="0" err="1"/>
              <a:t>var</a:t>
            </a:r>
            <a:r>
              <a:rPr lang="en-US" sz="2400" dirty="0"/>
              <a:t> </a:t>
            </a:r>
            <a:r>
              <a:rPr lang="en-US" sz="2400" dirty="0" err="1"/>
              <a:t>rangeOfThreeItems</a:t>
            </a:r>
            <a:r>
              <a:rPr lang="en-US" sz="2400" dirty="0"/>
              <a:t> = </a:t>
            </a:r>
            <a:r>
              <a:rPr lang="en-US" sz="2400" dirty="0" err="1"/>
              <a:t>FixedLengthRange</a:t>
            </a:r>
            <a:r>
              <a:rPr lang="en-US" sz="2400" dirty="0"/>
              <a:t>(</a:t>
            </a:r>
            <a:r>
              <a:rPr lang="en-US" sz="2400" dirty="0" err="1"/>
              <a:t>firstValue</a:t>
            </a:r>
            <a:r>
              <a:rPr lang="en-US" sz="2400" dirty="0"/>
              <a:t>: 0, length: 3)</a:t>
            </a:r>
          </a:p>
          <a:p>
            <a:pPr marL="0" indent="0" fontAlgn="base">
              <a:buNone/>
            </a:pPr>
            <a:r>
              <a:rPr lang="en-US" sz="2400" dirty="0"/>
              <a:t>// the range represents integer values 0, 1, and 2</a:t>
            </a:r>
          </a:p>
          <a:p>
            <a:pPr marL="0" indent="0" fontAlgn="base">
              <a:buNone/>
            </a:pPr>
            <a:r>
              <a:rPr lang="en-US" sz="2400" dirty="0" err="1"/>
              <a:t>rangeOfThreeItems.firstValue</a:t>
            </a:r>
            <a:r>
              <a:rPr lang="en-US" sz="2400" dirty="0"/>
              <a:t> = 6</a:t>
            </a:r>
          </a:p>
          <a:p>
            <a:pPr marL="0" indent="0" fontAlgn="base">
              <a:buNone/>
            </a:pPr>
            <a:r>
              <a:rPr lang="en-US" sz="2400" dirty="0"/>
              <a:t>// the range now represents integer values 6, 7, and </a:t>
            </a:r>
            <a:r>
              <a:rPr lang="en-US" sz="2400" dirty="0" smtClean="0"/>
              <a:t>8</a:t>
            </a:r>
            <a:endParaRPr lang="en-US" sz="2400" dirty="0"/>
          </a:p>
        </p:txBody>
      </p:sp>
    </p:spTree>
    <p:extLst>
      <p:ext uri="{BB962C8B-B14F-4D97-AF65-F5344CB8AC3E}">
        <p14:creationId xmlns:p14="http://schemas.microsoft.com/office/powerpoint/2010/main" val="177370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Properties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err="1"/>
              <a:t>struct</a:t>
            </a:r>
            <a:r>
              <a:rPr lang="en-US" sz="2400" dirty="0"/>
              <a:t> </a:t>
            </a:r>
            <a:r>
              <a:rPr lang="en-US" sz="2400" dirty="0" err="1"/>
              <a:t>EmployeeStruct</a:t>
            </a:r>
            <a:r>
              <a:rPr lang="en-US" sz="2400" dirty="0"/>
              <a:t>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firstName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lastName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salaryYear</a:t>
            </a:r>
            <a:r>
              <a:rPr lang="en-US" sz="2400" dirty="0"/>
              <a:t> = 0.0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salaryWeek</a:t>
            </a:r>
            <a:r>
              <a:rPr lang="en-US" sz="2400" dirty="0"/>
              <a:t>: Double { </a:t>
            </a:r>
            <a:r>
              <a:rPr lang="en-US" sz="2400" dirty="0" smtClean="0"/>
              <a:t/>
            </a:r>
            <a:br>
              <a:rPr lang="en-US" sz="2400" dirty="0" smtClean="0"/>
            </a:br>
            <a:r>
              <a:rPr lang="en-US" sz="2400" dirty="0" smtClean="0"/>
              <a:t>		get</a:t>
            </a:r>
            <a:r>
              <a:rPr lang="en-US" sz="2400" dirty="0"/>
              <a:t>{ </a:t>
            </a:r>
            <a:r>
              <a:rPr lang="en-US" sz="2400" dirty="0" smtClean="0"/>
              <a:t/>
            </a:r>
            <a:br>
              <a:rPr lang="en-US" sz="2400" dirty="0" smtClean="0"/>
            </a:br>
            <a:r>
              <a:rPr lang="en-US" sz="2400" dirty="0" smtClean="0"/>
              <a:t>			return </a:t>
            </a:r>
            <a:r>
              <a:rPr lang="en-US" sz="2400" dirty="0" err="1"/>
              <a:t>self.salaryYear</a:t>
            </a:r>
            <a:r>
              <a:rPr lang="en-US" sz="2400" dirty="0"/>
              <a:t>/52 </a:t>
            </a:r>
            <a:r>
              <a:rPr lang="en-US" sz="2400" dirty="0" smtClean="0"/>
              <a:t/>
            </a:r>
            <a:br>
              <a:rPr lang="en-US" sz="2400" dirty="0" smtClean="0"/>
            </a:br>
            <a:r>
              <a:rPr lang="en-US" sz="2400" dirty="0" smtClean="0"/>
              <a:t>		} </a:t>
            </a:r>
            <a:r>
              <a:rPr lang="en-US" sz="2400" dirty="0"/>
              <a:t>set (</a:t>
            </a:r>
            <a:r>
              <a:rPr lang="en-US" sz="2400" dirty="0" err="1"/>
              <a:t>newSalaryWeek</a:t>
            </a:r>
            <a:r>
              <a:rPr lang="en-US" sz="2400" dirty="0"/>
              <a:t>){ </a:t>
            </a:r>
            <a:r>
              <a:rPr lang="en-US" sz="2400" dirty="0" smtClean="0"/>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newSalaryWeek</a:t>
            </a:r>
            <a:r>
              <a:rPr lang="en-US" sz="2400" dirty="0"/>
              <a:t>*52 </a:t>
            </a:r>
            <a:r>
              <a:rPr lang="en-US" sz="2400" dirty="0" smtClean="0"/>
              <a:t/>
            </a:r>
            <a:br>
              <a:rPr lang="en-US" sz="2400" dirty="0" smtClean="0"/>
            </a:br>
            <a:r>
              <a:rPr lang="en-US" sz="2400" dirty="0" smtClean="0"/>
              <a:t>		} </a:t>
            </a:r>
            <a:br>
              <a:rPr lang="en-US" sz="2400" dirty="0" smtClean="0"/>
            </a:br>
            <a:r>
              <a:rPr lang="en-US" sz="2400" dirty="0" smtClean="0"/>
              <a:t>	} </a:t>
            </a:r>
            <a:br>
              <a:rPr lang="en-US" sz="2400" dirty="0" smtClean="0"/>
            </a:br>
            <a:r>
              <a:rPr lang="en-US" sz="2400" dirty="0" smtClean="0"/>
              <a:t>}</a:t>
            </a:r>
            <a:r>
              <a:rPr lang="en-US" dirty="0" smtClean="0"/>
              <a:t> </a:t>
            </a:r>
            <a:endParaRPr lang="en-US" dirty="0"/>
          </a:p>
        </p:txBody>
      </p:sp>
    </p:spTree>
    <p:extLst>
      <p:ext uri="{BB962C8B-B14F-4D97-AF65-F5344CB8AC3E}">
        <p14:creationId xmlns:p14="http://schemas.microsoft.com/office/powerpoint/2010/main" val="92572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330820"/>
            <a:ext cx="11485756" cy="5623931"/>
          </a:xfrm>
        </p:spPr>
        <p:txBody>
          <a:bodyPr>
            <a:noAutofit/>
          </a:bodyPr>
          <a:lstStyle/>
          <a:p>
            <a:pPr marL="0" indent="0" fontAlgn="base">
              <a:buNone/>
            </a:pPr>
            <a:r>
              <a:rPr lang="en-US" sz="1800" dirty="0" err="1"/>
              <a:t>struct</a:t>
            </a:r>
            <a:r>
              <a:rPr lang="en-US" sz="1800" dirty="0"/>
              <a:t> </a:t>
            </a:r>
            <a:r>
              <a:rPr lang="en-US" sz="1800" dirty="0" err="1"/>
              <a:t>EmployeeStruct</a:t>
            </a:r>
            <a:r>
              <a:rPr lang="en-US" sz="1800" dirty="0"/>
              <a:t>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firstName</a:t>
            </a:r>
            <a:r>
              <a:rPr lang="en-US" sz="1800" dirty="0"/>
              <a:t> =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lastName</a:t>
            </a:r>
            <a:r>
              <a:rPr lang="en-US" sz="1800" dirty="0"/>
              <a:t> =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salaryYear</a:t>
            </a:r>
            <a:r>
              <a:rPr lang="en-US" sz="1800" dirty="0"/>
              <a:t> = 0.0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salaryWeek</a:t>
            </a:r>
            <a:r>
              <a:rPr lang="en-US" sz="1800" dirty="0"/>
              <a:t>: Double { </a:t>
            </a:r>
            <a:r>
              <a:rPr lang="en-US" sz="1800" dirty="0" smtClean="0"/>
              <a:t/>
            </a:r>
            <a:br>
              <a:rPr lang="en-US" sz="1800" dirty="0" smtClean="0"/>
            </a:br>
            <a:r>
              <a:rPr lang="en-US" sz="1800" dirty="0" smtClean="0"/>
              <a:t>		get</a:t>
            </a:r>
            <a:r>
              <a:rPr lang="en-US" sz="1800" dirty="0"/>
              <a:t>{ </a:t>
            </a:r>
            <a:r>
              <a:rPr lang="en-US" sz="1800" dirty="0" smtClean="0"/>
              <a:t/>
            </a:r>
            <a:br>
              <a:rPr lang="en-US" sz="1800" dirty="0" smtClean="0"/>
            </a:br>
            <a:r>
              <a:rPr lang="en-US" sz="1800" dirty="0" smtClean="0"/>
              <a:t>			return </a:t>
            </a:r>
            <a:r>
              <a:rPr lang="en-US" sz="1800" dirty="0" err="1"/>
              <a:t>self.salaryYear</a:t>
            </a:r>
            <a:r>
              <a:rPr lang="en-US" sz="1800" dirty="0"/>
              <a:t>/52 </a:t>
            </a:r>
            <a:r>
              <a:rPr lang="en-US" sz="1800" dirty="0" smtClean="0"/>
              <a:t/>
            </a:r>
            <a:br>
              <a:rPr lang="en-US" sz="1800" dirty="0" smtClean="0"/>
            </a:br>
            <a:r>
              <a:rPr lang="en-US" sz="1800" dirty="0" smtClean="0"/>
              <a:t>		} </a:t>
            </a:r>
            <a:r>
              <a:rPr lang="en-US" sz="1800" dirty="0"/>
              <a:t>set (</a:t>
            </a:r>
            <a:r>
              <a:rPr lang="en-US" sz="1800" dirty="0" err="1"/>
              <a:t>newSalaryWeek</a:t>
            </a:r>
            <a:r>
              <a:rPr lang="en-US" sz="1800" dirty="0"/>
              <a:t>){ </a:t>
            </a:r>
            <a:r>
              <a:rPr lang="en-US" sz="1800" dirty="0" smtClean="0"/>
              <a:t/>
            </a:r>
            <a:br>
              <a:rPr lang="en-US" sz="1800" dirty="0" smtClean="0"/>
            </a:br>
            <a:r>
              <a:rPr lang="en-US" sz="1800" dirty="0" smtClean="0"/>
              <a:t>			</a:t>
            </a:r>
            <a:r>
              <a:rPr lang="en-US" sz="1800" dirty="0" err="1" smtClean="0"/>
              <a:t>self.salaryYear</a:t>
            </a:r>
            <a:r>
              <a:rPr lang="en-US" sz="1800" dirty="0" smtClean="0"/>
              <a:t> </a:t>
            </a:r>
            <a:r>
              <a:rPr lang="en-US" sz="1800" dirty="0"/>
              <a:t>= </a:t>
            </a:r>
            <a:r>
              <a:rPr lang="en-US" sz="1800" dirty="0" err="1"/>
              <a:t>newSalaryWeek</a:t>
            </a:r>
            <a:r>
              <a:rPr lang="en-US" sz="1800" dirty="0"/>
              <a:t>*52 </a:t>
            </a:r>
            <a:r>
              <a:rPr lang="en-US" sz="1800" dirty="0" smtClean="0"/>
              <a:t/>
            </a:r>
            <a:br>
              <a:rPr lang="en-US" sz="1800" dirty="0" smtClean="0"/>
            </a:br>
            <a:r>
              <a:rPr lang="en-US" sz="1800" dirty="0" smtClean="0"/>
              <a:t>		} </a:t>
            </a:r>
            <a:br>
              <a:rPr lang="en-US" sz="1800" dirty="0" smtClean="0"/>
            </a:br>
            <a:r>
              <a:rPr lang="en-US" sz="1800" dirty="0" smtClean="0"/>
              <a:t>	} </a:t>
            </a:r>
            <a:br>
              <a:rPr lang="en-US" sz="1800" dirty="0" smtClean="0"/>
            </a:br>
            <a:r>
              <a:rPr lang="en-US" sz="1800" dirty="0" smtClean="0"/>
              <a:t>}</a:t>
            </a:r>
            <a:r>
              <a:rPr lang="en-US" sz="1600" dirty="0" smtClean="0"/>
              <a:t> </a:t>
            </a:r>
            <a:br>
              <a:rPr lang="en-US" sz="1600" dirty="0" smtClean="0"/>
            </a:br>
            <a:r>
              <a:rPr lang="en-US" sz="2400" dirty="0" err="1" smtClean="0"/>
              <a:t>var</a:t>
            </a:r>
            <a:r>
              <a:rPr lang="en-US" sz="2400" dirty="0" smtClean="0"/>
              <a:t> </a:t>
            </a:r>
            <a:r>
              <a:rPr lang="en-US" sz="2400" dirty="0"/>
              <a:t>f = </a:t>
            </a:r>
            <a:r>
              <a:rPr lang="en-US" sz="2400" dirty="0" err="1"/>
              <a:t>EmployeeStruct</a:t>
            </a:r>
            <a:r>
              <a:rPr lang="en-US" sz="2400" dirty="0"/>
              <a:t>(</a:t>
            </a:r>
            <a:r>
              <a:rPr lang="en-US" sz="2400" dirty="0" err="1"/>
              <a:t>firstName</a:t>
            </a:r>
            <a:r>
              <a:rPr lang="en-US" sz="2400" dirty="0"/>
              <a:t>: "Jon", </a:t>
            </a:r>
            <a:r>
              <a:rPr lang="en-US" sz="2400" dirty="0" err="1"/>
              <a:t>lastName</a:t>
            </a:r>
            <a:r>
              <a:rPr lang="en-US" sz="2400" dirty="0"/>
              <a:t>: "Hoffman", </a:t>
            </a:r>
            <a:r>
              <a:rPr lang="en-US" sz="2400" dirty="0" err="1"/>
              <a:t>salaryYear</a:t>
            </a:r>
            <a:r>
              <a:rPr lang="en-US" sz="2400" dirty="0"/>
              <a:t>: </a:t>
            </a:r>
            <a:r>
              <a:rPr lang="en-US" sz="2400" dirty="0" smtClean="0"/>
              <a:t>39000)</a:t>
            </a:r>
          </a:p>
          <a:p>
            <a:pPr marL="0" indent="0" fontAlgn="base">
              <a:buNone/>
            </a:pPr>
            <a:r>
              <a:rPr lang="en-US" sz="2400" dirty="0" smtClean="0"/>
              <a:t>print(</a:t>
            </a:r>
            <a:r>
              <a:rPr lang="en-US" sz="2400" dirty="0" err="1" smtClean="0"/>
              <a:t>f.salaryWeek</a:t>
            </a:r>
            <a:r>
              <a:rPr lang="en-US" sz="2400" dirty="0"/>
              <a:t>) </a:t>
            </a:r>
            <a:r>
              <a:rPr lang="en-US" sz="2400" dirty="0" smtClean="0"/>
              <a:t>		//</a:t>
            </a:r>
            <a:r>
              <a:rPr lang="en-US" sz="2400" dirty="0"/>
              <a:t>prints 750.00 to the console </a:t>
            </a:r>
            <a:endParaRPr lang="en-US" sz="2400" dirty="0" smtClean="0"/>
          </a:p>
          <a:p>
            <a:pPr marL="0" indent="0" fontAlgn="base">
              <a:buNone/>
            </a:pPr>
            <a:r>
              <a:rPr lang="en-US" sz="2400" dirty="0" err="1" smtClean="0"/>
              <a:t>f.salaryWeek</a:t>
            </a:r>
            <a:r>
              <a:rPr lang="en-US" sz="2400" dirty="0" smtClean="0"/>
              <a:t> </a:t>
            </a:r>
            <a:r>
              <a:rPr lang="en-US" sz="2400" dirty="0"/>
              <a:t>= 1000 </a:t>
            </a:r>
            <a:endParaRPr lang="en-US" sz="2400" dirty="0" smtClean="0"/>
          </a:p>
          <a:p>
            <a:pPr marL="0" indent="0" fontAlgn="base">
              <a:buNone/>
            </a:pPr>
            <a:r>
              <a:rPr lang="en-US" sz="2400" dirty="0" smtClean="0"/>
              <a:t>print(</a:t>
            </a:r>
            <a:r>
              <a:rPr lang="en-US" sz="2400" dirty="0" err="1" smtClean="0"/>
              <a:t>f.salaryWeek</a:t>
            </a:r>
            <a:r>
              <a:rPr lang="en-US" sz="2400" dirty="0"/>
              <a:t>) </a:t>
            </a:r>
            <a:r>
              <a:rPr lang="en-US" sz="2400" dirty="0" smtClean="0"/>
              <a:t> 		//</a:t>
            </a:r>
            <a:r>
              <a:rPr lang="en-US" sz="2400" dirty="0"/>
              <a:t>prints 1000.00 to the console </a:t>
            </a:r>
            <a:endParaRPr lang="en-US" sz="2400" dirty="0" smtClean="0"/>
          </a:p>
          <a:p>
            <a:pPr marL="0" indent="0" fontAlgn="base">
              <a:buNone/>
            </a:pPr>
            <a:r>
              <a:rPr lang="en-US" sz="2400" dirty="0" smtClean="0"/>
              <a:t>print(</a:t>
            </a:r>
            <a:r>
              <a:rPr lang="en-US" sz="2400" dirty="0" err="1" smtClean="0"/>
              <a:t>f.salaryYear</a:t>
            </a:r>
            <a:r>
              <a:rPr lang="en-US" sz="2400" dirty="0"/>
              <a:t>) </a:t>
            </a:r>
            <a:r>
              <a:rPr lang="en-US" sz="2400" dirty="0" smtClean="0"/>
              <a:t>		//</a:t>
            </a:r>
            <a:r>
              <a:rPr lang="en-US" sz="2400" dirty="0"/>
              <a:t>prints 52000.00 to the console </a:t>
            </a:r>
          </a:p>
        </p:txBody>
      </p:sp>
    </p:spTree>
    <p:extLst>
      <p:ext uri="{BB962C8B-B14F-4D97-AF65-F5344CB8AC3E}">
        <p14:creationId xmlns:p14="http://schemas.microsoft.com/office/powerpoint/2010/main" val="40614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mr-IN" dirty="0" smtClean="0"/>
              <a:t>…</a:t>
            </a:r>
            <a:r>
              <a:rPr lang="en-US" dirty="0" smtClean="0"/>
              <a:t>Else Statements</a:t>
            </a:r>
            <a:endParaRPr lang="en-US" dirty="0"/>
          </a:p>
        </p:txBody>
      </p:sp>
      <p:sp>
        <p:nvSpPr>
          <p:cNvPr id="3" name="Content Placeholder 2"/>
          <p:cNvSpPr>
            <a:spLocks noGrp="1"/>
          </p:cNvSpPr>
          <p:nvPr>
            <p:ph idx="1"/>
          </p:nvPr>
        </p:nvSpPr>
        <p:spPr/>
        <p:txBody>
          <a:bodyPr/>
          <a:lstStyle/>
          <a:p>
            <a:pPr marL="0" indent="0">
              <a:buNone/>
            </a:pPr>
            <a:r>
              <a:rPr lang="en-US" sz="2800" dirty="0"/>
              <a:t>if condition { </a:t>
            </a:r>
            <a:r>
              <a:rPr lang="en-US" sz="2800" dirty="0" smtClean="0"/>
              <a:t/>
            </a:r>
            <a:br>
              <a:rPr lang="en-US" sz="2800" dirty="0" smtClean="0"/>
            </a:br>
            <a:r>
              <a:rPr lang="en-US" sz="2800" dirty="0"/>
              <a:t>	</a:t>
            </a:r>
            <a:r>
              <a:rPr lang="en-US" sz="2800" dirty="0" smtClean="0"/>
              <a:t>block </a:t>
            </a:r>
            <a:r>
              <a:rPr lang="en-US" sz="2800" dirty="0"/>
              <a:t>of code if true </a:t>
            </a:r>
            <a:r>
              <a:rPr lang="en-US" sz="2800" dirty="0" smtClean="0"/>
              <a:t/>
            </a:r>
            <a:br>
              <a:rPr lang="en-US" sz="2800" dirty="0" smtClean="0"/>
            </a:br>
            <a:r>
              <a:rPr lang="en-US" sz="2800" dirty="0" smtClean="0"/>
              <a:t>} </a:t>
            </a:r>
            <a:r>
              <a:rPr lang="en-US" sz="2800" dirty="0"/>
              <a:t>else { </a:t>
            </a:r>
            <a:r>
              <a:rPr lang="en-US" sz="2800" dirty="0" smtClean="0"/>
              <a:t/>
            </a:r>
            <a:br>
              <a:rPr lang="en-US" sz="2800" dirty="0" smtClean="0"/>
            </a:br>
            <a:r>
              <a:rPr lang="en-US" sz="2800" dirty="0" smtClean="0"/>
              <a:t>	block </a:t>
            </a:r>
            <a:r>
              <a:rPr lang="en-US" sz="2800" dirty="0"/>
              <a:t>of code if not true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49761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a:t>
            </a:r>
            <a:r>
              <a:rPr lang="en-US" dirty="0" smtClean="0"/>
              <a:t>observers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err="1"/>
              <a:t>var</a:t>
            </a:r>
            <a:r>
              <a:rPr lang="en-US" sz="2800" dirty="0"/>
              <a:t> </a:t>
            </a:r>
            <a:r>
              <a:rPr lang="en-US" sz="2800" dirty="0" err="1"/>
              <a:t>salaryYear</a:t>
            </a:r>
            <a:r>
              <a:rPr lang="en-US" sz="2800" dirty="0"/>
              <a:t>: Double = 0.0 { </a:t>
            </a:r>
            <a:r>
              <a:rPr lang="en-US" sz="2800" dirty="0" smtClean="0"/>
              <a:t/>
            </a:r>
            <a:br>
              <a:rPr lang="en-US" sz="2800" dirty="0" smtClean="0"/>
            </a:br>
            <a:r>
              <a:rPr lang="en-US" sz="2800" dirty="0" smtClean="0"/>
              <a:t>	</a:t>
            </a:r>
            <a:r>
              <a:rPr lang="en-US" sz="2800" dirty="0" err="1" smtClean="0"/>
              <a:t>willSet</a:t>
            </a:r>
            <a:r>
              <a:rPr lang="en-US" sz="2800" dirty="0" smtClean="0"/>
              <a:t>(</a:t>
            </a:r>
            <a:r>
              <a:rPr lang="en-US" sz="2800" dirty="0" err="1" smtClean="0"/>
              <a:t>newSalary</a:t>
            </a:r>
            <a:r>
              <a:rPr lang="en-US" sz="2800" dirty="0"/>
              <a:t>) { </a:t>
            </a:r>
            <a:r>
              <a:rPr lang="en-US" sz="2800" dirty="0" smtClean="0"/>
              <a:t/>
            </a:r>
            <a:br>
              <a:rPr lang="en-US" sz="2800" dirty="0" smtClean="0"/>
            </a:br>
            <a:r>
              <a:rPr lang="en-US" sz="2800" dirty="0" smtClean="0"/>
              <a:t>		print</a:t>
            </a:r>
            <a:r>
              <a:rPr lang="en-US" sz="2800" dirty="0"/>
              <a:t>("About to set </a:t>
            </a:r>
            <a:r>
              <a:rPr lang="en-US" sz="2800" dirty="0" err="1"/>
              <a:t>salaryYear</a:t>
            </a:r>
            <a:r>
              <a:rPr lang="en-US" sz="2800" dirty="0"/>
              <a:t> to \(</a:t>
            </a:r>
            <a:r>
              <a:rPr lang="en-US" sz="2800" dirty="0" err="1"/>
              <a:t>newSalary</a:t>
            </a:r>
            <a:r>
              <a:rPr lang="en-US" sz="2800" dirty="0"/>
              <a:t>)") </a:t>
            </a:r>
            <a:r>
              <a:rPr lang="en-US" sz="2800" dirty="0" smtClean="0"/>
              <a:t/>
            </a:r>
            <a:br>
              <a:rPr lang="en-US" sz="2800" dirty="0" smtClean="0"/>
            </a:br>
            <a:r>
              <a:rPr lang="en-US" sz="2800" dirty="0" smtClean="0"/>
              <a:t>	} </a:t>
            </a:r>
            <a:r>
              <a:rPr lang="en-US" sz="2800" dirty="0" err="1"/>
              <a:t>didSet</a:t>
            </a:r>
            <a:r>
              <a:rPr lang="en-US" sz="2800" dirty="0"/>
              <a:t> { </a:t>
            </a:r>
            <a:r>
              <a:rPr lang="en-US" sz="2800" dirty="0" smtClean="0"/>
              <a:t/>
            </a:r>
            <a:br>
              <a:rPr lang="en-US" sz="2800" dirty="0" smtClean="0"/>
            </a:br>
            <a:r>
              <a:rPr lang="en-US" sz="2800" dirty="0" smtClean="0"/>
              <a:t>		if </a:t>
            </a:r>
            <a:r>
              <a:rPr lang="en-US" sz="2800" dirty="0" err="1"/>
              <a:t>salaryWeek</a:t>
            </a:r>
            <a:r>
              <a:rPr lang="en-US" sz="2800" dirty="0"/>
              <a:t> &gt; </a:t>
            </a:r>
            <a:r>
              <a:rPr lang="en-US" sz="2800" dirty="0" err="1"/>
              <a:t>oldValue</a:t>
            </a:r>
            <a:r>
              <a:rPr lang="en-US" sz="2800" dirty="0"/>
              <a:t> { </a:t>
            </a:r>
            <a:r>
              <a:rPr lang="en-US" sz="2800" dirty="0" smtClean="0"/>
              <a:t/>
            </a:r>
            <a:br>
              <a:rPr lang="en-US" sz="2800" dirty="0" smtClean="0"/>
            </a:br>
            <a:r>
              <a:rPr lang="en-US" sz="2800" dirty="0" smtClean="0"/>
              <a:t>			print</a:t>
            </a:r>
            <a:r>
              <a:rPr lang="en-US" sz="2800" dirty="0"/>
              <a:t>("\(</a:t>
            </a:r>
            <a:r>
              <a:rPr lang="en-US" sz="2800" dirty="0" err="1"/>
              <a:t>firstName</a:t>
            </a:r>
            <a:r>
              <a:rPr lang="en-US" sz="2800" dirty="0"/>
              <a:t>) got a raise") </a:t>
            </a:r>
            <a:r>
              <a:rPr lang="en-US" sz="2800" dirty="0" smtClean="0"/>
              <a:t/>
            </a:r>
            <a:br>
              <a:rPr lang="en-US" sz="2800" dirty="0" smtClean="0"/>
            </a:br>
            <a:r>
              <a:rPr lang="en-US" sz="2800" dirty="0" smtClean="0"/>
              <a:t>		} </a:t>
            </a:r>
            <a:r>
              <a:rPr lang="en-US" sz="2800" dirty="0"/>
              <a:t>else { </a:t>
            </a:r>
            <a:r>
              <a:rPr lang="en-US" sz="2800" dirty="0" smtClean="0"/>
              <a:t/>
            </a:r>
            <a:br>
              <a:rPr lang="en-US" sz="2800" dirty="0" smtClean="0"/>
            </a:br>
            <a:r>
              <a:rPr lang="en-US" sz="2800" dirty="0" smtClean="0"/>
              <a:t>			print</a:t>
            </a:r>
            <a:r>
              <a:rPr lang="en-US" sz="2800" dirty="0"/>
              <a:t>("\(</a:t>
            </a:r>
            <a:r>
              <a:rPr lang="en-US" sz="2800" dirty="0" err="1"/>
              <a:t>firstName</a:t>
            </a:r>
            <a:r>
              <a:rPr lang="en-US" sz="2800" dirty="0"/>
              <a:t>) did not get a raise") </a:t>
            </a:r>
            <a:r>
              <a:rPr lang="en-US" sz="2800" dirty="0" smtClean="0"/>
              <a:t/>
            </a:r>
            <a:br>
              <a:rPr lang="en-US" sz="2800" dirty="0" smtClean="0"/>
            </a:br>
            <a:r>
              <a:rPr lang="en-US" sz="2800" dirty="0" smtClean="0"/>
              <a:t>		} </a:t>
            </a:r>
            <a:br>
              <a:rPr lang="en-US" sz="2800" dirty="0" smtClean="0"/>
            </a:br>
            <a:r>
              <a:rPr lang="en-US" sz="2800" dirty="0" smtClean="0"/>
              <a:t>	} </a:t>
            </a:r>
            <a:br>
              <a:rPr lang="en-US" sz="2800" dirty="0" smtClean="0"/>
            </a:br>
            <a:r>
              <a:rPr lang="en-US" sz="2800" dirty="0" smtClean="0"/>
              <a:t>} </a:t>
            </a:r>
          </a:p>
        </p:txBody>
      </p:sp>
    </p:spTree>
    <p:extLst>
      <p:ext uri="{BB962C8B-B14F-4D97-AF65-F5344CB8AC3E}">
        <p14:creationId xmlns:p14="http://schemas.microsoft.com/office/powerpoint/2010/main" val="119782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330820"/>
            <a:ext cx="11485756" cy="5623931"/>
          </a:xfrm>
        </p:spPr>
        <p:txBody>
          <a:bodyPr>
            <a:noAutofit/>
          </a:bodyPr>
          <a:lstStyle/>
          <a:p>
            <a:pPr marL="0" indent="0" fontAlgn="base">
              <a:buNone/>
            </a:pPr>
            <a:r>
              <a:rPr lang="en-US" sz="1800" dirty="0" err="1"/>
              <a:t>struct</a:t>
            </a:r>
            <a:r>
              <a:rPr lang="en-US" sz="1800" dirty="0"/>
              <a:t> </a:t>
            </a:r>
            <a:r>
              <a:rPr lang="en-US" sz="1800" dirty="0" err="1"/>
              <a:t>EmployeeStruct</a:t>
            </a:r>
            <a:r>
              <a:rPr lang="en-US" sz="1800" dirty="0"/>
              <a:t>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firstName</a:t>
            </a:r>
            <a:r>
              <a:rPr lang="en-US" sz="1800" dirty="0"/>
              <a:t> = "" </a:t>
            </a:r>
            <a:r>
              <a:rPr lang="en-US" sz="1800" dirty="0" smtClean="0"/>
              <a:t/>
            </a:r>
            <a:br>
              <a:rPr lang="en-US" sz="1800" dirty="0" smtClean="0"/>
            </a:br>
            <a:r>
              <a:rPr lang="en-US" sz="1800" dirty="0" smtClean="0"/>
              <a:t>	</a:t>
            </a:r>
            <a:r>
              <a:rPr lang="en-US" sz="1800" dirty="0" err="1" smtClean="0"/>
              <a:t>var</a:t>
            </a:r>
            <a:r>
              <a:rPr lang="en-US" sz="1800" dirty="0" smtClean="0"/>
              <a:t> </a:t>
            </a:r>
            <a:r>
              <a:rPr lang="en-US" sz="1800" dirty="0" err="1"/>
              <a:t>lastName</a:t>
            </a:r>
            <a:r>
              <a:rPr lang="en-US" sz="1800" dirty="0"/>
              <a:t> = "" </a:t>
            </a:r>
            <a:r>
              <a:rPr lang="en-US" sz="1800" dirty="0" smtClean="0"/>
              <a:t/>
            </a:r>
            <a:br>
              <a:rPr lang="en-US" sz="1800" dirty="0" smtClean="0"/>
            </a:br>
            <a:r>
              <a:rPr lang="en-US" sz="1800" dirty="0" smtClean="0"/>
              <a:t>	// </a:t>
            </a:r>
            <a:r>
              <a:rPr lang="en-US" sz="1800" dirty="0" err="1" smtClean="0"/>
              <a:t>var</a:t>
            </a:r>
            <a:r>
              <a:rPr lang="en-US" sz="1800" dirty="0" smtClean="0"/>
              <a:t> </a:t>
            </a:r>
            <a:r>
              <a:rPr lang="en-US" sz="1800" dirty="0" err="1"/>
              <a:t>salaryYear</a:t>
            </a:r>
            <a:r>
              <a:rPr lang="en-US" sz="1800" dirty="0"/>
              <a:t> = </a:t>
            </a:r>
            <a:r>
              <a:rPr lang="en-US" sz="1800" dirty="0" smtClean="0"/>
              <a:t>0.0	</a:t>
            </a:r>
            <a:br>
              <a:rPr lang="en-US" sz="1800" dirty="0" smtClean="0"/>
            </a:br>
            <a:r>
              <a:rPr lang="en-US" sz="1800" dirty="0" smtClean="0"/>
              <a:t>	</a:t>
            </a:r>
            <a:r>
              <a:rPr lang="en-US" sz="1800" b="1" dirty="0" err="1" smtClean="0"/>
              <a:t>var</a:t>
            </a:r>
            <a:r>
              <a:rPr lang="en-US" sz="1800" b="1" dirty="0" smtClean="0"/>
              <a:t> </a:t>
            </a:r>
            <a:r>
              <a:rPr lang="en-US" sz="1800" b="1" dirty="0" err="1"/>
              <a:t>salaryYear</a:t>
            </a:r>
            <a:r>
              <a:rPr lang="en-US" sz="1800" b="1" dirty="0"/>
              <a:t>: Double = 0.0 { </a:t>
            </a:r>
            <a:br>
              <a:rPr lang="en-US" sz="1800" b="1" dirty="0"/>
            </a:br>
            <a:r>
              <a:rPr lang="en-US" sz="1800" b="1" dirty="0"/>
              <a:t>	</a:t>
            </a:r>
            <a:r>
              <a:rPr lang="en-US" sz="1800" b="1" dirty="0" smtClean="0"/>
              <a:t>	</a:t>
            </a:r>
            <a:r>
              <a:rPr lang="en-US" sz="1800" b="1" dirty="0" err="1" smtClean="0"/>
              <a:t>willSet</a:t>
            </a:r>
            <a:r>
              <a:rPr lang="en-US" sz="1800" b="1" dirty="0" smtClean="0"/>
              <a:t>(</a:t>
            </a:r>
            <a:r>
              <a:rPr lang="en-US" sz="1800" b="1" dirty="0" err="1" smtClean="0"/>
              <a:t>newSalary</a:t>
            </a:r>
            <a:r>
              <a:rPr lang="en-US" sz="1800" b="1" dirty="0"/>
              <a:t>) { </a:t>
            </a:r>
            <a:br>
              <a:rPr lang="en-US" sz="1800" b="1" dirty="0"/>
            </a:br>
            <a:r>
              <a:rPr lang="en-US" sz="1800" b="1" dirty="0"/>
              <a:t>		</a:t>
            </a:r>
            <a:r>
              <a:rPr lang="en-US" sz="1800" b="1" dirty="0" smtClean="0"/>
              <a:t>	print</a:t>
            </a:r>
            <a:r>
              <a:rPr lang="en-US" sz="1800" b="1" dirty="0"/>
              <a:t>("About to set </a:t>
            </a:r>
            <a:r>
              <a:rPr lang="en-US" sz="1800" b="1" dirty="0" err="1"/>
              <a:t>salaryYear</a:t>
            </a:r>
            <a:r>
              <a:rPr lang="en-US" sz="1800" b="1" dirty="0"/>
              <a:t> to \(</a:t>
            </a:r>
            <a:r>
              <a:rPr lang="en-US" sz="1800" b="1" dirty="0" err="1"/>
              <a:t>newSalary</a:t>
            </a:r>
            <a:r>
              <a:rPr lang="en-US" sz="1800" b="1" dirty="0"/>
              <a:t>)") </a:t>
            </a:r>
            <a:br>
              <a:rPr lang="en-US" sz="1800" b="1" dirty="0"/>
            </a:br>
            <a:r>
              <a:rPr lang="en-US" sz="1800" b="1" dirty="0"/>
              <a:t>	</a:t>
            </a:r>
            <a:r>
              <a:rPr lang="en-US" sz="1800" b="1" dirty="0" smtClean="0"/>
              <a:t>	} </a:t>
            </a:r>
            <a:r>
              <a:rPr lang="en-US" sz="1800" b="1" dirty="0" err="1"/>
              <a:t>didSet</a:t>
            </a:r>
            <a:r>
              <a:rPr lang="en-US" sz="1800" b="1" dirty="0"/>
              <a:t> { </a:t>
            </a:r>
            <a:br>
              <a:rPr lang="en-US" sz="1800" b="1" dirty="0"/>
            </a:br>
            <a:r>
              <a:rPr lang="en-US" sz="1800" b="1" dirty="0"/>
              <a:t>		</a:t>
            </a:r>
            <a:r>
              <a:rPr lang="en-US" sz="1800" b="1" dirty="0" smtClean="0"/>
              <a:t>	if </a:t>
            </a:r>
            <a:r>
              <a:rPr lang="en-US" sz="1800" b="1" dirty="0" err="1" smtClean="0"/>
              <a:t>salaryYear</a:t>
            </a:r>
            <a:r>
              <a:rPr lang="en-US" sz="1800" b="1" dirty="0" smtClean="0"/>
              <a:t> </a:t>
            </a:r>
            <a:r>
              <a:rPr lang="en-US" sz="1800" b="1" dirty="0"/>
              <a:t>&gt; </a:t>
            </a:r>
            <a:r>
              <a:rPr lang="en-US" sz="1800" b="1" dirty="0" err="1"/>
              <a:t>oldValue</a:t>
            </a:r>
            <a:r>
              <a:rPr lang="en-US" sz="1800" b="1" dirty="0"/>
              <a:t> { </a:t>
            </a:r>
            <a:br>
              <a:rPr lang="en-US" sz="1800" b="1" dirty="0"/>
            </a:br>
            <a:r>
              <a:rPr lang="en-US" sz="1800" b="1" dirty="0"/>
              <a:t>			</a:t>
            </a:r>
            <a:r>
              <a:rPr lang="en-US" sz="1800" b="1" dirty="0" smtClean="0"/>
              <a:t>	print</a:t>
            </a:r>
            <a:r>
              <a:rPr lang="en-US" sz="1800" b="1" dirty="0"/>
              <a:t>("\(</a:t>
            </a:r>
            <a:r>
              <a:rPr lang="en-US" sz="1800" b="1" dirty="0" err="1"/>
              <a:t>firstName</a:t>
            </a:r>
            <a:r>
              <a:rPr lang="en-US" sz="1800" b="1" dirty="0"/>
              <a:t>) got a raise") </a:t>
            </a:r>
            <a:br>
              <a:rPr lang="en-US" sz="1800" b="1" dirty="0"/>
            </a:br>
            <a:r>
              <a:rPr lang="en-US" sz="1800" b="1" dirty="0"/>
              <a:t>		</a:t>
            </a:r>
            <a:r>
              <a:rPr lang="en-US" sz="1800" b="1" dirty="0" smtClean="0"/>
              <a:t>	} </a:t>
            </a:r>
            <a:r>
              <a:rPr lang="en-US" sz="1800" b="1" dirty="0"/>
              <a:t>else { </a:t>
            </a:r>
            <a:br>
              <a:rPr lang="en-US" sz="1800" b="1" dirty="0"/>
            </a:br>
            <a:r>
              <a:rPr lang="en-US" sz="1800" b="1" dirty="0"/>
              <a:t>			</a:t>
            </a:r>
            <a:r>
              <a:rPr lang="en-US" sz="1800" b="1" dirty="0" smtClean="0"/>
              <a:t>	print</a:t>
            </a:r>
            <a:r>
              <a:rPr lang="en-US" sz="1800" b="1" dirty="0"/>
              <a:t>("\(</a:t>
            </a:r>
            <a:r>
              <a:rPr lang="en-US" sz="1800" b="1" dirty="0" err="1"/>
              <a:t>firstName</a:t>
            </a:r>
            <a:r>
              <a:rPr lang="en-US" sz="1800" b="1" dirty="0"/>
              <a:t>) did not get a raise") </a:t>
            </a:r>
            <a:br>
              <a:rPr lang="en-US" sz="1800" b="1" dirty="0"/>
            </a:br>
            <a:r>
              <a:rPr lang="en-US" sz="1800" b="1" dirty="0"/>
              <a:t>		</a:t>
            </a:r>
            <a:r>
              <a:rPr lang="en-US" sz="1800" b="1" dirty="0" smtClean="0"/>
              <a:t>	} </a:t>
            </a:r>
            <a:r>
              <a:rPr lang="en-US" sz="1800" b="1" dirty="0"/>
              <a:t/>
            </a:r>
            <a:br>
              <a:rPr lang="en-US" sz="1800" b="1" dirty="0"/>
            </a:br>
            <a:r>
              <a:rPr lang="en-US" sz="1800" b="1" dirty="0"/>
              <a:t>	</a:t>
            </a:r>
            <a:r>
              <a:rPr lang="en-US" sz="1800" b="1" dirty="0" smtClean="0"/>
              <a:t>	}	 </a:t>
            </a:r>
            <a:r>
              <a:rPr lang="en-US" sz="1800" b="1" dirty="0"/>
              <a:t/>
            </a:r>
            <a:br>
              <a:rPr lang="en-US" sz="1800" b="1" dirty="0"/>
            </a:br>
            <a:r>
              <a:rPr lang="en-US" sz="1800" b="1" dirty="0" smtClean="0"/>
              <a:t>	} </a:t>
            </a:r>
            <a:br>
              <a:rPr lang="en-US" sz="1800" b="1" dirty="0" smtClean="0"/>
            </a:br>
            <a:r>
              <a:rPr lang="en-US" sz="1800" dirty="0" smtClean="0"/>
              <a:t>	</a:t>
            </a:r>
            <a:r>
              <a:rPr lang="en-US" sz="1800" dirty="0" err="1" smtClean="0"/>
              <a:t>var</a:t>
            </a:r>
            <a:r>
              <a:rPr lang="en-US" sz="1800" dirty="0" smtClean="0"/>
              <a:t> </a:t>
            </a:r>
            <a:r>
              <a:rPr lang="en-US" sz="1800" dirty="0" err="1"/>
              <a:t>salaryWeek</a:t>
            </a:r>
            <a:r>
              <a:rPr lang="en-US" sz="1800" dirty="0"/>
              <a:t>: Double { </a:t>
            </a:r>
            <a:r>
              <a:rPr lang="en-US" sz="1800" dirty="0" smtClean="0"/>
              <a:t/>
            </a:r>
            <a:br>
              <a:rPr lang="en-US" sz="1800" dirty="0" smtClean="0"/>
            </a:br>
            <a:r>
              <a:rPr lang="en-US" sz="1800" dirty="0" smtClean="0"/>
              <a:t>		get</a:t>
            </a:r>
            <a:r>
              <a:rPr lang="en-US" sz="1800" dirty="0"/>
              <a:t>{ </a:t>
            </a:r>
            <a:r>
              <a:rPr lang="en-US" sz="1800" dirty="0" smtClean="0"/>
              <a:t/>
            </a:r>
            <a:br>
              <a:rPr lang="en-US" sz="1800" dirty="0" smtClean="0"/>
            </a:br>
            <a:r>
              <a:rPr lang="en-US" sz="1800" dirty="0" smtClean="0"/>
              <a:t>			return </a:t>
            </a:r>
            <a:r>
              <a:rPr lang="en-US" sz="1800" dirty="0" err="1"/>
              <a:t>self.salaryYear</a:t>
            </a:r>
            <a:r>
              <a:rPr lang="en-US" sz="1800" dirty="0"/>
              <a:t>/52 </a:t>
            </a:r>
            <a:r>
              <a:rPr lang="en-US" sz="1800" dirty="0" smtClean="0"/>
              <a:t/>
            </a:r>
            <a:br>
              <a:rPr lang="en-US" sz="1800" dirty="0" smtClean="0"/>
            </a:br>
            <a:r>
              <a:rPr lang="en-US" sz="1800" dirty="0" smtClean="0"/>
              <a:t>		} </a:t>
            </a:r>
            <a:r>
              <a:rPr lang="en-US" sz="1800" dirty="0"/>
              <a:t>set (</a:t>
            </a:r>
            <a:r>
              <a:rPr lang="en-US" sz="1800" dirty="0" err="1"/>
              <a:t>newSalaryWeek</a:t>
            </a:r>
            <a:r>
              <a:rPr lang="en-US" sz="1800" dirty="0"/>
              <a:t>){ </a:t>
            </a:r>
            <a:r>
              <a:rPr lang="en-US" sz="1800" dirty="0" smtClean="0"/>
              <a:t/>
            </a:r>
            <a:br>
              <a:rPr lang="en-US" sz="1800" dirty="0" smtClean="0"/>
            </a:br>
            <a:r>
              <a:rPr lang="en-US" sz="1800" dirty="0" smtClean="0"/>
              <a:t>			</a:t>
            </a:r>
            <a:r>
              <a:rPr lang="en-US" sz="1800" dirty="0" err="1" smtClean="0"/>
              <a:t>self.salaryYear</a:t>
            </a:r>
            <a:r>
              <a:rPr lang="en-US" sz="1800" dirty="0" smtClean="0"/>
              <a:t> </a:t>
            </a:r>
            <a:r>
              <a:rPr lang="en-US" sz="1800" dirty="0"/>
              <a:t>= </a:t>
            </a:r>
            <a:r>
              <a:rPr lang="en-US" sz="1800" dirty="0" err="1"/>
              <a:t>newSalaryWeek</a:t>
            </a:r>
            <a:r>
              <a:rPr lang="en-US" sz="1800" dirty="0"/>
              <a:t>*52 </a:t>
            </a:r>
            <a:r>
              <a:rPr lang="en-US" sz="1800" dirty="0" smtClean="0"/>
              <a:t/>
            </a:r>
            <a:br>
              <a:rPr lang="en-US" sz="1800" dirty="0" smtClean="0"/>
            </a:br>
            <a:r>
              <a:rPr lang="en-US" sz="1800" dirty="0" smtClean="0"/>
              <a:t>		} </a:t>
            </a:r>
            <a:br>
              <a:rPr lang="en-US" sz="1800" dirty="0" smtClean="0"/>
            </a:br>
            <a:r>
              <a:rPr lang="en-US" sz="1800" dirty="0" smtClean="0"/>
              <a:t>	} </a:t>
            </a:r>
            <a:br>
              <a:rPr lang="en-US" sz="1800" dirty="0" smtClean="0"/>
            </a:br>
            <a:r>
              <a:rPr lang="en-US" sz="1800" dirty="0" smtClean="0"/>
              <a:t>}</a:t>
            </a:r>
            <a:r>
              <a:rPr lang="en-US" sz="1600" dirty="0" smtClean="0"/>
              <a:t> </a:t>
            </a:r>
            <a:br>
              <a:rPr lang="en-US" sz="1600" dirty="0" smtClean="0"/>
            </a:br>
            <a:endParaRPr lang="en-US" sz="2400" dirty="0"/>
          </a:p>
        </p:txBody>
      </p:sp>
    </p:spTree>
    <p:extLst>
      <p:ext uri="{BB962C8B-B14F-4D97-AF65-F5344CB8AC3E}">
        <p14:creationId xmlns:p14="http://schemas.microsoft.com/office/powerpoint/2010/main" val="1210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20" y="330820"/>
            <a:ext cx="11485756" cy="5623931"/>
          </a:xfrm>
        </p:spPr>
        <p:txBody>
          <a:bodyPr>
            <a:noAutofit/>
          </a:bodyPr>
          <a:lstStyle/>
          <a:p>
            <a:pPr marL="0" indent="0" fontAlgn="base">
              <a:buNone/>
            </a:pPr>
            <a:r>
              <a:rPr lang="en-US" sz="1600" dirty="0" smtClean="0"/>
              <a:t/>
            </a:r>
            <a:br>
              <a:rPr lang="en-US" sz="1600" dirty="0" smtClean="0"/>
            </a:br>
            <a:r>
              <a:rPr lang="en-US" sz="2400" dirty="0" err="1" smtClean="0"/>
              <a:t>var</a:t>
            </a:r>
            <a:r>
              <a:rPr lang="en-US" sz="2400" dirty="0" smtClean="0"/>
              <a:t> </a:t>
            </a:r>
            <a:r>
              <a:rPr lang="en-US" sz="2400" dirty="0"/>
              <a:t>f = </a:t>
            </a:r>
            <a:r>
              <a:rPr lang="en-US" sz="2400" dirty="0" err="1"/>
              <a:t>EmployeeStruct</a:t>
            </a:r>
            <a:r>
              <a:rPr lang="en-US" sz="2400" dirty="0"/>
              <a:t>(</a:t>
            </a:r>
            <a:r>
              <a:rPr lang="en-US" sz="2400" dirty="0" err="1"/>
              <a:t>firstName</a:t>
            </a:r>
            <a:r>
              <a:rPr lang="en-US" sz="2400" dirty="0"/>
              <a:t>: "Jon", </a:t>
            </a:r>
            <a:r>
              <a:rPr lang="en-US" sz="2400" dirty="0" err="1"/>
              <a:t>lastName</a:t>
            </a:r>
            <a:r>
              <a:rPr lang="en-US" sz="2400" dirty="0"/>
              <a:t>: "Hoffman", </a:t>
            </a:r>
            <a:r>
              <a:rPr lang="en-US" sz="2400" dirty="0" err="1"/>
              <a:t>salaryYear</a:t>
            </a:r>
            <a:r>
              <a:rPr lang="en-US" sz="2400" dirty="0"/>
              <a:t>: </a:t>
            </a:r>
            <a:r>
              <a:rPr lang="en-US" sz="2400" dirty="0" smtClean="0"/>
              <a:t>39000)</a:t>
            </a:r>
          </a:p>
          <a:p>
            <a:pPr marL="0" indent="0" fontAlgn="base">
              <a:buNone/>
            </a:pPr>
            <a:r>
              <a:rPr lang="en-US" sz="2400" dirty="0" smtClean="0"/>
              <a:t>print(</a:t>
            </a:r>
            <a:r>
              <a:rPr lang="en-US" sz="2400" dirty="0" err="1" smtClean="0"/>
              <a:t>f.salaryWeek</a:t>
            </a:r>
            <a:r>
              <a:rPr lang="en-US" sz="2400" dirty="0"/>
              <a:t>) </a:t>
            </a:r>
            <a:r>
              <a:rPr lang="en-US" sz="2400" dirty="0" smtClean="0"/>
              <a:t>		</a:t>
            </a:r>
          </a:p>
          <a:p>
            <a:pPr marL="0" indent="0" fontAlgn="base">
              <a:buNone/>
            </a:pPr>
            <a:r>
              <a:rPr lang="en-US" sz="2400" dirty="0" err="1" smtClean="0"/>
              <a:t>f.salaryWeek</a:t>
            </a:r>
            <a:r>
              <a:rPr lang="en-US" sz="2400" dirty="0" smtClean="0"/>
              <a:t> </a:t>
            </a:r>
            <a:r>
              <a:rPr lang="en-US" sz="2400" dirty="0"/>
              <a:t>= 1000 </a:t>
            </a:r>
            <a:endParaRPr lang="en-US" sz="2400" dirty="0" smtClean="0"/>
          </a:p>
          <a:p>
            <a:pPr marL="0" indent="0" fontAlgn="base">
              <a:buNone/>
            </a:pPr>
            <a:r>
              <a:rPr lang="en-US" sz="2400" dirty="0" smtClean="0"/>
              <a:t>print(</a:t>
            </a:r>
            <a:r>
              <a:rPr lang="en-US" sz="2400" dirty="0" err="1" smtClean="0"/>
              <a:t>f.salaryWeek</a:t>
            </a:r>
            <a:r>
              <a:rPr lang="en-US" sz="2400" dirty="0"/>
              <a:t>) </a:t>
            </a:r>
            <a:r>
              <a:rPr lang="en-US" sz="2400" dirty="0" smtClean="0"/>
              <a:t> 		</a:t>
            </a:r>
          </a:p>
          <a:p>
            <a:pPr marL="0" indent="0" fontAlgn="base">
              <a:buNone/>
            </a:pPr>
            <a:r>
              <a:rPr lang="en-US" sz="2400" dirty="0" smtClean="0"/>
              <a:t>print(</a:t>
            </a:r>
            <a:r>
              <a:rPr lang="en-US" sz="2400" dirty="0" err="1" smtClean="0"/>
              <a:t>f.salaryYear</a:t>
            </a:r>
            <a:r>
              <a:rPr lang="en-US" sz="2400" dirty="0"/>
              <a:t>) </a:t>
            </a:r>
            <a:r>
              <a:rPr lang="en-US" sz="2400" dirty="0" smtClean="0"/>
              <a:t>		</a:t>
            </a:r>
          </a:p>
          <a:p>
            <a:pPr marL="0" indent="0">
              <a:buNone/>
            </a:pPr>
            <a:r>
              <a:rPr lang="nb-NO" sz="2400" b="1" dirty="0"/>
              <a:t>750.0</a:t>
            </a:r>
          </a:p>
          <a:p>
            <a:pPr marL="0" indent="0">
              <a:buNone/>
            </a:pPr>
            <a:r>
              <a:rPr lang="nb-NO" sz="2400" b="1" dirty="0" err="1"/>
              <a:t>About</a:t>
            </a:r>
            <a:r>
              <a:rPr lang="nb-NO" sz="2400" b="1" dirty="0"/>
              <a:t> to </a:t>
            </a:r>
            <a:r>
              <a:rPr lang="nb-NO" sz="2400" b="1" dirty="0" err="1"/>
              <a:t>set</a:t>
            </a:r>
            <a:r>
              <a:rPr lang="nb-NO" sz="2400" b="1" dirty="0"/>
              <a:t> </a:t>
            </a:r>
            <a:r>
              <a:rPr lang="nb-NO" sz="2400" b="1" dirty="0" err="1"/>
              <a:t>salaryYear</a:t>
            </a:r>
            <a:r>
              <a:rPr lang="nb-NO" sz="2400" b="1" dirty="0"/>
              <a:t> to 52000.0</a:t>
            </a:r>
          </a:p>
          <a:p>
            <a:pPr marL="0" indent="0">
              <a:buNone/>
            </a:pPr>
            <a:r>
              <a:rPr lang="nb-NO" sz="2400" b="1" dirty="0"/>
              <a:t>Jon </a:t>
            </a:r>
            <a:r>
              <a:rPr lang="nb-NO" sz="2400" b="1" dirty="0" err="1"/>
              <a:t>got</a:t>
            </a:r>
            <a:r>
              <a:rPr lang="nb-NO" sz="2400" b="1" dirty="0"/>
              <a:t> a </a:t>
            </a:r>
            <a:r>
              <a:rPr lang="nb-NO" sz="2400" b="1" dirty="0" err="1"/>
              <a:t>raise</a:t>
            </a:r>
            <a:endParaRPr lang="nb-NO" sz="2400" b="1" dirty="0"/>
          </a:p>
          <a:p>
            <a:pPr marL="0" indent="0">
              <a:buNone/>
            </a:pPr>
            <a:r>
              <a:rPr lang="nb-NO" sz="2400" b="1" dirty="0"/>
              <a:t>1000.0</a:t>
            </a:r>
          </a:p>
          <a:p>
            <a:pPr marL="0" indent="0">
              <a:buNone/>
            </a:pPr>
            <a:r>
              <a:rPr lang="is-IS" sz="2400" b="1" dirty="0"/>
              <a:t>52000.0</a:t>
            </a:r>
            <a:endParaRPr lang="en-US" sz="2400" dirty="0"/>
          </a:p>
        </p:txBody>
      </p:sp>
    </p:spTree>
    <p:extLst>
      <p:ext uri="{BB962C8B-B14F-4D97-AF65-F5344CB8AC3E}">
        <p14:creationId xmlns:p14="http://schemas.microsoft.com/office/powerpoint/2010/main" val="72586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err="1"/>
              <a:t>func</a:t>
            </a:r>
            <a:r>
              <a:rPr lang="en-US" sz="2800" dirty="0"/>
              <a:t> </a:t>
            </a:r>
            <a:r>
              <a:rPr lang="en-US" sz="2800" dirty="0" err="1"/>
              <a:t>getFullName</a:t>
            </a:r>
            <a:r>
              <a:rPr lang="en-US" sz="2800" dirty="0"/>
              <a:t>() -&gt; String { </a:t>
            </a:r>
            <a:r>
              <a:rPr lang="en-US" sz="2800" dirty="0" smtClean="0"/>
              <a:t/>
            </a:r>
            <a:br>
              <a:rPr lang="en-US" sz="2800" dirty="0" smtClean="0"/>
            </a:br>
            <a:r>
              <a:rPr lang="en-US" sz="2800" dirty="0" smtClean="0"/>
              <a:t>	return </a:t>
            </a:r>
            <a:r>
              <a:rPr lang="en-US" sz="2800" dirty="0" err="1"/>
              <a:t>firstName</a:t>
            </a:r>
            <a:r>
              <a:rPr lang="en-US" sz="2800" dirty="0"/>
              <a:t> + " " + </a:t>
            </a:r>
            <a:r>
              <a:rPr lang="en-US" sz="2800" dirty="0" err="1"/>
              <a:t>lastName</a:t>
            </a:r>
            <a:r>
              <a:rPr lang="en-US" sz="2800" dirty="0"/>
              <a:t> </a:t>
            </a:r>
            <a:r>
              <a:rPr lang="en-US" sz="2800" dirty="0" smtClean="0"/>
              <a:t/>
            </a:r>
            <a:br>
              <a:rPr lang="en-US" sz="2800" dirty="0" smtClean="0"/>
            </a:br>
            <a:r>
              <a:rPr lang="en-US" sz="2800" dirty="0" smtClean="0"/>
              <a:t>} </a:t>
            </a:r>
            <a:endParaRPr lang="en-US" sz="2800" dirty="0"/>
          </a:p>
        </p:txBody>
      </p:sp>
    </p:spTree>
    <p:extLst>
      <p:ext uri="{BB962C8B-B14F-4D97-AF65-F5344CB8AC3E}">
        <p14:creationId xmlns:p14="http://schemas.microsoft.com/office/powerpoint/2010/main" val="170099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307" y="620752"/>
            <a:ext cx="9601200" cy="3809999"/>
          </a:xfrm>
        </p:spPr>
        <p:txBody>
          <a:bodyPr>
            <a:noAutofit/>
          </a:bodyPr>
          <a:lstStyle/>
          <a:p>
            <a:pPr marL="0" indent="0">
              <a:buNone/>
            </a:pPr>
            <a:r>
              <a:rPr lang="en-US" sz="2400" dirty="0"/>
              <a:t>public class </a:t>
            </a:r>
            <a:r>
              <a:rPr lang="en-US" sz="2400" dirty="0" err="1"/>
              <a:t>EmployeeClass</a:t>
            </a:r>
            <a:r>
              <a:rPr lang="en-US" sz="2400" dirty="0"/>
              <a:t>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firstName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lastName</a:t>
            </a:r>
            <a:r>
              <a:rPr lang="en-US" sz="2400" dirty="0"/>
              <a:t> = ""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salaryYear</a:t>
            </a:r>
            <a:r>
              <a:rPr lang="en-US" sz="2400" dirty="0"/>
              <a:t> = 0.0 </a:t>
            </a:r>
            <a:r>
              <a:rPr lang="en-US" sz="2400" dirty="0" smtClean="0"/>
              <a:t/>
            </a:r>
            <a:br>
              <a:rPr lang="en-US" sz="2400" dirty="0" smtClean="0"/>
            </a:br>
            <a:r>
              <a:rPr lang="en-US" sz="2400" dirty="0" smtClean="0"/>
              <a:t>	</a:t>
            </a:r>
            <a:r>
              <a:rPr lang="en-US" sz="2400" dirty="0" err="1" smtClean="0"/>
              <a:t>var</a:t>
            </a:r>
            <a:r>
              <a:rPr lang="en-US" sz="2400" dirty="0" smtClean="0"/>
              <a:t> </a:t>
            </a:r>
            <a:r>
              <a:rPr lang="en-US" sz="2400" dirty="0" err="1"/>
              <a:t>salaryWeek</a:t>
            </a:r>
            <a:r>
              <a:rPr lang="en-US" sz="2400" dirty="0"/>
              <a:t>: Double { </a:t>
            </a:r>
            <a:r>
              <a:rPr lang="en-US" sz="2400" dirty="0" smtClean="0"/>
              <a:t/>
            </a:r>
            <a:br>
              <a:rPr lang="en-US" sz="2400" dirty="0" smtClean="0"/>
            </a:br>
            <a:r>
              <a:rPr lang="en-US" sz="2400" dirty="0" smtClean="0"/>
              <a:t>		get</a:t>
            </a:r>
            <a:r>
              <a:rPr lang="en-US" sz="2400" dirty="0"/>
              <a:t>{ </a:t>
            </a:r>
            <a:r>
              <a:rPr lang="en-US" sz="2400" dirty="0" smtClean="0"/>
              <a:t/>
            </a:r>
            <a:br>
              <a:rPr lang="en-US" sz="2400" dirty="0" smtClean="0"/>
            </a:br>
            <a:r>
              <a:rPr lang="en-US" sz="2400" dirty="0" smtClean="0"/>
              <a:t>			return </a:t>
            </a:r>
            <a:r>
              <a:rPr lang="en-US" sz="2400" dirty="0" err="1"/>
              <a:t>self.salaryYear</a:t>
            </a:r>
            <a:r>
              <a:rPr lang="en-US" sz="2400" dirty="0"/>
              <a:t>/52 </a:t>
            </a:r>
            <a:r>
              <a:rPr lang="en-US" sz="2400" dirty="0" smtClean="0"/>
              <a:t/>
            </a:r>
            <a:br>
              <a:rPr lang="en-US" sz="2400" dirty="0" smtClean="0"/>
            </a:br>
            <a:r>
              <a:rPr lang="en-US" sz="2400" dirty="0" smtClean="0"/>
              <a:t>		} </a:t>
            </a:r>
            <a:r>
              <a:rPr lang="en-US" sz="2400" dirty="0"/>
              <a:t>set (</a:t>
            </a:r>
            <a:r>
              <a:rPr lang="en-US" sz="2400" dirty="0" err="1"/>
              <a:t>newSalaryWeek</a:t>
            </a:r>
            <a:r>
              <a:rPr lang="en-US" sz="2400" dirty="0" smtClean="0"/>
              <a:t>) {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newSalaryWeek</a:t>
            </a:r>
            <a:r>
              <a:rPr lang="en-US" sz="2400" dirty="0"/>
              <a:t>*52 </a:t>
            </a:r>
            <a:r>
              <a:rPr lang="en-US" sz="2400" dirty="0" smtClean="0"/>
              <a:t/>
            </a:r>
            <a:br>
              <a:rPr lang="en-US" sz="2400" dirty="0" smtClean="0"/>
            </a:br>
            <a:r>
              <a:rPr lang="en-US" sz="2400" dirty="0" smtClean="0"/>
              <a:t>		} </a:t>
            </a:r>
            <a:br>
              <a:rPr lang="en-US" sz="2400" dirty="0" smtClean="0"/>
            </a:br>
            <a:r>
              <a:rPr lang="en-US" sz="2400" dirty="0" smtClean="0"/>
              <a:t>	}</a:t>
            </a:r>
          </a:p>
          <a:p>
            <a:pPr marL="0" indent="0">
              <a:buNone/>
            </a:pPr>
            <a:r>
              <a:rPr lang="en-US" sz="2400" dirty="0" smtClean="0"/>
              <a:t>	</a:t>
            </a:r>
            <a:r>
              <a:rPr lang="en-US" sz="2400" dirty="0" err="1" smtClean="0"/>
              <a:t>func</a:t>
            </a:r>
            <a:r>
              <a:rPr lang="en-US" sz="2400" dirty="0" smtClean="0"/>
              <a:t> </a:t>
            </a:r>
            <a:r>
              <a:rPr lang="en-US" sz="2400" dirty="0" err="1"/>
              <a:t>getFullName</a:t>
            </a:r>
            <a:r>
              <a:rPr lang="en-US" sz="2400" dirty="0"/>
              <a:t>() -&gt; String { </a:t>
            </a:r>
            <a:br>
              <a:rPr lang="en-US" sz="2400" dirty="0"/>
            </a:br>
            <a:r>
              <a:rPr lang="en-US" sz="2400" dirty="0" smtClean="0"/>
              <a:t>	</a:t>
            </a:r>
            <a:r>
              <a:rPr lang="en-US" sz="2400" dirty="0"/>
              <a:t>	return </a:t>
            </a:r>
            <a:r>
              <a:rPr lang="en-US" sz="2400" dirty="0" err="1"/>
              <a:t>firstName</a:t>
            </a:r>
            <a:r>
              <a:rPr lang="en-US" sz="2400" dirty="0"/>
              <a:t> + " " + </a:t>
            </a:r>
            <a:r>
              <a:rPr lang="en-US" sz="2400" dirty="0" err="1"/>
              <a:t>lastName</a:t>
            </a:r>
            <a:r>
              <a:rPr lang="en-US" sz="2400" dirty="0"/>
              <a:t> </a:t>
            </a:r>
            <a:br>
              <a:rPr lang="en-US" sz="2400" dirty="0"/>
            </a:br>
            <a:r>
              <a:rPr lang="en-US" sz="2400" dirty="0" smtClean="0"/>
              <a:t>	} </a:t>
            </a:r>
            <a:br>
              <a:rPr lang="en-US" sz="2400" dirty="0" smtClean="0"/>
            </a:br>
            <a:r>
              <a:rPr lang="en-US" sz="2400" dirty="0" smtClean="0"/>
              <a:t>} </a:t>
            </a:r>
            <a:endParaRPr lang="en-US" sz="2400" dirty="0"/>
          </a:p>
        </p:txBody>
      </p:sp>
    </p:spTree>
    <p:extLst>
      <p:ext uri="{BB962C8B-B14F-4D97-AF65-F5344CB8AC3E}">
        <p14:creationId xmlns:p14="http://schemas.microsoft.com/office/powerpoint/2010/main" val="6417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dirty="0" err="1" smtClean="0"/>
              <a:t>var</a:t>
            </a:r>
            <a:r>
              <a:rPr lang="en-US" sz="2400" dirty="0" smtClean="0"/>
              <a:t> e = </a:t>
            </a:r>
            <a:r>
              <a:rPr lang="en-US" sz="2400" dirty="0" err="1" smtClean="0"/>
              <a:t>EmployeeClass</a:t>
            </a:r>
            <a:r>
              <a:rPr lang="en-US" sz="2400" dirty="0" smtClean="0"/>
              <a:t>() </a:t>
            </a:r>
          </a:p>
          <a:p>
            <a:pPr marL="0" indent="0">
              <a:buFont typeface="Arial" pitchFamily="34" charset="0"/>
              <a:buNone/>
            </a:pPr>
            <a:r>
              <a:rPr lang="en-US" sz="2400" dirty="0" err="1" smtClean="0"/>
              <a:t>e.firstName</a:t>
            </a:r>
            <a:r>
              <a:rPr lang="en-US" sz="2400" dirty="0" smtClean="0"/>
              <a:t> = "Jon" </a:t>
            </a:r>
            <a:br>
              <a:rPr lang="en-US" sz="2400" dirty="0" smtClean="0"/>
            </a:br>
            <a:r>
              <a:rPr lang="en-US" sz="2400" dirty="0" err="1" smtClean="0"/>
              <a:t>e.lastName</a:t>
            </a:r>
            <a:r>
              <a:rPr lang="en-US" sz="2400" dirty="0" smtClean="0"/>
              <a:t> = "Hoffman" </a:t>
            </a:r>
            <a:br>
              <a:rPr lang="en-US" sz="2400" dirty="0" smtClean="0"/>
            </a:br>
            <a:r>
              <a:rPr lang="en-US" sz="2400" dirty="0" err="1" smtClean="0"/>
              <a:t>e.salaryYear</a:t>
            </a:r>
            <a:r>
              <a:rPr lang="en-US" sz="2400" dirty="0" smtClean="0"/>
              <a:t> = 50000.00 </a:t>
            </a:r>
            <a:br>
              <a:rPr lang="en-US" sz="2400" dirty="0" smtClean="0"/>
            </a:br>
            <a:endParaRPr lang="en-US" sz="2400" dirty="0" smtClean="0"/>
          </a:p>
          <a:p>
            <a:pPr marL="0" indent="0">
              <a:buFont typeface="Arial" pitchFamily="34" charset="0"/>
              <a:buNone/>
            </a:pPr>
            <a:r>
              <a:rPr lang="en-US" sz="2400" dirty="0" smtClean="0"/>
              <a:t>print(</a:t>
            </a:r>
            <a:r>
              <a:rPr lang="en-US" sz="2400" dirty="0" err="1" smtClean="0"/>
              <a:t>e.getFullName</a:t>
            </a:r>
            <a:r>
              <a:rPr lang="en-US" sz="2400" dirty="0" smtClean="0"/>
              <a:t>()) //Jon Hoffman is printed to the console</a:t>
            </a:r>
            <a:endParaRPr lang="en-US" sz="2400" dirty="0"/>
          </a:p>
        </p:txBody>
      </p:sp>
    </p:spTree>
    <p:extLst>
      <p:ext uri="{BB962C8B-B14F-4D97-AF65-F5344CB8AC3E}">
        <p14:creationId xmlns:p14="http://schemas.microsoft.com/office/powerpoint/2010/main" val="11374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Initializers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init</a:t>
            </a:r>
            <a:r>
              <a:rPr lang="en-US" sz="2400" dirty="0"/>
              <a:t>() { </a:t>
            </a:r>
            <a:br>
              <a:rPr lang="en-US" sz="2400" dirty="0"/>
            </a:br>
            <a:r>
              <a:rPr lang="en-US" sz="2400" dirty="0"/>
              <a:t>	</a:t>
            </a:r>
            <a:r>
              <a:rPr lang="en-US" sz="2400" dirty="0" smtClean="0"/>
              <a:t>//</a:t>
            </a:r>
            <a:r>
              <a:rPr lang="en-US" sz="2400" dirty="0"/>
              <a:t>Perform initialization here </a:t>
            </a:r>
            <a:br>
              <a:rPr lang="en-US" sz="2400" dirty="0"/>
            </a:br>
            <a:r>
              <a:rPr lang="en-US" sz="2400" dirty="0" smtClean="0"/>
              <a:t>}</a:t>
            </a:r>
            <a:endParaRPr lang="en-US" sz="2400" dirty="0"/>
          </a:p>
        </p:txBody>
      </p:sp>
    </p:spTree>
    <p:extLst>
      <p:ext uri="{BB962C8B-B14F-4D97-AF65-F5344CB8AC3E}">
        <p14:creationId xmlns:p14="http://schemas.microsoft.com/office/powerpoint/2010/main" val="7007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Initializers</a:t>
            </a:r>
            <a:endParaRPr lang="en-US" dirty="0"/>
          </a:p>
        </p:txBody>
      </p:sp>
      <p:sp>
        <p:nvSpPr>
          <p:cNvPr id="5" name="Content Placeholder 2"/>
          <p:cNvSpPr txBox="1">
            <a:spLocks/>
          </p:cNvSpPr>
          <p:nvPr/>
        </p:nvSpPr>
        <p:spPr>
          <a:xfrm>
            <a:off x="1295400" y="1646238"/>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dirty="0" err="1"/>
              <a:t>init</a:t>
            </a:r>
            <a:r>
              <a:rPr lang="en-US" dirty="0"/>
              <a:t>() { </a:t>
            </a:r>
            <a:r>
              <a:rPr lang="en-US" dirty="0" smtClean="0"/>
              <a:t/>
            </a:r>
            <a:br>
              <a:rPr lang="en-US" dirty="0" smtClean="0"/>
            </a:br>
            <a:r>
              <a:rPr lang="en-US" dirty="0" smtClean="0"/>
              <a:t>	</a:t>
            </a:r>
            <a:r>
              <a:rPr lang="en-US" dirty="0" err="1" smtClean="0"/>
              <a:t>self.firstName</a:t>
            </a:r>
            <a:r>
              <a:rPr lang="en-US" dirty="0" smtClean="0"/>
              <a:t> </a:t>
            </a:r>
            <a:r>
              <a:rPr lang="en-US" dirty="0"/>
              <a:t>= "" </a:t>
            </a:r>
            <a:r>
              <a:rPr lang="en-US" dirty="0" smtClean="0"/>
              <a:t/>
            </a:r>
            <a:br>
              <a:rPr lang="en-US" dirty="0" smtClean="0"/>
            </a:br>
            <a:r>
              <a:rPr lang="en-US" dirty="0" smtClean="0"/>
              <a:t>	</a:t>
            </a:r>
            <a:r>
              <a:rPr lang="en-US" dirty="0" err="1" smtClean="0"/>
              <a:t>self.lastName</a:t>
            </a:r>
            <a:r>
              <a:rPr lang="en-US" dirty="0" smtClean="0"/>
              <a:t> </a:t>
            </a:r>
            <a:r>
              <a:rPr lang="en-US" dirty="0"/>
              <a:t>= "" </a:t>
            </a:r>
            <a:r>
              <a:rPr lang="en-US" dirty="0" smtClean="0"/>
              <a:t/>
            </a:r>
            <a:br>
              <a:rPr lang="en-US" dirty="0" smtClean="0"/>
            </a:br>
            <a:r>
              <a:rPr lang="en-US" dirty="0" smtClean="0"/>
              <a:t>	</a:t>
            </a:r>
            <a:r>
              <a:rPr lang="en-US" dirty="0" err="1" smtClean="0"/>
              <a:t>self.salaryYear</a:t>
            </a:r>
            <a:r>
              <a:rPr lang="en-US" dirty="0" smtClean="0"/>
              <a:t> </a:t>
            </a:r>
            <a:r>
              <a:rPr lang="en-US" dirty="0"/>
              <a:t>= 0.0 </a:t>
            </a:r>
            <a:r>
              <a:rPr lang="en-US" dirty="0" smtClean="0"/>
              <a:t/>
            </a:r>
            <a:br>
              <a:rPr lang="en-US" dirty="0" smtClean="0"/>
            </a:br>
            <a:r>
              <a:rPr lang="en-US" dirty="0" smtClean="0"/>
              <a:t>} </a:t>
            </a:r>
          </a:p>
          <a:p>
            <a:pPr marL="0" indent="0">
              <a:buNone/>
            </a:pPr>
            <a:r>
              <a:rPr lang="en-US" dirty="0" err="1" smtClean="0"/>
              <a:t>init</a:t>
            </a:r>
            <a:r>
              <a:rPr lang="en-US" dirty="0" smtClean="0"/>
              <a:t>(</a:t>
            </a:r>
            <a:r>
              <a:rPr lang="en-US" dirty="0" err="1" smtClean="0"/>
              <a:t>firstName</a:t>
            </a:r>
            <a:r>
              <a:rPr lang="en-US" dirty="0"/>
              <a:t>: String, </a:t>
            </a:r>
            <a:r>
              <a:rPr lang="en-US" dirty="0" err="1"/>
              <a:t>lastName</a:t>
            </a:r>
            <a:r>
              <a:rPr lang="en-US" dirty="0"/>
              <a:t>: String) { </a:t>
            </a:r>
            <a:r>
              <a:rPr lang="en-US" dirty="0" smtClean="0"/>
              <a:t/>
            </a:r>
            <a:br>
              <a:rPr lang="en-US" dirty="0" smtClean="0"/>
            </a:br>
            <a:r>
              <a:rPr lang="en-US" dirty="0" smtClean="0"/>
              <a:t>	</a:t>
            </a:r>
            <a:r>
              <a:rPr lang="en-US" dirty="0" err="1" smtClean="0"/>
              <a:t>self.firstName</a:t>
            </a:r>
            <a:r>
              <a:rPr lang="en-US" dirty="0" smtClean="0"/>
              <a:t> </a:t>
            </a:r>
            <a:r>
              <a:rPr lang="en-US" dirty="0"/>
              <a:t>= </a:t>
            </a:r>
            <a:r>
              <a:rPr lang="en-US" dirty="0" err="1"/>
              <a:t>firstName</a:t>
            </a:r>
            <a:r>
              <a:rPr lang="en-US" dirty="0"/>
              <a:t> </a:t>
            </a:r>
            <a:r>
              <a:rPr lang="en-US" dirty="0" smtClean="0"/>
              <a:t/>
            </a:r>
            <a:br>
              <a:rPr lang="en-US" dirty="0" smtClean="0"/>
            </a:br>
            <a:r>
              <a:rPr lang="en-US" dirty="0" smtClean="0"/>
              <a:t>	</a:t>
            </a:r>
            <a:r>
              <a:rPr lang="en-US" dirty="0" err="1" smtClean="0"/>
              <a:t>self.lastName</a:t>
            </a:r>
            <a:r>
              <a:rPr lang="en-US" dirty="0" smtClean="0"/>
              <a:t> </a:t>
            </a:r>
            <a:r>
              <a:rPr lang="en-US" dirty="0"/>
              <a:t>= </a:t>
            </a:r>
            <a:r>
              <a:rPr lang="en-US" dirty="0" err="1"/>
              <a:t>lastName</a:t>
            </a:r>
            <a:r>
              <a:rPr lang="en-US" dirty="0"/>
              <a:t> </a:t>
            </a:r>
            <a:r>
              <a:rPr lang="en-US" dirty="0" smtClean="0"/>
              <a:t/>
            </a:r>
            <a:br>
              <a:rPr lang="en-US" dirty="0" smtClean="0"/>
            </a:br>
            <a:r>
              <a:rPr lang="en-US" dirty="0" smtClean="0"/>
              <a:t>	</a:t>
            </a:r>
            <a:r>
              <a:rPr lang="en-US" dirty="0" err="1" smtClean="0"/>
              <a:t>self.salaryYear</a:t>
            </a:r>
            <a:r>
              <a:rPr lang="en-US" dirty="0" smtClean="0"/>
              <a:t> </a:t>
            </a:r>
            <a:r>
              <a:rPr lang="en-US" dirty="0"/>
              <a:t>= 0.0 </a:t>
            </a:r>
            <a:r>
              <a:rPr lang="en-US" dirty="0" smtClean="0"/>
              <a:t/>
            </a:r>
            <a:br>
              <a:rPr lang="en-US" dirty="0" smtClean="0"/>
            </a:br>
            <a:r>
              <a:rPr lang="en-US" dirty="0" smtClean="0"/>
              <a:t>} </a:t>
            </a:r>
          </a:p>
          <a:p>
            <a:pPr marL="0" indent="0">
              <a:buNone/>
            </a:pPr>
            <a:r>
              <a:rPr lang="en-US" dirty="0" err="1" smtClean="0"/>
              <a:t>init</a:t>
            </a:r>
            <a:r>
              <a:rPr lang="en-US" dirty="0" smtClean="0"/>
              <a:t>(</a:t>
            </a:r>
            <a:r>
              <a:rPr lang="en-US" dirty="0" err="1" smtClean="0"/>
              <a:t>firstName</a:t>
            </a:r>
            <a:r>
              <a:rPr lang="en-US" dirty="0"/>
              <a:t>: String, </a:t>
            </a:r>
            <a:r>
              <a:rPr lang="en-US" dirty="0" err="1"/>
              <a:t>lastName</a:t>
            </a:r>
            <a:r>
              <a:rPr lang="en-US" dirty="0"/>
              <a:t>: String, </a:t>
            </a:r>
            <a:r>
              <a:rPr lang="en-US" dirty="0" err="1"/>
              <a:t>salaryYear</a:t>
            </a:r>
            <a:r>
              <a:rPr lang="en-US" dirty="0"/>
              <a:t>: Double) { </a:t>
            </a:r>
            <a:r>
              <a:rPr lang="en-US" dirty="0" smtClean="0"/>
              <a:t/>
            </a:r>
            <a:br>
              <a:rPr lang="en-US" dirty="0" smtClean="0"/>
            </a:br>
            <a:r>
              <a:rPr lang="en-US" dirty="0" smtClean="0"/>
              <a:t>	</a:t>
            </a:r>
            <a:r>
              <a:rPr lang="en-US" dirty="0" err="1" smtClean="0"/>
              <a:t>self.firstName</a:t>
            </a:r>
            <a:r>
              <a:rPr lang="en-US" dirty="0" smtClean="0"/>
              <a:t> </a:t>
            </a:r>
            <a:r>
              <a:rPr lang="en-US" dirty="0"/>
              <a:t>= </a:t>
            </a:r>
            <a:r>
              <a:rPr lang="en-US" dirty="0" err="1"/>
              <a:t>firstName</a:t>
            </a:r>
            <a:r>
              <a:rPr lang="en-US" dirty="0"/>
              <a:t> </a:t>
            </a:r>
            <a:r>
              <a:rPr lang="en-US" dirty="0" smtClean="0"/>
              <a:t/>
            </a:r>
            <a:br>
              <a:rPr lang="en-US" dirty="0" smtClean="0"/>
            </a:br>
            <a:r>
              <a:rPr lang="en-US" dirty="0" smtClean="0"/>
              <a:t>	</a:t>
            </a:r>
            <a:r>
              <a:rPr lang="en-US" dirty="0" err="1" smtClean="0"/>
              <a:t>self.lastName</a:t>
            </a:r>
            <a:r>
              <a:rPr lang="en-US" dirty="0" smtClean="0"/>
              <a:t> </a:t>
            </a:r>
            <a:r>
              <a:rPr lang="en-US" dirty="0"/>
              <a:t>= </a:t>
            </a:r>
            <a:r>
              <a:rPr lang="en-US" dirty="0" err="1"/>
              <a:t>lastName</a:t>
            </a:r>
            <a:r>
              <a:rPr lang="en-US" dirty="0"/>
              <a:t> </a:t>
            </a:r>
            <a:r>
              <a:rPr lang="en-US" dirty="0" smtClean="0"/>
              <a:t/>
            </a:r>
            <a:br>
              <a:rPr lang="en-US" dirty="0" smtClean="0"/>
            </a:br>
            <a:r>
              <a:rPr lang="en-US" dirty="0" smtClean="0"/>
              <a:t>	</a:t>
            </a:r>
            <a:r>
              <a:rPr lang="en-US" dirty="0" err="1" smtClean="0"/>
              <a:t>self.salaryYear</a:t>
            </a:r>
            <a:r>
              <a:rPr lang="en-US" dirty="0" smtClean="0"/>
              <a:t> </a:t>
            </a:r>
            <a:r>
              <a:rPr lang="en-US" dirty="0"/>
              <a:t>= </a:t>
            </a:r>
            <a:r>
              <a:rPr lang="en-US" dirty="0" err="1"/>
              <a:t>salaryYear</a:t>
            </a:r>
            <a:r>
              <a:rPr lang="en-US" dirty="0"/>
              <a:t> </a:t>
            </a: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190767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Initializers</a:t>
            </a:r>
            <a:endParaRPr lang="en-US" dirty="0"/>
          </a:p>
        </p:txBody>
      </p:sp>
      <p:sp>
        <p:nvSpPr>
          <p:cNvPr id="5" name="Content Placeholder 2"/>
          <p:cNvSpPr txBox="1">
            <a:spLocks/>
          </p:cNvSpPr>
          <p:nvPr/>
        </p:nvSpPr>
        <p:spPr>
          <a:xfrm>
            <a:off x="758283" y="1958472"/>
            <a:ext cx="10705171"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var</a:t>
            </a:r>
            <a:r>
              <a:rPr lang="en-US" sz="2400" dirty="0"/>
              <a:t> g = </a:t>
            </a:r>
            <a:r>
              <a:rPr lang="en-US" sz="2400" dirty="0" err="1"/>
              <a:t>EmployeeClass</a:t>
            </a:r>
            <a:r>
              <a:rPr lang="en-US" sz="2400" dirty="0"/>
              <a:t>() </a:t>
            </a:r>
            <a:endParaRPr lang="en-US" sz="2400" dirty="0" smtClean="0"/>
          </a:p>
          <a:p>
            <a:pPr marL="0" indent="0">
              <a:buNone/>
            </a:pPr>
            <a:r>
              <a:rPr lang="en-US" sz="2400" dirty="0" err="1" smtClean="0"/>
              <a:t>var</a:t>
            </a:r>
            <a:r>
              <a:rPr lang="en-US" sz="2400" dirty="0" smtClean="0"/>
              <a:t> </a:t>
            </a:r>
            <a:r>
              <a:rPr lang="en-US" sz="2400" dirty="0"/>
              <a:t>h = </a:t>
            </a:r>
            <a:r>
              <a:rPr lang="en-US" sz="2400" dirty="0" err="1"/>
              <a:t>EmployeeStruct</a:t>
            </a:r>
            <a:r>
              <a:rPr lang="en-US" sz="2400" dirty="0"/>
              <a:t>(</a:t>
            </a:r>
            <a:r>
              <a:rPr lang="en-US" sz="2400" dirty="0" err="1"/>
              <a:t>firstName</a:t>
            </a:r>
            <a:r>
              <a:rPr lang="en-US" sz="2400" dirty="0"/>
              <a:t>: "Me", </a:t>
            </a:r>
            <a:r>
              <a:rPr lang="en-US" sz="2400" dirty="0" err="1"/>
              <a:t>lastName</a:t>
            </a:r>
            <a:r>
              <a:rPr lang="en-US" sz="2400" dirty="0"/>
              <a:t>: "Moe") </a:t>
            </a:r>
            <a:endParaRPr lang="en-US" sz="2400" dirty="0" smtClean="0"/>
          </a:p>
          <a:p>
            <a:pPr marL="0" indent="0">
              <a:buNone/>
            </a:pPr>
            <a:r>
              <a:rPr lang="en-US" sz="2400" dirty="0" err="1" smtClean="0"/>
              <a:t>var</a:t>
            </a:r>
            <a:r>
              <a:rPr lang="en-US" sz="2400" dirty="0" smtClean="0"/>
              <a:t> </a:t>
            </a:r>
            <a:r>
              <a:rPr lang="en-US" sz="2400" dirty="0" err="1"/>
              <a:t>i</a:t>
            </a:r>
            <a:r>
              <a:rPr lang="en-US" sz="2400" dirty="0"/>
              <a:t> = </a:t>
            </a:r>
            <a:r>
              <a:rPr lang="en-US" sz="2400" dirty="0" err="1"/>
              <a:t>EmployeeClass</a:t>
            </a:r>
            <a:r>
              <a:rPr lang="en-US" sz="2400" dirty="0"/>
              <a:t>(</a:t>
            </a:r>
            <a:r>
              <a:rPr lang="en-US" sz="2400" dirty="0" err="1"/>
              <a:t>firstName</a:t>
            </a:r>
            <a:r>
              <a:rPr lang="en-US" sz="2400" dirty="0"/>
              <a:t>: "Me", </a:t>
            </a:r>
            <a:r>
              <a:rPr lang="en-US" sz="2400" dirty="0" err="1"/>
              <a:t>lastName</a:t>
            </a:r>
            <a:r>
              <a:rPr lang="en-US" sz="2400" dirty="0"/>
              <a:t>: "Moe", </a:t>
            </a:r>
            <a:r>
              <a:rPr lang="en-US" sz="2400" dirty="0" err="1"/>
              <a:t>salaryYear</a:t>
            </a:r>
            <a:r>
              <a:rPr lang="en-US" sz="2400" dirty="0"/>
              <a:t>: 45000)</a:t>
            </a:r>
          </a:p>
        </p:txBody>
      </p:sp>
    </p:spTree>
    <p:extLst>
      <p:ext uri="{BB962C8B-B14F-4D97-AF65-F5344CB8AC3E}">
        <p14:creationId xmlns:p14="http://schemas.microsoft.com/office/powerpoint/2010/main" val="154192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 and external parameter </a:t>
            </a:r>
            <a:r>
              <a:rPr lang="en-US" dirty="0" smtClean="0"/>
              <a:t>names</a:t>
            </a:r>
            <a:endParaRPr lang="en-US" dirty="0"/>
          </a:p>
        </p:txBody>
      </p:sp>
      <p:sp>
        <p:nvSpPr>
          <p:cNvPr id="5" name="Content Placeholder 2"/>
          <p:cNvSpPr txBox="1">
            <a:spLocks/>
          </p:cNvSpPr>
          <p:nvPr/>
        </p:nvSpPr>
        <p:spPr>
          <a:xfrm>
            <a:off x="1295400" y="1891991"/>
            <a:ext cx="9601200" cy="3809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a:buNone/>
            </a:pPr>
            <a:r>
              <a:rPr lang="en-US" sz="2400" dirty="0" err="1"/>
              <a:t>init</a:t>
            </a:r>
            <a:r>
              <a:rPr lang="en-US" sz="2400" dirty="0"/>
              <a:t>(</a:t>
            </a:r>
            <a:r>
              <a:rPr lang="en-US" sz="2400" dirty="0" err="1"/>
              <a:t>employeeWithFirstName</a:t>
            </a:r>
            <a:r>
              <a:rPr lang="en-US" sz="2400" dirty="0"/>
              <a:t> </a:t>
            </a:r>
            <a:r>
              <a:rPr lang="en-US" sz="2400" dirty="0" err="1"/>
              <a:t>firstName</a:t>
            </a:r>
            <a:r>
              <a:rPr lang="en-US" sz="2400" dirty="0"/>
              <a:t>: String, </a:t>
            </a:r>
            <a:r>
              <a:rPr lang="en-US" sz="2400" dirty="0" err="1"/>
              <a:t>lastName</a:t>
            </a:r>
            <a:r>
              <a:rPr lang="en-US" sz="2400" dirty="0"/>
              <a:t>: String, </a:t>
            </a:r>
            <a:r>
              <a:rPr lang="en-US" sz="2400" dirty="0" err="1"/>
              <a:t>andSalary</a:t>
            </a:r>
            <a:r>
              <a:rPr lang="en-US" sz="2400" dirty="0"/>
              <a:t> </a:t>
            </a:r>
            <a:r>
              <a:rPr lang="en-US" sz="2400" dirty="0" err="1"/>
              <a:t>salaryYear</a:t>
            </a:r>
            <a:r>
              <a:rPr lang="en-US" sz="2400" dirty="0"/>
              <a:t>: Double) { </a:t>
            </a:r>
            <a:r>
              <a:rPr lang="en-US" sz="2400" dirty="0" smtClean="0"/>
              <a:t/>
            </a:r>
            <a:br>
              <a:rPr lang="en-US" sz="2400" dirty="0" smtClean="0"/>
            </a:br>
            <a:r>
              <a:rPr lang="en-US" sz="2400" dirty="0" smtClean="0"/>
              <a:t>	</a:t>
            </a:r>
            <a:r>
              <a:rPr lang="en-US" sz="2400" dirty="0" err="1" smtClean="0"/>
              <a:t>self.firstName</a:t>
            </a:r>
            <a:r>
              <a:rPr lang="en-US" sz="2400" dirty="0" smtClean="0"/>
              <a:t> </a:t>
            </a:r>
            <a:r>
              <a:rPr lang="en-US" sz="2400" dirty="0"/>
              <a:t>= </a:t>
            </a:r>
            <a:r>
              <a:rPr lang="en-US" sz="2400" dirty="0" err="1"/>
              <a:t>firstName</a:t>
            </a:r>
            <a:r>
              <a:rPr lang="en-US" sz="2400" dirty="0"/>
              <a:t> </a:t>
            </a:r>
            <a:r>
              <a:rPr lang="en-US" sz="2400" dirty="0" smtClean="0"/>
              <a:t/>
            </a:r>
            <a:br>
              <a:rPr lang="en-US" sz="2400" dirty="0" smtClean="0"/>
            </a:br>
            <a:r>
              <a:rPr lang="en-US" sz="2400" dirty="0" smtClean="0"/>
              <a:t>	</a:t>
            </a:r>
            <a:r>
              <a:rPr lang="en-US" sz="2400" dirty="0" err="1" smtClean="0"/>
              <a:t>self.lastName</a:t>
            </a:r>
            <a:r>
              <a:rPr lang="en-US" sz="2400" dirty="0" smtClean="0"/>
              <a:t> </a:t>
            </a:r>
            <a:r>
              <a:rPr lang="en-US" sz="2400" dirty="0"/>
              <a:t>= </a:t>
            </a:r>
            <a:r>
              <a:rPr lang="en-US" sz="2400" dirty="0" err="1"/>
              <a:t>lastName</a:t>
            </a:r>
            <a:r>
              <a:rPr lang="en-US" sz="2400" dirty="0"/>
              <a:t> </a:t>
            </a:r>
            <a:r>
              <a:rPr lang="en-US" sz="2400" dirty="0" smtClean="0"/>
              <a:t/>
            </a:r>
            <a:br>
              <a:rPr lang="en-US" sz="2400" dirty="0" smtClean="0"/>
            </a:br>
            <a:r>
              <a:rPr lang="en-US" sz="2400" dirty="0" smtClean="0"/>
              <a:t>	</a:t>
            </a:r>
            <a:r>
              <a:rPr lang="en-US" sz="2400" dirty="0" err="1" smtClean="0"/>
              <a:t>self.salaryYear</a:t>
            </a:r>
            <a:r>
              <a:rPr lang="en-US" sz="2400" dirty="0" smtClean="0"/>
              <a:t> </a:t>
            </a:r>
            <a:r>
              <a:rPr lang="en-US" sz="2400" dirty="0"/>
              <a:t>= </a:t>
            </a:r>
            <a:r>
              <a:rPr lang="en-US" sz="2400" dirty="0" err="1"/>
              <a:t>salaryYear</a:t>
            </a:r>
            <a:r>
              <a:rPr lang="en-US" sz="2400" dirty="0"/>
              <a:t> </a:t>
            </a:r>
            <a:r>
              <a:rPr lang="en-US" sz="2400" dirty="0" smtClean="0"/>
              <a:t/>
            </a:r>
            <a:br>
              <a:rPr lang="en-US" sz="2400" dirty="0" smtClean="0"/>
            </a:br>
            <a:r>
              <a:rPr lang="en-US" sz="2400" dirty="0" smtClean="0"/>
              <a:t>}</a:t>
            </a:r>
          </a:p>
          <a:p>
            <a:pPr marL="0" indent="0">
              <a:buNone/>
            </a:pPr>
            <a:r>
              <a:rPr lang="en-US" sz="2400" dirty="0" err="1"/>
              <a:t>var</a:t>
            </a:r>
            <a:r>
              <a:rPr lang="en-US" sz="2400" dirty="0"/>
              <a:t> </a:t>
            </a:r>
            <a:r>
              <a:rPr lang="en-US" sz="2400" dirty="0" err="1"/>
              <a:t>i</a:t>
            </a:r>
            <a:r>
              <a:rPr lang="en-US" sz="2400" dirty="0"/>
              <a:t> = </a:t>
            </a:r>
            <a:r>
              <a:rPr lang="en-US" sz="2400" dirty="0" err="1"/>
              <a:t>EmployeeClass</a:t>
            </a:r>
            <a:r>
              <a:rPr lang="en-US" sz="2400" dirty="0"/>
              <a:t>(</a:t>
            </a:r>
            <a:r>
              <a:rPr lang="en-US" sz="2400" dirty="0" err="1"/>
              <a:t>employeeWithFirstName</a:t>
            </a:r>
            <a:r>
              <a:rPr lang="en-US" sz="2400" dirty="0"/>
              <a:t>: "Me", </a:t>
            </a:r>
            <a:r>
              <a:rPr lang="en-US" sz="2400" dirty="0" err="1"/>
              <a:t>lastName</a:t>
            </a:r>
            <a:r>
              <a:rPr lang="en-US" sz="2400" dirty="0"/>
              <a:t>: "Moe", </a:t>
            </a:r>
            <a:r>
              <a:rPr lang="en-US" sz="2400" dirty="0" err="1"/>
              <a:t>andSalary</a:t>
            </a:r>
            <a:r>
              <a:rPr lang="en-US" sz="2400" dirty="0"/>
              <a:t>: 45000)</a:t>
            </a:r>
          </a:p>
        </p:txBody>
      </p:sp>
    </p:spTree>
    <p:extLst>
      <p:ext uri="{BB962C8B-B14F-4D97-AF65-F5344CB8AC3E}">
        <p14:creationId xmlns:p14="http://schemas.microsoft.com/office/powerpoint/2010/main" val="1541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4812</Words>
  <Application>Microsoft Macintosh PowerPoint</Application>
  <PresentationFormat>Widescreen</PresentationFormat>
  <Paragraphs>805</Paragraphs>
  <Slides>122</Slides>
  <Notes>120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122</vt:i4>
      </vt:variant>
    </vt:vector>
  </HeadingPairs>
  <TitlesOfParts>
    <vt:vector size="125" baseType="lpstr">
      <vt:lpstr>Mangal</vt:lpstr>
      <vt:lpstr>Arial</vt:lpstr>
      <vt:lpstr>Diamond Grid 16x9</vt:lpstr>
      <vt:lpstr>Agenda</vt:lpstr>
      <vt:lpstr>Control Flow and Functions</vt:lpstr>
      <vt:lpstr>Curly Brackets</vt:lpstr>
      <vt:lpstr>Parenthesis</vt:lpstr>
      <vt:lpstr>Control Flow</vt:lpstr>
      <vt:lpstr>Conditional Statements</vt:lpstr>
      <vt:lpstr>If Statements</vt:lpstr>
      <vt:lpstr>If Statements</vt:lpstr>
      <vt:lpstr>If…Else Statements</vt:lpstr>
      <vt:lpstr>If…Else Statements</vt:lpstr>
      <vt:lpstr>If…Else Statements</vt:lpstr>
      <vt:lpstr>For Statements</vt:lpstr>
      <vt:lpstr>For Statements</vt:lpstr>
      <vt:lpstr>For Statements</vt:lpstr>
      <vt:lpstr>For Statements</vt:lpstr>
      <vt:lpstr>For Statements</vt:lpstr>
      <vt:lpstr>For Statements</vt:lpstr>
      <vt:lpstr>While Statements</vt:lpstr>
      <vt:lpstr>While Statements</vt:lpstr>
      <vt:lpstr>While Statements</vt:lpstr>
      <vt:lpstr>Repeat … While Statements</vt:lpstr>
      <vt:lpstr>Repeat … While Statements</vt:lpstr>
      <vt:lpstr>Switch Statement</vt:lpstr>
      <vt:lpstr>Switch Statement</vt:lpstr>
      <vt:lpstr>Switch Statement</vt:lpstr>
      <vt:lpstr>Switch Statement</vt:lpstr>
      <vt:lpstr>Switch Statement</vt:lpstr>
      <vt:lpstr>Switch Statement</vt:lpstr>
      <vt:lpstr>Switch Statement</vt:lpstr>
      <vt:lpstr>Switch Statement</vt:lpstr>
      <vt:lpstr>Using case and where statements with conditional statements</vt:lpstr>
      <vt:lpstr>Filtering with the where statement </vt:lpstr>
      <vt:lpstr>Filtering with the where statement </vt:lpstr>
      <vt:lpstr>Filtering with the case statement </vt:lpstr>
      <vt:lpstr>Filtering with the case statement </vt:lpstr>
      <vt:lpstr>Filtering with the case statement </vt:lpstr>
      <vt:lpstr>Using the if … case statement</vt:lpstr>
      <vt:lpstr>Using the if … case statement</vt:lpstr>
      <vt:lpstr>Control Transfer Statements</vt:lpstr>
      <vt:lpstr>Continue</vt:lpstr>
      <vt:lpstr>Break</vt:lpstr>
      <vt:lpstr>Fallthrough statement</vt:lpstr>
      <vt:lpstr>Guard statement</vt:lpstr>
      <vt:lpstr>Guard statement</vt:lpstr>
      <vt:lpstr>Functions</vt:lpstr>
      <vt:lpstr>Single Parameter</vt:lpstr>
      <vt:lpstr>Single Parameter</vt:lpstr>
      <vt:lpstr>Single Parameter</vt:lpstr>
      <vt:lpstr>Single Parameter</vt:lpstr>
      <vt:lpstr>Multi Parameter</vt:lpstr>
      <vt:lpstr>Multi Parameter</vt:lpstr>
      <vt:lpstr>Defining a parameter's default values</vt:lpstr>
      <vt:lpstr>Defining a parameter's default values</vt:lpstr>
      <vt:lpstr>Defining a parameter's default values</vt:lpstr>
      <vt:lpstr>Defining a parameter's default values</vt:lpstr>
      <vt:lpstr>Returning multiple values from a function</vt:lpstr>
      <vt:lpstr>Returning multiple values from a function</vt:lpstr>
      <vt:lpstr>Returning multiple values from a function</vt:lpstr>
      <vt:lpstr>Returning multiple values from a function</vt:lpstr>
      <vt:lpstr>Returning optional values</vt:lpstr>
      <vt:lpstr>Returning optional values</vt:lpstr>
      <vt:lpstr>Returning optional values</vt:lpstr>
      <vt:lpstr>Returning optional values</vt:lpstr>
      <vt:lpstr>Adding external parameter names</vt:lpstr>
      <vt:lpstr>Adding external parameter names</vt:lpstr>
      <vt:lpstr>Adding external parameter names</vt:lpstr>
      <vt:lpstr>Using variadic parameters</vt:lpstr>
      <vt:lpstr>Using variadic parameters</vt:lpstr>
      <vt:lpstr>Using variadic parameters</vt:lpstr>
      <vt:lpstr>Inout parameters</vt:lpstr>
      <vt:lpstr>Inout parameters</vt:lpstr>
      <vt:lpstr>Inout parameters</vt:lpstr>
      <vt:lpstr>Nesting functions</vt:lpstr>
      <vt:lpstr>Nesting functions</vt:lpstr>
      <vt:lpstr>Classes and Structures</vt:lpstr>
      <vt:lpstr>Similarities between classes and structures</vt:lpstr>
      <vt:lpstr>Differences between classes and structures</vt:lpstr>
      <vt:lpstr>Creating a Class or Structure</vt:lpstr>
      <vt:lpstr>Properties</vt:lpstr>
      <vt:lpstr>Stored Properties</vt:lpstr>
      <vt:lpstr>Stored Properties</vt:lpstr>
      <vt:lpstr>Stored Properties</vt:lpstr>
      <vt:lpstr>Stored Properties</vt:lpstr>
      <vt:lpstr>Computed Properties</vt:lpstr>
      <vt:lpstr>Computed Properties</vt:lpstr>
      <vt:lpstr>Computed Properties</vt:lpstr>
      <vt:lpstr>Stored Properties</vt:lpstr>
      <vt:lpstr>Computed Properties</vt:lpstr>
      <vt:lpstr>PowerPoint Presentation</vt:lpstr>
      <vt:lpstr>Property observers</vt:lpstr>
      <vt:lpstr>PowerPoint Presentation</vt:lpstr>
      <vt:lpstr>PowerPoint Presentation</vt:lpstr>
      <vt:lpstr>Methods</vt:lpstr>
      <vt:lpstr>PowerPoint Presentation</vt:lpstr>
      <vt:lpstr>Methods</vt:lpstr>
      <vt:lpstr>Custom Initializers</vt:lpstr>
      <vt:lpstr>Custom Initializers</vt:lpstr>
      <vt:lpstr>Custom Initializers</vt:lpstr>
      <vt:lpstr>Internal and external parameter names</vt:lpstr>
      <vt:lpstr>Failable Intializers</vt:lpstr>
      <vt:lpstr>Failable Intializers</vt:lpstr>
      <vt:lpstr>Access Levels</vt:lpstr>
      <vt:lpstr>Access Levels</vt:lpstr>
      <vt:lpstr>Class Inheritance</vt:lpstr>
      <vt:lpstr>Class Inheritance</vt:lpstr>
      <vt:lpstr>Class Inheritance</vt:lpstr>
      <vt:lpstr>Class Inheritance</vt:lpstr>
      <vt:lpstr>Class Inheritance</vt:lpstr>
      <vt:lpstr>Class Inheritance</vt:lpstr>
      <vt:lpstr>Class Inheritance</vt:lpstr>
      <vt:lpstr>Overriding methods</vt:lpstr>
      <vt:lpstr>Overriding methods</vt:lpstr>
      <vt:lpstr>Overriding Methods</vt:lpstr>
      <vt:lpstr>Overriding Methods</vt:lpstr>
      <vt:lpstr>PowerPoint Presentation</vt:lpstr>
      <vt:lpstr>PowerPoint Presentation</vt:lpstr>
      <vt:lpstr>Overriding Methods</vt:lpstr>
      <vt:lpstr>Overriding Methods</vt:lpstr>
      <vt:lpstr>Overriding Properties</vt:lpstr>
      <vt:lpstr>Overriding Properties</vt:lpstr>
      <vt:lpstr>Overriding Properties</vt:lpstr>
      <vt:lpstr>Preventing Overrides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2017-01-24T21:39:03Z</cp:lastPrinted>
  <dcterms:created xsi:type="dcterms:W3CDTF">2016-08-20T19:03:32Z</dcterms:created>
  <dcterms:modified xsi:type="dcterms:W3CDTF">2017-07-06T19:22:21Z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