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74"/>
  </p:notesMasterIdLst>
  <p:handoutMasterIdLst>
    <p:handoutMasterId r:id="rId75"/>
  </p:handoutMasterIdLst>
  <p:sldIdLst>
    <p:sldId id="328" r:id="rId3"/>
    <p:sldId id="329" r:id="rId4"/>
    <p:sldId id="330" r:id="rId5"/>
    <p:sldId id="331" r:id="rId6"/>
    <p:sldId id="332" r:id="rId7"/>
    <p:sldId id="333" r:id="rId8"/>
    <p:sldId id="334" r:id="rId9"/>
    <p:sldId id="335" r:id="rId10"/>
    <p:sldId id="336" r:id="rId11"/>
    <p:sldId id="337" r:id="rId12"/>
    <p:sldId id="339" r:id="rId13"/>
    <p:sldId id="340" r:id="rId14"/>
    <p:sldId id="341" r:id="rId15"/>
    <p:sldId id="342" r:id="rId16"/>
    <p:sldId id="295"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43"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89" r:id="rId64"/>
    <p:sldId id="390" r:id="rId65"/>
    <p:sldId id="391" r:id="rId66"/>
    <p:sldId id="392" r:id="rId67"/>
    <p:sldId id="393" r:id="rId68"/>
    <p:sldId id="394" r:id="rId69"/>
    <p:sldId id="395" r:id="rId70"/>
    <p:sldId id="396" r:id="rId71"/>
    <p:sldId id="399" r:id="rId72"/>
    <p:sldId id="39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2FCF23-0E44-7643-B59E-CF3E04F8CB06}">
          <p14:sldIdLst>
            <p14:sldId id="328"/>
            <p14:sldId id="329"/>
            <p14:sldId id="330"/>
            <p14:sldId id="331"/>
            <p14:sldId id="332"/>
            <p14:sldId id="333"/>
            <p14:sldId id="334"/>
            <p14:sldId id="335"/>
            <p14:sldId id="336"/>
            <p14:sldId id="337"/>
            <p14:sldId id="339"/>
            <p14:sldId id="340"/>
            <p14:sldId id="341"/>
            <p14:sldId id="342"/>
            <p14:sldId id="295"/>
            <p14:sldId id="344"/>
            <p14:sldId id="345"/>
            <p14:sldId id="346"/>
            <p14:sldId id="347"/>
            <p14:sldId id="348"/>
            <p14:sldId id="349"/>
            <p14:sldId id="350"/>
            <p14:sldId id="351"/>
            <p14:sldId id="352"/>
            <p14:sldId id="353"/>
            <p14:sldId id="354"/>
            <p14:sldId id="355"/>
            <p14:sldId id="356"/>
            <p14:sldId id="357"/>
            <p14:sldId id="358"/>
            <p14:sldId id="343"/>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9"/>
            <p14:sldId id="397"/>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58" autoAdjust="0"/>
    <p:restoredTop sz="75643" autoAdjust="0"/>
  </p:normalViewPr>
  <p:slideViewPr>
    <p:cSldViewPr snapToGrid="0">
      <p:cViewPr>
        <p:scale>
          <a:sx n="70" d="100"/>
          <a:sy n="70" d="100"/>
        </p:scale>
        <p:origin x="1024" y="136"/>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slide" Target="slides/slide71.xml"/><Relationship Id="rId74" Type="http://schemas.openxmlformats.org/officeDocument/2006/relationships/notesMaster" Target="notesMasters/notesMaster1.xml"/><Relationship Id="rId75" Type="http://schemas.openxmlformats.org/officeDocument/2006/relationships/handoutMaster" Target="handoutMasters/handoutMaster1.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7/6/17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7/6/17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times when we would like to describe the implementation (methods, properties, and other requirements) of a class without actually providing the implementation. For this, we use protocols.</a:t>
            </a:r>
          </a:p>
          <a:p>
            <a:r>
              <a:rPr lang="en-US" sz="1200" b="0" i="0" kern="1200" dirty="0" smtClean="0">
                <a:solidFill>
                  <a:schemeClr val="tx1"/>
                </a:solidFill>
                <a:effectLst/>
                <a:latin typeface="+mn-lt"/>
                <a:ea typeface="+mn-ea"/>
                <a:cs typeface="+mn-cs"/>
              </a:rPr>
              <a:t>Protocols define a blueprint of methods, properties, and other requirements for a class or a structure. A class or a structure can then provide an implementation that conforms to those requirements. The class or structure that provides the implementation is said to conform to the protocol.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syntax to define a protocol is very similar to how we define a class or a structure. The following example shows the syntax used to define a protocol:</a:t>
            </a:r>
          </a:p>
          <a:p>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913115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protocol can require that the conforming class or structure provide certain methods. </a:t>
            </a:r>
          </a:p>
          <a:p>
            <a:r>
              <a:rPr lang="en-US" sz="1200" b="0" i="0" kern="1200" dirty="0" smtClean="0">
                <a:solidFill>
                  <a:schemeClr val="tx1"/>
                </a:solidFill>
                <a:effectLst/>
                <a:latin typeface="+mn-lt"/>
                <a:ea typeface="+mn-ea"/>
                <a:cs typeface="+mn-cs"/>
              </a:rPr>
              <a:t>We define a method within a protocol exactly as we do within a normal class or structure, except without the curly braces or method body. Let's add a </a:t>
            </a:r>
            <a:r>
              <a:rPr lang="en-US" sz="1200" b="0" i="0" kern="1200" dirty="0" err="1" smtClean="0">
                <a:solidFill>
                  <a:schemeClr val="tx1"/>
                </a:solidFill>
                <a:effectLst/>
                <a:latin typeface="+mn-lt"/>
                <a:ea typeface="+mn-ea"/>
                <a:cs typeface="+mn-cs"/>
              </a:rPr>
              <a:t>getFullName</a:t>
            </a:r>
            <a:r>
              <a:rPr lang="en-US" sz="1200" b="0" i="0" kern="1200" dirty="0" smtClean="0">
                <a:solidFill>
                  <a:schemeClr val="tx1"/>
                </a:solidFill>
                <a:effectLst/>
                <a:latin typeface="+mn-lt"/>
                <a:ea typeface="+mn-ea"/>
                <a:cs typeface="+mn-cs"/>
              </a:rPr>
              <a:t>() method to our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protocol and Scientist class.</a:t>
            </a:r>
          </a:p>
          <a:p>
            <a:r>
              <a:rPr lang="en-US" sz="1200" b="0" i="0" kern="1200" dirty="0" smtClean="0">
                <a:solidFill>
                  <a:schemeClr val="tx1"/>
                </a:solidFill>
                <a:effectLst/>
                <a:latin typeface="+mn-lt"/>
                <a:ea typeface="+mn-ea"/>
                <a:cs typeface="+mn-cs"/>
              </a:rPr>
              <a:t>The following example shows how the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protocol would look with the </a:t>
            </a:r>
            <a:r>
              <a:rPr lang="en-US" sz="1200" b="0" i="0" kern="1200" dirty="0" err="1" smtClean="0">
                <a:solidFill>
                  <a:schemeClr val="tx1"/>
                </a:solidFill>
                <a:effectLst/>
                <a:latin typeface="+mn-lt"/>
                <a:ea typeface="+mn-ea"/>
                <a:cs typeface="+mn-cs"/>
              </a:rPr>
              <a:t>getFullName</a:t>
            </a:r>
            <a:r>
              <a:rPr lang="en-US" sz="1200" b="0" i="0" kern="1200" dirty="0" smtClean="0">
                <a:solidFill>
                  <a:schemeClr val="tx1"/>
                </a:solidFill>
                <a:effectLst/>
                <a:latin typeface="+mn-lt"/>
                <a:ea typeface="+mn-ea"/>
                <a:cs typeface="+mn-cs"/>
              </a:rPr>
              <a:t>() method added:</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1449163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we will need to add a </a:t>
            </a:r>
            <a:r>
              <a:rPr lang="en-US" sz="1200" b="0" i="0" kern="1200" dirty="0" err="1" smtClean="0">
                <a:solidFill>
                  <a:schemeClr val="tx1"/>
                </a:solidFill>
                <a:effectLst/>
                <a:latin typeface="+mn-lt"/>
                <a:ea typeface="+mn-ea"/>
                <a:cs typeface="+mn-cs"/>
              </a:rPr>
              <a:t>getFullName</a:t>
            </a:r>
            <a:r>
              <a:rPr lang="en-US" sz="1200" b="0" i="0" kern="1200" dirty="0" smtClean="0">
                <a:solidFill>
                  <a:schemeClr val="tx1"/>
                </a:solidFill>
                <a:effectLst/>
                <a:latin typeface="+mn-lt"/>
                <a:ea typeface="+mn-ea"/>
                <a:cs typeface="+mn-cs"/>
              </a:rPr>
              <a:t>() method to our Scientist class so that it will properly conform to the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protocol:</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163110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Structures can conform to Swift protocols exactly as classes do. The following example shows how we can create a </a:t>
            </a:r>
            <a:r>
              <a:rPr lang="en-US" dirty="0" err="1" smtClean="0"/>
              <a:t>FootballPlayer</a:t>
            </a:r>
            <a:r>
              <a:rPr lang="en-US" sz="1200" b="0" i="0" kern="1200" dirty="0" smtClean="0">
                <a:solidFill>
                  <a:schemeClr val="tx1"/>
                </a:solidFill>
                <a:effectLst/>
                <a:latin typeface="+mn-lt"/>
                <a:ea typeface="+mn-ea"/>
                <a:cs typeface="+mn-cs"/>
              </a:rPr>
              <a:t> structure that conforms to the </a:t>
            </a:r>
            <a:r>
              <a:rPr lang="en-US" dirty="0" err="1" smtClean="0"/>
              <a:t>FullName</a:t>
            </a:r>
            <a:r>
              <a:rPr lang="en-US" sz="1200" b="0" i="0" kern="1200" dirty="0" err="1" smtClean="0">
                <a:solidFill>
                  <a:schemeClr val="tx1"/>
                </a:solidFill>
                <a:effectLst/>
                <a:latin typeface="+mn-lt"/>
                <a:ea typeface="+mn-ea"/>
                <a:cs typeface="+mn-cs"/>
              </a:rPr>
              <a:t>protocol</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When a class or structure conforms to a Swift protocol, we can be sure that it has implemented the required properties and methods. This can be very useful when we want to ensure that certain properties or methods are implemented over various classes, </a:t>
            </a:r>
          </a:p>
          <a:p>
            <a:r>
              <a:rPr lang="en-US" sz="1200" b="0" i="0" kern="1200" dirty="0" smtClean="0">
                <a:solidFill>
                  <a:schemeClr val="tx1"/>
                </a:solidFill>
                <a:effectLst/>
                <a:latin typeface="+mn-lt"/>
                <a:ea typeface="+mn-ea"/>
                <a:cs typeface="+mn-cs"/>
              </a:rPr>
              <a:t>Protocols are also very useful when we want to decouple our code from requiring specific classes or structures. The following code shows how we would decouple our code using the </a:t>
            </a:r>
            <a:r>
              <a:rPr lang="en-US" dirty="0" err="1" smtClean="0"/>
              <a:t>FullName</a:t>
            </a:r>
            <a:r>
              <a:rPr lang="en-US" sz="1200" b="0" i="0" kern="1200" dirty="0" smtClean="0">
                <a:solidFill>
                  <a:schemeClr val="tx1"/>
                </a:solidFill>
                <a:effectLst/>
                <a:latin typeface="+mn-lt"/>
                <a:ea typeface="+mn-ea"/>
                <a:cs typeface="+mn-cs"/>
              </a:rPr>
              <a:t> protocol, the </a:t>
            </a:r>
            <a:r>
              <a:rPr lang="en-US" dirty="0" smtClean="0"/>
              <a:t>Scientist</a:t>
            </a:r>
            <a:r>
              <a:rPr lang="en-US" sz="1200" b="0" i="0" kern="1200" dirty="0" smtClean="0">
                <a:solidFill>
                  <a:schemeClr val="tx1"/>
                </a:solidFill>
                <a:effectLst/>
                <a:latin typeface="+mn-lt"/>
                <a:ea typeface="+mn-ea"/>
                <a:cs typeface="+mn-cs"/>
              </a:rPr>
              <a:t> class, and the </a:t>
            </a:r>
            <a:r>
              <a:rPr lang="en-US" dirty="0" err="1" smtClean="0"/>
              <a:t>FootballPlayer</a:t>
            </a:r>
            <a:r>
              <a:rPr lang="en-US" sz="1200" b="0" i="0" kern="1200" dirty="0" smtClean="0">
                <a:solidFill>
                  <a:schemeClr val="tx1"/>
                </a:solidFill>
                <a:effectLst/>
                <a:latin typeface="+mn-lt"/>
                <a:ea typeface="+mn-ea"/>
                <a:cs typeface="+mn-cs"/>
              </a:rPr>
              <a:t> structure that we have already built:</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1492873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we begin by creating an instance of the Scientist class and the </a:t>
            </a:r>
            <a:r>
              <a:rPr lang="en-US" sz="1200" b="0" i="0" kern="1200" dirty="0" err="1" smtClean="0">
                <a:solidFill>
                  <a:schemeClr val="tx1"/>
                </a:solidFill>
                <a:effectLst/>
                <a:latin typeface="+mn-lt"/>
                <a:ea typeface="+mn-ea"/>
                <a:cs typeface="+mn-cs"/>
              </a:rPr>
              <a:t>FootballPlayer</a:t>
            </a:r>
            <a:r>
              <a:rPr lang="en-US" sz="1200" b="0" i="0" kern="1200" dirty="0" smtClean="0">
                <a:solidFill>
                  <a:schemeClr val="tx1"/>
                </a:solidFill>
                <a:effectLst/>
                <a:latin typeface="+mn-lt"/>
                <a:ea typeface="+mn-ea"/>
                <a:cs typeface="+mn-cs"/>
              </a:rPr>
              <a:t> structure. We then create a person variable that is of the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(protocol) type and set it to the scientist instance that we just created. We then call the </a:t>
            </a:r>
            <a:r>
              <a:rPr lang="en-US" sz="1200" b="0" i="0" kern="1200" dirty="0" err="1" smtClean="0">
                <a:solidFill>
                  <a:schemeClr val="tx1"/>
                </a:solidFill>
                <a:effectLst/>
                <a:latin typeface="+mn-lt"/>
                <a:ea typeface="+mn-ea"/>
                <a:cs typeface="+mn-cs"/>
              </a:rPr>
              <a:t>getFullName</a:t>
            </a:r>
            <a:r>
              <a:rPr lang="en-US" sz="1200" b="0" i="0" kern="1200" dirty="0" smtClean="0">
                <a:solidFill>
                  <a:schemeClr val="tx1"/>
                </a:solidFill>
                <a:effectLst/>
                <a:latin typeface="+mn-lt"/>
                <a:ea typeface="+mn-ea"/>
                <a:cs typeface="+mn-cs"/>
              </a:rPr>
              <a:t>() method to retrieve our description. This will print out the Kara Hoffman studies Physics message to the console.</a:t>
            </a:r>
          </a:p>
          <a:p>
            <a:r>
              <a:rPr lang="en-US" sz="1200" b="0" i="0" kern="1200" dirty="0" smtClean="0">
                <a:solidFill>
                  <a:schemeClr val="tx1"/>
                </a:solidFill>
                <a:effectLst/>
                <a:latin typeface="+mn-lt"/>
                <a:ea typeface="+mn-ea"/>
                <a:cs typeface="+mn-cs"/>
              </a:rPr>
              <a:t>We then set the person variable equal to the player instance and call the </a:t>
            </a:r>
            <a:r>
              <a:rPr lang="en-US" sz="1200" b="0" i="0" kern="1200" dirty="0" err="1" smtClean="0">
                <a:solidFill>
                  <a:schemeClr val="tx1"/>
                </a:solidFill>
                <a:effectLst/>
                <a:latin typeface="+mn-lt"/>
                <a:ea typeface="+mn-ea"/>
                <a:cs typeface="+mn-cs"/>
              </a:rPr>
              <a:t>getFullName</a:t>
            </a:r>
            <a:r>
              <a:rPr lang="en-US" sz="1200" b="0" i="0" kern="1200" dirty="0" smtClean="0">
                <a:solidFill>
                  <a:schemeClr val="tx1"/>
                </a:solidFill>
                <a:effectLst/>
                <a:latin typeface="+mn-lt"/>
                <a:ea typeface="+mn-ea"/>
                <a:cs typeface="+mn-cs"/>
              </a:rPr>
              <a:t>() method again. This will print out the Dan Marino has the number 13message to the console.</a:t>
            </a:r>
          </a:p>
          <a:p>
            <a:r>
              <a:rPr lang="en-US" sz="1200" b="0" i="0" kern="1200" dirty="0" smtClean="0">
                <a:solidFill>
                  <a:schemeClr val="tx1"/>
                </a:solidFill>
                <a:effectLst/>
                <a:latin typeface="+mn-lt"/>
                <a:ea typeface="+mn-ea"/>
                <a:cs typeface="+mn-cs"/>
              </a:rPr>
              <a:t>As we can see, the person variable does not care what the actual implementation class or structure is. Since we defined the person variable to be of the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type, we can set the person variable to an instance of any class or structure that conforms to the </a:t>
            </a:r>
            <a:r>
              <a:rPr lang="en-US" sz="1200" b="0" i="0" kern="1200" dirty="0" err="1" smtClean="0">
                <a:solidFill>
                  <a:schemeClr val="tx1"/>
                </a:solidFill>
                <a:effectLst/>
                <a:latin typeface="+mn-lt"/>
                <a:ea typeface="+mn-ea"/>
                <a:cs typeface="+mn-cs"/>
              </a:rPr>
              <a:t>FullNameprotocol</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WHAT WILL</a:t>
            </a:r>
            <a:r>
              <a:rPr lang="en-US" sz="1200" b="0" i="0" kern="1200" baseline="0" dirty="0" smtClean="0">
                <a:solidFill>
                  <a:schemeClr val="tx1"/>
                </a:solidFill>
                <a:effectLst/>
                <a:latin typeface="+mn-lt"/>
                <a:ea typeface="+mn-ea"/>
                <a:cs typeface="+mn-cs"/>
              </a:rPr>
              <a:t> IT PRINT??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1269652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RUN PROTOCOL CODE</a:t>
            </a:r>
            <a:r>
              <a:rPr lang="en-US" sz="1200" b="0" i="0" kern="1200" baseline="0" dirty="0" smtClean="0">
                <a:solidFill>
                  <a:schemeClr val="tx1"/>
                </a:solidFill>
                <a:effectLst/>
                <a:latin typeface="+mn-lt"/>
                <a:ea typeface="+mn-ea"/>
                <a:cs typeface="+mn-cs"/>
              </a:rPr>
              <a:t> </a:t>
            </a:r>
            <a:r>
              <a:rPr lang="mr-IN"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COPY AND PASTE INTO PLAYGROUND</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519338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extensions, we can add new properties, methods, initializers, and subscripts, or make an existing class or structure conform to a protocol. </a:t>
            </a:r>
          </a:p>
          <a:p>
            <a:r>
              <a:rPr lang="en-US" sz="1200" b="0" i="0" kern="1200" dirty="0" smtClean="0">
                <a:solidFill>
                  <a:schemeClr val="tx1"/>
                </a:solidFill>
                <a:effectLst/>
                <a:latin typeface="+mn-lt"/>
                <a:ea typeface="+mn-ea"/>
                <a:cs typeface="+mn-cs"/>
              </a:rPr>
              <a:t>extensions cannot override the existing functionality.</a:t>
            </a:r>
          </a:p>
          <a:p>
            <a:r>
              <a:rPr lang="en-US" sz="1200" b="0" i="0" kern="1200" dirty="0" smtClean="0">
                <a:solidFill>
                  <a:schemeClr val="tx1"/>
                </a:solidFill>
                <a:effectLst/>
                <a:latin typeface="+mn-lt"/>
                <a:ea typeface="+mn-ea"/>
                <a:cs typeface="+mn-cs"/>
              </a:rPr>
              <a:t>To define an extension, we use the </a:t>
            </a:r>
            <a:r>
              <a:rPr lang="en-US" dirty="0" smtClean="0"/>
              <a:t>extension</a:t>
            </a:r>
            <a:r>
              <a:rPr lang="en-US" sz="1200" b="0" i="0" kern="1200" dirty="0" smtClean="0">
                <a:solidFill>
                  <a:schemeClr val="tx1"/>
                </a:solidFill>
                <a:effectLst/>
                <a:latin typeface="+mn-lt"/>
                <a:ea typeface="+mn-ea"/>
                <a:cs typeface="+mn-cs"/>
              </a:rPr>
              <a:t> keyword, followed by the type that we are extending. The following example shows how we would create an extension that extends the string class: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129366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see how extensions work by adding a </a:t>
            </a:r>
            <a:r>
              <a:rPr lang="en-US" dirty="0" smtClean="0"/>
              <a:t>reverse()</a:t>
            </a:r>
            <a:r>
              <a:rPr lang="en-US" sz="1200" b="0" i="0" kern="1200" dirty="0" smtClean="0">
                <a:solidFill>
                  <a:schemeClr val="tx1"/>
                </a:solidFill>
                <a:effectLst/>
                <a:latin typeface="+mn-lt"/>
                <a:ea typeface="+mn-ea"/>
                <a:cs typeface="+mn-cs"/>
              </a:rPr>
              <a:t> method and a </a:t>
            </a:r>
            <a:r>
              <a:rPr lang="en-US" dirty="0" err="1" smtClean="0"/>
              <a:t>firstLetter</a:t>
            </a:r>
            <a:r>
              <a:rPr lang="en-US" sz="1200" b="0" i="0" kern="1200" dirty="0" smtClean="0">
                <a:solidFill>
                  <a:schemeClr val="tx1"/>
                </a:solidFill>
                <a:effectLst/>
                <a:latin typeface="+mn-lt"/>
                <a:ea typeface="+mn-ea"/>
                <a:cs typeface="+mn-cs"/>
              </a:rPr>
              <a:t> property to Swift's standard string class:</a:t>
            </a:r>
          </a:p>
          <a:p>
            <a:r>
              <a:rPr lang="en-US" sz="1200" b="0" i="0" kern="1200" dirty="0" smtClean="0">
                <a:solidFill>
                  <a:schemeClr val="tx1"/>
                </a:solidFill>
                <a:effectLst/>
                <a:latin typeface="+mn-lt"/>
                <a:ea typeface="+mn-ea"/>
                <a:cs typeface="+mn-cs"/>
              </a:rPr>
              <a:t>When we extend an existing class or structure, we define properties, methods, initializers, and subscripts in exactly the same way as we would normally define them in a standard class or structure. In the string extension example, we see that we define the </a:t>
            </a:r>
            <a:r>
              <a:rPr lang="en-US" dirty="0" smtClean="0"/>
              <a:t>reverse()</a:t>
            </a:r>
            <a:r>
              <a:rPr lang="en-US" sz="1200" b="0" i="0" kern="1200" dirty="0" smtClean="0">
                <a:solidFill>
                  <a:schemeClr val="tx1"/>
                </a:solidFill>
                <a:effectLst/>
                <a:latin typeface="+mn-lt"/>
                <a:ea typeface="+mn-ea"/>
                <a:cs typeface="+mn-cs"/>
              </a:rPr>
              <a:t>method and the </a:t>
            </a:r>
            <a:r>
              <a:rPr lang="en-US" dirty="0" err="1" smtClean="0"/>
              <a:t>firstLetter</a:t>
            </a:r>
            <a:r>
              <a:rPr lang="en-US" sz="1200" b="0" i="0" kern="1200" dirty="0" smtClean="0">
                <a:solidFill>
                  <a:schemeClr val="tx1"/>
                </a:solidFill>
                <a:effectLst/>
                <a:latin typeface="+mn-lt"/>
                <a:ea typeface="+mn-ea"/>
                <a:cs typeface="+mn-cs"/>
              </a:rPr>
              <a:t> property exactly as we would define them in a normal class.</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565363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Extensions are very useful for adding additional functionality to classes and structures from external frameworks, even for Apple's frameworks, as demonstrated in the examples. </a:t>
            </a:r>
          </a:p>
          <a:p>
            <a:r>
              <a:rPr lang="en-US" sz="1200" b="0" i="0" kern="1200" dirty="0" smtClean="0">
                <a:solidFill>
                  <a:schemeClr val="tx1"/>
                </a:solidFill>
                <a:effectLst/>
                <a:latin typeface="+mn-lt"/>
                <a:ea typeface="+mn-ea"/>
                <a:cs typeface="+mn-cs"/>
              </a:rPr>
              <a:t>It is preferred to use extensions to add additional functionality to classes from external frameworks rather than </a:t>
            </a:r>
            <a:r>
              <a:rPr lang="en-US" sz="1200" b="0" i="0" kern="1200" dirty="0" err="1" smtClean="0">
                <a:solidFill>
                  <a:schemeClr val="tx1"/>
                </a:solidFill>
                <a:effectLst/>
                <a:latin typeface="+mn-lt"/>
                <a:ea typeface="+mn-ea"/>
                <a:cs typeface="+mn-cs"/>
              </a:rPr>
              <a:t>subclassing</a:t>
            </a:r>
            <a:r>
              <a:rPr lang="en-US" sz="1200" b="0" i="0" kern="1200" dirty="0" smtClean="0">
                <a:solidFill>
                  <a:schemeClr val="tx1"/>
                </a:solidFill>
                <a:effectLst/>
                <a:latin typeface="+mn-lt"/>
                <a:ea typeface="+mn-ea"/>
                <a:cs typeface="+mn-cs"/>
              </a:rPr>
              <a:t> because it allows us to use the classes provided by the frameworks throughout our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RUN EXTENSIONS CODE </a:t>
            </a:r>
            <a:r>
              <a:rPr lang="mr-IN"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CUT AND PASTE INTO PLAYGROUND</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538097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look at how ARC works.</a:t>
            </a:r>
          </a:p>
          <a:p>
            <a:r>
              <a:rPr lang="en-US" sz="1200" b="0" i="0" kern="1200" dirty="0" smtClean="0">
                <a:solidFill>
                  <a:schemeClr val="tx1"/>
                </a:solidFill>
                <a:effectLst/>
                <a:latin typeface="+mn-lt"/>
                <a:ea typeface="+mn-ea"/>
                <a:cs typeface="+mn-cs"/>
              </a:rPr>
              <a:t>This class is very similar to our previous </a:t>
            </a:r>
            <a:r>
              <a:rPr lang="en-US" dirty="0" err="1" smtClean="0"/>
              <a:t>MyClass</a:t>
            </a:r>
            <a:r>
              <a:rPr lang="en-US" sz="1200" b="0" i="0" kern="1200" dirty="0" smtClean="0">
                <a:solidFill>
                  <a:schemeClr val="tx1"/>
                </a:solidFill>
                <a:effectLst/>
                <a:latin typeface="+mn-lt"/>
                <a:ea typeface="+mn-ea"/>
                <a:cs typeface="+mn-cs"/>
              </a:rPr>
              <a:t> class, except that we add a </a:t>
            </a:r>
            <a:r>
              <a:rPr lang="en-US" sz="1200" b="0" i="0" kern="1200" dirty="0" err="1" smtClean="0">
                <a:solidFill>
                  <a:schemeClr val="tx1"/>
                </a:solidFill>
                <a:effectLst/>
                <a:latin typeface="+mn-lt"/>
                <a:ea typeface="+mn-ea"/>
                <a:cs typeface="+mn-cs"/>
              </a:rPr>
              <a:t>deinitializer</a:t>
            </a:r>
            <a:r>
              <a:rPr lang="en-US" sz="1200" b="0" i="0" kern="1200" dirty="0" smtClean="0">
                <a:solidFill>
                  <a:schemeClr val="tx1"/>
                </a:solidFill>
                <a:effectLst/>
                <a:latin typeface="+mn-lt"/>
                <a:ea typeface="+mn-ea"/>
                <a:cs typeface="+mn-cs"/>
              </a:rPr>
              <a:t> that is called just before an instance of the class is destroyed and removed from memory. </a:t>
            </a:r>
          </a:p>
          <a:p>
            <a:r>
              <a:rPr lang="en-US" sz="1200" b="0" i="0" kern="1200" dirty="0" smtClean="0">
                <a:solidFill>
                  <a:schemeClr val="tx1"/>
                </a:solidFill>
                <a:effectLst/>
                <a:latin typeface="+mn-lt"/>
                <a:ea typeface="+mn-ea"/>
                <a:cs typeface="+mn-cs"/>
              </a:rPr>
              <a:t>This </a:t>
            </a:r>
            <a:r>
              <a:rPr lang="en-US" sz="1200" b="0" i="0" kern="1200" dirty="0" err="1" smtClean="0">
                <a:solidFill>
                  <a:schemeClr val="tx1"/>
                </a:solidFill>
                <a:effectLst/>
                <a:latin typeface="+mn-lt"/>
                <a:ea typeface="+mn-ea"/>
                <a:cs typeface="+mn-cs"/>
              </a:rPr>
              <a:t>deinitializer</a:t>
            </a:r>
            <a:r>
              <a:rPr lang="en-US" sz="1200" b="0" i="0" kern="1200" dirty="0" smtClean="0">
                <a:solidFill>
                  <a:schemeClr val="tx1"/>
                </a:solidFill>
                <a:effectLst/>
                <a:latin typeface="+mn-lt"/>
                <a:ea typeface="+mn-ea"/>
                <a:cs typeface="+mn-cs"/>
              </a:rPr>
              <a:t> prints out a message to the console that lets us know that the instance of the class is about to be removed.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692676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look at the code that shows how ARC creates and destroys instances of a class:</a:t>
            </a:r>
          </a:p>
          <a:p>
            <a:r>
              <a:rPr lang="en-US" sz="1200" b="0" i="0" kern="1200" dirty="0" smtClean="0">
                <a:solidFill>
                  <a:schemeClr val="tx1"/>
                </a:solidFill>
                <a:effectLst/>
                <a:latin typeface="+mn-lt"/>
                <a:ea typeface="+mn-ea"/>
                <a:cs typeface="+mn-cs"/>
              </a:rPr>
              <a:t>In the example, we begin by creating two instances of the </a:t>
            </a:r>
            <a:r>
              <a:rPr lang="en-US" sz="1200" b="0" i="0" kern="1200" dirty="0" err="1" smtClean="0">
                <a:solidFill>
                  <a:schemeClr val="tx1"/>
                </a:solidFill>
                <a:effectLst/>
                <a:latin typeface="+mn-lt"/>
                <a:ea typeface="+mn-ea"/>
                <a:cs typeface="+mn-cs"/>
              </a:rPr>
              <a:t>MyClass</a:t>
            </a:r>
            <a:r>
              <a:rPr lang="en-US" sz="1200" b="0" i="0" kern="1200" dirty="0" smtClean="0">
                <a:solidFill>
                  <a:schemeClr val="tx1"/>
                </a:solidFill>
                <a:effectLst/>
                <a:latin typeface="+mn-lt"/>
                <a:ea typeface="+mn-ea"/>
                <a:cs typeface="+mn-cs"/>
              </a:rPr>
              <a:t> class named class1ref1 (which stands for class 1 reference 1) and class2ref1 (which stands for class 2 reference 1). We then create a second reference to class2ref1 named class2ref2. Now, in order to see how ARC works, we need to begin setting the references to nil. We start out by setting class1ref1 to nil. Since there is only one reference to class1ref1, the </a:t>
            </a:r>
            <a:r>
              <a:rPr lang="en-US" sz="1200" b="0" i="0" kern="1200" dirty="0" err="1" smtClean="0">
                <a:solidFill>
                  <a:schemeClr val="tx1"/>
                </a:solidFill>
                <a:effectLst/>
                <a:latin typeface="+mn-lt"/>
                <a:ea typeface="+mn-ea"/>
                <a:cs typeface="+mn-cs"/>
              </a:rPr>
              <a:t>deinitializer</a:t>
            </a:r>
            <a:r>
              <a:rPr lang="en-US" sz="1200" b="0" i="0" kern="1200" dirty="0" smtClean="0">
                <a:solidFill>
                  <a:schemeClr val="tx1"/>
                </a:solidFill>
                <a:effectLst/>
                <a:latin typeface="+mn-lt"/>
                <a:ea typeface="+mn-ea"/>
                <a:cs typeface="+mn-cs"/>
              </a:rPr>
              <a:t> will be called. Once the </a:t>
            </a:r>
            <a:r>
              <a:rPr lang="en-US" sz="1200" b="0" i="0" kern="1200" dirty="0" err="1" smtClean="0">
                <a:solidFill>
                  <a:schemeClr val="tx1"/>
                </a:solidFill>
                <a:effectLst/>
                <a:latin typeface="+mn-lt"/>
                <a:ea typeface="+mn-ea"/>
                <a:cs typeface="+mn-cs"/>
              </a:rPr>
              <a:t>deinitializer</a:t>
            </a:r>
            <a:r>
              <a:rPr lang="en-US" sz="1200" b="0" i="0" kern="1200" dirty="0" smtClean="0">
                <a:solidFill>
                  <a:schemeClr val="tx1"/>
                </a:solidFill>
                <a:effectLst/>
                <a:latin typeface="+mn-lt"/>
                <a:ea typeface="+mn-ea"/>
                <a:cs typeface="+mn-cs"/>
              </a:rPr>
              <a:t> completes its task, in our case, it prints a message to the console letting us know that the instance of the class has been destroyed and the memory has been released.</a:t>
            </a:r>
          </a:p>
          <a:p>
            <a:r>
              <a:rPr lang="en-US" sz="1200" b="0" i="0" kern="1200" dirty="0" smtClean="0">
                <a:solidFill>
                  <a:schemeClr val="tx1"/>
                </a:solidFill>
                <a:effectLst/>
                <a:latin typeface="+mn-lt"/>
                <a:ea typeface="+mn-ea"/>
                <a:cs typeface="+mn-cs"/>
              </a:rPr>
              <a:t>We then set the </a:t>
            </a:r>
            <a:r>
              <a:rPr lang="en-US" dirty="0" smtClean="0"/>
              <a:t>class2ref1</a:t>
            </a:r>
            <a:r>
              <a:rPr lang="en-US" sz="1200" b="0" i="0" kern="1200" dirty="0" smtClean="0">
                <a:solidFill>
                  <a:schemeClr val="tx1"/>
                </a:solidFill>
                <a:effectLst/>
                <a:latin typeface="+mn-lt"/>
                <a:ea typeface="+mn-ea"/>
                <a:cs typeface="+mn-cs"/>
              </a:rPr>
              <a:t> to nil, but a second reference to this class (</a:t>
            </a:r>
            <a:r>
              <a:rPr lang="en-US" dirty="0" smtClean="0"/>
              <a:t>class2ref2</a:t>
            </a:r>
            <a:r>
              <a:rPr lang="en-US" sz="1200" b="0" i="0" kern="1200" dirty="0" smtClean="0">
                <a:solidFill>
                  <a:schemeClr val="tx1"/>
                </a:solidFill>
                <a:effectLst/>
                <a:latin typeface="+mn-lt"/>
                <a:ea typeface="+mn-ea"/>
                <a:cs typeface="+mn-cs"/>
              </a:rPr>
              <a:t>) prevents ARC from destroying the instance so that the </a:t>
            </a:r>
            <a:r>
              <a:rPr lang="en-US" sz="1200" b="0" i="0" kern="1200" dirty="0" err="1" smtClean="0">
                <a:solidFill>
                  <a:schemeClr val="tx1"/>
                </a:solidFill>
                <a:effectLst/>
                <a:latin typeface="+mn-lt"/>
                <a:ea typeface="+mn-ea"/>
                <a:cs typeface="+mn-cs"/>
              </a:rPr>
              <a:t>deinitializer</a:t>
            </a:r>
            <a:r>
              <a:rPr lang="en-US" sz="1200" b="0" i="0" kern="1200" dirty="0" smtClean="0">
                <a:solidFill>
                  <a:schemeClr val="tx1"/>
                </a:solidFill>
                <a:effectLst/>
                <a:latin typeface="+mn-lt"/>
                <a:ea typeface="+mn-ea"/>
                <a:cs typeface="+mn-cs"/>
              </a:rPr>
              <a:t> is not called. Finally, we set </a:t>
            </a:r>
            <a:r>
              <a:rPr lang="en-US" dirty="0" smtClean="0"/>
              <a:t>class2ref2</a:t>
            </a:r>
            <a:r>
              <a:rPr lang="en-US" sz="1200" b="0" i="0" kern="1200" dirty="0" smtClean="0">
                <a:solidFill>
                  <a:schemeClr val="tx1"/>
                </a:solidFill>
                <a:effectLst/>
                <a:latin typeface="+mn-lt"/>
                <a:ea typeface="+mn-ea"/>
                <a:cs typeface="+mn-cs"/>
              </a:rPr>
              <a:t> to </a:t>
            </a:r>
            <a:r>
              <a:rPr lang="en-US" dirty="0" smtClean="0"/>
              <a:t>nil</a:t>
            </a:r>
            <a:r>
              <a:rPr lang="en-US" sz="1200" b="0" i="0" kern="1200" dirty="0" smtClean="0">
                <a:solidFill>
                  <a:schemeClr val="tx1"/>
                </a:solidFill>
                <a:effectLst/>
                <a:latin typeface="+mn-lt"/>
                <a:ea typeface="+mn-ea"/>
                <a:cs typeface="+mn-cs"/>
              </a:rPr>
              <a:t>, which allows ARC to destroy this instance of the </a:t>
            </a:r>
            <a:r>
              <a:rPr lang="en-US" dirty="0" err="1" smtClean="0"/>
              <a:t>MyClass</a:t>
            </a:r>
            <a:r>
              <a:rPr lang="en-US" sz="1200" b="0" i="0" kern="1200" dirty="0" smtClean="0">
                <a:solidFill>
                  <a:schemeClr val="tx1"/>
                </a:solidFill>
                <a:effectLst/>
                <a:latin typeface="+mn-lt"/>
                <a:ea typeface="+mn-ea"/>
                <a:cs typeface="+mn-cs"/>
              </a:rPr>
              <a:t> class.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86038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state that a class or structure conforms to a particular protocol by placing the name of the protocol after the class or structure's name, separated by a colon. Here is an example of how we would state that a class conforms to the </a:t>
            </a:r>
            <a:r>
              <a:rPr lang="en-US" sz="1200" b="0" i="0" kern="1200" dirty="0" err="1" smtClean="0">
                <a:solidFill>
                  <a:schemeClr val="tx1"/>
                </a:solidFill>
                <a:effectLst/>
                <a:latin typeface="+mn-lt"/>
                <a:ea typeface="+mn-ea"/>
                <a:cs typeface="+mn-cs"/>
              </a:rPr>
              <a:t>MyProtocol</a:t>
            </a:r>
            <a:r>
              <a:rPr lang="en-US" sz="1200" b="0" i="0" kern="1200" dirty="0" smtClean="0">
                <a:solidFill>
                  <a:schemeClr val="tx1"/>
                </a:solidFill>
                <a:effectLst/>
                <a:latin typeface="+mn-lt"/>
                <a:ea typeface="+mn-ea"/>
                <a:cs typeface="+mn-cs"/>
              </a:rPr>
              <a:t> protocol:</a:t>
            </a:r>
          </a:p>
          <a:p>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077652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run this code, we will see the following output, which illustrates how ARC works:</a:t>
            </a:r>
          </a:p>
          <a:p>
            <a:r>
              <a:rPr lang="en-US" sz="1200" b="0" i="0" kern="1200" dirty="0" smtClean="0">
                <a:solidFill>
                  <a:schemeClr val="tx1"/>
                </a:solidFill>
                <a:effectLst/>
                <a:latin typeface="+mn-lt"/>
                <a:ea typeface="+mn-ea"/>
                <a:cs typeface="+mn-cs"/>
              </a:rPr>
              <a:t>From the example, it seems that ARC handles memory management very well. However, it is possible to write code that will prevent ARC from working properly.</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1348998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strong reference cycle is where the instances of two classes hold a strong reference to each other, preventing ARC from releasing either instance. Strong reference cycles are a lot easier to understand with an example, so let's create one. In this project, we start off by creating two classes named </a:t>
            </a:r>
            <a:r>
              <a:rPr lang="en-US" dirty="0" smtClean="0"/>
              <a:t>MyClass1</a:t>
            </a:r>
            <a:r>
              <a:rPr lang="en-US" sz="1200" b="0" i="0" kern="1200" dirty="0" smtClean="0">
                <a:solidFill>
                  <a:schemeClr val="tx1"/>
                </a:solidFill>
                <a:effectLst/>
                <a:latin typeface="+mn-lt"/>
                <a:ea typeface="+mn-ea"/>
                <a:cs typeface="+mn-cs"/>
              </a:rPr>
              <a:t> and </a:t>
            </a:r>
            <a:r>
              <a:rPr lang="en-US" dirty="0" smtClean="0"/>
              <a:t>MyClass2</a:t>
            </a:r>
            <a:r>
              <a:rPr lang="en-US" sz="1200" b="0" i="0" kern="1200" dirty="0" smtClean="0">
                <a:solidFill>
                  <a:schemeClr val="tx1"/>
                </a:solidFill>
                <a:effectLst/>
                <a:latin typeface="+mn-lt"/>
                <a:ea typeface="+mn-ea"/>
                <a:cs typeface="+mn-cs"/>
              </a:rPr>
              <a:t> with the following code:</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407820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strong reference cycle is where the instances of two classes hold a strong reference to each other, preventing ARC from releasing either instance. Strong reference cycles are a lot easier to understand with an example, so let's create one. In this project, we start off by creating two classes named </a:t>
            </a:r>
            <a:r>
              <a:rPr lang="en-US" dirty="0" smtClean="0"/>
              <a:t>MyClass1</a:t>
            </a:r>
            <a:r>
              <a:rPr lang="en-US" sz="1200" b="0" i="0" kern="1200" dirty="0" smtClean="0">
                <a:solidFill>
                  <a:schemeClr val="tx1"/>
                </a:solidFill>
                <a:effectLst/>
                <a:latin typeface="+mn-lt"/>
                <a:ea typeface="+mn-ea"/>
                <a:cs typeface="+mn-cs"/>
              </a:rPr>
              <a:t> and </a:t>
            </a:r>
            <a:r>
              <a:rPr lang="en-US" dirty="0" smtClean="0"/>
              <a:t>MyClass2</a:t>
            </a:r>
            <a:r>
              <a:rPr lang="en-US" sz="1200" b="0" i="0" kern="1200" dirty="0" smtClean="0">
                <a:solidFill>
                  <a:schemeClr val="tx1"/>
                </a:solidFill>
                <a:effectLst/>
                <a:latin typeface="+mn-lt"/>
                <a:ea typeface="+mn-ea"/>
                <a:cs typeface="+mn-cs"/>
              </a:rPr>
              <a:t> with the following code:</a:t>
            </a:r>
            <a:r>
              <a:rPr lang="en-US" dirty="0" smtClean="0"/>
              <a:t/>
            </a:r>
            <a:br>
              <a:rPr lang="en-US" dirty="0" smtClean="0"/>
            </a:br>
            <a:r>
              <a:rPr lang="en-US" sz="1200" b="0" i="0" kern="1200" dirty="0" smtClean="0">
                <a:solidFill>
                  <a:schemeClr val="tx1"/>
                </a:solidFill>
                <a:effectLst/>
                <a:latin typeface="+mn-lt"/>
                <a:ea typeface="+mn-ea"/>
                <a:cs typeface="+mn-cs"/>
              </a:rPr>
              <a:t>As we can see from the code, </a:t>
            </a:r>
            <a:r>
              <a:rPr lang="en-US" dirty="0" smtClean="0"/>
              <a:t>MyClass1</a:t>
            </a:r>
            <a:r>
              <a:rPr lang="en-US" sz="1200" b="0" i="0" kern="1200" dirty="0" smtClean="0">
                <a:solidFill>
                  <a:schemeClr val="tx1"/>
                </a:solidFill>
                <a:effectLst/>
                <a:latin typeface="+mn-lt"/>
                <a:ea typeface="+mn-ea"/>
                <a:cs typeface="+mn-cs"/>
              </a:rPr>
              <a:t> contains an instance of </a:t>
            </a:r>
            <a:r>
              <a:rPr lang="en-US" dirty="0" smtClean="0"/>
              <a:t>MyClass2</a:t>
            </a:r>
            <a:r>
              <a:rPr lang="en-US" sz="1200" b="0" i="0" kern="1200" dirty="0" smtClean="0">
                <a:solidFill>
                  <a:schemeClr val="tx1"/>
                </a:solidFill>
                <a:effectLst/>
                <a:latin typeface="+mn-lt"/>
                <a:ea typeface="+mn-ea"/>
                <a:cs typeface="+mn-cs"/>
              </a:rPr>
              <a:t>; therefore, the instance of </a:t>
            </a:r>
            <a:r>
              <a:rPr lang="en-US" dirty="0" smtClean="0"/>
              <a:t>MyClass2</a:t>
            </a:r>
            <a:r>
              <a:rPr lang="en-US" sz="1200" b="0" i="0" kern="1200" dirty="0" smtClean="0">
                <a:solidFill>
                  <a:schemeClr val="tx1"/>
                </a:solidFill>
                <a:effectLst/>
                <a:latin typeface="+mn-lt"/>
                <a:ea typeface="+mn-ea"/>
                <a:cs typeface="+mn-cs"/>
              </a:rPr>
              <a:t> cannot be released until </a:t>
            </a:r>
            <a:r>
              <a:rPr lang="en-US" dirty="0" smtClean="0"/>
              <a:t>MyClass1</a:t>
            </a:r>
            <a:r>
              <a:rPr lang="en-US" sz="1200" b="0" i="0" kern="1200" dirty="0" smtClean="0">
                <a:solidFill>
                  <a:schemeClr val="tx1"/>
                </a:solidFill>
                <a:effectLst/>
                <a:latin typeface="+mn-lt"/>
                <a:ea typeface="+mn-ea"/>
                <a:cs typeface="+mn-cs"/>
              </a:rPr>
              <a:t> is destroyed. We can also see from the code that </a:t>
            </a:r>
            <a:r>
              <a:rPr lang="en-US" dirty="0" smtClean="0"/>
              <a:t>MyClass2</a:t>
            </a:r>
            <a:r>
              <a:rPr lang="en-US" sz="1200" b="0" i="0" kern="1200" dirty="0" smtClean="0">
                <a:solidFill>
                  <a:schemeClr val="tx1"/>
                </a:solidFill>
                <a:effectLst/>
                <a:latin typeface="+mn-lt"/>
                <a:ea typeface="+mn-ea"/>
                <a:cs typeface="+mn-cs"/>
              </a:rPr>
              <a:t> contains an instance of </a:t>
            </a:r>
            <a:r>
              <a:rPr lang="en-US" dirty="0" smtClean="0"/>
              <a:t>MyClass1</a:t>
            </a:r>
            <a:r>
              <a:rPr lang="en-US" sz="1200" b="0" i="0" kern="1200" dirty="0" smtClean="0">
                <a:solidFill>
                  <a:schemeClr val="tx1"/>
                </a:solidFill>
                <a:effectLst/>
                <a:latin typeface="+mn-lt"/>
                <a:ea typeface="+mn-ea"/>
                <a:cs typeface="+mn-cs"/>
              </a:rPr>
              <a:t>; therefore, the instance of </a:t>
            </a:r>
            <a:r>
              <a:rPr lang="en-US" dirty="0" smtClean="0"/>
              <a:t>MyClass1</a:t>
            </a:r>
            <a:r>
              <a:rPr lang="en-US" sz="1200" b="0" i="0" kern="1200" dirty="0" smtClean="0">
                <a:solidFill>
                  <a:schemeClr val="tx1"/>
                </a:solidFill>
                <a:effectLst/>
                <a:latin typeface="+mn-lt"/>
                <a:ea typeface="+mn-ea"/>
                <a:cs typeface="+mn-cs"/>
              </a:rPr>
              <a:t> cannot be released until </a:t>
            </a:r>
            <a:r>
              <a:rPr lang="en-US" dirty="0" smtClean="0"/>
              <a:t>MyClass2</a:t>
            </a:r>
            <a:r>
              <a:rPr lang="en-US" sz="1200" b="0" i="0" kern="1200" dirty="0" smtClean="0">
                <a:solidFill>
                  <a:schemeClr val="tx1"/>
                </a:solidFill>
                <a:effectLst/>
                <a:latin typeface="+mn-lt"/>
                <a:ea typeface="+mn-ea"/>
                <a:cs typeface="+mn-cs"/>
              </a:rPr>
              <a:t> is destroyed. This creates a cycle of dependency in which neither instance can be destroyed until the other one is destroyed. Let's see how this works by running the following code: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25576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we can see from the comments in the example, the reference counter for each instance never reaches zero; therefore, ARC cannot destroy the instances, thereby creating a memory leak. A memory leak is where an application continues to use memory but does not properly release it. This can eventually cause an application to crash.</a:t>
            </a:r>
          </a:p>
          <a:p>
            <a:r>
              <a:rPr lang="en-US" sz="1200" b="0" i="0" kern="1200" dirty="0" smtClean="0">
                <a:solidFill>
                  <a:schemeClr val="tx1"/>
                </a:solidFill>
                <a:effectLst/>
                <a:latin typeface="+mn-lt"/>
                <a:ea typeface="+mn-ea"/>
                <a:cs typeface="+mn-cs"/>
              </a:rPr>
              <a:t>To resolve a strong reference cycle, we need to prevent one of the classes from keeping a strong hold on the instance of the other class, thereby allowing ARC to destroy them both. Swift provides two ways of doing this, by letting us define the properties as either a weak reference or an unowned reference.</a:t>
            </a:r>
          </a:p>
          <a:p>
            <a:r>
              <a:rPr lang="en-US" sz="1200" b="0" i="0" kern="1200" dirty="0" smtClean="0">
                <a:solidFill>
                  <a:schemeClr val="tx1"/>
                </a:solidFill>
                <a:effectLst/>
                <a:latin typeface="+mn-lt"/>
                <a:ea typeface="+mn-ea"/>
                <a:cs typeface="+mn-cs"/>
              </a:rPr>
              <a:t>The difference between a weak reference and an unowned reference is that the instance which a weak reference refers to can be nil, whereas the instance that an unowned reference is referring to cannot be nil. This means that when we use a weak reference, the property must be an optional property since it can be nil. Let's see how we would use unowned and weak references to resolve a strong reference cycle. Let's start by looking at the unowned reference technique.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1989042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MyClass4</a:t>
            </a:r>
            <a:r>
              <a:rPr lang="en-US" sz="1200" b="0" i="0" kern="1200" dirty="0" smtClean="0">
                <a:solidFill>
                  <a:schemeClr val="tx1"/>
                </a:solidFill>
                <a:effectLst/>
                <a:latin typeface="+mn-lt"/>
                <a:ea typeface="+mn-ea"/>
                <a:cs typeface="+mn-cs"/>
              </a:rPr>
              <a:t> class looks pretty similar to the </a:t>
            </a:r>
            <a:r>
              <a:rPr lang="en-US" dirty="0" smtClean="0"/>
              <a:t>MyClass1</a:t>
            </a:r>
            <a:r>
              <a:rPr lang="en-US" sz="1200" b="0" i="0" kern="1200" dirty="0" smtClean="0">
                <a:solidFill>
                  <a:schemeClr val="tx1"/>
                </a:solidFill>
                <a:effectLst/>
                <a:latin typeface="+mn-lt"/>
                <a:ea typeface="+mn-ea"/>
                <a:cs typeface="+mn-cs"/>
              </a:rPr>
              <a:t> and </a:t>
            </a:r>
            <a:r>
              <a:rPr lang="en-US" dirty="0" smtClean="0"/>
              <a:t>MyClass2</a:t>
            </a:r>
            <a:r>
              <a:rPr lang="en-US" sz="1200" b="0" i="0" kern="1200" dirty="0" smtClean="0">
                <a:solidFill>
                  <a:schemeClr val="tx1"/>
                </a:solidFill>
                <a:effectLst/>
                <a:latin typeface="+mn-lt"/>
                <a:ea typeface="+mn-ea"/>
                <a:cs typeface="+mn-cs"/>
              </a:rPr>
              <a:t> classes in the preceding example. What is different here is the </a:t>
            </a:r>
            <a:r>
              <a:rPr lang="en-US" dirty="0" smtClean="0"/>
              <a:t>MyClass3</a:t>
            </a:r>
            <a:r>
              <a:rPr lang="en-US" sz="1200" b="0" i="0" kern="1200" dirty="0" smtClean="0">
                <a:solidFill>
                  <a:schemeClr val="tx1"/>
                </a:solidFill>
                <a:effectLst/>
                <a:latin typeface="+mn-lt"/>
                <a:ea typeface="+mn-ea"/>
                <a:cs typeface="+mn-cs"/>
              </a:rPr>
              <a:t> class. In the </a:t>
            </a:r>
            <a:r>
              <a:rPr lang="en-US" dirty="0" smtClean="0"/>
              <a:t>MyClass3</a:t>
            </a:r>
            <a:r>
              <a:rPr lang="en-US" sz="1200" b="0" i="0" kern="1200" dirty="0" smtClean="0">
                <a:solidFill>
                  <a:schemeClr val="tx1"/>
                </a:solidFill>
                <a:effectLst/>
                <a:latin typeface="+mn-lt"/>
                <a:ea typeface="+mn-ea"/>
                <a:cs typeface="+mn-cs"/>
              </a:rPr>
              <a:t> class, we set the </a:t>
            </a:r>
            <a:r>
              <a:rPr lang="en-US" dirty="0" smtClean="0"/>
              <a:t>class4</a:t>
            </a:r>
            <a:r>
              <a:rPr lang="en-US" sz="1200" b="0" i="0" kern="1200" dirty="0" smtClean="0">
                <a:solidFill>
                  <a:schemeClr val="tx1"/>
                </a:solidFill>
                <a:effectLst/>
                <a:latin typeface="+mn-lt"/>
                <a:ea typeface="+mn-ea"/>
                <a:cs typeface="+mn-cs"/>
              </a:rPr>
              <a:t> property to </a:t>
            </a:r>
            <a:r>
              <a:rPr lang="en-US" dirty="0" smtClean="0"/>
              <a:t>unowned</a:t>
            </a:r>
            <a:r>
              <a:rPr lang="en-US" sz="1200" b="0" i="0" kern="1200" dirty="0" smtClean="0">
                <a:solidFill>
                  <a:schemeClr val="tx1"/>
                </a:solidFill>
                <a:effectLst/>
                <a:latin typeface="+mn-lt"/>
                <a:ea typeface="+mn-ea"/>
                <a:cs typeface="+mn-cs"/>
              </a:rPr>
              <a:t>, which means it cannot be nil and it does not keep a strong reference to the </a:t>
            </a:r>
            <a:r>
              <a:rPr lang="en-US" dirty="0" smtClean="0"/>
              <a:t>MyClass4</a:t>
            </a:r>
            <a:r>
              <a:rPr lang="en-US" sz="1200" b="0" i="0" kern="1200" dirty="0" smtClean="0">
                <a:solidFill>
                  <a:schemeClr val="tx1"/>
                </a:solidFill>
                <a:effectLst/>
                <a:latin typeface="+mn-lt"/>
                <a:ea typeface="+mn-ea"/>
                <a:cs typeface="+mn-cs"/>
              </a:rPr>
              <a:t> instance that it is referring to. Since the </a:t>
            </a:r>
            <a:r>
              <a:rPr lang="en-US" dirty="0" smtClean="0"/>
              <a:t>class4</a:t>
            </a:r>
            <a:r>
              <a:rPr lang="en-US" sz="1200" b="0" i="0" kern="1200" dirty="0" smtClean="0">
                <a:solidFill>
                  <a:schemeClr val="tx1"/>
                </a:solidFill>
                <a:effectLst/>
                <a:latin typeface="+mn-lt"/>
                <a:ea typeface="+mn-ea"/>
                <a:cs typeface="+mn-cs"/>
              </a:rPr>
              <a:t>property cannot be </a:t>
            </a:r>
            <a:r>
              <a:rPr lang="en-US" dirty="0" smtClean="0"/>
              <a:t>nil</a:t>
            </a:r>
            <a:r>
              <a:rPr lang="en-US" sz="1200" b="0" i="0" kern="1200" dirty="0" smtClean="0">
                <a:solidFill>
                  <a:schemeClr val="tx1"/>
                </a:solidFill>
                <a:effectLst/>
                <a:latin typeface="+mn-lt"/>
                <a:ea typeface="+mn-ea"/>
                <a:cs typeface="+mn-cs"/>
              </a:rPr>
              <a:t>, we also need to set it when the class is initialized.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382870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we create an instance of the MyClass4 class and then use that instance to create an instance of the MyClass3 class. We then set the class3 property of the MyClass4 instance to the MyClass3 instance we just created. This creates a reference cycle of dependency between the two classes again, but this time, the MyClass3 instance does not keep a strong hold on the MyClass4 instance, allowing ARC to release both instances when they are no longer needed.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a:p>
        </p:txBody>
      </p:sp>
    </p:spTree>
    <p:extLst>
      <p:ext uri="{BB962C8B-B14F-4D97-AF65-F5344CB8AC3E}">
        <p14:creationId xmlns:p14="http://schemas.microsoft.com/office/powerpoint/2010/main" val="1155256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run this code, we see the following output, showing that both the </a:t>
            </a:r>
            <a:r>
              <a:rPr lang="en-US" dirty="0" smtClean="0"/>
              <a:t>MyClass3</a:t>
            </a:r>
            <a:r>
              <a:rPr lang="en-US" sz="1200" b="0" i="0" kern="1200" dirty="0" smtClean="0">
                <a:solidFill>
                  <a:schemeClr val="tx1"/>
                </a:solidFill>
                <a:effectLst/>
                <a:latin typeface="+mn-lt"/>
                <a:ea typeface="+mn-ea"/>
                <a:cs typeface="+mn-cs"/>
              </a:rPr>
              <a:t> and </a:t>
            </a:r>
            <a:r>
              <a:rPr lang="en-US" dirty="0" smtClean="0"/>
              <a:t>MyClass4</a:t>
            </a:r>
            <a:r>
              <a:rPr lang="en-US" sz="1200" b="0" i="0" kern="1200" dirty="0" smtClean="0">
                <a:solidFill>
                  <a:schemeClr val="tx1"/>
                </a:solidFill>
                <a:effectLst/>
                <a:latin typeface="+mn-lt"/>
                <a:ea typeface="+mn-ea"/>
                <a:cs typeface="+mn-cs"/>
              </a:rPr>
              <a:t> instances are released and the memory is freed: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26</a:t>
            </a:fld>
            <a:endParaRPr lang="en-US"/>
          </a:p>
        </p:txBody>
      </p:sp>
    </p:spTree>
    <p:extLst>
      <p:ext uri="{BB962C8B-B14F-4D97-AF65-F5344CB8AC3E}">
        <p14:creationId xmlns:p14="http://schemas.microsoft.com/office/powerpoint/2010/main" val="28694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If we run this code, we see the following output, showing that both the </a:t>
            </a:r>
            <a:r>
              <a:rPr lang="en-US" smtClean="0"/>
              <a:t>MyClass3</a:t>
            </a:r>
            <a:r>
              <a:rPr lang="en-US" sz="1200" b="0" i="0" kern="1200" smtClean="0">
                <a:solidFill>
                  <a:schemeClr val="tx1"/>
                </a:solidFill>
                <a:effectLst/>
                <a:latin typeface="+mn-lt"/>
                <a:ea typeface="+mn-ea"/>
                <a:cs typeface="+mn-cs"/>
              </a:rPr>
              <a:t> and </a:t>
            </a:r>
            <a:r>
              <a:rPr lang="en-US" smtClean="0"/>
              <a:t>MyClass4</a:t>
            </a:r>
            <a:r>
              <a:rPr lang="en-US" sz="1200" b="0" i="0" kern="1200" smtClean="0">
                <a:solidFill>
                  <a:schemeClr val="tx1"/>
                </a:solidFill>
                <a:effectLst/>
                <a:latin typeface="+mn-lt"/>
                <a:ea typeface="+mn-ea"/>
                <a:cs typeface="+mn-cs"/>
              </a:rPr>
              <a:t> instances are released and the memory is freed: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a:p>
        </p:txBody>
      </p:sp>
    </p:spTree>
    <p:extLst>
      <p:ext uri="{BB962C8B-B14F-4D97-AF65-F5344CB8AC3E}">
        <p14:creationId xmlns:p14="http://schemas.microsoft.com/office/powerpoint/2010/main" val="1505859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look at how we would use a weak reference to prevent a strong reference cycle. We begin by creating two new classes:</a:t>
            </a:r>
          </a:p>
          <a:p>
            <a:r>
              <a:rPr lang="en-US" sz="1200" b="0" i="0" kern="1200" dirty="0" smtClean="0">
                <a:solidFill>
                  <a:schemeClr val="tx1"/>
                </a:solidFill>
                <a:effectLst/>
                <a:latin typeface="+mn-lt"/>
                <a:ea typeface="+mn-ea"/>
                <a:cs typeface="+mn-cs"/>
              </a:rPr>
              <a:t>The MyClass5 and MyClass6 classes look very similar to the MyClass1 and MyClass2 classes we created earlier to show how a strong reference cycle works. The big difference is that we define the class5 property in the MyClass6class as a weak reference.</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28</a:t>
            </a:fld>
            <a:endParaRPr lang="en-US"/>
          </a:p>
        </p:txBody>
      </p:sp>
    </p:spTree>
    <p:extLst>
      <p:ext uri="{BB962C8B-B14F-4D97-AF65-F5344CB8AC3E}">
        <p14:creationId xmlns:p14="http://schemas.microsoft.com/office/powerpoint/2010/main" val="1552132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we create instances of the </a:t>
            </a:r>
            <a:r>
              <a:rPr lang="en-US" dirty="0" smtClean="0"/>
              <a:t>MyClass5</a:t>
            </a:r>
            <a:r>
              <a:rPr lang="en-US" sz="1200" b="0" i="0" kern="1200" dirty="0" smtClean="0">
                <a:solidFill>
                  <a:schemeClr val="tx1"/>
                </a:solidFill>
                <a:effectLst/>
                <a:latin typeface="+mn-lt"/>
                <a:ea typeface="+mn-ea"/>
                <a:cs typeface="+mn-cs"/>
              </a:rPr>
              <a:t> and </a:t>
            </a:r>
            <a:r>
              <a:rPr lang="en-US" dirty="0" smtClean="0"/>
              <a:t>MyClass6</a:t>
            </a:r>
            <a:r>
              <a:rPr lang="en-US" sz="1200" b="0" i="0" kern="1200" dirty="0" smtClean="0">
                <a:solidFill>
                  <a:schemeClr val="tx1"/>
                </a:solidFill>
                <a:effectLst/>
                <a:latin typeface="+mn-lt"/>
                <a:ea typeface="+mn-ea"/>
                <a:cs typeface="+mn-cs"/>
              </a:rPr>
              <a:t> classes and then set the properties of those classes to point to the instance of the other class. Once again, this creates a cycle of dependency, but since we set the </a:t>
            </a:r>
            <a:r>
              <a:rPr lang="en-US" dirty="0" smtClean="0"/>
              <a:t>class5</a:t>
            </a:r>
            <a:r>
              <a:rPr lang="en-US" sz="1200" b="0" i="0" kern="1200" dirty="0" smtClean="0">
                <a:solidFill>
                  <a:schemeClr val="tx1"/>
                </a:solidFill>
                <a:effectLst/>
                <a:latin typeface="+mn-lt"/>
                <a:ea typeface="+mn-ea"/>
                <a:cs typeface="+mn-cs"/>
              </a:rPr>
              <a:t> property of the </a:t>
            </a:r>
            <a:r>
              <a:rPr lang="en-US" dirty="0" smtClean="0"/>
              <a:t>MyClass6</a:t>
            </a:r>
            <a:r>
              <a:rPr lang="en-US" sz="1200" b="0" i="0" kern="1200" dirty="0" smtClean="0">
                <a:solidFill>
                  <a:schemeClr val="tx1"/>
                </a:solidFill>
                <a:effectLst/>
                <a:latin typeface="+mn-lt"/>
                <a:ea typeface="+mn-ea"/>
                <a:cs typeface="+mn-cs"/>
              </a:rPr>
              <a:t> class to weak, it does not create a strong reference, allowing both instances to be released.</a:t>
            </a:r>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a:p>
        </p:txBody>
      </p:sp>
    </p:spTree>
    <p:extLst>
      <p:ext uri="{BB962C8B-B14F-4D97-AF65-F5344CB8AC3E}">
        <p14:creationId xmlns:p14="http://schemas.microsoft.com/office/powerpoint/2010/main" val="104599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class or a structure can conform to multiple protocols. We list the protocols that the class or structure conforms to by separating them with commas. The following example shows how we would state that our class conforms to multiple protocols:</a:t>
            </a:r>
          </a:p>
          <a:p>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885594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run the code, we will see the following output, showing that both the MyClass5 and MyClass6 instances are released and the memory is freed:</a:t>
            </a:r>
          </a:p>
          <a:p>
            <a:r>
              <a:rPr lang="en-US" dirty="0" smtClean="0"/>
              <a:t>RUN PLAYGROUND CODE </a:t>
            </a:r>
            <a:r>
              <a:rPr lang="mr-IN" dirty="0" smtClean="0"/>
              <a:t>–</a:t>
            </a:r>
            <a:r>
              <a:rPr lang="en-US" baseline="0" dirty="0" smtClean="0"/>
              <a:t> </a:t>
            </a:r>
            <a:r>
              <a:rPr lang="en-US" baseline="0" dirty="0" err="1" smtClean="0"/>
              <a:t>testARC</a:t>
            </a:r>
            <a:r>
              <a:rPr lang="en-US" baseline="0" dirty="0" smtClean="0"/>
              <a:t> </a:t>
            </a:r>
            <a:r>
              <a:rPr lang="mr-IN" baseline="0" dirty="0" smtClean="0"/>
              <a:t>–</a:t>
            </a:r>
            <a:r>
              <a:rPr lang="en-US" baseline="0" dirty="0" smtClean="0"/>
              <a:t> Strong Reference Cycle </a:t>
            </a:r>
            <a:r>
              <a:rPr lang="mr-IN" baseline="0" dirty="0" smtClean="0"/>
              <a:t>–</a:t>
            </a:r>
            <a:r>
              <a:rPr lang="en-US" baseline="0" dirty="0" smtClean="0"/>
              <a:t> Memory Management</a:t>
            </a:r>
            <a:r>
              <a:rPr lang="en-US" dirty="0" smtClean="0"/>
              <a:t/>
            </a:r>
            <a:br>
              <a:rPr lang="en-US" dirty="0" smtClean="0"/>
            </a:br>
            <a:r>
              <a:rPr lang="en-US" dirty="0" smtClean="0"/>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30</a:t>
            </a:fld>
            <a:endParaRPr lang="en-US"/>
          </a:p>
        </p:txBody>
      </p:sp>
    </p:spTree>
    <p:extLst>
      <p:ext uri="{BB962C8B-B14F-4D97-AF65-F5344CB8AC3E}">
        <p14:creationId xmlns:p14="http://schemas.microsoft.com/office/powerpoint/2010/main" val="12453785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protocol extensions are going to be one of those defining features that set Swift programming language apart from the rest. </a:t>
            </a:r>
          </a:p>
          <a:p>
            <a:r>
              <a:rPr lang="en-US" sz="1200" b="0" i="0" kern="1200" dirty="0" smtClean="0">
                <a:solidFill>
                  <a:schemeClr val="tx1"/>
                </a:solidFill>
                <a:effectLst/>
                <a:latin typeface="+mn-lt"/>
                <a:ea typeface="+mn-ea"/>
                <a:cs typeface="+mn-cs"/>
              </a:rPr>
              <a:t>While protocol extensions are basically syntactic sugar they are, in my opinion, one of the most important additions to the Swift programming language. With protocol extensions, we are able to provide method and property implementations to any type that conforms to a protocol. To really understand how useful protocols and protocol extensions are, let's get a better understanding of protocols.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32</a:t>
            </a:fld>
            <a:endParaRPr lang="en-US"/>
          </a:p>
        </p:txBody>
      </p:sp>
    </p:spTree>
    <p:extLst>
      <p:ext uri="{BB962C8B-B14F-4D97-AF65-F5344CB8AC3E}">
        <p14:creationId xmlns:p14="http://schemas.microsoft.com/office/powerpoint/2010/main" val="1480956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Even though no functionality is implemented in a protocol, they are still considered a full-fledged type in the Swift programming language and can be used like any other type. What this means is we can use protocols as a parameter type or as a return type in a function. We can also use them as the type for variables, constants, and collections. Let's take a look at some examples. For these few examples, we will use the </a:t>
            </a:r>
            <a:r>
              <a:rPr lang="en-US" dirty="0" err="1" smtClean="0"/>
              <a:t>PersonProtocol</a:t>
            </a:r>
            <a:r>
              <a:rPr lang="en-US" sz="1200" b="0" i="0" kern="1200" dirty="0" smtClean="0">
                <a:solidFill>
                  <a:schemeClr val="tx1"/>
                </a:solidFill>
                <a:effectLst/>
                <a:latin typeface="+mn-lt"/>
                <a:ea typeface="+mn-ea"/>
                <a:cs typeface="+mn-cs"/>
              </a:rPr>
              <a:t> protocol:</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33</a:t>
            </a:fld>
            <a:endParaRPr lang="en-US"/>
          </a:p>
        </p:txBody>
      </p:sp>
    </p:spTree>
    <p:extLst>
      <p:ext uri="{BB962C8B-B14F-4D97-AF65-F5344CB8AC3E}">
        <p14:creationId xmlns:p14="http://schemas.microsoft.com/office/powerpoint/2010/main" val="486934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the </a:t>
            </a:r>
            <a:r>
              <a:rPr lang="en-US" dirty="0" err="1" smtClean="0"/>
              <a:t>updatePerson</a:t>
            </a:r>
            <a:r>
              <a:rPr lang="en-US" dirty="0" smtClean="0"/>
              <a:t>()</a:t>
            </a:r>
            <a:r>
              <a:rPr lang="en-US" sz="1200" b="0" i="0" kern="1200" dirty="0" smtClean="0">
                <a:solidFill>
                  <a:schemeClr val="tx1"/>
                </a:solidFill>
                <a:effectLst/>
                <a:latin typeface="+mn-lt"/>
                <a:ea typeface="+mn-ea"/>
                <a:cs typeface="+mn-cs"/>
              </a:rPr>
              <a:t> function accepts one parameter of the </a:t>
            </a:r>
            <a:r>
              <a:rPr lang="en-US" dirty="0" err="1" smtClean="0"/>
              <a:t>PersonProtocol</a:t>
            </a:r>
            <a:r>
              <a:rPr lang="en-US" sz="1200" b="0" i="0" kern="1200" dirty="0" smtClean="0">
                <a:solidFill>
                  <a:schemeClr val="tx1"/>
                </a:solidFill>
                <a:effectLst/>
                <a:latin typeface="+mn-lt"/>
                <a:ea typeface="+mn-ea"/>
                <a:cs typeface="+mn-cs"/>
              </a:rPr>
              <a:t> protocol type and then returns a value of the </a:t>
            </a:r>
            <a:r>
              <a:rPr lang="en-US" dirty="0" err="1" smtClean="0"/>
              <a:t>PersonProtocol</a:t>
            </a:r>
            <a:r>
              <a:rPr lang="en-US" sz="1200" b="0" i="0" kern="1200" dirty="0" smtClean="0">
                <a:solidFill>
                  <a:schemeClr val="tx1"/>
                </a:solidFill>
                <a:effectLst/>
                <a:latin typeface="+mn-lt"/>
                <a:ea typeface="+mn-ea"/>
                <a:cs typeface="+mn-cs"/>
              </a:rPr>
              <a:t> protocol type. </a:t>
            </a:r>
          </a:p>
          <a:p>
            <a:r>
              <a:rPr lang="en-US" sz="1200" b="0" i="0" kern="1200" dirty="0" smtClean="0">
                <a:solidFill>
                  <a:schemeClr val="tx1"/>
                </a:solidFill>
                <a:effectLst/>
                <a:latin typeface="+mn-lt"/>
                <a:ea typeface="+mn-ea"/>
                <a:cs typeface="+mn-cs"/>
              </a:rPr>
              <a:t>In this example, we create a variable of the </a:t>
            </a:r>
            <a:r>
              <a:rPr lang="en-US" dirty="0" err="1" smtClean="0"/>
              <a:t>PersonProtocol</a:t>
            </a:r>
            <a:r>
              <a:rPr lang="en-US" sz="1200" b="0" i="0" kern="1200" dirty="0" smtClean="0">
                <a:solidFill>
                  <a:schemeClr val="tx1"/>
                </a:solidFill>
                <a:effectLst/>
                <a:latin typeface="+mn-lt"/>
                <a:ea typeface="+mn-ea"/>
                <a:cs typeface="+mn-cs"/>
              </a:rPr>
              <a:t> protocol type that is named </a:t>
            </a:r>
            <a:r>
              <a:rPr lang="en-US" dirty="0" err="1" smtClean="0"/>
              <a:t>myPerson</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final example, we create an array of </a:t>
            </a:r>
            <a:r>
              <a:rPr lang="en-US" dirty="0" err="1" smtClean="0"/>
              <a:t>PersonProtocol</a:t>
            </a:r>
            <a:r>
              <a:rPr lang="en-US" sz="1200" b="0" i="0" kern="1200" dirty="0" smtClean="0">
                <a:solidFill>
                  <a:schemeClr val="tx1"/>
                </a:solidFill>
                <a:effectLst/>
                <a:latin typeface="+mn-lt"/>
                <a:ea typeface="+mn-ea"/>
                <a:cs typeface="+mn-cs"/>
              </a:rPr>
              <a:t> protocol types. As we can see from these three examples, even though the </a:t>
            </a:r>
            <a:r>
              <a:rPr lang="en-US" dirty="0" err="1" smtClean="0"/>
              <a:t>PersonProtocol</a:t>
            </a:r>
            <a:r>
              <a:rPr lang="en-US" sz="1200" b="0" i="0" kern="1200" dirty="0" smtClean="0">
                <a:solidFill>
                  <a:schemeClr val="tx1"/>
                </a:solidFill>
                <a:effectLst/>
                <a:latin typeface="+mn-lt"/>
                <a:ea typeface="+mn-ea"/>
                <a:cs typeface="+mn-cs"/>
              </a:rPr>
              <a:t> protocol does not implement any functionality, we can still use protocols when we need to specify a type.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34</a:t>
            </a:fld>
            <a:endParaRPr lang="en-US"/>
          </a:p>
        </p:txBody>
      </p:sp>
    </p:spTree>
    <p:extLst>
      <p:ext uri="{BB962C8B-B14F-4D97-AF65-F5344CB8AC3E}">
        <p14:creationId xmlns:p14="http://schemas.microsoft.com/office/powerpoint/2010/main" val="1066569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assume that we have two types named </a:t>
            </a:r>
            <a:r>
              <a:rPr lang="en-US" dirty="0" err="1" smtClean="0"/>
              <a:t>SwiftProgrammer</a:t>
            </a:r>
            <a:r>
              <a:rPr lang="en-US" sz="1200" b="0" i="0" kern="1200" dirty="0" smtClean="0">
                <a:solidFill>
                  <a:schemeClr val="tx1"/>
                </a:solidFill>
                <a:effectLst/>
                <a:latin typeface="+mn-lt"/>
                <a:ea typeface="+mn-ea"/>
                <a:cs typeface="+mn-cs"/>
              </a:rPr>
              <a:t> and </a:t>
            </a:r>
            <a:r>
              <a:rPr lang="en-US" dirty="0" err="1" smtClean="0"/>
              <a:t>FootballPlayer</a:t>
            </a:r>
            <a:r>
              <a:rPr lang="en-US" sz="1200" b="0" i="0" kern="1200" dirty="0" smtClean="0">
                <a:solidFill>
                  <a:schemeClr val="tx1"/>
                </a:solidFill>
                <a:effectLst/>
                <a:latin typeface="+mn-lt"/>
                <a:ea typeface="+mn-ea"/>
                <a:cs typeface="+mn-cs"/>
              </a:rPr>
              <a:t>, which conform to the </a:t>
            </a:r>
            <a:r>
              <a:rPr lang="en-US" dirty="0" err="1" smtClean="0"/>
              <a:t>PersonProtocol</a:t>
            </a:r>
            <a:r>
              <a:rPr lang="en-US" sz="1200" b="0" i="0" kern="1200" dirty="0" smtClean="0">
                <a:solidFill>
                  <a:schemeClr val="tx1"/>
                </a:solidFill>
                <a:effectLst/>
                <a:latin typeface="+mn-lt"/>
                <a:ea typeface="+mn-ea"/>
                <a:cs typeface="+mn-cs"/>
              </a:rPr>
              <a:t> protocol:</a:t>
            </a:r>
          </a:p>
          <a:p>
            <a:r>
              <a:rPr lang="en-US" sz="1200" b="0" i="0" kern="1200" dirty="0" smtClean="0">
                <a:solidFill>
                  <a:schemeClr val="tx1"/>
                </a:solidFill>
                <a:effectLst/>
                <a:latin typeface="+mn-lt"/>
                <a:ea typeface="+mn-ea"/>
                <a:cs typeface="+mn-cs"/>
              </a:rPr>
              <a:t>we start off by creating the </a:t>
            </a:r>
            <a:r>
              <a:rPr lang="en-US" sz="1200" b="0" i="0" kern="1200" dirty="0" err="1" smtClean="0">
                <a:solidFill>
                  <a:schemeClr val="tx1"/>
                </a:solidFill>
                <a:effectLst/>
                <a:latin typeface="+mn-lt"/>
                <a:ea typeface="+mn-ea"/>
                <a:cs typeface="+mn-cs"/>
              </a:rPr>
              <a:t>myPerson</a:t>
            </a:r>
            <a:r>
              <a:rPr lang="en-US" sz="1200" b="0" i="0" kern="1200" dirty="0" smtClean="0">
                <a:solidFill>
                  <a:schemeClr val="tx1"/>
                </a:solidFill>
                <a:effectLst/>
                <a:latin typeface="+mn-lt"/>
                <a:ea typeface="+mn-ea"/>
                <a:cs typeface="+mn-cs"/>
              </a:rPr>
              <a:t> variable of the </a:t>
            </a:r>
            <a:r>
              <a:rPr lang="en-US" sz="1200" b="0" i="0" kern="1200" dirty="0" err="1" smtClean="0">
                <a:solidFill>
                  <a:schemeClr val="tx1"/>
                </a:solidFill>
                <a:effectLst/>
                <a:latin typeface="+mn-lt"/>
                <a:ea typeface="+mn-ea"/>
                <a:cs typeface="+mn-cs"/>
              </a:rPr>
              <a:t>PersonProtocolprotocol</a:t>
            </a:r>
            <a:r>
              <a:rPr lang="en-US" sz="1200" b="0" i="0" kern="1200" dirty="0" smtClean="0">
                <a:solidFill>
                  <a:schemeClr val="tx1"/>
                </a:solidFill>
                <a:effectLst/>
                <a:latin typeface="+mn-lt"/>
                <a:ea typeface="+mn-ea"/>
                <a:cs typeface="+mn-cs"/>
              </a:rPr>
              <a:t> type. We then set the variable with an instance of the </a:t>
            </a:r>
            <a:r>
              <a:rPr lang="en-US" sz="1200" b="0" i="0" kern="1200" dirty="0" err="1" smtClean="0">
                <a:solidFill>
                  <a:schemeClr val="tx1"/>
                </a:solidFill>
                <a:effectLst/>
                <a:latin typeface="+mn-lt"/>
                <a:ea typeface="+mn-ea"/>
                <a:cs typeface="+mn-cs"/>
              </a:rPr>
              <a:t>SwiftProgrammer</a:t>
            </a:r>
            <a:r>
              <a:rPr lang="en-US" sz="1200" b="0" i="0" kern="1200" dirty="0" smtClean="0">
                <a:solidFill>
                  <a:schemeClr val="tx1"/>
                </a:solidFill>
                <a:effectLst/>
                <a:latin typeface="+mn-lt"/>
                <a:ea typeface="+mn-ea"/>
                <a:cs typeface="+mn-cs"/>
              </a:rPr>
              <a:t> type and print out the first and last names. Next, we set the </a:t>
            </a:r>
            <a:r>
              <a:rPr lang="en-US" sz="1200" b="0" i="0" kern="1200" dirty="0" err="1" smtClean="0">
                <a:solidFill>
                  <a:schemeClr val="tx1"/>
                </a:solidFill>
                <a:effectLst/>
                <a:latin typeface="+mn-lt"/>
                <a:ea typeface="+mn-ea"/>
                <a:cs typeface="+mn-cs"/>
              </a:rPr>
              <a:t>myPerson</a:t>
            </a:r>
            <a:r>
              <a:rPr lang="en-US" sz="1200" b="0" i="0" kern="1200" dirty="0" smtClean="0">
                <a:solidFill>
                  <a:schemeClr val="tx1"/>
                </a:solidFill>
                <a:effectLst/>
                <a:latin typeface="+mn-lt"/>
                <a:ea typeface="+mn-ea"/>
                <a:cs typeface="+mn-cs"/>
              </a:rPr>
              <a:t> variable to an instance of the </a:t>
            </a:r>
            <a:r>
              <a:rPr lang="en-US" sz="1200" b="0" i="0" kern="1200" dirty="0" err="1" smtClean="0">
                <a:solidFill>
                  <a:schemeClr val="tx1"/>
                </a:solidFill>
                <a:effectLst/>
                <a:latin typeface="+mn-lt"/>
                <a:ea typeface="+mn-ea"/>
                <a:cs typeface="+mn-cs"/>
              </a:rPr>
              <a:t>FootballPlayer</a:t>
            </a:r>
            <a:r>
              <a:rPr lang="en-US" sz="1200" b="0" i="0" kern="1200" dirty="0" smtClean="0">
                <a:solidFill>
                  <a:schemeClr val="tx1"/>
                </a:solidFill>
                <a:effectLst/>
                <a:latin typeface="+mn-lt"/>
                <a:ea typeface="+mn-ea"/>
                <a:cs typeface="+mn-cs"/>
              </a:rPr>
              <a:t> type and print out the first and last names again. One thing to note is that Swift does not care if the instance is a class or structure. It only matters that the type conforms to the </a:t>
            </a:r>
            <a:r>
              <a:rPr lang="en-US" sz="1200" b="0" i="0" kern="1200" dirty="0" err="1" smtClean="0">
                <a:solidFill>
                  <a:schemeClr val="tx1"/>
                </a:solidFill>
                <a:effectLst/>
                <a:latin typeface="+mn-lt"/>
                <a:ea typeface="+mn-ea"/>
                <a:cs typeface="+mn-cs"/>
              </a:rPr>
              <a:t>PersonProtocol</a:t>
            </a:r>
            <a:r>
              <a:rPr lang="en-US" sz="1200" b="0" i="0" kern="1200" dirty="0" smtClean="0">
                <a:solidFill>
                  <a:schemeClr val="tx1"/>
                </a:solidFill>
                <a:effectLst/>
                <a:latin typeface="+mn-lt"/>
                <a:ea typeface="+mn-ea"/>
                <a:cs typeface="+mn-cs"/>
              </a:rPr>
              <a:t> protocol type. Therefore, this code would be perfectly valid if the </a:t>
            </a:r>
            <a:r>
              <a:rPr lang="en-US" sz="1200" b="0" i="0" kern="1200" dirty="0" err="1" smtClean="0">
                <a:solidFill>
                  <a:schemeClr val="tx1"/>
                </a:solidFill>
                <a:effectLst/>
                <a:latin typeface="+mn-lt"/>
                <a:ea typeface="+mn-ea"/>
                <a:cs typeface="+mn-cs"/>
              </a:rPr>
              <a:t>SwiftProgrammer</a:t>
            </a:r>
            <a:r>
              <a:rPr lang="en-US" sz="1200" b="0" i="0" kern="1200" dirty="0" smtClean="0">
                <a:solidFill>
                  <a:schemeClr val="tx1"/>
                </a:solidFill>
                <a:effectLst/>
                <a:latin typeface="+mn-lt"/>
                <a:ea typeface="+mn-ea"/>
                <a:cs typeface="+mn-cs"/>
              </a:rPr>
              <a:t> type were a structure and the </a:t>
            </a:r>
            <a:r>
              <a:rPr lang="en-US" sz="1200" b="0" i="0" kern="1200" dirty="0" err="1" smtClean="0">
                <a:solidFill>
                  <a:schemeClr val="tx1"/>
                </a:solidFill>
                <a:effectLst/>
                <a:latin typeface="+mn-lt"/>
                <a:ea typeface="+mn-ea"/>
                <a:cs typeface="+mn-cs"/>
              </a:rPr>
              <a:t>FootballPlayer</a:t>
            </a:r>
            <a:r>
              <a:rPr lang="en-US" sz="1200" b="0" i="0" kern="1200" dirty="0" smtClean="0">
                <a:solidFill>
                  <a:schemeClr val="tx1"/>
                </a:solidFill>
                <a:effectLst/>
                <a:latin typeface="+mn-lt"/>
                <a:ea typeface="+mn-ea"/>
                <a:cs typeface="+mn-cs"/>
              </a:rPr>
              <a:t> type were a class.</a:t>
            </a:r>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35</a:t>
            </a:fld>
            <a:endParaRPr lang="en-US"/>
          </a:p>
        </p:txBody>
      </p:sp>
    </p:spTree>
    <p:extLst>
      <p:ext uri="{BB962C8B-B14F-4D97-AF65-F5344CB8AC3E}">
        <p14:creationId xmlns:p14="http://schemas.microsoft.com/office/powerpoint/2010/main" val="3129788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Polymorphism gives us the ability to interact with multiple types in a uniform manner. To illustrate this, we created an array of the </a:t>
            </a:r>
            <a:r>
              <a:rPr lang="en-US" sz="1200" b="0" i="0" kern="1200" dirty="0" err="1" smtClean="0">
                <a:solidFill>
                  <a:schemeClr val="tx1"/>
                </a:solidFill>
                <a:effectLst/>
                <a:latin typeface="+mn-lt"/>
                <a:ea typeface="+mn-ea"/>
                <a:cs typeface="+mn-cs"/>
              </a:rPr>
              <a:t>PersonProtocol</a:t>
            </a:r>
            <a:r>
              <a:rPr lang="en-US" sz="1200" b="0" i="0" kern="1200" dirty="0" smtClean="0">
                <a:solidFill>
                  <a:schemeClr val="tx1"/>
                </a:solidFill>
                <a:effectLst/>
                <a:latin typeface="+mn-lt"/>
                <a:ea typeface="+mn-ea"/>
                <a:cs typeface="+mn-cs"/>
              </a:rPr>
              <a:t> types and loop through the array. We can then access each item in the array using the properties and methods define in the </a:t>
            </a:r>
            <a:r>
              <a:rPr lang="en-US" sz="1200" b="0" i="0" kern="1200" dirty="0" err="1" smtClean="0">
                <a:solidFill>
                  <a:schemeClr val="tx1"/>
                </a:solidFill>
                <a:effectLst/>
                <a:latin typeface="+mn-lt"/>
                <a:ea typeface="+mn-ea"/>
                <a:cs typeface="+mn-cs"/>
              </a:rPr>
              <a:t>PersonProtocol</a:t>
            </a:r>
            <a:r>
              <a:rPr lang="en-US" sz="1200" b="0" i="0" kern="1200" dirty="0" smtClean="0">
                <a:solidFill>
                  <a:schemeClr val="tx1"/>
                </a:solidFill>
                <a:effectLst/>
                <a:latin typeface="+mn-lt"/>
                <a:ea typeface="+mn-ea"/>
                <a:cs typeface="+mn-cs"/>
              </a:rPr>
              <a:t> protocol, regardless of the actual type. </a:t>
            </a:r>
          </a:p>
          <a:p>
            <a:r>
              <a:rPr lang="en-US" sz="1200" b="0" i="0" kern="1200" dirty="0" smtClean="0">
                <a:solidFill>
                  <a:schemeClr val="tx1"/>
                </a:solidFill>
                <a:effectLst/>
                <a:latin typeface="+mn-lt"/>
                <a:ea typeface="+mn-ea"/>
                <a:cs typeface="+mn-cs"/>
              </a:rPr>
              <a:t>If we ran this example, the output would look similar to this:</a:t>
            </a:r>
          </a:p>
          <a:p>
            <a:r>
              <a:rPr lang="en-US" sz="1200" b="0" i="0" kern="1200" dirty="0" smtClean="0">
                <a:solidFill>
                  <a:schemeClr val="tx1"/>
                </a:solidFill>
                <a:effectLst/>
                <a:latin typeface="+mn-lt"/>
                <a:ea typeface="+mn-ea"/>
                <a:cs typeface="+mn-cs"/>
              </a:rPr>
              <a:t>We have mentioned a few times in this chapter that, when we define the type of a variable, constant, collection type, and so on to be a protocol type, we can then use the instance of any type that conforms to that protocol. This is a very important concept to understand and is one of the many things that make protocols and protocol extensions so powerful.</a:t>
            </a:r>
          </a:p>
          <a:p>
            <a:r>
              <a:rPr lang="en-US" sz="1200" b="0" i="0" kern="1200" dirty="0" smtClean="0">
                <a:solidFill>
                  <a:schemeClr val="tx1"/>
                </a:solidFill>
                <a:effectLst/>
                <a:latin typeface="+mn-lt"/>
                <a:ea typeface="+mn-ea"/>
                <a:cs typeface="+mn-cs"/>
              </a:rPr>
              <a:t>When we use a protocol to access instances, as shown in the previous example, we are limited to using only properties and methods that are defined in the protocol. If we want to use properties or methods that are specific to the individual types, we would need to cast the instance to that type.</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36</a:t>
            </a:fld>
            <a:endParaRPr lang="en-US"/>
          </a:p>
        </p:txBody>
      </p:sp>
    </p:spTree>
    <p:extLst>
      <p:ext uri="{BB962C8B-B14F-4D97-AF65-F5344CB8AC3E}">
        <p14:creationId xmlns:p14="http://schemas.microsoft.com/office/powerpoint/2010/main" val="1239642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Type casting is a way to check the type of an instance and/or to treat the instance as a specified type. In Swift, we use the </a:t>
            </a:r>
            <a:r>
              <a:rPr lang="en-US" dirty="0" smtClean="0"/>
              <a:t>is</a:t>
            </a:r>
            <a:r>
              <a:rPr lang="en-US" sz="1200" b="0" i="0" kern="1200" dirty="0" smtClean="0">
                <a:solidFill>
                  <a:schemeClr val="tx1"/>
                </a:solidFill>
                <a:effectLst/>
                <a:latin typeface="+mn-lt"/>
                <a:ea typeface="+mn-ea"/>
                <a:cs typeface="+mn-cs"/>
              </a:rPr>
              <a:t> keyword to check if an instance is a specific type and the </a:t>
            </a:r>
            <a:r>
              <a:rPr lang="en-US" dirty="0" smtClean="0"/>
              <a:t>as</a:t>
            </a:r>
            <a:r>
              <a:rPr lang="en-US" sz="1200" b="0" i="0" kern="1200" dirty="0" smtClean="0">
                <a:solidFill>
                  <a:schemeClr val="tx1"/>
                </a:solidFill>
                <a:effectLst/>
                <a:latin typeface="+mn-lt"/>
                <a:ea typeface="+mn-ea"/>
                <a:cs typeface="+mn-cs"/>
              </a:rPr>
              <a:t> keyword to treat the instance as a specific type.</a:t>
            </a:r>
          </a:p>
          <a:p>
            <a:r>
              <a:rPr lang="en-US" sz="1200" b="0" i="0" kern="1200" dirty="0" smtClean="0">
                <a:solidFill>
                  <a:schemeClr val="tx1"/>
                </a:solidFill>
                <a:effectLst/>
                <a:latin typeface="+mn-lt"/>
                <a:ea typeface="+mn-ea"/>
                <a:cs typeface="+mn-cs"/>
              </a:rPr>
              <a:t>In this example, we use the </a:t>
            </a:r>
            <a:r>
              <a:rPr lang="en-US" dirty="0" smtClean="0"/>
              <a:t>if</a:t>
            </a:r>
            <a:r>
              <a:rPr lang="en-US" sz="1200" b="0" i="0" kern="1200" dirty="0" smtClean="0">
                <a:solidFill>
                  <a:schemeClr val="tx1"/>
                </a:solidFill>
                <a:effectLst/>
                <a:latin typeface="+mn-lt"/>
                <a:ea typeface="+mn-ea"/>
                <a:cs typeface="+mn-cs"/>
              </a:rPr>
              <a:t> conditional statement to check whether each element in the people array is an instance of the </a:t>
            </a:r>
            <a:r>
              <a:rPr lang="en-US" dirty="0" err="1" smtClean="0"/>
              <a:t>SwiftProgrammer</a:t>
            </a:r>
            <a:r>
              <a:rPr lang="en-US" sz="1200" b="0" i="0" kern="1200" dirty="0" smtClean="0">
                <a:solidFill>
                  <a:schemeClr val="tx1"/>
                </a:solidFill>
                <a:effectLst/>
                <a:latin typeface="+mn-lt"/>
                <a:ea typeface="+mn-ea"/>
                <a:cs typeface="+mn-cs"/>
              </a:rPr>
              <a:t> type; if so, we print that the person is a Swift programmer to the console</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37</a:t>
            </a:fld>
            <a:endParaRPr lang="en-US"/>
          </a:p>
        </p:txBody>
      </p:sp>
    </p:spTree>
    <p:extLst>
      <p:ext uri="{BB962C8B-B14F-4D97-AF65-F5344CB8AC3E}">
        <p14:creationId xmlns:p14="http://schemas.microsoft.com/office/powerpoint/2010/main" val="229256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a lot more efficient to use the switch statement, as shown in the next example: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38</a:t>
            </a:fld>
            <a:endParaRPr lang="en-US"/>
          </a:p>
        </p:txBody>
      </p:sp>
    </p:spTree>
    <p:extLst>
      <p:ext uri="{BB962C8B-B14F-4D97-AF65-F5344CB8AC3E}">
        <p14:creationId xmlns:p14="http://schemas.microsoft.com/office/powerpoint/2010/main" val="8969303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also use the </a:t>
            </a:r>
            <a:r>
              <a:rPr lang="en-US" dirty="0" smtClean="0"/>
              <a:t>where</a:t>
            </a:r>
            <a:r>
              <a:rPr lang="en-US" sz="1200" b="0" i="0" kern="1200" dirty="0" smtClean="0">
                <a:solidFill>
                  <a:schemeClr val="tx1"/>
                </a:solidFill>
                <a:effectLst/>
                <a:latin typeface="+mn-lt"/>
                <a:ea typeface="+mn-ea"/>
                <a:cs typeface="+mn-cs"/>
              </a:rPr>
              <a:t> statement with the </a:t>
            </a:r>
            <a:r>
              <a:rPr lang="en-US" dirty="0" smtClean="0"/>
              <a:t>is</a:t>
            </a:r>
            <a:r>
              <a:rPr lang="en-US" sz="1200" b="0" i="0" kern="1200" dirty="0" smtClean="0">
                <a:solidFill>
                  <a:schemeClr val="tx1"/>
                </a:solidFill>
                <a:effectLst/>
                <a:latin typeface="+mn-lt"/>
                <a:ea typeface="+mn-ea"/>
                <a:cs typeface="+mn-cs"/>
              </a:rPr>
              <a:t> keyword to filter the array, as shown in the following example: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39</a:t>
            </a:fld>
            <a:endParaRPr lang="en-US"/>
          </a:p>
        </p:txBody>
      </p:sp>
    </p:spTree>
    <p:extLst>
      <p:ext uri="{BB962C8B-B14F-4D97-AF65-F5344CB8AC3E}">
        <p14:creationId xmlns:p14="http://schemas.microsoft.com/office/powerpoint/2010/main" val="16277071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also use the </a:t>
            </a:r>
            <a:r>
              <a:rPr lang="en-US" dirty="0" smtClean="0"/>
              <a:t>where</a:t>
            </a:r>
            <a:r>
              <a:rPr lang="en-US" sz="1200" b="0" i="0" kern="1200" dirty="0" smtClean="0">
                <a:solidFill>
                  <a:schemeClr val="tx1"/>
                </a:solidFill>
                <a:effectLst/>
                <a:latin typeface="+mn-lt"/>
                <a:ea typeface="+mn-ea"/>
                <a:cs typeface="+mn-cs"/>
              </a:rPr>
              <a:t> statement with the </a:t>
            </a:r>
            <a:r>
              <a:rPr lang="en-US" dirty="0" smtClean="0"/>
              <a:t>is</a:t>
            </a:r>
            <a:r>
              <a:rPr lang="en-US" sz="1200" b="0" i="0" kern="1200" dirty="0" smtClean="0">
                <a:solidFill>
                  <a:schemeClr val="tx1"/>
                </a:solidFill>
                <a:effectLst/>
                <a:latin typeface="+mn-lt"/>
                <a:ea typeface="+mn-ea"/>
                <a:cs typeface="+mn-cs"/>
              </a:rPr>
              <a:t> keyword to filter the array, as shown in the following example:</a:t>
            </a:r>
          </a:p>
          <a:p>
            <a:r>
              <a:rPr lang="en-US" sz="1200" b="0" i="0" kern="1200" dirty="0" smtClean="0">
                <a:solidFill>
                  <a:schemeClr val="tx1"/>
                </a:solidFill>
                <a:effectLst/>
                <a:latin typeface="+mn-lt"/>
                <a:ea typeface="+mn-ea"/>
                <a:cs typeface="+mn-cs"/>
              </a:rPr>
              <a:t>Now let's look at how we can cast an instance of a class or structure to a specific type. To do this, we can use the </a:t>
            </a:r>
            <a:r>
              <a:rPr lang="en-US" dirty="0" smtClean="0"/>
              <a:t>as</a:t>
            </a:r>
            <a:r>
              <a:rPr lang="en-US" sz="1200" b="0" i="0" kern="1200" dirty="0" smtClean="0">
                <a:solidFill>
                  <a:schemeClr val="tx1"/>
                </a:solidFill>
                <a:effectLst/>
                <a:latin typeface="+mn-lt"/>
                <a:ea typeface="+mn-ea"/>
                <a:cs typeface="+mn-cs"/>
              </a:rPr>
              <a:t> keyword. Since the cast can fail if the instance is not of the specified type, the </a:t>
            </a:r>
            <a:r>
              <a:rPr lang="en-US" dirty="0" smtClean="0"/>
              <a:t>as</a:t>
            </a:r>
            <a:r>
              <a:rPr lang="en-US" sz="1200" b="0" i="0" kern="1200" dirty="0" smtClean="0">
                <a:solidFill>
                  <a:schemeClr val="tx1"/>
                </a:solidFill>
                <a:effectLst/>
                <a:latin typeface="+mn-lt"/>
                <a:ea typeface="+mn-ea"/>
                <a:cs typeface="+mn-cs"/>
              </a:rPr>
              <a:t> keyword comes in two forms: </a:t>
            </a:r>
            <a:r>
              <a:rPr lang="en-US" dirty="0" smtClean="0"/>
              <a:t>as?</a:t>
            </a:r>
            <a:r>
              <a:rPr lang="en-US" sz="1200" b="0" i="0" kern="1200" dirty="0" smtClean="0">
                <a:solidFill>
                  <a:schemeClr val="tx1"/>
                </a:solidFill>
                <a:effectLst/>
                <a:latin typeface="+mn-lt"/>
                <a:ea typeface="+mn-ea"/>
                <a:cs typeface="+mn-cs"/>
              </a:rPr>
              <a:t> and </a:t>
            </a:r>
            <a:r>
              <a:rPr lang="en-US" dirty="0" smtClean="0"/>
              <a:t>as!</a:t>
            </a:r>
            <a:r>
              <a:rPr lang="en-US" sz="1200" b="0" i="0" kern="1200" dirty="0" smtClean="0">
                <a:solidFill>
                  <a:schemeClr val="tx1"/>
                </a:solidFill>
                <a:effectLst/>
                <a:latin typeface="+mn-lt"/>
                <a:ea typeface="+mn-ea"/>
                <a:cs typeface="+mn-cs"/>
              </a:rPr>
              <a:t>. With the </a:t>
            </a:r>
            <a:r>
              <a:rPr lang="en-US" dirty="0" smtClean="0"/>
              <a:t>as?</a:t>
            </a:r>
            <a:r>
              <a:rPr lang="en-US" sz="1200" b="0" i="0" kern="1200" dirty="0" smtClean="0">
                <a:solidFill>
                  <a:schemeClr val="tx1"/>
                </a:solidFill>
                <a:effectLst/>
                <a:latin typeface="+mn-lt"/>
                <a:ea typeface="+mn-ea"/>
                <a:cs typeface="+mn-cs"/>
              </a:rPr>
              <a:t> form, if the casting fails, it returns a </a:t>
            </a:r>
            <a:r>
              <a:rPr lang="en-US" dirty="0" smtClean="0"/>
              <a:t>nil</a:t>
            </a:r>
            <a:r>
              <a:rPr lang="en-US" sz="1200" b="0" i="0" kern="1200" dirty="0" smtClean="0">
                <a:solidFill>
                  <a:schemeClr val="tx1"/>
                </a:solidFill>
                <a:effectLst/>
                <a:latin typeface="+mn-lt"/>
                <a:ea typeface="+mn-ea"/>
                <a:cs typeface="+mn-cs"/>
              </a:rPr>
              <a:t>; with the </a:t>
            </a:r>
            <a:r>
              <a:rPr lang="en-US" dirty="0" smtClean="0"/>
              <a:t>as!</a:t>
            </a:r>
            <a:r>
              <a:rPr lang="en-US" sz="1200" b="0" i="0" kern="1200" dirty="0" smtClean="0">
                <a:solidFill>
                  <a:schemeClr val="tx1"/>
                </a:solidFill>
                <a:effectLst/>
                <a:latin typeface="+mn-lt"/>
                <a:ea typeface="+mn-ea"/>
                <a:cs typeface="+mn-cs"/>
              </a:rPr>
              <a:t> form, if the casting fails, we get a runtime error. Therefore, it is recommended we use the </a:t>
            </a:r>
            <a:r>
              <a:rPr lang="en-US" dirty="0" smtClean="0"/>
              <a:t>as?</a:t>
            </a:r>
            <a:r>
              <a:rPr lang="en-US" sz="1200" b="0" i="0" kern="1200" dirty="0" smtClean="0">
                <a:solidFill>
                  <a:schemeClr val="tx1"/>
                </a:solidFill>
                <a:effectLst/>
                <a:latin typeface="+mn-lt"/>
                <a:ea typeface="+mn-ea"/>
                <a:cs typeface="+mn-cs"/>
              </a:rPr>
              <a:t> form unless we are absolutely sure of the instance type or we perform a check of the instance type prior to doing the cast.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40</a:t>
            </a:fld>
            <a:endParaRPr lang="en-US"/>
          </a:p>
        </p:txBody>
      </p:sp>
    </p:spTree>
    <p:extLst>
      <p:ext uri="{BB962C8B-B14F-4D97-AF65-F5344CB8AC3E}">
        <p14:creationId xmlns:p14="http://schemas.microsoft.com/office/powerpoint/2010/main" val="77465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need a class to inherit from a superclass and implement a protocol, we list the superclass first, followed by the protocols. The following example illustrates this:</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13893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look at how we would use the </a:t>
            </a:r>
            <a:r>
              <a:rPr lang="en-US" dirty="0" smtClean="0"/>
              <a:t>as?</a:t>
            </a:r>
            <a:r>
              <a:rPr lang="en-US" sz="1200" b="0" i="0" kern="1200" dirty="0" smtClean="0">
                <a:solidFill>
                  <a:schemeClr val="tx1"/>
                </a:solidFill>
                <a:effectLst/>
                <a:latin typeface="+mn-lt"/>
                <a:ea typeface="+mn-ea"/>
                <a:cs typeface="+mn-cs"/>
              </a:rPr>
              <a:t> keyword to cast an instance of a class or structure to a specified type:</a:t>
            </a:r>
          </a:p>
          <a:p>
            <a:r>
              <a:rPr lang="en-US" sz="1200" b="0" i="0" kern="1200" dirty="0" smtClean="0">
                <a:solidFill>
                  <a:schemeClr val="tx1"/>
                </a:solidFill>
                <a:effectLst/>
                <a:latin typeface="+mn-lt"/>
                <a:ea typeface="+mn-ea"/>
                <a:cs typeface="+mn-cs"/>
              </a:rPr>
              <a:t>Since the as? keyword returns an optional, we can use optional binding to perform the cast, as shown in this example. If we are sure of the instance type, we can use the as! keyword. The following example shows how to use the as! keyword when we filter the results of the array to only return instances of the </a:t>
            </a:r>
            <a:r>
              <a:rPr lang="en-US" sz="1200" b="0" i="0" kern="1200" dirty="0" err="1" smtClean="0">
                <a:solidFill>
                  <a:schemeClr val="tx1"/>
                </a:solidFill>
                <a:effectLst/>
                <a:latin typeface="+mn-lt"/>
                <a:ea typeface="+mn-ea"/>
                <a:cs typeface="+mn-cs"/>
              </a:rPr>
              <a:t>SwiftProgrammer</a:t>
            </a:r>
            <a:r>
              <a:rPr lang="en-US" sz="1200" b="0" i="0" kern="1200" dirty="0" smtClean="0">
                <a:solidFill>
                  <a:schemeClr val="tx1"/>
                </a:solidFill>
                <a:effectLst/>
                <a:latin typeface="+mn-lt"/>
                <a:ea typeface="+mn-ea"/>
                <a:cs typeface="+mn-cs"/>
              </a:rPr>
              <a:t> type:</a:t>
            </a:r>
          </a:p>
          <a:p>
            <a:r>
              <a:rPr lang="en-US" sz="1200" b="0" i="0" kern="1200" dirty="0" smtClean="0">
                <a:solidFill>
                  <a:schemeClr val="tx1"/>
                </a:solidFill>
                <a:effectLst/>
                <a:latin typeface="+mn-lt"/>
                <a:ea typeface="+mn-ea"/>
                <a:cs typeface="+mn-cs"/>
              </a:rPr>
              <a:t>If we are sure of the instance type, we can use the </a:t>
            </a:r>
            <a:r>
              <a:rPr lang="en-US" dirty="0" smtClean="0"/>
              <a:t>as!</a:t>
            </a:r>
            <a:r>
              <a:rPr lang="en-US" sz="1200" b="0" i="0" kern="1200" dirty="0" smtClean="0">
                <a:solidFill>
                  <a:schemeClr val="tx1"/>
                </a:solidFill>
                <a:effectLst/>
                <a:latin typeface="+mn-lt"/>
                <a:ea typeface="+mn-ea"/>
                <a:cs typeface="+mn-cs"/>
              </a:rPr>
              <a:t> keyword.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41</a:t>
            </a:fld>
            <a:endParaRPr lang="en-US"/>
          </a:p>
        </p:txBody>
      </p:sp>
    </p:spTree>
    <p:extLst>
      <p:ext uri="{BB962C8B-B14F-4D97-AF65-F5344CB8AC3E}">
        <p14:creationId xmlns:p14="http://schemas.microsoft.com/office/powerpoint/2010/main" val="2075987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Protocol extensions allow us to extend a protocol to provide method and property implementations to conforming types. They also allow us to provide common implementations to all confirming types, eliminating the need to provide an implementation in each individual type or the need to create a class hierarchy. </a:t>
            </a:r>
          </a:p>
          <a:p>
            <a:r>
              <a:rPr lang="en-US" sz="1200" b="0" i="0" kern="1200" dirty="0" smtClean="0">
                <a:solidFill>
                  <a:schemeClr val="tx1"/>
                </a:solidFill>
                <a:effectLst/>
                <a:latin typeface="+mn-lt"/>
                <a:ea typeface="+mn-ea"/>
                <a:cs typeface="+mn-cs"/>
              </a:rPr>
              <a:t>With this protocol, we are saying that any type that conforms to the </a:t>
            </a:r>
            <a:r>
              <a:rPr lang="en-US" dirty="0" err="1" smtClean="0"/>
              <a:t>DogProtocol</a:t>
            </a:r>
            <a:r>
              <a:rPr lang="en-US" sz="1200" b="0" i="0" kern="1200" dirty="0" smtClean="0">
                <a:solidFill>
                  <a:schemeClr val="tx1"/>
                </a:solidFill>
                <a:effectLst/>
                <a:latin typeface="+mn-lt"/>
                <a:ea typeface="+mn-ea"/>
                <a:cs typeface="+mn-cs"/>
              </a:rPr>
              <a:t> protocol, must have the two properties of the </a:t>
            </a:r>
            <a:r>
              <a:rPr lang="en-US" dirty="0" smtClean="0"/>
              <a:t>String</a:t>
            </a:r>
            <a:r>
              <a:rPr lang="en-US" sz="1200" b="0" i="0" kern="1200" dirty="0" smtClean="0">
                <a:solidFill>
                  <a:schemeClr val="tx1"/>
                </a:solidFill>
                <a:effectLst/>
                <a:latin typeface="+mn-lt"/>
                <a:ea typeface="+mn-ea"/>
                <a:cs typeface="+mn-cs"/>
              </a:rPr>
              <a:t> type, with names of: </a:t>
            </a:r>
            <a:r>
              <a:rPr lang="en-US" dirty="0" smtClean="0"/>
              <a:t>name</a:t>
            </a:r>
            <a:r>
              <a:rPr lang="en-US" sz="1200" b="0" i="0" kern="1200" dirty="0" smtClean="0">
                <a:solidFill>
                  <a:schemeClr val="tx1"/>
                </a:solidFill>
                <a:effectLst/>
                <a:latin typeface="+mn-lt"/>
                <a:ea typeface="+mn-ea"/>
                <a:cs typeface="+mn-cs"/>
              </a:rPr>
              <a:t> and </a:t>
            </a:r>
            <a:r>
              <a:rPr lang="en-US" dirty="0" smtClean="0"/>
              <a:t>color</a:t>
            </a:r>
            <a:r>
              <a:rPr lang="en-US" sz="1200" b="0" i="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42</a:t>
            </a:fld>
            <a:endParaRPr lang="en-US"/>
          </a:p>
        </p:txBody>
      </p:sp>
    </p:spTree>
    <p:extLst>
      <p:ext uri="{BB962C8B-B14F-4D97-AF65-F5344CB8AC3E}">
        <p14:creationId xmlns:p14="http://schemas.microsoft.com/office/powerpoint/2010/main" val="5263830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define the three types that conform to this protocol. We will name these types </a:t>
            </a:r>
            <a:r>
              <a:rPr lang="en-US" sz="1200" b="0" i="0" kern="1200" dirty="0" err="1" smtClean="0">
                <a:solidFill>
                  <a:schemeClr val="tx1"/>
                </a:solidFill>
                <a:effectLst/>
                <a:latin typeface="+mn-lt"/>
                <a:ea typeface="+mn-ea"/>
                <a:cs typeface="+mn-cs"/>
              </a:rPr>
              <a:t>JackRussel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WhiteLab</a:t>
            </a:r>
            <a:r>
              <a:rPr lang="en-US" sz="1200" b="0" i="0" kern="1200" dirty="0" smtClean="0">
                <a:solidFill>
                  <a:schemeClr val="tx1"/>
                </a:solidFill>
                <a:effectLst/>
                <a:latin typeface="+mn-lt"/>
                <a:ea typeface="+mn-ea"/>
                <a:cs typeface="+mn-cs"/>
              </a:rPr>
              <a:t>, and Mutt as follows:</a:t>
            </a:r>
          </a:p>
          <a:p>
            <a:r>
              <a:rPr lang="en-US" sz="1200" b="0" i="0" kern="1200" dirty="0" smtClean="0">
                <a:solidFill>
                  <a:schemeClr val="tx1"/>
                </a:solidFill>
                <a:effectLst/>
                <a:latin typeface="+mn-lt"/>
                <a:ea typeface="+mn-ea"/>
                <a:cs typeface="+mn-cs"/>
              </a:rPr>
              <a:t>Class needs an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 structures do not</a:t>
            </a:r>
          </a:p>
          <a:p>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43</a:t>
            </a:fld>
            <a:endParaRPr lang="en-US"/>
          </a:p>
        </p:txBody>
      </p:sp>
    </p:spTree>
    <p:extLst>
      <p:ext uri="{BB962C8B-B14F-4D97-AF65-F5344CB8AC3E}">
        <p14:creationId xmlns:p14="http://schemas.microsoft.com/office/powerpoint/2010/main" val="1420497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say that we want to provide a method named </a:t>
            </a:r>
            <a:r>
              <a:rPr lang="en-US" dirty="0" smtClean="0"/>
              <a:t>speak</a:t>
            </a:r>
            <a:r>
              <a:rPr lang="en-US" sz="1200" b="0" i="0" kern="1200" dirty="0" smtClean="0">
                <a:solidFill>
                  <a:schemeClr val="tx1"/>
                </a:solidFill>
                <a:effectLst/>
                <a:latin typeface="+mn-lt"/>
                <a:ea typeface="+mn-ea"/>
                <a:cs typeface="+mn-cs"/>
              </a:rPr>
              <a:t> to each type that conforms to the </a:t>
            </a:r>
            <a:r>
              <a:rPr lang="en-US" dirty="0" err="1" smtClean="0"/>
              <a:t>DogProtocol</a:t>
            </a:r>
            <a:r>
              <a:rPr lang="en-US" sz="1200" b="0" i="0" kern="1200" dirty="0" smtClean="0">
                <a:solidFill>
                  <a:schemeClr val="tx1"/>
                </a:solidFill>
                <a:effectLst/>
                <a:latin typeface="+mn-lt"/>
                <a:ea typeface="+mn-ea"/>
                <a:cs typeface="+mn-cs"/>
              </a:rPr>
              <a:t> protocol. Prior to protocol extensions, we would start off by adding the method definition to the protocol, as shown in the following code:</a:t>
            </a:r>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44</a:t>
            </a:fld>
            <a:endParaRPr lang="en-US"/>
          </a:p>
        </p:txBody>
      </p:sp>
    </p:spTree>
    <p:extLst>
      <p:ext uri="{BB962C8B-B14F-4D97-AF65-F5344CB8AC3E}">
        <p14:creationId xmlns:p14="http://schemas.microsoft.com/office/powerpoint/2010/main" val="21382171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the method is defined in the protocol, we would then need to provide an implementation of the method in every type that conforms to the protocol. </a:t>
            </a:r>
          </a:p>
          <a:p>
            <a:r>
              <a:rPr lang="en-US" sz="1200" b="0" i="0" kern="1200" dirty="0" smtClean="0">
                <a:solidFill>
                  <a:schemeClr val="tx1"/>
                </a:solidFill>
                <a:effectLst/>
                <a:latin typeface="+mn-lt"/>
                <a:ea typeface="+mn-ea"/>
                <a:cs typeface="+mn-cs"/>
              </a:rPr>
              <a:t>While this method works, it is not very efficient because whenever we update the protocol, we would need to update all the types that conform to it and we may be duplicating a lot of code, as shown in this example. Another concern is that if we need to change the default behavior of the </a:t>
            </a:r>
            <a:r>
              <a:rPr lang="en-US" dirty="0" smtClean="0"/>
              <a:t>speak()</a:t>
            </a:r>
            <a:r>
              <a:rPr lang="en-US" sz="1200" b="0" i="0" kern="1200" dirty="0" smtClean="0">
                <a:solidFill>
                  <a:schemeClr val="tx1"/>
                </a:solidFill>
                <a:effectLst/>
                <a:latin typeface="+mn-lt"/>
                <a:ea typeface="+mn-ea"/>
                <a:cs typeface="+mn-cs"/>
              </a:rPr>
              <a:t> method, we would have to go in each implementation and change the </a:t>
            </a:r>
            <a:r>
              <a:rPr lang="en-US" dirty="0" smtClean="0"/>
              <a:t>speak()</a:t>
            </a:r>
            <a:r>
              <a:rPr lang="en-US" sz="1200" b="0" i="0" kern="1200" dirty="0" smtClean="0">
                <a:solidFill>
                  <a:schemeClr val="tx1"/>
                </a:solidFill>
                <a:effectLst/>
                <a:latin typeface="+mn-lt"/>
                <a:ea typeface="+mn-ea"/>
                <a:cs typeface="+mn-cs"/>
              </a:rPr>
              <a:t> method. This is where protocol extensions come in.</a:t>
            </a:r>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45</a:t>
            </a:fld>
            <a:endParaRPr lang="en-US"/>
          </a:p>
        </p:txBody>
      </p:sp>
    </p:spTree>
    <p:extLst>
      <p:ext uri="{BB962C8B-B14F-4D97-AF65-F5344CB8AC3E}">
        <p14:creationId xmlns:p14="http://schemas.microsoft.com/office/powerpoint/2010/main" val="5843226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protocol extensions, we could take the </a:t>
            </a:r>
            <a:r>
              <a:rPr lang="en-US" dirty="0" smtClean="0"/>
              <a:t>speak()</a:t>
            </a:r>
            <a:r>
              <a:rPr lang="en-US" sz="1200" b="0" i="0" kern="1200" dirty="0" smtClean="0">
                <a:solidFill>
                  <a:schemeClr val="tx1"/>
                </a:solidFill>
                <a:effectLst/>
                <a:latin typeface="+mn-lt"/>
                <a:ea typeface="+mn-ea"/>
                <a:cs typeface="+mn-cs"/>
              </a:rPr>
              <a:t> method definition out of the protocol itself. We can then define it, with the default behavior, in protocol extension. The following code shows how we would define the protocol and the protocol extension: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begin by defining </a:t>
            </a:r>
            <a:r>
              <a:rPr lang="en-US" dirty="0" err="1" smtClean="0"/>
              <a:t>DogProtocol</a:t>
            </a:r>
            <a:r>
              <a:rPr lang="en-US" sz="1200" b="0" i="0" kern="1200" dirty="0" smtClean="0">
                <a:solidFill>
                  <a:schemeClr val="tx1"/>
                </a:solidFill>
                <a:effectLst/>
                <a:latin typeface="+mn-lt"/>
                <a:ea typeface="+mn-ea"/>
                <a:cs typeface="+mn-cs"/>
              </a:rPr>
              <a:t> with the original two properties. We then create a protocol extension that extends </a:t>
            </a:r>
            <a:r>
              <a:rPr lang="en-US" dirty="0" err="1" smtClean="0"/>
              <a:t>DogProtocol</a:t>
            </a:r>
            <a:r>
              <a:rPr lang="en-US" sz="1200" b="0" i="0" kern="1200" dirty="0" smtClean="0">
                <a:solidFill>
                  <a:schemeClr val="tx1"/>
                </a:solidFill>
                <a:effectLst/>
                <a:latin typeface="+mn-lt"/>
                <a:ea typeface="+mn-ea"/>
                <a:cs typeface="+mn-cs"/>
              </a:rPr>
              <a:t> and contains the default implementation of the </a:t>
            </a:r>
            <a:r>
              <a:rPr lang="en-US" dirty="0" smtClean="0"/>
              <a:t>speak()</a:t>
            </a:r>
            <a:r>
              <a:rPr lang="en-US" sz="1200" b="0" i="0" kern="1200" dirty="0" smtClean="0">
                <a:solidFill>
                  <a:schemeClr val="tx1"/>
                </a:solidFill>
                <a:effectLst/>
                <a:latin typeface="+mn-lt"/>
                <a:ea typeface="+mn-ea"/>
                <a:cs typeface="+mn-cs"/>
              </a:rPr>
              <a:t> method. With this code, there is no need to provide an implementation of the </a:t>
            </a:r>
            <a:r>
              <a:rPr lang="en-US" dirty="0" smtClean="0"/>
              <a:t>speak()</a:t>
            </a:r>
            <a:r>
              <a:rPr lang="en-US" sz="1200" b="0" i="0" kern="1200" dirty="0" smtClean="0">
                <a:solidFill>
                  <a:schemeClr val="tx1"/>
                </a:solidFill>
                <a:effectLst/>
                <a:latin typeface="+mn-lt"/>
                <a:ea typeface="+mn-ea"/>
                <a:cs typeface="+mn-cs"/>
              </a:rPr>
              <a:t> method in each of the types that conform to </a:t>
            </a:r>
            <a:r>
              <a:rPr lang="en-US" dirty="0" err="1" smtClean="0"/>
              <a:t>DogProtocol</a:t>
            </a:r>
            <a:r>
              <a:rPr lang="en-US" sz="1200" b="0" i="0" kern="1200" dirty="0" smtClean="0">
                <a:solidFill>
                  <a:schemeClr val="tx1"/>
                </a:solidFill>
                <a:effectLst/>
                <a:latin typeface="+mn-lt"/>
                <a:ea typeface="+mn-ea"/>
                <a:cs typeface="+mn-cs"/>
              </a:rPr>
              <a:t> because they automatically receive the implementation as part of the protocol.</a:t>
            </a:r>
          </a:p>
          <a:p>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46</a:t>
            </a:fld>
            <a:endParaRPr lang="en-US"/>
          </a:p>
        </p:txBody>
      </p:sp>
    </p:spTree>
    <p:extLst>
      <p:ext uri="{BB962C8B-B14F-4D97-AF65-F5344CB8AC3E}">
        <p14:creationId xmlns:p14="http://schemas.microsoft.com/office/powerpoint/2010/main" val="14768656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see how this works by setting our three types that conform to </a:t>
            </a:r>
            <a:r>
              <a:rPr lang="en-US" dirty="0" err="1" smtClean="0"/>
              <a:t>DogProtocol</a:t>
            </a:r>
            <a:r>
              <a:rPr lang="en-US" sz="1200" b="0" i="0" kern="1200" dirty="0" smtClean="0">
                <a:solidFill>
                  <a:schemeClr val="tx1"/>
                </a:solidFill>
                <a:effectLst/>
                <a:latin typeface="+mn-lt"/>
                <a:ea typeface="+mn-ea"/>
                <a:cs typeface="+mn-cs"/>
              </a:rPr>
              <a:t> back to their original implementations; they should receive the </a:t>
            </a:r>
            <a:r>
              <a:rPr lang="en-US" dirty="0" smtClean="0"/>
              <a:t>speak()</a:t>
            </a:r>
            <a:r>
              <a:rPr lang="en-US" sz="1200" b="0" i="0" kern="1200" dirty="0" smtClean="0">
                <a:solidFill>
                  <a:schemeClr val="tx1"/>
                </a:solidFill>
                <a:effectLst/>
                <a:latin typeface="+mn-lt"/>
                <a:ea typeface="+mn-ea"/>
                <a:cs typeface="+mn-cs"/>
              </a:rPr>
              <a:t> method from the protocol extension:</a:t>
            </a:r>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47</a:t>
            </a:fld>
            <a:endParaRPr lang="en-US"/>
          </a:p>
        </p:txBody>
      </p:sp>
    </p:spTree>
    <p:extLst>
      <p:ext uri="{BB962C8B-B14F-4D97-AF65-F5344CB8AC3E}">
        <p14:creationId xmlns:p14="http://schemas.microsoft.com/office/powerpoint/2010/main" val="340677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now use each of the types as shown in the following code:</a:t>
            </a:r>
          </a:p>
          <a:p>
            <a:r>
              <a:rPr lang="en-US" dirty="0" smtClean="0"/>
              <a:t>As we can see in this example, by adding the speak() method to the </a:t>
            </a:r>
            <a:r>
              <a:rPr lang="en-US" dirty="0" err="1" smtClean="0"/>
              <a:t>DogProtocol</a:t>
            </a:r>
            <a:r>
              <a:rPr lang="en-US" dirty="0" smtClean="0"/>
              <a:t> protocol extension, we are automatically adding that method to all the types that conform to </a:t>
            </a:r>
            <a:r>
              <a:rPr lang="en-US" dirty="0" err="1" smtClean="0"/>
              <a:t>DogProtocol</a:t>
            </a:r>
            <a:r>
              <a:rPr lang="en-US" dirty="0" smtClean="0"/>
              <a:t>.</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48</a:t>
            </a:fld>
            <a:endParaRPr lang="en-US"/>
          </a:p>
        </p:txBody>
      </p:sp>
    </p:spTree>
    <p:extLst>
      <p:ext uri="{BB962C8B-B14F-4D97-AF65-F5344CB8AC3E}">
        <p14:creationId xmlns:p14="http://schemas.microsoft.com/office/powerpoint/2010/main" val="122130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speak()</a:t>
            </a:r>
            <a:r>
              <a:rPr lang="en-US" sz="1200" b="0" i="0" kern="1200" dirty="0" smtClean="0">
                <a:solidFill>
                  <a:schemeClr val="tx1"/>
                </a:solidFill>
                <a:effectLst/>
                <a:latin typeface="+mn-lt"/>
                <a:ea typeface="+mn-ea"/>
                <a:cs typeface="+mn-cs"/>
              </a:rPr>
              <a:t> method in the </a:t>
            </a:r>
            <a:r>
              <a:rPr lang="en-US" dirty="0" err="1" smtClean="0"/>
              <a:t>DogProtocol</a:t>
            </a:r>
            <a:r>
              <a:rPr lang="en-US" sz="1200" b="0" i="0" kern="1200" dirty="0" smtClean="0">
                <a:solidFill>
                  <a:schemeClr val="tx1"/>
                </a:solidFill>
                <a:effectLst/>
                <a:latin typeface="+mn-lt"/>
                <a:ea typeface="+mn-ea"/>
                <a:cs typeface="+mn-cs"/>
              </a:rPr>
              <a:t> protocol extension can be considered a default implementation of the </a:t>
            </a:r>
            <a:r>
              <a:rPr lang="en-US" dirty="0" smtClean="0"/>
              <a:t>speak()</a:t>
            </a:r>
            <a:r>
              <a:rPr lang="en-US" sz="1200" b="0" i="0" kern="1200" dirty="0" smtClean="0">
                <a:solidFill>
                  <a:schemeClr val="tx1"/>
                </a:solidFill>
                <a:effectLst/>
                <a:latin typeface="+mn-lt"/>
                <a:ea typeface="+mn-ea"/>
                <a:cs typeface="+mn-cs"/>
              </a:rPr>
              <a:t> method because we are able to override it in the type implementations. As an example, we could override the </a:t>
            </a:r>
            <a:r>
              <a:rPr lang="en-US" dirty="0" smtClean="0"/>
              <a:t>speak()</a:t>
            </a:r>
            <a:r>
              <a:rPr lang="en-US" sz="1200" b="0" i="0" kern="1200" dirty="0" smtClean="0">
                <a:solidFill>
                  <a:schemeClr val="tx1"/>
                </a:solidFill>
                <a:effectLst/>
                <a:latin typeface="+mn-lt"/>
                <a:ea typeface="+mn-ea"/>
                <a:cs typeface="+mn-cs"/>
              </a:rPr>
              <a:t> method in the </a:t>
            </a:r>
            <a:r>
              <a:rPr lang="en-US" dirty="0" smtClean="0"/>
              <a:t>Mutt</a:t>
            </a:r>
            <a:r>
              <a:rPr lang="en-US" sz="1200" b="0" i="0" kern="1200" dirty="0" smtClean="0">
                <a:solidFill>
                  <a:schemeClr val="tx1"/>
                </a:solidFill>
                <a:effectLst/>
                <a:latin typeface="+mn-lt"/>
                <a:ea typeface="+mn-ea"/>
                <a:cs typeface="+mn-cs"/>
              </a:rPr>
              <a:t> structure, as shown in the following code:</a:t>
            </a:r>
          </a:p>
          <a:p>
            <a:r>
              <a:rPr lang="en-US" sz="1200" b="0" i="0" kern="1200" dirty="0" smtClean="0">
                <a:solidFill>
                  <a:schemeClr val="tx1"/>
                </a:solidFill>
                <a:effectLst/>
                <a:latin typeface="+mn-lt"/>
                <a:ea typeface="+mn-ea"/>
                <a:cs typeface="+mn-cs"/>
              </a:rPr>
              <a:t>When we call the </a:t>
            </a:r>
            <a:r>
              <a:rPr lang="en-US" dirty="0" smtClean="0"/>
              <a:t>speak()</a:t>
            </a:r>
            <a:r>
              <a:rPr lang="en-US" sz="1200" b="0" i="0" kern="1200" dirty="0" smtClean="0">
                <a:solidFill>
                  <a:schemeClr val="tx1"/>
                </a:solidFill>
                <a:effectLst/>
                <a:latin typeface="+mn-lt"/>
                <a:ea typeface="+mn-ea"/>
                <a:cs typeface="+mn-cs"/>
              </a:rPr>
              <a:t> method for an instance of the </a:t>
            </a:r>
            <a:r>
              <a:rPr lang="en-US" dirty="0" smtClean="0"/>
              <a:t>Mutt</a:t>
            </a:r>
            <a:r>
              <a:rPr lang="en-US" sz="1200" b="0" i="0" kern="1200" dirty="0" smtClean="0">
                <a:solidFill>
                  <a:schemeClr val="tx1"/>
                </a:solidFill>
                <a:effectLst/>
                <a:latin typeface="+mn-lt"/>
                <a:ea typeface="+mn-ea"/>
                <a:cs typeface="+mn-cs"/>
              </a:rPr>
              <a:t> type, it will return the string, </a:t>
            </a:r>
            <a:r>
              <a:rPr lang="en-US" dirty="0" smtClean="0"/>
              <a:t>I am hungry</a:t>
            </a:r>
            <a:r>
              <a:rPr lang="en-US" sz="1200" b="0" i="0" kern="1200" dirty="0" smtClean="0">
                <a:solidFill>
                  <a:schemeClr val="tx1"/>
                </a:solidFill>
                <a:effectLst/>
                <a:latin typeface="+mn-lt"/>
                <a:ea typeface="+mn-ea"/>
                <a:cs typeface="+mn-cs"/>
              </a:rPr>
              <a:t>.</a:t>
            </a:r>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49</a:t>
            </a:fld>
            <a:endParaRPr lang="en-US"/>
          </a:p>
        </p:txBody>
      </p:sp>
    </p:spTree>
    <p:extLst>
      <p:ext uri="{BB962C8B-B14F-4D97-AF65-F5344CB8AC3E}">
        <p14:creationId xmlns:p14="http://schemas.microsoft.com/office/powerpoint/2010/main" val="16724777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Text</a:t>
            </a:r>
            <a:r>
              <a:rPr lang="en-US" sz="1200" b="0" i="0" kern="1200" baseline="0" dirty="0" smtClean="0">
                <a:solidFill>
                  <a:schemeClr val="tx1"/>
                </a:solidFill>
                <a:effectLst/>
                <a:latin typeface="+mn-lt"/>
                <a:ea typeface="+mn-ea"/>
                <a:cs typeface="+mn-cs"/>
              </a:rPr>
              <a:t> Validation example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following code shows the </a:t>
            </a:r>
            <a:r>
              <a:rPr lang="en-US" dirty="0" err="1" smtClean="0"/>
              <a:t>TextValidating</a:t>
            </a:r>
            <a:r>
              <a:rPr lang="en-US" sz="1200" b="0" i="0" kern="1200" dirty="0" smtClean="0">
                <a:solidFill>
                  <a:schemeClr val="tx1"/>
                </a:solidFill>
                <a:effectLst/>
                <a:latin typeface="+mn-lt"/>
                <a:ea typeface="+mn-ea"/>
                <a:cs typeface="+mn-cs"/>
              </a:rPr>
              <a:t> protocol, which defines the requirements for any type that we want to use for text validation:</a:t>
            </a:r>
          </a:p>
          <a:p>
            <a:r>
              <a:rPr lang="en-US" sz="1200" b="0" i="0" kern="1200" dirty="0" err="1" smtClean="0">
                <a:solidFill>
                  <a:schemeClr val="tx1"/>
                </a:solidFill>
                <a:effectLst/>
                <a:latin typeface="+mn-lt"/>
                <a:ea typeface="+mn-ea"/>
                <a:cs typeface="+mn-cs"/>
              </a:rPr>
              <a:t>regExMatchingString</a:t>
            </a:r>
            <a:r>
              <a:rPr lang="en-US" sz="1200" b="0" i="0" kern="1200" dirty="0" smtClean="0">
                <a:solidFill>
                  <a:schemeClr val="tx1"/>
                </a:solidFill>
                <a:effectLst/>
                <a:latin typeface="+mn-lt"/>
                <a:ea typeface="+mn-ea"/>
                <a:cs typeface="+mn-cs"/>
              </a:rPr>
              <a:t>: This is a regular expression string used to verify that the input string contains only valid characters.</a:t>
            </a:r>
          </a:p>
          <a:p>
            <a:r>
              <a:rPr lang="en-US" sz="1200" b="0" i="0" kern="1200" dirty="0" err="1" smtClean="0">
                <a:solidFill>
                  <a:schemeClr val="tx1"/>
                </a:solidFill>
                <a:effectLst/>
                <a:latin typeface="+mn-lt"/>
                <a:ea typeface="+mn-ea"/>
                <a:cs typeface="+mn-cs"/>
              </a:rPr>
              <a:t>regExFindMatchString</a:t>
            </a:r>
            <a:r>
              <a:rPr lang="en-US" sz="1200" b="0" i="0" kern="1200" dirty="0" smtClean="0">
                <a:solidFill>
                  <a:schemeClr val="tx1"/>
                </a:solidFill>
                <a:effectLst/>
                <a:latin typeface="+mn-lt"/>
                <a:ea typeface="+mn-ea"/>
                <a:cs typeface="+mn-cs"/>
              </a:rPr>
              <a:t>: This is a regular expression string used to retrieve a new string from the input string containing only valid characters. This regular expression is generally used when we need to validate the input in real time, as the user enters information, because it will find the longest matching prefix of the input string.</a:t>
            </a:r>
          </a:p>
          <a:p>
            <a:r>
              <a:rPr lang="en-US" sz="1200" b="0" i="0" kern="1200" dirty="0" err="1" smtClean="0">
                <a:solidFill>
                  <a:schemeClr val="tx1"/>
                </a:solidFill>
                <a:effectLst/>
                <a:latin typeface="+mn-lt"/>
                <a:ea typeface="+mn-ea"/>
                <a:cs typeface="+mn-cs"/>
              </a:rPr>
              <a:t>validationMessage</a:t>
            </a:r>
            <a:r>
              <a:rPr lang="en-US" sz="1200" b="0" i="0" kern="1200" dirty="0" smtClean="0">
                <a:solidFill>
                  <a:schemeClr val="tx1"/>
                </a:solidFill>
                <a:effectLst/>
                <a:latin typeface="+mn-lt"/>
                <a:ea typeface="+mn-ea"/>
                <a:cs typeface="+mn-cs"/>
              </a:rPr>
              <a:t>: This is the error message to display if the input string contains non-valid characters.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validateString</a:t>
            </a:r>
            <a:r>
              <a:rPr lang="en-US" sz="1200" b="0" i="0" kern="1200" dirty="0" smtClean="0">
                <a:solidFill>
                  <a:schemeClr val="tx1"/>
                </a:solidFill>
                <a:effectLst/>
                <a:latin typeface="+mn-lt"/>
                <a:ea typeface="+mn-ea"/>
                <a:cs typeface="+mn-cs"/>
              </a:rPr>
              <a:t>: This method will return true if the input string contains only valid characters. The </a:t>
            </a:r>
            <a:r>
              <a:rPr lang="en-US" sz="1200" b="0" i="0" kern="1200" dirty="0" err="1" smtClean="0">
                <a:solidFill>
                  <a:schemeClr val="tx1"/>
                </a:solidFill>
                <a:effectLst/>
                <a:latin typeface="+mn-lt"/>
                <a:ea typeface="+mn-ea"/>
                <a:cs typeface="+mn-cs"/>
              </a:rPr>
              <a:t>regExMatchingString</a:t>
            </a:r>
            <a:r>
              <a:rPr lang="en-US" sz="1200" b="0" i="0" kern="1200" dirty="0" smtClean="0">
                <a:solidFill>
                  <a:schemeClr val="tx1"/>
                </a:solidFill>
                <a:effectLst/>
                <a:latin typeface="+mn-lt"/>
                <a:ea typeface="+mn-ea"/>
                <a:cs typeface="+mn-cs"/>
              </a:rPr>
              <a:t> property will be used in this method to perform the match.</a:t>
            </a:r>
          </a:p>
          <a:p>
            <a:r>
              <a:rPr lang="en-US" sz="1200" b="0" i="0" kern="1200" dirty="0" err="1" smtClean="0">
                <a:solidFill>
                  <a:schemeClr val="tx1"/>
                </a:solidFill>
                <a:effectLst/>
                <a:latin typeface="+mn-lt"/>
                <a:ea typeface="+mn-ea"/>
                <a:cs typeface="+mn-cs"/>
              </a:rPr>
              <a:t>getMatchingString</a:t>
            </a:r>
            <a:r>
              <a:rPr lang="en-US" sz="1200" b="0" i="0" kern="1200" dirty="0" smtClean="0">
                <a:solidFill>
                  <a:schemeClr val="tx1"/>
                </a:solidFill>
                <a:effectLst/>
                <a:latin typeface="+mn-lt"/>
                <a:ea typeface="+mn-ea"/>
                <a:cs typeface="+mn-cs"/>
              </a:rPr>
              <a:t>: This method will return a new string that contains only valid characters. This method is generally used when we need to validate the input in real time as the user enters information because it will find the longest matching prefix of the input string. We will use the </a:t>
            </a:r>
            <a:r>
              <a:rPr lang="en-US" sz="1200" b="0" i="0" kern="1200" dirty="0" err="1" smtClean="0">
                <a:solidFill>
                  <a:schemeClr val="tx1"/>
                </a:solidFill>
                <a:effectLst/>
                <a:latin typeface="+mn-lt"/>
                <a:ea typeface="+mn-ea"/>
                <a:cs typeface="+mn-cs"/>
              </a:rPr>
              <a:t>regExFindMatchString</a:t>
            </a:r>
            <a:r>
              <a:rPr lang="en-US" sz="1200" b="0" i="0" kern="1200" dirty="0" smtClean="0">
                <a:solidFill>
                  <a:schemeClr val="tx1"/>
                </a:solidFill>
                <a:effectLst/>
                <a:latin typeface="+mn-lt"/>
                <a:ea typeface="+mn-ea"/>
                <a:cs typeface="+mn-cs"/>
              </a:rPr>
              <a:t> property in this method to retrieve the new string.</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50</a:t>
            </a:fld>
            <a:endParaRPr lang="en-US"/>
          </a:p>
        </p:txBody>
      </p:sp>
    </p:spTree>
    <p:extLst>
      <p:ext uri="{BB962C8B-B14F-4D97-AF65-F5344CB8AC3E}">
        <p14:creationId xmlns:p14="http://schemas.microsoft.com/office/powerpoint/2010/main" val="192849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need a class to inherit from a superclass and implement a protocol, we list the superclass first, followed by the protocols. The following example illustrates this:</a:t>
            </a:r>
          </a:p>
          <a:p>
            <a:r>
              <a:rPr lang="en-US" smtClean="0"/>
              <a:t/>
            </a:r>
            <a:br>
              <a:rPr lang="en-US" smtClean="0"/>
            </a:br>
            <a:r>
              <a:rPr lang="en-US" smtClean="0"/>
              <a:t/>
            </a:r>
            <a:br>
              <a:rPr lang="en-US"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8697586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following class would be used to verify that the input string contains only alpha characters:</a:t>
            </a:r>
          </a:p>
        </p:txBody>
      </p:sp>
      <p:sp>
        <p:nvSpPr>
          <p:cNvPr id="4" name="Slide Number Placeholder 3"/>
          <p:cNvSpPr>
            <a:spLocks noGrp="1"/>
          </p:cNvSpPr>
          <p:nvPr>
            <p:ph type="sldNum" sz="quarter" idx="10"/>
          </p:nvPr>
        </p:nvSpPr>
        <p:spPr/>
        <p:txBody>
          <a:bodyPr/>
          <a:lstStyle/>
          <a:p>
            <a:fld id="{82869989-EB00-4EE7-BCB5-25BDC5BB29F8}" type="slidenum">
              <a:rPr lang="en-US" smtClean="0"/>
              <a:t>51</a:t>
            </a:fld>
            <a:endParaRPr lang="en-US"/>
          </a:p>
        </p:txBody>
      </p:sp>
    </p:spTree>
    <p:extLst>
      <p:ext uri="{BB962C8B-B14F-4D97-AF65-F5344CB8AC3E}">
        <p14:creationId xmlns:p14="http://schemas.microsoft.com/office/powerpoint/2010/main" val="15851752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following class would be used to verify that the input string contains only alpha characters:</a:t>
            </a:r>
          </a:p>
          <a:p>
            <a:r>
              <a:rPr lang="en-US" sz="1200" b="0" i="0" kern="1200" dirty="0" smtClean="0">
                <a:solidFill>
                  <a:schemeClr val="tx1"/>
                </a:solidFill>
                <a:effectLst/>
                <a:latin typeface="+mn-lt"/>
                <a:ea typeface="+mn-ea"/>
                <a:cs typeface="+mn-cs"/>
              </a:rPr>
              <a:t>In this implementation, the </a:t>
            </a:r>
            <a:r>
              <a:rPr lang="en-US" sz="1200" b="0" i="0" kern="1200" dirty="0" err="1" smtClean="0">
                <a:solidFill>
                  <a:schemeClr val="tx1"/>
                </a:solidFill>
                <a:effectLst/>
                <a:latin typeface="+mn-lt"/>
                <a:ea typeface="+mn-ea"/>
                <a:cs typeface="+mn-cs"/>
              </a:rPr>
              <a:t>regExFindMatchString</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validationMessage</a:t>
            </a:r>
            <a:r>
              <a:rPr lang="en-US" sz="1200" b="0" i="0" kern="1200" dirty="0" smtClean="0">
                <a:solidFill>
                  <a:schemeClr val="tx1"/>
                </a:solidFill>
                <a:effectLst/>
                <a:latin typeface="+mn-lt"/>
                <a:ea typeface="+mn-ea"/>
                <a:cs typeface="+mn-cs"/>
              </a:rPr>
              <a:t> properties are stored properties, and the </a:t>
            </a:r>
            <a:r>
              <a:rPr lang="en-US" sz="1200" b="0" i="0" kern="1200" dirty="0" err="1" smtClean="0">
                <a:solidFill>
                  <a:schemeClr val="tx1"/>
                </a:solidFill>
                <a:effectLst/>
                <a:latin typeface="+mn-lt"/>
                <a:ea typeface="+mn-ea"/>
                <a:cs typeface="+mn-cs"/>
              </a:rPr>
              <a:t>regExMatchingString</a:t>
            </a:r>
            <a:r>
              <a:rPr lang="en-US" sz="1200" b="0" i="0" kern="1200" dirty="0" smtClean="0">
                <a:solidFill>
                  <a:schemeClr val="tx1"/>
                </a:solidFill>
                <a:effectLst/>
                <a:latin typeface="+mn-lt"/>
                <a:ea typeface="+mn-ea"/>
                <a:cs typeface="+mn-cs"/>
              </a:rPr>
              <a:t> property is a computed property. We also implement the </a:t>
            </a:r>
            <a:r>
              <a:rPr lang="en-US" sz="1200" b="0" i="0" kern="1200" dirty="0" err="1" smtClean="0">
                <a:solidFill>
                  <a:schemeClr val="tx1"/>
                </a:solidFill>
                <a:effectLst/>
                <a:latin typeface="+mn-lt"/>
                <a:ea typeface="+mn-ea"/>
                <a:cs typeface="+mn-cs"/>
              </a:rPr>
              <a:t>validateString</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getMatchingString</a:t>
            </a:r>
            <a:r>
              <a:rPr lang="en-US" sz="1200" b="0" i="0" kern="1200" dirty="0" smtClean="0">
                <a:solidFill>
                  <a:schemeClr val="tx1"/>
                </a:solidFill>
                <a:effectLst/>
                <a:latin typeface="+mn-lt"/>
                <a:ea typeface="+mn-ea"/>
                <a:cs typeface="+mn-cs"/>
              </a:rPr>
              <a:t>() methods within the class.</a:t>
            </a:r>
          </a:p>
          <a:p>
            <a:r>
              <a:rPr lang="en-US" dirty="0" smtClean="0"/>
              <a:t/>
            </a:r>
            <a:br>
              <a:rPr lang="en-US" dirty="0" smtClean="0"/>
            </a:br>
            <a:r>
              <a:rPr lang="en-US" sz="1200" b="0" i="0" kern="1200" dirty="0" smtClean="0">
                <a:solidFill>
                  <a:schemeClr val="tx1"/>
                </a:solidFill>
                <a:effectLst/>
                <a:latin typeface="+mn-lt"/>
                <a:ea typeface="+mn-ea"/>
                <a:cs typeface="+mn-cs"/>
              </a:rPr>
              <a:t>Normally, we would have several different types that conform to </a:t>
            </a:r>
            <a:r>
              <a:rPr lang="en-US" dirty="0" err="1" smtClean="0"/>
              <a:t>TextValidating</a:t>
            </a:r>
            <a:r>
              <a:rPr lang="en-US" sz="1200" b="0" i="0" kern="1200" dirty="0" smtClean="0">
                <a:solidFill>
                  <a:schemeClr val="tx1"/>
                </a:solidFill>
                <a:effectLst/>
                <a:latin typeface="+mn-lt"/>
                <a:ea typeface="+mn-ea"/>
                <a:cs typeface="+mn-cs"/>
              </a:rPr>
              <a:t> protocol where each one would validate a different type of input. As we can see from the </a:t>
            </a:r>
            <a:r>
              <a:rPr lang="en-US" dirty="0" smtClean="0"/>
              <a:t>AlphaValidation1</a:t>
            </a:r>
            <a:r>
              <a:rPr lang="en-US" sz="1200" b="0" i="0" kern="1200" dirty="0" smtClean="0">
                <a:solidFill>
                  <a:schemeClr val="tx1"/>
                </a:solidFill>
                <a:effectLst/>
                <a:latin typeface="+mn-lt"/>
                <a:ea typeface="+mn-ea"/>
                <a:cs typeface="+mn-cs"/>
              </a:rPr>
              <a:t> structure, there is a bit of code involved with each validation type. A lot of the code would also be duplicated in each type. The code for both methods (</a:t>
            </a:r>
            <a:r>
              <a:rPr lang="en-US" dirty="0" err="1" smtClean="0"/>
              <a:t>validateString</a:t>
            </a:r>
            <a:r>
              <a:rPr lang="en-US" dirty="0" smtClean="0"/>
              <a:t>()</a:t>
            </a:r>
            <a:r>
              <a:rPr lang="en-US" sz="1200" b="0" i="0" kern="1200" dirty="0" smtClean="0">
                <a:solidFill>
                  <a:schemeClr val="tx1"/>
                </a:solidFill>
                <a:effectLst/>
                <a:latin typeface="+mn-lt"/>
                <a:ea typeface="+mn-ea"/>
                <a:cs typeface="+mn-cs"/>
              </a:rPr>
              <a:t> and </a:t>
            </a:r>
            <a:r>
              <a:rPr lang="en-US" dirty="0" err="1" smtClean="0"/>
              <a:t>getMatchingString</a:t>
            </a:r>
            <a:r>
              <a:rPr lang="en-US" dirty="0" smtClean="0"/>
              <a:t>()</a:t>
            </a:r>
            <a:r>
              <a:rPr lang="en-US" sz="1200" b="0" i="0" kern="1200" dirty="0" smtClean="0">
                <a:solidFill>
                  <a:schemeClr val="tx1"/>
                </a:solidFill>
                <a:effectLst/>
                <a:latin typeface="+mn-lt"/>
                <a:ea typeface="+mn-ea"/>
                <a:cs typeface="+mn-cs"/>
              </a:rPr>
              <a:t>) and the </a:t>
            </a:r>
            <a:r>
              <a:rPr lang="en-US" dirty="0" err="1" smtClean="0"/>
              <a:t>regExMatchingString</a:t>
            </a:r>
            <a:r>
              <a:rPr lang="en-US" sz="1200" b="0" i="0" kern="1200" dirty="0" smtClean="0">
                <a:solidFill>
                  <a:schemeClr val="tx1"/>
                </a:solidFill>
                <a:effectLst/>
                <a:latin typeface="+mn-lt"/>
                <a:ea typeface="+mn-ea"/>
                <a:cs typeface="+mn-cs"/>
              </a:rPr>
              <a:t> property would be duplicated in every validation class. This is not ideal, but if we wanted to avoid creating a class hierarchy with a super class that contains the duplicate code (I personally prefer using value types over classes), we would have no other choice. </a:t>
            </a:r>
          </a:p>
        </p:txBody>
      </p:sp>
      <p:sp>
        <p:nvSpPr>
          <p:cNvPr id="4" name="Slide Number Placeholder 3"/>
          <p:cNvSpPr>
            <a:spLocks noGrp="1"/>
          </p:cNvSpPr>
          <p:nvPr>
            <p:ph type="sldNum" sz="quarter" idx="10"/>
          </p:nvPr>
        </p:nvSpPr>
        <p:spPr/>
        <p:txBody>
          <a:bodyPr/>
          <a:lstStyle/>
          <a:p>
            <a:fld id="{82869989-EB00-4EE7-BCB5-25BDC5BB29F8}" type="slidenum">
              <a:rPr lang="en-US" smtClean="0"/>
              <a:t>52</a:t>
            </a:fld>
            <a:endParaRPr lang="en-US"/>
          </a:p>
        </p:txBody>
      </p:sp>
    </p:spTree>
    <p:extLst>
      <p:ext uri="{BB962C8B-B14F-4D97-AF65-F5344CB8AC3E}">
        <p14:creationId xmlns:p14="http://schemas.microsoft.com/office/powerpoint/2010/main" val="13705153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see how we would implement this using protocol extensions.</a:t>
            </a:r>
          </a:p>
          <a:p>
            <a:r>
              <a:rPr lang="en-US" sz="1200" b="0" i="0" kern="1200" dirty="0" smtClean="0">
                <a:solidFill>
                  <a:schemeClr val="tx1"/>
                </a:solidFill>
                <a:effectLst/>
                <a:latin typeface="+mn-lt"/>
                <a:ea typeface="+mn-ea"/>
                <a:cs typeface="+mn-cs"/>
              </a:rPr>
              <a:t>With protocol extensions, we need to think about the code a little differently. The big difference is, we neither need, nor want, to define everything in the protocol. With standard protocols or when we use a class hierarchy, all the methods and properties that you want to access using the generic superclass or protocol interface would have to be defined within the superclass or protocol. With protocol extensions, it is preferable for us not to define a property or method in the protocol if we are going to be defining it within the protocol extension. Therefore, when we rewrite our text validation types with protocol extensions, </a:t>
            </a:r>
            <a:r>
              <a:rPr lang="en-US" sz="1200" b="0" i="0" kern="1200" dirty="0" err="1" smtClean="0">
                <a:solidFill>
                  <a:schemeClr val="tx1"/>
                </a:solidFill>
                <a:effectLst/>
                <a:latin typeface="+mn-lt"/>
                <a:ea typeface="+mn-ea"/>
                <a:cs typeface="+mn-cs"/>
              </a:rPr>
              <a:t>TextValidating</a:t>
            </a:r>
            <a:r>
              <a:rPr lang="en-US" sz="1200" b="0" i="0" kern="1200" dirty="0" smtClean="0">
                <a:solidFill>
                  <a:schemeClr val="tx1"/>
                </a:solidFill>
                <a:effectLst/>
                <a:latin typeface="+mn-lt"/>
                <a:ea typeface="+mn-ea"/>
                <a:cs typeface="+mn-cs"/>
              </a:rPr>
              <a:t> would be greatly simplified and would look similar to this:</a:t>
            </a:r>
          </a:p>
          <a:p>
            <a:r>
              <a:rPr lang="en-US" sz="1200" b="0" i="0" kern="1200" dirty="0" smtClean="0">
                <a:solidFill>
                  <a:schemeClr val="tx1"/>
                </a:solidFill>
                <a:effectLst/>
                <a:latin typeface="+mn-lt"/>
                <a:ea typeface="+mn-ea"/>
                <a:cs typeface="+mn-cs"/>
              </a:rPr>
              <a:t>In the original </a:t>
            </a:r>
            <a:r>
              <a:rPr lang="en-US" dirty="0" err="1" smtClean="0"/>
              <a:t>TextValidating</a:t>
            </a:r>
            <a:r>
              <a:rPr lang="en-US" sz="1200" b="0" i="0" kern="1200" dirty="0" smtClean="0">
                <a:solidFill>
                  <a:schemeClr val="tx1"/>
                </a:solidFill>
                <a:effectLst/>
                <a:latin typeface="+mn-lt"/>
                <a:ea typeface="+mn-ea"/>
                <a:cs typeface="+mn-cs"/>
              </a:rPr>
              <a:t> protocol, we defined three properties and two methods. As we can see in this new protocol, we are only defining two properties. </a:t>
            </a:r>
          </a:p>
          <a:p>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53</a:t>
            </a:fld>
            <a:endParaRPr lang="en-US"/>
          </a:p>
        </p:txBody>
      </p:sp>
    </p:spTree>
    <p:extLst>
      <p:ext uri="{BB962C8B-B14F-4D97-AF65-F5344CB8AC3E}">
        <p14:creationId xmlns:p14="http://schemas.microsoft.com/office/powerpoint/2010/main" val="2744518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a:t>
            </a:r>
            <a:r>
              <a:rPr lang="en-US" dirty="0" err="1" smtClean="0"/>
              <a:t>TextValidating</a:t>
            </a:r>
            <a:r>
              <a:rPr lang="en-US" sz="1200" b="0" i="0" kern="1200" dirty="0" smtClean="0">
                <a:solidFill>
                  <a:schemeClr val="tx1"/>
                </a:solidFill>
                <a:effectLst/>
                <a:latin typeface="+mn-lt"/>
                <a:ea typeface="+mn-ea"/>
                <a:cs typeface="+mn-cs"/>
              </a:rPr>
              <a:t> protocol extension, we define the two methods and the third property that were defined in the original </a:t>
            </a:r>
            <a:r>
              <a:rPr lang="en-US" dirty="0" err="1" smtClean="0"/>
              <a:t>TextValidating</a:t>
            </a:r>
            <a:r>
              <a:rPr lang="en-US" sz="1200" b="0" i="0" kern="1200" dirty="0" smtClean="0">
                <a:solidFill>
                  <a:schemeClr val="tx1"/>
                </a:solidFill>
                <a:effectLst/>
                <a:latin typeface="+mn-lt"/>
                <a:ea typeface="+mn-ea"/>
                <a:cs typeface="+mn-cs"/>
              </a:rPr>
              <a:t>, but were not defined in the new one. Now that we have created our protocol and protocol extension, we are able to define our text validation types. </a:t>
            </a:r>
          </a:p>
        </p:txBody>
      </p:sp>
      <p:sp>
        <p:nvSpPr>
          <p:cNvPr id="4" name="Slide Number Placeholder 3"/>
          <p:cNvSpPr>
            <a:spLocks noGrp="1"/>
          </p:cNvSpPr>
          <p:nvPr>
            <p:ph type="sldNum" sz="quarter" idx="10"/>
          </p:nvPr>
        </p:nvSpPr>
        <p:spPr/>
        <p:txBody>
          <a:bodyPr/>
          <a:lstStyle/>
          <a:p>
            <a:fld id="{82869989-EB00-4EE7-BCB5-25BDC5BB29F8}" type="slidenum">
              <a:rPr lang="en-US" smtClean="0"/>
              <a:t>54</a:t>
            </a:fld>
            <a:endParaRPr lang="en-US"/>
          </a:p>
        </p:txBody>
      </p:sp>
    </p:spTree>
    <p:extLst>
      <p:ext uri="{BB962C8B-B14F-4D97-AF65-F5344CB8AC3E}">
        <p14:creationId xmlns:p14="http://schemas.microsoft.com/office/powerpoint/2010/main" val="10325756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following code, we define three structures that we will use to validate text when a user types it in:</a:t>
            </a:r>
          </a:p>
          <a:p>
            <a:r>
              <a:rPr lang="en-US" sz="1200" b="0" i="0" kern="1200" dirty="0" smtClean="0">
                <a:solidFill>
                  <a:schemeClr val="tx1"/>
                </a:solidFill>
                <a:effectLst/>
                <a:latin typeface="+mn-lt"/>
                <a:ea typeface="+mn-ea"/>
                <a:cs typeface="+mn-cs"/>
              </a:rPr>
              <a:t>In each text validation structure, we create a static constant and a private initiator so that we can use the structure as a singleton.</a:t>
            </a:r>
          </a:p>
          <a:p>
            <a:r>
              <a:rPr lang="en-US" sz="1200" b="0" i="0" kern="1200" dirty="0" smtClean="0">
                <a:solidFill>
                  <a:schemeClr val="tx1"/>
                </a:solidFill>
                <a:effectLst/>
                <a:latin typeface="+mn-lt"/>
                <a:ea typeface="+mn-ea"/>
                <a:cs typeface="+mn-cs"/>
              </a:rPr>
              <a:t>After we define the singleton pattern, all we do in each type is set the values for the </a:t>
            </a:r>
            <a:r>
              <a:rPr lang="en-US" dirty="0" err="1" smtClean="0"/>
              <a:t>regExFindMatchString</a:t>
            </a:r>
            <a:r>
              <a:rPr lang="en-US" sz="1200" b="0" i="0" kern="1200" dirty="0" smtClean="0">
                <a:solidFill>
                  <a:schemeClr val="tx1"/>
                </a:solidFill>
                <a:effectLst/>
                <a:latin typeface="+mn-lt"/>
                <a:ea typeface="+mn-ea"/>
                <a:cs typeface="+mn-cs"/>
              </a:rPr>
              <a:t> and </a:t>
            </a:r>
            <a:r>
              <a:rPr lang="en-US" dirty="0" err="1" smtClean="0"/>
              <a:t>validationMessage</a:t>
            </a:r>
            <a:r>
              <a:rPr lang="en-US" sz="1200" b="0" i="0" kern="1200" dirty="0" smtClean="0">
                <a:solidFill>
                  <a:schemeClr val="tx1"/>
                </a:solidFill>
                <a:effectLst/>
                <a:latin typeface="+mn-lt"/>
                <a:ea typeface="+mn-ea"/>
                <a:cs typeface="+mn-cs"/>
              </a:rPr>
              <a:t> properties. Now, we have virtually no duplicate code. The only code that is duplicated is the code for the singleton pattern and that is not something we would want to put in the protocol extension because we would not want to force that pattern on all the conforming types.</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55</a:t>
            </a:fld>
            <a:endParaRPr lang="en-US"/>
          </a:p>
        </p:txBody>
      </p:sp>
    </p:spTree>
    <p:extLst>
      <p:ext uri="{BB962C8B-B14F-4D97-AF65-F5344CB8AC3E}">
        <p14:creationId xmlns:p14="http://schemas.microsoft.com/office/powerpoint/2010/main" val="17103451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use the text validation structures, we would use the </a:t>
            </a:r>
            <a:r>
              <a:rPr lang="en-US" dirty="0" err="1" smtClean="0"/>
              <a:t>validateString</a:t>
            </a:r>
            <a:r>
              <a:rPr lang="en-US" dirty="0" smtClean="0"/>
              <a:t>()</a:t>
            </a:r>
            <a:r>
              <a:rPr lang="en-US" sz="1200" b="0" i="0" kern="1200" dirty="0" smtClean="0">
                <a:solidFill>
                  <a:schemeClr val="tx1"/>
                </a:solidFill>
                <a:effectLst/>
                <a:latin typeface="+mn-lt"/>
                <a:ea typeface="+mn-ea"/>
                <a:cs typeface="+mn-cs"/>
              </a:rPr>
              <a:t> method to see if a string instance matched the regular expression and the </a:t>
            </a:r>
            <a:r>
              <a:rPr lang="en-US" dirty="0" err="1" smtClean="0"/>
              <a:t>getMatchingString</a:t>
            </a:r>
            <a:r>
              <a:rPr lang="en-US" dirty="0" smtClean="0"/>
              <a:t>()</a:t>
            </a:r>
            <a:r>
              <a:rPr lang="en-US" sz="1200" b="0" i="0" kern="1200" dirty="0" smtClean="0">
                <a:solidFill>
                  <a:schemeClr val="tx1"/>
                </a:solidFill>
                <a:effectLst/>
                <a:latin typeface="+mn-lt"/>
                <a:ea typeface="+mn-ea"/>
                <a:cs typeface="+mn-cs"/>
              </a:rPr>
              <a:t> method to return a new string with the invalid characters removed from the original string instance. The following example shows how we would use these methods:</a:t>
            </a:r>
          </a:p>
          <a:p>
            <a:r>
              <a:rPr lang="en-US" sz="1200" b="0" i="0" kern="1200" dirty="0" smtClean="0">
                <a:solidFill>
                  <a:schemeClr val="tx1"/>
                </a:solidFill>
                <a:effectLst/>
                <a:latin typeface="+mn-lt"/>
                <a:ea typeface="+mn-ea"/>
                <a:cs typeface="+mn-cs"/>
              </a:rPr>
              <a:t>In this example the </a:t>
            </a:r>
            <a:r>
              <a:rPr lang="en-US" dirty="0" smtClean="0"/>
              <a:t>valid2</a:t>
            </a:r>
            <a:r>
              <a:rPr lang="en-US" sz="1200" b="0" i="0" kern="1200" dirty="0" smtClean="0">
                <a:solidFill>
                  <a:schemeClr val="tx1"/>
                </a:solidFill>
                <a:effectLst/>
                <a:latin typeface="+mn-lt"/>
                <a:ea typeface="+mn-ea"/>
                <a:cs typeface="+mn-cs"/>
              </a:rPr>
              <a:t> constant would be true because the value of </a:t>
            </a:r>
            <a:r>
              <a:rPr lang="en-US" dirty="0" smtClean="0"/>
              <a:t>myString1</a:t>
            </a:r>
            <a:r>
              <a:rPr lang="en-US" sz="1200" b="0" i="0" kern="1200" dirty="0" smtClean="0">
                <a:solidFill>
                  <a:schemeClr val="tx1"/>
                </a:solidFill>
                <a:effectLst/>
                <a:latin typeface="+mn-lt"/>
                <a:ea typeface="+mn-ea"/>
                <a:cs typeface="+mn-cs"/>
              </a:rPr>
              <a:t> matches the regular expression defined in the </a:t>
            </a:r>
            <a:r>
              <a:rPr lang="en-US" dirty="0" err="1" smtClean="0"/>
              <a:t>AlphaValidation</a:t>
            </a:r>
            <a:r>
              <a:rPr lang="en-US" sz="1200" b="0" i="0" kern="1200" dirty="0" smtClean="0">
                <a:solidFill>
                  <a:schemeClr val="tx1"/>
                </a:solidFill>
                <a:effectLst/>
                <a:latin typeface="+mn-lt"/>
                <a:ea typeface="+mn-ea"/>
                <a:cs typeface="+mn-cs"/>
              </a:rPr>
              <a:t> type while the </a:t>
            </a:r>
            <a:r>
              <a:rPr lang="en-US" dirty="0" smtClean="0"/>
              <a:t>valid2</a:t>
            </a:r>
            <a:r>
              <a:rPr lang="en-US" sz="1200" b="0" i="0" kern="1200" dirty="0" smtClean="0">
                <a:solidFill>
                  <a:schemeClr val="tx1"/>
                </a:solidFill>
                <a:effectLst/>
                <a:latin typeface="+mn-lt"/>
                <a:ea typeface="+mn-ea"/>
                <a:cs typeface="+mn-cs"/>
              </a:rPr>
              <a:t> constant would be false because the value of </a:t>
            </a:r>
            <a:r>
              <a:rPr lang="en-US" dirty="0" smtClean="0"/>
              <a:t>myString2</a:t>
            </a:r>
            <a:r>
              <a:rPr lang="en-US" sz="1200" b="0" i="0" kern="1200" dirty="0" smtClean="0">
                <a:solidFill>
                  <a:schemeClr val="tx1"/>
                </a:solidFill>
                <a:effectLst/>
                <a:latin typeface="+mn-lt"/>
                <a:ea typeface="+mn-ea"/>
                <a:cs typeface="+mn-cs"/>
              </a:rPr>
              <a:t> does not match. The </a:t>
            </a:r>
            <a:r>
              <a:rPr lang="en-US" dirty="0" smtClean="0"/>
              <a:t>newString1</a:t>
            </a:r>
            <a:r>
              <a:rPr lang="en-US" sz="1200" b="0" i="0" kern="1200" dirty="0" smtClean="0">
                <a:solidFill>
                  <a:schemeClr val="tx1"/>
                </a:solidFill>
                <a:effectLst/>
                <a:latin typeface="+mn-lt"/>
                <a:ea typeface="+mn-ea"/>
                <a:cs typeface="+mn-cs"/>
              </a:rPr>
              <a:t> constant would contain the same value as the </a:t>
            </a:r>
            <a:r>
              <a:rPr lang="en-US" dirty="0" smtClean="0"/>
              <a:t>myString1</a:t>
            </a:r>
            <a:r>
              <a:rPr lang="en-US" sz="1200" b="0" i="0" kern="1200" dirty="0" smtClean="0">
                <a:solidFill>
                  <a:schemeClr val="tx1"/>
                </a:solidFill>
                <a:effectLst/>
                <a:latin typeface="+mn-lt"/>
                <a:ea typeface="+mn-ea"/>
                <a:cs typeface="+mn-cs"/>
              </a:rPr>
              <a:t> constant because the original string matched the regular expression while </a:t>
            </a:r>
            <a:r>
              <a:rPr lang="en-US" dirty="0" smtClean="0"/>
              <a:t>newString2</a:t>
            </a:r>
            <a:r>
              <a:rPr lang="en-US" sz="1200" b="0" i="0" kern="1200" dirty="0" smtClean="0">
                <a:solidFill>
                  <a:schemeClr val="tx1"/>
                </a:solidFill>
                <a:effectLst/>
                <a:latin typeface="+mn-lt"/>
                <a:ea typeface="+mn-ea"/>
                <a:cs typeface="+mn-cs"/>
              </a:rPr>
              <a:t> would contain </a:t>
            </a:r>
            <a:r>
              <a:rPr lang="en-US" dirty="0" err="1" smtClean="0"/>
              <a:t>abc</a:t>
            </a:r>
            <a:r>
              <a:rPr lang="en-US" sz="1200" b="0" i="0" kern="1200" dirty="0" smtClean="0">
                <a:solidFill>
                  <a:schemeClr val="tx1"/>
                </a:solidFill>
                <a:effectLst/>
                <a:latin typeface="+mn-lt"/>
                <a:ea typeface="+mn-ea"/>
                <a:cs typeface="+mn-cs"/>
              </a:rPr>
              <a:t> because the remainder of the characters do not match the regular expression.</a:t>
            </a:r>
          </a:p>
          <a:p>
            <a:r>
              <a:rPr lang="en-US" sz="1200" b="0" i="0" kern="1200" dirty="0" smtClean="0">
                <a:solidFill>
                  <a:schemeClr val="tx1"/>
                </a:solidFill>
                <a:effectLst/>
                <a:latin typeface="+mn-lt"/>
                <a:ea typeface="+mn-ea"/>
                <a:cs typeface="+mn-cs"/>
              </a:rPr>
              <a:t>RUN PLAYGROUNDS</a:t>
            </a:r>
          </a:p>
        </p:txBody>
      </p:sp>
      <p:sp>
        <p:nvSpPr>
          <p:cNvPr id="4" name="Slide Number Placeholder 3"/>
          <p:cNvSpPr>
            <a:spLocks noGrp="1"/>
          </p:cNvSpPr>
          <p:nvPr>
            <p:ph type="sldNum" sz="quarter" idx="10"/>
          </p:nvPr>
        </p:nvSpPr>
        <p:spPr/>
        <p:txBody>
          <a:bodyPr/>
          <a:lstStyle/>
          <a:p>
            <a:fld id="{82869989-EB00-4EE7-BCB5-25BDC5BB29F8}" type="slidenum">
              <a:rPr lang="en-US" smtClean="0"/>
              <a:t>56</a:t>
            </a:fld>
            <a:endParaRPr lang="en-US"/>
          </a:p>
        </p:txBody>
      </p:sp>
    </p:spTree>
    <p:extLst>
      <p:ext uri="{BB962C8B-B14F-4D97-AF65-F5344CB8AC3E}">
        <p14:creationId xmlns:p14="http://schemas.microsoft.com/office/powerpoint/2010/main" val="17102186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57</a:t>
            </a:fld>
            <a:endParaRPr lang="en-US"/>
          </a:p>
        </p:txBody>
      </p:sp>
    </p:spTree>
    <p:extLst>
      <p:ext uri="{BB962C8B-B14F-4D97-AF65-F5344CB8AC3E}">
        <p14:creationId xmlns:p14="http://schemas.microsoft.com/office/powerpoint/2010/main" val="19781220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Animal</a:t>
            </a:r>
            <a:r>
              <a:rPr lang="en-US" sz="1200" b="0" i="0" kern="1200" baseline="0" dirty="0" smtClean="0">
                <a:solidFill>
                  <a:schemeClr val="tx1"/>
                </a:solidFill>
                <a:effectLst/>
                <a:latin typeface="+mn-lt"/>
                <a:ea typeface="+mn-ea"/>
                <a:cs typeface="+mn-cs"/>
              </a:rPr>
              <a:t> types app</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58</a:t>
            </a:fld>
            <a:endParaRPr lang="en-US"/>
          </a:p>
        </p:txBody>
      </p:sp>
    </p:spTree>
    <p:extLst>
      <p:ext uri="{BB962C8B-B14F-4D97-AF65-F5344CB8AC3E}">
        <p14:creationId xmlns:p14="http://schemas.microsoft.com/office/powerpoint/2010/main" val="13615684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Animal</a:t>
            </a:r>
            <a:r>
              <a:rPr lang="en-US" sz="1200" b="0" i="0" kern="1200" baseline="0" dirty="0" smtClean="0">
                <a:solidFill>
                  <a:schemeClr val="tx1"/>
                </a:solidFill>
                <a:effectLst/>
                <a:latin typeface="+mn-lt"/>
                <a:ea typeface="+mn-ea"/>
                <a:cs typeface="+mn-cs"/>
              </a:rPr>
              <a:t> types app</a:t>
            </a:r>
          </a:p>
          <a:p>
            <a:r>
              <a:rPr lang="en-US" sz="1200" b="0" i="0" kern="1200" dirty="0" smtClean="0">
                <a:solidFill>
                  <a:schemeClr val="tx1"/>
                </a:solidFill>
                <a:effectLst/>
                <a:latin typeface="+mn-lt"/>
                <a:ea typeface="+mn-ea"/>
                <a:cs typeface="+mn-cs"/>
              </a:rPr>
              <a:t>This diagram shows that we have one superclass named </a:t>
            </a:r>
            <a:r>
              <a:rPr lang="en-US" dirty="0" smtClean="0"/>
              <a:t>Animal</a:t>
            </a:r>
            <a:r>
              <a:rPr lang="en-US" sz="1200" b="0" i="0" kern="1200" dirty="0" smtClean="0">
                <a:solidFill>
                  <a:schemeClr val="tx1"/>
                </a:solidFill>
                <a:effectLst/>
                <a:latin typeface="+mn-lt"/>
                <a:ea typeface="+mn-ea"/>
                <a:cs typeface="+mn-cs"/>
              </a:rPr>
              <a:t> and two subclasses named </a:t>
            </a:r>
            <a:r>
              <a:rPr lang="en-US" dirty="0" smtClean="0"/>
              <a:t>Alligator</a:t>
            </a:r>
            <a:r>
              <a:rPr lang="en-US" sz="1200" b="0" i="0" kern="1200" dirty="0" smtClean="0">
                <a:solidFill>
                  <a:schemeClr val="tx1"/>
                </a:solidFill>
                <a:effectLst/>
                <a:latin typeface="+mn-lt"/>
                <a:ea typeface="+mn-ea"/>
                <a:cs typeface="+mn-cs"/>
              </a:rPr>
              <a:t> and </a:t>
            </a:r>
            <a:r>
              <a:rPr lang="en-US" dirty="0" smtClean="0"/>
              <a:t>Lion</a:t>
            </a:r>
            <a:r>
              <a:rPr lang="en-US" sz="1200" b="0" i="0" kern="1200" dirty="0" smtClean="0">
                <a:solidFill>
                  <a:schemeClr val="tx1"/>
                </a:solidFill>
                <a:effectLst/>
                <a:latin typeface="+mn-lt"/>
                <a:ea typeface="+mn-ea"/>
                <a:cs typeface="+mn-cs"/>
              </a:rPr>
              <a:t>. We may think that, with the three categories (land, air, and sea), we would want to create a larger class hierarchy where the middle layer would contain the classes for the land, air, and sea animals. This would allow us to separate the code for each category; however it is not possible with our requirements. The reason this is not possible is that any of the animal types can be members of multiple categories and with a class hierarchy each class can have one and only one superclass. This means that our </a:t>
            </a:r>
            <a:r>
              <a:rPr lang="en-US" dirty="0" err="1" smtClean="0"/>
              <a:t>Animal</a:t>
            </a:r>
            <a:r>
              <a:rPr lang="en-US" sz="1200" b="0" i="0" kern="1200" dirty="0" err="1" smtClean="0">
                <a:solidFill>
                  <a:schemeClr val="tx1"/>
                </a:solidFill>
                <a:effectLst/>
                <a:latin typeface="+mn-lt"/>
                <a:ea typeface="+mn-ea"/>
                <a:cs typeface="+mn-cs"/>
              </a:rPr>
              <a:t>superclass</a:t>
            </a:r>
            <a:r>
              <a:rPr lang="en-US" sz="1200" b="0" i="0" kern="1200" dirty="0" smtClean="0">
                <a:solidFill>
                  <a:schemeClr val="tx1"/>
                </a:solidFill>
                <a:effectLst/>
                <a:latin typeface="+mn-lt"/>
                <a:ea typeface="+mn-ea"/>
                <a:cs typeface="+mn-cs"/>
              </a:rPr>
              <a:t> will need to contain the code required for each of the three categories. Lets take a look at the code for the </a:t>
            </a:r>
            <a:r>
              <a:rPr lang="en-US" dirty="0" smtClean="0"/>
              <a:t>Animal</a:t>
            </a:r>
            <a:r>
              <a:rPr lang="en-US" sz="1200" b="0" i="0" kern="1200" dirty="0" smtClean="0">
                <a:solidFill>
                  <a:schemeClr val="tx1"/>
                </a:solidFill>
                <a:effectLst/>
                <a:latin typeface="+mn-lt"/>
                <a:ea typeface="+mn-ea"/>
                <a:cs typeface="+mn-cs"/>
              </a:rPr>
              <a:t> superclass.</a:t>
            </a:r>
          </a:p>
        </p:txBody>
      </p:sp>
      <p:sp>
        <p:nvSpPr>
          <p:cNvPr id="4" name="Slide Number Placeholder 3"/>
          <p:cNvSpPr>
            <a:spLocks noGrp="1"/>
          </p:cNvSpPr>
          <p:nvPr>
            <p:ph type="sldNum" sz="quarter" idx="10"/>
          </p:nvPr>
        </p:nvSpPr>
        <p:spPr/>
        <p:txBody>
          <a:bodyPr/>
          <a:lstStyle/>
          <a:p>
            <a:fld id="{82869989-EB00-4EE7-BCB5-25BDC5BB29F8}" type="slidenum">
              <a:rPr lang="en-US" smtClean="0"/>
              <a:t>59</a:t>
            </a:fld>
            <a:endParaRPr lang="en-US"/>
          </a:p>
        </p:txBody>
      </p:sp>
    </p:spTree>
    <p:extLst>
      <p:ext uri="{BB962C8B-B14F-4D97-AF65-F5344CB8AC3E}">
        <p14:creationId xmlns:p14="http://schemas.microsoft.com/office/powerpoint/2010/main" val="19979863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will start the </a:t>
            </a:r>
            <a:r>
              <a:rPr lang="en-US" dirty="0" smtClean="0"/>
              <a:t>Animal</a:t>
            </a:r>
            <a:r>
              <a:rPr lang="en-US" sz="1200" b="0" i="0" kern="1200" dirty="0" smtClean="0">
                <a:solidFill>
                  <a:schemeClr val="tx1"/>
                </a:solidFill>
                <a:effectLst/>
                <a:latin typeface="+mn-lt"/>
                <a:ea typeface="+mn-ea"/>
                <a:cs typeface="+mn-cs"/>
              </a:rPr>
              <a:t> superclass off by defining ten properties. These properties will define what type of animal it is and what type of attacks/movement it can do. We also define a property that will keep track of the hit points for the animal. The animal dies when its hit points reach zero.</a:t>
            </a:r>
          </a:p>
          <a:p>
            <a:r>
              <a:rPr lang="en-US" sz="1200" b="0" i="0" kern="1200" dirty="0" smtClean="0">
                <a:solidFill>
                  <a:schemeClr val="tx1"/>
                </a:solidFill>
                <a:effectLst/>
                <a:latin typeface="+mn-lt"/>
                <a:ea typeface="+mn-ea"/>
                <a:cs typeface="+mn-cs"/>
              </a:rPr>
              <a:t>We defined these as private variables because we need to set them in the subclass; however we do not want external entities to change them. The preference is for these to be constants; however a subclass can not set/change the value of a constant defined in a superclass. In order for this to work the subclass needs to be defined in the same physical file as the superclass</a:t>
            </a:r>
          </a:p>
        </p:txBody>
      </p:sp>
      <p:sp>
        <p:nvSpPr>
          <p:cNvPr id="4" name="Slide Number Placeholder 3"/>
          <p:cNvSpPr>
            <a:spLocks noGrp="1"/>
          </p:cNvSpPr>
          <p:nvPr>
            <p:ph type="sldNum" sz="quarter" idx="10"/>
          </p:nvPr>
        </p:nvSpPr>
        <p:spPr/>
        <p:txBody>
          <a:bodyPr/>
          <a:lstStyle/>
          <a:p>
            <a:fld id="{82869989-EB00-4EE7-BCB5-25BDC5BB29F8}" type="slidenum">
              <a:rPr lang="en-US" smtClean="0"/>
              <a:t>60</a:t>
            </a:fld>
            <a:endParaRPr lang="en-US"/>
          </a:p>
        </p:txBody>
      </p:sp>
    </p:spTree>
    <p:extLst>
      <p:ext uri="{BB962C8B-B14F-4D97-AF65-F5344CB8AC3E}">
        <p14:creationId xmlns:p14="http://schemas.microsoft.com/office/powerpoint/2010/main" val="860738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protocol can require that the conforming class or structure provide certain properties with a specified name and type. </a:t>
            </a:r>
          </a:p>
          <a:p>
            <a:r>
              <a:rPr lang="en-US" sz="1200" b="0" i="0" kern="1200" dirty="0" smtClean="0">
                <a:solidFill>
                  <a:schemeClr val="tx1"/>
                </a:solidFill>
                <a:effectLst/>
                <a:latin typeface="+mn-lt"/>
                <a:ea typeface="+mn-ea"/>
                <a:cs typeface="+mn-cs"/>
              </a:rPr>
              <a:t>The protocol does not say if the property should be a stored or computed property because the implementation details are left up to the conforming class or structure.</a:t>
            </a:r>
          </a:p>
          <a:p>
            <a:r>
              <a:rPr lang="en-US" sz="1200" b="0" i="0" kern="1200" dirty="0" smtClean="0">
                <a:solidFill>
                  <a:schemeClr val="tx1"/>
                </a:solidFill>
                <a:effectLst/>
                <a:latin typeface="+mn-lt"/>
                <a:ea typeface="+mn-ea"/>
                <a:cs typeface="+mn-cs"/>
              </a:rPr>
              <a:t>When defining a property within a protocol, we must specify whether the property is a read-only or a read/write property by using the get and set keywords. </a:t>
            </a:r>
          </a:p>
          <a:p>
            <a:r>
              <a:rPr lang="en-US" dirty="0" smtClean="0"/>
              <a:t/>
            </a:r>
            <a:br>
              <a:rPr lang="en-US" dirty="0" smtClean="0"/>
            </a:b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protocol defines two properties, which any class or structure that conforms to the protocol must implement. These are the </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properties. Both these properties in the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protocol are read/write properties.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537318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Next, we will define an initializer that will set the properties. We will set all of the properties to </a:t>
            </a:r>
            <a:r>
              <a:rPr lang="en-US" dirty="0" smtClean="0"/>
              <a:t>false</a:t>
            </a:r>
            <a:r>
              <a:rPr lang="en-US" sz="1200" b="0" i="0" kern="1200" dirty="0" smtClean="0">
                <a:solidFill>
                  <a:schemeClr val="tx1"/>
                </a:solidFill>
                <a:effectLst/>
                <a:latin typeface="+mn-lt"/>
                <a:ea typeface="+mn-ea"/>
                <a:cs typeface="+mn-cs"/>
              </a:rPr>
              <a:t> by default and the hit points to 0. It will be up to the subclasses to set the appropriate properties that apply for that particular type:</a:t>
            </a:r>
          </a:p>
        </p:txBody>
      </p:sp>
      <p:sp>
        <p:nvSpPr>
          <p:cNvPr id="4" name="Slide Number Placeholder 3"/>
          <p:cNvSpPr>
            <a:spLocks noGrp="1"/>
          </p:cNvSpPr>
          <p:nvPr>
            <p:ph type="sldNum" sz="quarter" idx="10"/>
          </p:nvPr>
        </p:nvSpPr>
        <p:spPr/>
        <p:txBody>
          <a:bodyPr/>
          <a:lstStyle/>
          <a:p>
            <a:fld id="{82869989-EB00-4EE7-BCB5-25BDC5BB29F8}" type="slidenum">
              <a:rPr lang="en-US" smtClean="0"/>
              <a:t>61</a:t>
            </a:fld>
            <a:endParaRPr lang="en-US"/>
          </a:p>
        </p:txBody>
      </p:sp>
    </p:spTree>
    <p:extLst>
      <p:ext uri="{BB962C8B-B14F-4D97-AF65-F5344CB8AC3E}">
        <p14:creationId xmlns:p14="http://schemas.microsoft.com/office/powerpoint/2010/main" val="11154097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our properties are private we need to create some </a:t>
            </a:r>
            <a:r>
              <a:rPr lang="en-US" dirty="0" smtClean="0"/>
              <a:t>getter</a:t>
            </a:r>
            <a:r>
              <a:rPr lang="en-US" sz="1200" b="0" i="0" kern="1200" dirty="0" smtClean="0">
                <a:solidFill>
                  <a:schemeClr val="tx1"/>
                </a:solidFill>
                <a:effectLst/>
                <a:latin typeface="+mn-lt"/>
                <a:ea typeface="+mn-ea"/>
                <a:cs typeface="+mn-cs"/>
              </a:rPr>
              <a:t> methods so we can retrieve the values of the properties. We will also create a couple of additional methods that will verify whether the animal is alive and also a method that will deduct hit points when the animal takes a hit:</a:t>
            </a:r>
          </a:p>
        </p:txBody>
      </p:sp>
      <p:sp>
        <p:nvSpPr>
          <p:cNvPr id="4" name="Slide Number Placeholder 3"/>
          <p:cNvSpPr>
            <a:spLocks noGrp="1"/>
          </p:cNvSpPr>
          <p:nvPr>
            <p:ph type="sldNum" sz="quarter" idx="10"/>
          </p:nvPr>
        </p:nvSpPr>
        <p:spPr/>
        <p:txBody>
          <a:bodyPr/>
          <a:lstStyle/>
          <a:p>
            <a:fld id="{82869989-EB00-4EE7-BCB5-25BDC5BB29F8}" type="slidenum">
              <a:rPr lang="en-US" smtClean="0"/>
              <a:t>62</a:t>
            </a:fld>
            <a:endParaRPr lang="en-US"/>
          </a:p>
        </p:txBody>
      </p:sp>
    </p:spTree>
    <p:extLst>
      <p:ext uri="{BB962C8B-B14F-4D97-AF65-F5344CB8AC3E}">
        <p14:creationId xmlns:p14="http://schemas.microsoft.com/office/powerpoint/2010/main" val="3412822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now create the </a:t>
            </a:r>
            <a:r>
              <a:rPr lang="en-US" dirty="0" smtClean="0"/>
              <a:t>Alligator</a:t>
            </a:r>
            <a:r>
              <a:rPr lang="en-US" sz="1200" b="0" i="0" kern="1200" dirty="0" smtClean="0">
                <a:solidFill>
                  <a:schemeClr val="tx1"/>
                </a:solidFill>
                <a:effectLst/>
                <a:latin typeface="+mn-lt"/>
                <a:ea typeface="+mn-ea"/>
                <a:cs typeface="+mn-cs"/>
              </a:rPr>
              <a:t> and </a:t>
            </a:r>
            <a:r>
              <a:rPr lang="en-US" dirty="0" smtClean="0"/>
              <a:t>Lion</a:t>
            </a:r>
            <a:r>
              <a:rPr lang="en-US" sz="1200" b="0" i="0" kern="1200" dirty="0" smtClean="0">
                <a:solidFill>
                  <a:schemeClr val="tx1"/>
                </a:solidFill>
                <a:effectLst/>
                <a:latin typeface="+mn-lt"/>
                <a:ea typeface="+mn-ea"/>
                <a:cs typeface="+mn-cs"/>
              </a:rPr>
              <a:t> classes as subclasses of the </a:t>
            </a:r>
            <a:r>
              <a:rPr lang="en-US" dirty="0" smtClean="0"/>
              <a:t>Animal</a:t>
            </a:r>
            <a:r>
              <a:rPr lang="en-US" sz="1200" b="0" i="0" kern="1200" dirty="0" smtClean="0">
                <a:solidFill>
                  <a:schemeClr val="tx1"/>
                </a:solidFill>
                <a:effectLst/>
                <a:latin typeface="+mn-lt"/>
                <a:ea typeface="+mn-ea"/>
                <a:cs typeface="+mn-cs"/>
              </a:rPr>
              <a:t> class: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we can see, these classes override the functionality needed for each animal. The </a:t>
            </a:r>
            <a:r>
              <a:rPr lang="en-US" sz="1200" b="0" i="0" kern="1200" dirty="0" err="1" smtClean="0">
                <a:solidFill>
                  <a:schemeClr val="tx1"/>
                </a:solidFill>
                <a:effectLst/>
                <a:latin typeface="+mn-lt"/>
                <a:ea typeface="+mn-ea"/>
                <a:cs typeface="+mn-cs"/>
              </a:rPr>
              <a:t>Lionclass</a:t>
            </a:r>
            <a:r>
              <a:rPr lang="en-US" sz="1200" b="0" i="0" kern="1200" dirty="0" smtClean="0">
                <a:solidFill>
                  <a:schemeClr val="tx1"/>
                </a:solidFill>
                <a:effectLst/>
                <a:latin typeface="+mn-lt"/>
                <a:ea typeface="+mn-ea"/>
                <a:cs typeface="+mn-cs"/>
              </a:rPr>
              <a:t> contains the functionality for a land animal and the Alligator class contains the functionality for both a land and sea animal. Since both classes have the same Animal superclass we can use polymorphism to access them through the interface provided by the Animal superclass:</a:t>
            </a:r>
          </a:p>
          <a:p>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63</a:t>
            </a:fld>
            <a:endParaRPr lang="en-US"/>
          </a:p>
        </p:txBody>
      </p:sp>
    </p:spTree>
    <p:extLst>
      <p:ext uri="{BB962C8B-B14F-4D97-AF65-F5344CB8AC3E}">
        <p14:creationId xmlns:p14="http://schemas.microsoft.com/office/powerpoint/2010/main" val="18737854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way we designed the animal types here would definitely work but there are several drawbacks to this design. The first drawback is the large monolithic Animal superclass. Those familiar with designing characters for video games will probably realize how much functionality is actually missing from the Animal superclass and its subclasses. This is on purpose so we can focus on the design and not all of the functionality. For those who are not familiar with designing characters for video games, trust me when I say that this class will get a lot bigger when we add all of the functionality needed.</a:t>
            </a:r>
          </a:p>
          <a:p>
            <a:r>
              <a:rPr lang="en-US" sz="1200" b="0" i="0" kern="1200" dirty="0" smtClean="0">
                <a:solidFill>
                  <a:schemeClr val="tx1"/>
                </a:solidFill>
                <a:effectLst/>
                <a:latin typeface="+mn-lt"/>
                <a:ea typeface="+mn-ea"/>
                <a:cs typeface="+mn-cs"/>
              </a:rPr>
              <a:t>Another drawback is not being able to define constants in the superclass that the subclasses can set. We could define various initiators for the superclass that would correctly set the constants for the different animal categories; however these initiators could become pretty complex and hard to maintain as we add additional animals. The builder pattern could help us with the initiation but, as we are about to see, a protocol-oriented design would be even better.</a:t>
            </a:r>
          </a:p>
          <a:p>
            <a:r>
              <a:rPr lang="en-US" sz="1200" b="0" i="0" kern="1200" dirty="0" smtClean="0">
                <a:solidFill>
                  <a:schemeClr val="tx1"/>
                </a:solidFill>
                <a:effectLst/>
                <a:latin typeface="+mn-lt"/>
                <a:ea typeface="+mn-ea"/>
                <a:cs typeface="+mn-cs"/>
              </a:rPr>
              <a:t>One final drawback that I am going to point out is the use of flags (</a:t>
            </a:r>
            <a:r>
              <a:rPr lang="en-US" sz="1200" b="0" i="0" kern="1200" dirty="0" err="1" smtClean="0">
                <a:solidFill>
                  <a:schemeClr val="tx1"/>
                </a:solidFill>
                <a:effectLst/>
                <a:latin typeface="+mn-lt"/>
                <a:ea typeface="+mn-ea"/>
                <a:cs typeface="+mn-cs"/>
              </a:rPr>
              <a:t>landAnimal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seaAnimal</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airAnimal</a:t>
            </a:r>
            <a:r>
              <a:rPr lang="en-US" sz="1200" b="0" i="0" kern="1200" dirty="0" smtClean="0">
                <a:solidFill>
                  <a:schemeClr val="tx1"/>
                </a:solidFill>
                <a:effectLst/>
                <a:latin typeface="+mn-lt"/>
                <a:ea typeface="+mn-ea"/>
                <a:cs typeface="+mn-cs"/>
              </a:rPr>
              <a:t> properties) to define the type of animal. If we accidently set these flags wrong then the animal will not behave correctly. As an example, if we set the </a:t>
            </a:r>
            <a:r>
              <a:rPr lang="en-US" sz="1200" b="0" i="0" kern="1200" dirty="0" err="1" smtClean="0">
                <a:solidFill>
                  <a:schemeClr val="tx1"/>
                </a:solidFill>
                <a:effectLst/>
                <a:latin typeface="+mn-lt"/>
                <a:ea typeface="+mn-ea"/>
                <a:cs typeface="+mn-cs"/>
              </a:rPr>
              <a:t>seaAnimalflag</a:t>
            </a:r>
            <a:r>
              <a:rPr lang="en-US" sz="1200" b="0" i="0" kern="1200" dirty="0" smtClean="0">
                <a:solidFill>
                  <a:schemeClr val="tx1"/>
                </a:solidFill>
                <a:effectLst/>
                <a:latin typeface="+mn-lt"/>
                <a:ea typeface="+mn-ea"/>
                <a:cs typeface="+mn-cs"/>
              </a:rPr>
              <a:t> rather than the </a:t>
            </a:r>
            <a:r>
              <a:rPr lang="en-US" sz="1200" b="0" i="0" kern="1200" dirty="0" err="1" smtClean="0">
                <a:solidFill>
                  <a:schemeClr val="tx1"/>
                </a:solidFill>
                <a:effectLst/>
                <a:latin typeface="+mn-lt"/>
                <a:ea typeface="+mn-ea"/>
                <a:cs typeface="+mn-cs"/>
              </a:rPr>
              <a:t>landAnimal</a:t>
            </a:r>
            <a:r>
              <a:rPr lang="en-US" sz="1200" b="0" i="0" kern="1200" dirty="0" smtClean="0">
                <a:solidFill>
                  <a:schemeClr val="tx1"/>
                </a:solidFill>
                <a:effectLst/>
                <a:latin typeface="+mn-lt"/>
                <a:ea typeface="+mn-ea"/>
                <a:cs typeface="+mn-cs"/>
              </a:rPr>
              <a:t> flag in the Lion class then the lion would not be able to move or attack on land. Trust me, it is very easy, even for the most experienced developers, to set flags wrongly.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64</a:t>
            </a:fld>
            <a:endParaRPr lang="en-US"/>
          </a:p>
        </p:txBody>
      </p:sp>
    </p:spTree>
    <p:extLst>
      <p:ext uri="{BB962C8B-B14F-4D97-AF65-F5344CB8AC3E}">
        <p14:creationId xmlns:p14="http://schemas.microsoft.com/office/powerpoint/2010/main" val="18176714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we can see, our POP design is quite a bit different from our OOP design. In this design we use three techniques that make POP significantly different from OOP. These techniques are protocol inheritance, protocol composition, and protocol extensions. It is important to understand these concepts so, before we go into our design, let's look at what protocol inheritance and protocol composition are. We looked at </a:t>
            </a:r>
            <a:r>
              <a:rPr lang="en-US" sz="1200" b="0" i="1" kern="1200" dirty="0" smtClean="0">
                <a:solidFill>
                  <a:schemeClr val="tx1"/>
                </a:solidFill>
                <a:effectLst/>
                <a:latin typeface="+mn-lt"/>
                <a:ea typeface="+mn-ea"/>
                <a:cs typeface="+mn-cs"/>
              </a:rPr>
              <a:t>protocol extensions</a:t>
            </a:r>
            <a:r>
              <a:rPr lang="en-US" sz="1200" b="0" i="0" kern="1200" dirty="0" smtClean="0">
                <a:solidFill>
                  <a:schemeClr val="tx1"/>
                </a:solidFill>
                <a:effectLst/>
                <a:latin typeface="+mn-lt"/>
                <a:ea typeface="+mn-ea"/>
                <a:cs typeface="+mn-cs"/>
              </a:rPr>
              <a:t> in the last chapter.</a:t>
            </a:r>
          </a:p>
        </p:txBody>
      </p:sp>
      <p:sp>
        <p:nvSpPr>
          <p:cNvPr id="4" name="Slide Number Placeholder 3"/>
          <p:cNvSpPr>
            <a:spLocks noGrp="1"/>
          </p:cNvSpPr>
          <p:nvPr>
            <p:ph type="sldNum" sz="quarter" idx="10"/>
          </p:nvPr>
        </p:nvSpPr>
        <p:spPr/>
        <p:txBody>
          <a:bodyPr/>
          <a:lstStyle/>
          <a:p>
            <a:fld id="{82869989-EB00-4EE7-BCB5-25BDC5BB29F8}" type="slidenum">
              <a:rPr lang="en-US" smtClean="0"/>
              <a:t>65</a:t>
            </a:fld>
            <a:endParaRPr lang="en-US"/>
          </a:p>
        </p:txBody>
      </p:sp>
    </p:spTree>
    <p:extLst>
      <p:ext uri="{BB962C8B-B14F-4D97-AF65-F5344CB8AC3E}">
        <p14:creationId xmlns:p14="http://schemas.microsoft.com/office/powerpoint/2010/main" val="6783491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a:t>
            </a:r>
            <a:r>
              <a:rPr lang="en-US" dirty="0" smtClean="0"/>
              <a:t>Animal</a:t>
            </a:r>
            <a:r>
              <a:rPr lang="en-US" sz="1200" b="0" i="0" kern="1200" dirty="0" smtClean="0">
                <a:solidFill>
                  <a:schemeClr val="tx1"/>
                </a:solidFill>
                <a:effectLst/>
                <a:latin typeface="+mn-lt"/>
                <a:ea typeface="+mn-ea"/>
                <a:cs typeface="+mn-cs"/>
              </a:rPr>
              <a:t> protocol, the only item that we are defining is the </a:t>
            </a:r>
            <a:r>
              <a:rPr lang="en-US" dirty="0" err="1" smtClean="0"/>
              <a:t>hitPoints</a:t>
            </a:r>
            <a:r>
              <a:rPr lang="en-US" sz="1200" b="0" i="0" kern="1200" dirty="0" smtClean="0">
                <a:solidFill>
                  <a:schemeClr val="tx1"/>
                </a:solidFill>
                <a:effectLst/>
                <a:latin typeface="+mn-lt"/>
                <a:ea typeface="+mn-ea"/>
                <a:cs typeface="+mn-cs"/>
              </a:rPr>
              <a:t> property. This protocol would also contain any additional items that are common to all animals. To be consistent with our OOP design, we only need to add the </a:t>
            </a:r>
            <a:r>
              <a:rPr lang="en-US" dirty="0" err="1" smtClean="0"/>
              <a:t>hitPoints</a:t>
            </a:r>
            <a:r>
              <a:rPr lang="en-US" sz="1200" b="0" i="0" kern="1200" dirty="0" smtClean="0">
                <a:solidFill>
                  <a:schemeClr val="tx1"/>
                </a:solidFill>
                <a:effectLst/>
                <a:latin typeface="+mn-lt"/>
                <a:ea typeface="+mn-ea"/>
                <a:cs typeface="+mn-cs"/>
              </a:rPr>
              <a:t> property to this protocol.</a:t>
            </a:r>
          </a:p>
        </p:txBody>
      </p:sp>
      <p:sp>
        <p:nvSpPr>
          <p:cNvPr id="4" name="Slide Number Placeholder 3"/>
          <p:cNvSpPr>
            <a:spLocks noGrp="1"/>
          </p:cNvSpPr>
          <p:nvPr>
            <p:ph type="sldNum" sz="quarter" idx="10"/>
          </p:nvPr>
        </p:nvSpPr>
        <p:spPr/>
        <p:txBody>
          <a:bodyPr/>
          <a:lstStyle/>
          <a:p>
            <a:fld id="{82869989-EB00-4EE7-BCB5-25BDC5BB29F8}" type="slidenum">
              <a:rPr lang="en-US" smtClean="0"/>
              <a:t>66</a:t>
            </a:fld>
            <a:endParaRPr lang="en-US"/>
          </a:p>
        </p:txBody>
      </p:sp>
    </p:spTree>
    <p:extLst>
      <p:ext uri="{BB962C8B-B14F-4D97-AF65-F5344CB8AC3E}">
        <p14:creationId xmlns:p14="http://schemas.microsoft.com/office/powerpoint/2010/main" val="7542172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Next, we need to add an </a:t>
            </a:r>
            <a:r>
              <a:rPr lang="en-US" dirty="0" smtClean="0"/>
              <a:t>Animal</a:t>
            </a:r>
            <a:r>
              <a:rPr lang="en-US" sz="1200" b="0" i="0" kern="1200" dirty="0" smtClean="0">
                <a:solidFill>
                  <a:schemeClr val="tx1"/>
                </a:solidFill>
                <a:effectLst/>
                <a:latin typeface="+mn-lt"/>
                <a:ea typeface="+mn-ea"/>
                <a:cs typeface="+mn-cs"/>
              </a:rPr>
              <a:t> protocol extension that will contain the functionality that is common for all types that conform to the protocol. Our </a:t>
            </a:r>
            <a:r>
              <a:rPr lang="en-US" dirty="0" smtClean="0"/>
              <a:t>Animal</a:t>
            </a:r>
            <a:r>
              <a:rPr lang="en-US" sz="1200" b="0" i="0" kern="1200" dirty="0" smtClean="0">
                <a:solidFill>
                  <a:schemeClr val="tx1"/>
                </a:solidFill>
                <a:effectLst/>
                <a:latin typeface="+mn-lt"/>
                <a:ea typeface="+mn-ea"/>
                <a:cs typeface="+mn-cs"/>
              </a:rPr>
              <a:t> protocol extension would contain the following code:</a:t>
            </a:r>
          </a:p>
          <a:p>
            <a:r>
              <a:rPr lang="en-US" sz="1200" b="0" i="0" kern="1200" dirty="0" smtClean="0">
                <a:solidFill>
                  <a:schemeClr val="tx1"/>
                </a:solidFill>
                <a:effectLst/>
                <a:latin typeface="+mn-lt"/>
                <a:ea typeface="+mn-ea"/>
                <a:cs typeface="+mn-cs"/>
              </a:rPr>
              <a:t>The Animal protocol extension contains the same </a:t>
            </a:r>
            <a:r>
              <a:rPr lang="en-US" sz="1200" b="0" i="0" kern="1200" dirty="0" err="1" smtClean="0">
                <a:solidFill>
                  <a:schemeClr val="tx1"/>
                </a:solidFill>
                <a:effectLst/>
                <a:latin typeface="+mn-lt"/>
                <a:ea typeface="+mn-ea"/>
                <a:cs typeface="+mn-cs"/>
              </a:rPr>
              <a:t>takeHit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hitPointsRemaining</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isAlive</a:t>
            </a:r>
            <a:r>
              <a:rPr lang="en-US" sz="1200" b="0" i="0" kern="1200" dirty="0" smtClean="0">
                <a:solidFill>
                  <a:schemeClr val="tx1"/>
                </a:solidFill>
                <a:effectLst/>
                <a:latin typeface="+mn-lt"/>
                <a:ea typeface="+mn-ea"/>
                <a:cs typeface="+mn-cs"/>
              </a:rPr>
              <a:t>() methods that we saw in the Animals superclass from the OOP example. Any type that conforms to the Animal protocol will automatically receive these three methods.</a:t>
            </a:r>
          </a:p>
          <a:p>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67</a:t>
            </a:fld>
            <a:endParaRPr lang="en-US"/>
          </a:p>
        </p:txBody>
      </p:sp>
    </p:spTree>
    <p:extLst>
      <p:ext uri="{BB962C8B-B14F-4D97-AF65-F5344CB8AC3E}">
        <p14:creationId xmlns:p14="http://schemas.microsoft.com/office/powerpoint/2010/main" val="15911786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define our </a:t>
            </a:r>
            <a:r>
              <a:rPr lang="en-US" dirty="0" err="1" smtClean="0"/>
              <a:t>LandAnimal</a:t>
            </a:r>
            <a:r>
              <a:rPr lang="en-US" sz="1200" b="0" i="0" kern="1200" dirty="0" smtClean="0">
                <a:solidFill>
                  <a:schemeClr val="tx1"/>
                </a:solidFill>
                <a:effectLst/>
                <a:latin typeface="+mn-lt"/>
                <a:ea typeface="+mn-ea"/>
                <a:cs typeface="+mn-cs"/>
              </a:rPr>
              <a:t>, </a:t>
            </a:r>
            <a:r>
              <a:rPr lang="en-US" dirty="0" err="1" smtClean="0"/>
              <a:t>SeaAnimal</a:t>
            </a:r>
            <a:r>
              <a:rPr lang="en-US" sz="1200" b="0" i="0" kern="1200" dirty="0" smtClean="0">
                <a:solidFill>
                  <a:schemeClr val="tx1"/>
                </a:solidFill>
                <a:effectLst/>
                <a:latin typeface="+mn-lt"/>
                <a:ea typeface="+mn-ea"/>
                <a:cs typeface="+mn-cs"/>
              </a:rPr>
              <a:t>, and </a:t>
            </a:r>
            <a:r>
              <a:rPr lang="en-US" dirty="0" err="1" smtClean="0"/>
              <a:t>AirAnimal</a:t>
            </a:r>
            <a:r>
              <a:rPr lang="en-US" sz="1200" b="0" i="0" kern="1200" dirty="0" smtClean="0">
                <a:solidFill>
                  <a:schemeClr val="tx1"/>
                </a:solidFill>
                <a:effectLst/>
                <a:latin typeface="+mn-lt"/>
                <a:ea typeface="+mn-ea"/>
                <a:cs typeface="+mn-cs"/>
              </a:rPr>
              <a:t> protocols. These protocols will define the requirements for land, sea, and air animals respectively:</a:t>
            </a:r>
          </a:p>
          <a:p>
            <a:r>
              <a:rPr lang="en-US" sz="1200" b="0" i="0" kern="1200" dirty="0" smtClean="0">
                <a:solidFill>
                  <a:schemeClr val="tx1"/>
                </a:solidFill>
                <a:effectLst/>
                <a:latin typeface="+mn-lt"/>
                <a:ea typeface="+mn-ea"/>
                <a:cs typeface="+mn-cs"/>
              </a:rPr>
              <a:t>Unlike the Animal superclass in the OOP example, these three protocols only contain the functionality needed for their particular type of animal. Each of these protocols only contains four lines of code while the Animal superclass, from the OOP example, contains significantly more. This makes our protocol design much easier to read and manage. The protocol design is also much safer because the functionality for the various animal types is isolated in its own protocol rather than being embedded in a giant superclass. We also avoid the use of flags to define the animal category and instead define the category of the animal by what protocols they are conforming too.</a:t>
            </a:r>
          </a:p>
          <a:p>
            <a:r>
              <a:rPr lang="en-US" dirty="0" smtClean="0"/>
              <a:t/>
            </a:r>
            <a:br>
              <a:rPr lang="en-US" dirty="0" smtClean="0"/>
            </a:br>
            <a:endParaRPr lang="en-US" dirty="0" smtClean="0"/>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68</a:t>
            </a:fld>
            <a:endParaRPr lang="en-US"/>
          </a:p>
        </p:txBody>
      </p:sp>
    </p:spTree>
    <p:extLst>
      <p:ext uri="{BB962C8B-B14F-4D97-AF65-F5344CB8AC3E}">
        <p14:creationId xmlns:p14="http://schemas.microsoft.com/office/powerpoint/2010/main" val="11371229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look at how we would create our </a:t>
            </a:r>
            <a:r>
              <a:rPr lang="en-US" dirty="0" smtClean="0"/>
              <a:t>Lion</a:t>
            </a:r>
            <a:r>
              <a:rPr lang="en-US" sz="1200" b="0" i="0" kern="1200" dirty="0" smtClean="0">
                <a:solidFill>
                  <a:schemeClr val="tx1"/>
                </a:solidFill>
                <a:effectLst/>
                <a:latin typeface="+mn-lt"/>
                <a:ea typeface="+mn-ea"/>
                <a:cs typeface="+mn-cs"/>
              </a:rPr>
              <a:t> and </a:t>
            </a:r>
            <a:r>
              <a:rPr lang="en-US" dirty="0" smtClean="0"/>
              <a:t>Alligator</a:t>
            </a:r>
            <a:r>
              <a:rPr lang="en-US" sz="1200" b="0" i="0" kern="1200" dirty="0" smtClean="0">
                <a:solidFill>
                  <a:schemeClr val="tx1"/>
                </a:solidFill>
                <a:effectLst/>
                <a:latin typeface="+mn-lt"/>
                <a:ea typeface="+mn-ea"/>
                <a:cs typeface="+mn-cs"/>
              </a:rPr>
              <a:t> types using the protocol-oriented design:</a:t>
            </a:r>
          </a:p>
          <a:p>
            <a:r>
              <a:rPr lang="en-US" sz="1200" b="0" i="0" kern="1200" dirty="0" smtClean="0">
                <a:solidFill>
                  <a:schemeClr val="tx1"/>
                </a:solidFill>
                <a:effectLst/>
                <a:latin typeface="+mn-lt"/>
                <a:ea typeface="+mn-ea"/>
                <a:cs typeface="+mn-cs"/>
              </a:rPr>
              <a:t>Notice that we specify that the </a:t>
            </a:r>
            <a:r>
              <a:rPr lang="en-US" dirty="0" smtClean="0"/>
              <a:t>Lion</a:t>
            </a:r>
            <a:r>
              <a:rPr lang="en-US" sz="1200" b="0" i="0" kern="1200" dirty="0" smtClean="0">
                <a:solidFill>
                  <a:schemeClr val="tx1"/>
                </a:solidFill>
                <a:effectLst/>
                <a:latin typeface="+mn-lt"/>
                <a:ea typeface="+mn-ea"/>
                <a:cs typeface="+mn-cs"/>
              </a:rPr>
              <a:t> type conforms to the </a:t>
            </a:r>
            <a:r>
              <a:rPr lang="en-US" dirty="0" err="1" smtClean="0"/>
              <a:t>LandAnimal</a:t>
            </a:r>
            <a:r>
              <a:rPr lang="en-US" sz="1200" b="0" i="0" kern="1200" dirty="0" smtClean="0">
                <a:solidFill>
                  <a:schemeClr val="tx1"/>
                </a:solidFill>
                <a:effectLst/>
                <a:latin typeface="+mn-lt"/>
                <a:ea typeface="+mn-ea"/>
                <a:cs typeface="+mn-cs"/>
              </a:rPr>
              <a:t> protocol while the </a:t>
            </a:r>
            <a:r>
              <a:rPr lang="en-US" dirty="0" smtClean="0"/>
              <a:t>Alligator</a:t>
            </a:r>
            <a:r>
              <a:rPr lang="en-US" sz="1200" b="0" i="0" kern="1200" dirty="0" smtClean="0">
                <a:solidFill>
                  <a:schemeClr val="tx1"/>
                </a:solidFill>
                <a:effectLst/>
                <a:latin typeface="+mn-lt"/>
                <a:ea typeface="+mn-ea"/>
                <a:cs typeface="+mn-cs"/>
              </a:rPr>
              <a:t> type conforms to both the </a:t>
            </a:r>
            <a:r>
              <a:rPr lang="en-US" dirty="0" err="1" smtClean="0"/>
              <a:t>LandAnimal</a:t>
            </a:r>
            <a:r>
              <a:rPr lang="en-US" sz="1200" b="0" i="0" kern="1200" dirty="0" smtClean="0">
                <a:solidFill>
                  <a:schemeClr val="tx1"/>
                </a:solidFill>
                <a:effectLst/>
                <a:latin typeface="+mn-lt"/>
                <a:ea typeface="+mn-ea"/>
                <a:cs typeface="+mn-cs"/>
              </a:rPr>
              <a:t> and </a:t>
            </a:r>
            <a:r>
              <a:rPr lang="en-US" dirty="0" err="1" smtClean="0"/>
              <a:t>SeaAnimal</a:t>
            </a:r>
            <a:r>
              <a:rPr lang="en-US" sz="1200" b="0" i="0" kern="1200" dirty="0" smtClean="0">
                <a:solidFill>
                  <a:schemeClr val="tx1"/>
                </a:solidFill>
                <a:effectLst/>
                <a:latin typeface="+mn-lt"/>
                <a:ea typeface="+mn-ea"/>
                <a:cs typeface="+mn-cs"/>
              </a:rPr>
              <a:t> protocols. </a:t>
            </a:r>
          </a:p>
          <a:p>
            <a:r>
              <a:rPr lang="en-US" sz="1200" b="0" i="0" kern="1200" dirty="0" smtClean="0">
                <a:solidFill>
                  <a:schemeClr val="tx1"/>
                </a:solidFill>
                <a:effectLst/>
                <a:latin typeface="+mn-lt"/>
                <a:ea typeface="+mn-ea"/>
                <a:cs typeface="+mn-cs"/>
              </a:rPr>
              <a:t>having a single type that conforms to multiple protocols is called </a:t>
            </a:r>
            <a:r>
              <a:rPr lang="en-US" sz="1200" b="1" i="0" kern="1200" dirty="0" smtClean="0">
                <a:solidFill>
                  <a:schemeClr val="tx1"/>
                </a:solidFill>
                <a:effectLst/>
                <a:latin typeface="+mn-lt"/>
                <a:ea typeface="+mn-ea"/>
                <a:cs typeface="+mn-cs"/>
              </a:rPr>
              <a:t>protocol composition</a:t>
            </a:r>
            <a:r>
              <a:rPr lang="en-US" sz="1200" b="0" i="0" kern="1200" dirty="0" smtClean="0">
                <a:solidFill>
                  <a:schemeClr val="tx1"/>
                </a:solidFill>
                <a:effectLst/>
                <a:latin typeface="+mn-lt"/>
                <a:ea typeface="+mn-ea"/>
                <a:cs typeface="+mn-cs"/>
              </a:rPr>
              <a:t> and is what allows us to use smaller protocols rather than one giant monolithic superclass as we did in the OOP example.</a:t>
            </a:r>
          </a:p>
        </p:txBody>
      </p:sp>
      <p:sp>
        <p:nvSpPr>
          <p:cNvPr id="4" name="Slide Number Placeholder 3"/>
          <p:cNvSpPr>
            <a:spLocks noGrp="1"/>
          </p:cNvSpPr>
          <p:nvPr>
            <p:ph type="sldNum" sz="quarter" idx="10"/>
          </p:nvPr>
        </p:nvSpPr>
        <p:spPr/>
        <p:txBody>
          <a:bodyPr/>
          <a:lstStyle/>
          <a:p>
            <a:fld id="{82869989-EB00-4EE7-BCB5-25BDC5BB29F8}" type="slidenum">
              <a:rPr lang="en-US" smtClean="0"/>
              <a:t>69</a:t>
            </a:fld>
            <a:endParaRPr lang="en-US"/>
          </a:p>
        </p:txBody>
      </p:sp>
    </p:spTree>
    <p:extLst>
      <p:ext uri="{BB962C8B-B14F-4D97-AF65-F5344CB8AC3E}">
        <p14:creationId xmlns:p14="http://schemas.microsoft.com/office/powerpoint/2010/main" val="20606909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Both the </a:t>
            </a:r>
            <a:r>
              <a:rPr lang="en-US" dirty="0" smtClean="0"/>
              <a:t>Lion</a:t>
            </a:r>
            <a:r>
              <a:rPr lang="en-US" sz="1200" b="0" i="0" kern="1200" dirty="0" smtClean="0">
                <a:solidFill>
                  <a:schemeClr val="tx1"/>
                </a:solidFill>
                <a:effectLst/>
                <a:latin typeface="+mn-lt"/>
                <a:ea typeface="+mn-ea"/>
                <a:cs typeface="+mn-cs"/>
              </a:rPr>
              <a:t> and </a:t>
            </a:r>
            <a:r>
              <a:rPr lang="en-US" dirty="0" smtClean="0"/>
              <a:t>Alligator</a:t>
            </a:r>
            <a:r>
              <a:rPr lang="en-US" sz="1200" b="0" i="0" kern="1200" dirty="0" smtClean="0">
                <a:solidFill>
                  <a:schemeClr val="tx1"/>
                </a:solidFill>
                <a:effectLst/>
                <a:latin typeface="+mn-lt"/>
                <a:ea typeface="+mn-ea"/>
                <a:cs typeface="+mn-cs"/>
              </a:rPr>
              <a:t> types originate from the </a:t>
            </a:r>
            <a:r>
              <a:rPr lang="en-US" dirty="0" smtClean="0"/>
              <a:t>Animal</a:t>
            </a:r>
            <a:r>
              <a:rPr lang="en-US" sz="1200" b="0" i="0" kern="1200" dirty="0" smtClean="0">
                <a:solidFill>
                  <a:schemeClr val="tx1"/>
                </a:solidFill>
                <a:effectLst/>
                <a:latin typeface="+mn-lt"/>
                <a:ea typeface="+mn-ea"/>
                <a:cs typeface="+mn-cs"/>
              </a:rPr>
              <a:t> protocol; therefore we can still use polymorphism as we did in the OOP example where we use the </a:t>
            </a:r>
            <a:r>
              <a:rPr lang="en-US" dirty="0" smtClean="0"/>
              <a:t>Animal</a:t>
            </a:r>
            <a:r>
              <a:rPr lang="en-US" sz="1200" b="0" i="0" kern="1200" dirty="0" smtClean="0">
                <a:solidFill>
                  <a:schemeClr val="tx1"/>
                </a:solidFill>
                <a:effectLst/>
                <a:latin typeface="+mn-lt"/>
                <a:ea typeface="+mn-ea"/>
                <a:cs typeface="+mn-cs"/>
              </a:rPr>
              <a:t> type to store instances of the </a:t>
            </a:r>
            <a:r>
              <a:rPr lang="en-US" dirty="0" smtClean="0"/>
              <a:t>Lion</a:t>
            </a:r>
            <a:r>
              <a:rPr lang="en-US" sz="1200" b="0" i="0" kern="1200" dirty="0" smtClean="0">
                <a:solidFill>
                  <a:schemeClr val="tx1"/>
                </a:solidFill>
                <a:effectLst/>
                <a:latin typeface="+mn-lt"/>
                <a:ea typeface="+mn-ea"/>
                <a:cs typeface="+mn-cs"/>
              </a:rPr>
              <a:t> and </a:t>
            </a:r>
            <a:r>
              <a:rPr lang="en-US" dirty="0" smtClean="0"/>
              <a:t>Alligator</a:t>
            </a:r>
            <a:r>
              <a:rPr lang="en-US" sz="1200" b="0" i="0" kern="1200" dirty="0" smtClean="0">
                <a:solidFill>
                  <a:schemeClr val="tx1"/>
                </a:solidFill>
                <a:effectLst/>
                <a:latin typeface="+mn-lt"/>
                <a:ea typeface="+mn-ea"/>
                <a:cs typeface="+mn-cs"/>
              </a:rPr>
              <a:t> types. Let's see how this works:</a:t>
            </a:r>
          </a:p>
          <a:p>
            <a:r>
              <a:rPr lang="en-US" sz="1200" b="0" i="0" kern="1200" dirty="0" smtClean="0">
                <a:solidFill>
                  <a:schemeClr val="tx1"/>
                </a:solidFill>
                <a:effectLst/>
                <a:latin typeface="+mn-lt"/>
                <a:ea typeface="+mn-ea"/>
                <a:cs typeface="+mn-cs"/>
              </a:rPr>
              <a:t>In this example, we create an array that will contain animal types named animals. We then create two instances of the Alligator type and one instance of the Lion type and add all three instances to the animals array. Finally, we use a for...in loop to loop through the array and print out the animal type based on the protocol that the instance conform too.</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70</a:t>
            </a:fld>
            <a:endParaRPr lang="en-US"/>
          </a:p>
        </p:txBody>
      </p:sp>
    </p:spTree>
    <p:extLst>
      <p:ext uri="{BB962C8B-B14F-4D97-AF65-F5344CB8AC3E}">
        <p14:creationId xmlns:p14="http://schemas.microsoft.com/office/powerpoint/2010/main" val="115315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wanted to specify that the property is read-only, we would define it with only the get keyword, like this:</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16606709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use a protocol-oriented design, as we just saw, we are able to use the </a:t>
            </a:r>
            <a:r>
              <a:rPr lang="en-US" dirty="0" err="1" smtClean="0"/>
              <a:t>where</a:t>
            </a:r>
            <a:r>
              <a:rPr lang="en-US" sz="1200" b="0" i="0" kern="1200" dirty="0" err="1" smtClean="0">
                <a:solidFill>
                  <a:schemeClr val="tx1"/>
                </a:solidFill>
                <a:effectLst/>
                <a:latin typeface="+mn-lt"/>
                <a:ea typeface="+mn-ea"/>
                <a:cs typeface="+mn-cs"/>
              </a:rPr>
              <a:t>statement</a:t>
            </a:r>
            <a:r>
              <a:rPr lang="en-US" sz="1200" b="0" i="0" kern="1200" dirty="0" smtClean="0">
                <a:solidFill>
                  <a:schemeClr val="tx1"/>
                </a:solidFill>
                <a:effectLst/>
                <a:latin typeface="+mn-lt"/>
                <a:ea typeface="+mn-ea"/>
                <a:cs typeface="+mn-cs"/>
              </a:rPr>
              <a:t> to filter instances of our types. For example, if we only want to get the instances that conform to the </a:t>
            </a:r>
            <a:r>
              <a:rPr lang="en-US" dirty="0" err="1" smtClean="0"/>
              <a:t>SeaAnimal</a:t>
            </a:r>
            <a:r>
              <a:rPr lang="en-US" sz="1200" b="0" i="0" kern="1200" dirty="0" smtClean="0">
                <a:solidFill>
                  <a:schemeClr val="tx1"/>
                </a:solidFill>
                <a:effectLst/>
                <a:latin typeface="+mn-lt"/>
                <a:ea typeface="+mn-ea"/>
                <a:cs typeface="+mn-cs"/>
              </a:rPr>
              <a:t> protocol we can create a </a:t>
            </a:r>
            <a:r>
              <a:rPr lang="en-US" dirty="0" smtClean="0"/>
              <a:t>for</a:t>
            </a:r>
            <a:r>
              <a:rPr lang="en-US" sz="1200" b="0" i="0" kern="1200" dirty="0" smtClean="0">
                <a:solidFill>
                  <a:schemeClr val="tx1"/>
                </a:solidFill>
                <a:effectLst/>
                <a:latin typeface="+mn-lt"/>
                <a:ea typeface="+mn-ea"/>
                <a:cs typeface="+mn-cs"/>
              </a:rPr>
              <a:t> loop such as this:</a:t>
            </a:r>
          </a:p>
          <a:p>
            <a:r>
              <a:rPr lang="en-US" sz="1200" b="0" i="0" kern="1200" dirty="0" smtClean="0">
                <a:solidFill>
                  <a:schemeClr val="tx1"/>
                </a:solidFill>
                <a:effectLst/>
                <a:latin typeface="+mn-lt"/>
                <a:ea typeface="+mn-ea"/>
                <a:cs typeface="+mn-cs"/>
              </a:rPr>
              <a:t>This will retrieve only those animals that conform to the </a:t>
            </a:r>
            <a:r>
              <a:rPr lang="en-US" dirty="0" err="1" smtClean="0"/>
              <a:t>SeaAnimal</a:t>
            </a:r>
            <a:r>
              <a:rPr lang="en-US" sz="1200" b="0" i="0" kern="1200" dirty="0" smtClean="0">
                <a:solidFill>
                  <a:schemeClr val="tx1"/>
                </a:solidFill>
                <a:effectLst/>
                <a:latin typeface="+mn-lt"/>
                <a:ea typeface="+mn-ea"/>
                <a:cs typeface="+mn-cs"/>
              </a:rPr>
              <a:t> protocol. </a:t>
            </a:r>
            <a:r>
              <a:rPr lang="en-US" sz="1200" b="0" i="0" kern="1200" smtClean="0">
                <a:solidFill>
                  <a:schemeClr val="tx1"/>
                </a:solidFill>
                <a:effectLst/>
                <a:latin typeface="+mn-lt"/>
                <a:ea typeface="+mn-ea"/>
                <a:cs typeface="+mn-cs"/>
              </a:rPr>
              <a:t>This is a lot safer than just checking the flags because, as we pointed out earlier, it is really easy to set the wrong flag in our code, which would introduce all sorts of weird behavior.</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71</a:t>
            </a:fld>
            <a:endParaRPr lang="en-US"/>
          </a:p>
        </p:txBody>
      </p:sp>
    </p:spTree>
    <p:extLst>
      <p:ext uri="{BB962C8B-B14F-4D97-AF65-F5344CB8AC3E}">
        <p14:creationId xmlns:p14="http://schemas.microsoft.com/office/powerpoint/2010/main" val="990621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 </a:t>
            </a:r>
            <a:r>
              <a:rPr lang="en-US" dirty="0" smtClean="0"/>
              <a:t>Scientist</a:t>
            </a:r>
            <a:r>
              <a:rPr lang="en-US" sz="1200" b="0" i="0" kern="1200" dirty="0" smtClean="0">
                <a:solidFill>
                  <a:schemeClr val="tx1"/>
                </a:solidFill>
                <a:effectLst/>
                <a:latin typeface="+mn-lt"/>
                <a:ea typeface="+mn-ea"/>
                <a:cs typeface="+mn-cs"/>
              </a:rPr>
              <a:t> class conforms to the </a:t>
            </a:r>
            <a:r>
              <a:rPr lang="en-US" sz="1200" b="0" i="0" kern="1200" dirty="0" err="1" smtClean="0">
                <a:solidFill>
                  <a:schemeClr val="tx1"/>
                </a:solidFill>
                <a:effectLst/>
                <a:latin typeface="+mn-lt"/>
                <a:ea typeface="+mn-ea"/>
                <a:cs typeface="+mn-cs"/>
              </a:rPr>
              <a:t>FullName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protocol:</a:t>
            </a:r>
          </a:p>
          <a:p>
            <a:r>
              <a:rPr lang="en-US" sz="1200" b="0" i="0" kern="1200" dirty="0" smtClean="0">
                <a:solidFill>
                  <a:schemeClr val="tx1"/>
                </a:solidFill>
                <a:effectLst/>
                <a:latin typeface="+mn-lt"/>
                <a:ea typeface="+mn-ea"/>
                <a:cs typeface="+mn-cs"/>
              </a:rPr>
              <a:t>If we had forgotten to include either the </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property, we would have received a Scientist does not conform to protocol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error message. We also need to make sure that the type of the property is the same. For example, if we changed the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definition in the Scientist class to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 42, we would also receive a Scientist does not conform to protocol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error message because the protocol specifies that we must have a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property of the string type.</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751800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 </a:t>
            </a:r>
            <a:r>
              <a:rPr lang="en-US" dirty="0" smtClean="0"/>
              <a:t>Scientist</a:t>
            </a:r>
            <a:r>
              <a:rPr lang="en-US" sz="1200" b="0" i="0" kern="1200" dirty="0" smtClean="0">
                <a:solidFill>
                  <a:schemeClr val="tx1"/>
                </a:solidFill>
                <a:effectLst/>
                <a:latin typeface="+mn-lt"/>
                <a:ea typeface="+mn-ea"/>
                <a:cs typeface="+mn-cs"/>
              </a:rPr>
              <a:t> class conforms to the </a:t>
            </a:r>
            <a:r>
              <a:rPr lang="en-US" sz="1200" b="0" i="0" kern="1200" dirty="0" err="1" smtClean="0">
                <a:solidFill>
                  <a:schemeClr val="tx1"/>
                </a:solidFill>
                <a:effectLst/>
                <a:latin typeface="+mn-lt"/>
                <a:ea typeface="+mn-ea"/>
                <a:cs typeface="+mn-cs"/>
              </a:rPr>
              <a:t>FullName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protocol:</a:t>
            </a:r>
          </a:p>
          <a:p>
            <a:r>
              <a:rPr lang="en-US" sz="1200" b="0" i="0" kern="1200" dirty="0" smtClean="0">
                <a:solidFill>
                  <a:schemeClr val="tx1"/>
                </a:solidFill>
                <a:effectLst/>
                <a:latin typeface="+mn-lt"/>
                <a:ea typeface="+mn-ea"/>
                <a:cs typeface="+mn-cs"/>
              </a:rPr>
              <a:t>If we had forgotten to include either the </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property, we would have received a Scientist does not conform to protocol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error message. We also need to make sure that the type of the property is the same. For example, if we changed the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definition in the Scientist class to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 42, we would also receive a Scientist does not conform to protocol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error message because the protocol specifies that we must have a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property of the string type.</a:t>
            </a:r>
          </a:p>
          <a:p>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endParaRPr lang="en-US" sz="1200" b="0" i="0" kern="120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1993508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7/6/17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7/6/17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7/6/17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7/6/17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7/6/17</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7/6/17</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7/6/17</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4.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4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4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protocol </a:t>
            </a:r>
            <a:r>
              <a:rPr lang="en-US" sz="2800" dirty="0" err="1"/>
              <a:t>MyProtocol</a:t>
            </a:r>
            <a:r>
              <a:rPr lang="en-US" sz="2800" dirty="0"/>
              <a:t> { </a:t>
            </a:r>
            <a:r>
              <a:rPr lang="en-US" sz="2800" dirty="0" smtClean="0"/>
              <a:t/>
            </a:r>
            <a:br>
              <a:rPr lang="en-US" sz="2800" dirty="0" smtClean="0"/>
            </a:br>
            <a:r>
              <a:rPr lang="en-US" sz="2800" dirty="0" smtClean="0"/>
              <a:t>	//</a:t>
            </a:r>
            <a:r>
              <a:rPr lang="en-US" sz="2800" dirty="0"/>
              <a:t>protocol definition here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2755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Methods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protocol </a:t>
            </a:r>
            <a:r>
              <a:rPr lang="en-US" sz="2800" dirty="0" err="1"/>
              <a:t>FullName</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String {get set}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String {get set} </a:t>
            </a:r>
            <a:r>
              <a:rPr lang="en-US" sz="2800" dirty="0" smtClean="0"/>
              <a:t/>
            </a:r>
            <a:br>
              <a:rPr lang="en-US" sz="2800" dirty="0" smtClean="0"/>
            </a:br>
            <a:endParaRPr lang="en-US" sz="2800" dirty="0" smtClean="0"/>
          </a:p>
          <a:p>
            <a:pPr marL="0" indent="0">
              <a:buNone/>
            </a:pPr>
            <a:r>
              <a:rPr lang="en-US" sz="2800" dirty="0"/>
              <a:t>	</a:t>
            </a:r>
            <a:r>
              <a:rPr lang="en-US" sz="2800" dirty="0" err="1" smtClean="0"/>
              <a:t>func</a:t>
            </a:r>
            <a:r>
              <a:rPr lang="en-US" sz="2800" dirty="0" smtClean="0"/>
              <a:t> </a:t>
            </a:r>
            <a:r>
              <a:rPr lang="en-US" sz="2800" dirty="0" err="1"/>
              <a:t>getFullName</a:t>
            </a:r>
            <a:r>
              <a:rPr lang="en-US" sz="2800" dirty="0"/>
              <a:t>() -&gt; String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6700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Methods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Scientist: </a:t>
            </a:r>
            <a:r>
              <a:rPr lang="en-US" sz="2800" dirty="0" err="1"/>
              <a:t>FullName</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field = “”</a:t>
            </a:r>
          </a:p>
          <a:p>
            <a:pPr marL="0" indent="0">
              <a:buNone/>
            </a:pPr>
            <a:r>
              <a:rPr lang="en-US" sz="2800" dirty="0" smtClean="0"/>
              <a:t>	</a:t>
            </a:r>
            <a:r>
              <a:rPr lang="en-US" sz="2800" dirty="0" err="1" smtClean="0"/>
              <a:t>func</a:t>
            </a:r>
            <a:r>
              <a:rPr lang="en-US" sz="2800" dirty="0" smtClean="0"/>
              <a:t> </a:t>
            </a:r>
            <a:r>
              <a:rPr lang="en-US" sz="2800" dirty="0" err="1"/>
              <a:t>getFullName</a:t>
            </a:r>
            <a:r>
              <a:rPr lang="en-US" sz="2800" dirty="0"/>
              <a:t>() -&gt; String { </a:t>
            </a:r>
            <a:r>
              <a:rPr lang="en-US" sz="2800" dirty="0" smtClean="0"/>
              <a:t/>
            </a:r>
            <a:br>
              <a:rPr lang="en-US" sz="2800" dirty="0" smtClean="0"/>
            </a:br>
            <a:r>
              <a:rPr lang="en-US" sz="2800" dirty="0" smtClean="0"/>
              <a:t>		return </a:t>
            </a:r>
            <a:r>
              <a:rPr lang="en-US" sz="2800" dirty="0"/>
              <a:t>"\(</a:t>
            </a:r>
            <a:r>
              <a:rPr lang="en-US" sz="2800" dirty="0" err="1"/>
              <a:t>firstName</a:t>
            </a:r>
            <a:r>
              <a:rPr lang="en-US" sz="2800" dirty="0"/>
              <a:t>) \(</a:t>
            </a:r>
            <a:r>
              <a:rPr lang="en-US" sz="2800" dirty="0" err="1"/>
              <a:t>lastName</a:t>
            </a:r>
            <a:r>
              <a:rPr lang="en-US" sz="2800" dirty="0"/>
              <a:t>) studies \(field)" </a:t>
            </a:r>
            <a:r>
              <a:rPr lang="en-US" sz="2800" dirty="0" smtClean="0"/>
              <a:t/>
            </a:r>
            <a:br>
              <a:rPr lang="en-US" sz="2800" dirty="0" smtClean="0"/>
            </a:br>
            <a:r>
              <a:rPr lang="en-US" sz="2800" dirty="0" smtClean="0"/>
              <a:t>	}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7378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Methods</a:t>
            </a:r>
            <a:endParaRPr lang="en-US" dirty="0"/>
          </a:p>
        </p:txBody>
      </p:sp>
      <p:sp>
        <p:nvSpPr>
          <p:cNvPr id="5" name="Content Placeholder 2"/>
          <p:cNvSpPr txBox="1">
            <a:spLocks/>
          </p:cNvSpPr>
          <p:nvPr/>
        </p:nvSpPr>
        <p:spPr>
          <a:xfrm>
            <a:off x="859536" y="1891991"/>
            <a:ext cx="10497312"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err="1"/>
              <a:t>struct</a:t>
            </a:r>
            <a:r>
              <a:rPr lang="en-US" sz="2800" dirty="0"/>
              <a:t> </a:t>
            </a:r>
            <a:r>
              <a:rPr lang="en-US" sz="2800" dirty="0" err="1"/>
              <a:t>FootballPlayer</a:t>
            </a:r>
            <a:r>
              <a:rPr lang="en-US" sz="2800" dirty="0"/>
              <a:t>: </a:t>
            </a:r>
            <a:r>
              <a:rPr lang="en-US" sz="2800" dirty="0" err="1"/>
              <a:t>FullName</a:t>
            </a:r>
            <a:r>
              <a:rPr lang="en-US" sz="2800" dirty="0"/>
              <a:t> {</a:t>
            </a:r>
          </a:p>
          <a:p>
            <a:pPr marL="0" indent="0">
              <a:buNone/>
            </a:pPr>
            <a:r>
              <a:rPr lang="en-US" sz="2800" dirty="0"/>
              <a:t>    </a:t>
            </a:r>
            <a:r>
              <a:rPr lang="en-US" sz="2800" dirty="0" err="1"/>
              <a:t>var</a:t>
            </a:r>
            <a:r>
              <a:rPr lang="en-US" sz="2800" dirty="0"/>
              <a:t> </a:t>
            </a:r>
            <a:r>
              <a:rPr lang="en-US" sz="2800" dirty="0" err="1"/>
              <a:t>firstName</a:t>
            </a:r>
            <a:r>
              <a:rPr lang="en-US" sz="2800" dirty="0"/>
              <a:t> = </a:t>
            </a:r>
            <a:r>
              <a:rPr lang="en-US" sz="2800" dirty="0" smtClean="0"/>
              <a:t>"”</a:t>
            </a:r>
            <a:br>
              <a:rPr lang="en-US" sz="2800" dirty="0" smtClean="0"/>
            </a:br>
            <a:r>
              <a:rPr lang="en-US" sz="2800" dirty="0" smtClean="0"/>
              <a:t>    </a:t>
            </a:r>
            <a:r>
              <a:rPr lang="mr-IN" sz="2800" dirty="0" err="1" smtClean="0"/>
              <a:t>var</a:t>
            </a:r>
            <a:r>
              <a:rPr lang="mr-IN" sz="2800" dirty="0" smtClean="0"/>
              <a:t> </a:t>
            </a:r>
            <a:r>
              <a:rPr lang="mr-IN" sz="2800" dirty="0" err="1"/>
              <a:t>lastName</a:t>
            </a:r>
            <a:r>
              <a:rPr lang="mr-IN" sz="2800" dirty="0"/>
              <a:t> = </a:t>
            </a:r>
            <a:r>
              <a:rPr lang="mr-IN" sz="2800" dirty="0" smtClean="0"/>
              <a:t>"”</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number = </a:t>
            </a:r>
            <a:r>
              <a:rPr lang="en-US" sz="2800" dirty="0" smtClean="0"/>
              <a:t>0</a:t>
            </a:r>
            <a:r>
              <a:rPr lang="mr-IN" sz="2800" dirty="0" smtClean="0"/>
              <a:t>  </a:t>
            </a:r>
            <a:endParaRPr lang="mr-IN" sz="2800" dirty="0"/>
          </a:p>
          <a:p>
            <a:pPr marL="0" indent="0">
              <a:buNone/>
            </a:pPr>
            <a:r>
              <a:rPr lang="en-US" sz="2800" dirty="0"/>
              <a:t>    </a:t>
            </a:r>
            <a:r>
              <a:rPr lang="en-US" sz="2800" dirty="0" err="1"/>
              <a:t>func</a:t>
            </a:r>
            <a:r>
              <a:rPr lang="en-US" sz="2800" dirty="0"/>
              <a:t> </a:t>
            </a:r>
            <a:r>
              <a:rPr lang="en-US" sz="2800" dirty="0" err="1"/>
              <a:t>getFullName</a:t>
            </a:r>
            <a:r>
              <a:rPr lang="en-US" sz="2800" dirty="0"/>
              <a:t>() -&gt; String </a:t>
            </a:r>
            <a:r>
              <a:rPr lang="en-US" sz="2800" dirty="0" smtClean="0"/>
              <a:t>{</a:t>
            </a:r>
            <a:br>
              <a:rPr lang="en-US" sz="2800" dirty="0" smtClean="0"/>
            </a:br>
            <a:r>
              <a:rPr lang="en-US" sz="2800" dirty="0" smtClean="0"/>
              <a:t>	return </a:t>
            </a:r>
            <a:r>
              <a:rPr lang="en-US" sz="2800" dirty="0"/>
              <a:t>"\(</a:t>
            </a:r>
            <a:r>
              <a:rPr lang="en-US" sz="2800" dirty="0" err="1"/>
              <a:t>firstName</a:t>
            </a:r>
            <a:r>
              <a:rPr lang="en-US" sz="2800" dirty="0"/>
              <a:t>) \(</a:t>
            </a:r>
            <a:r>
              <a:rPr lang="en-US" sz="2800" dirty="0" err="1"/>
              <a:t>lastName</a:t>
            </a:r>
            <a:r>
              <a:rPr lang="en-US" sz="2800" dirty="0"/>
              <a:t>) has the number \(number</a:t>
            </a:r>
            <a:r>
              <a:rPr lang="en-US" sz="2800" dirty="0" smtClean="0"/>
              <a:t>)”</a:t>
            </a:r>
            <a:br>
              <a:rPr lang="en-US" sz="2800" dirty="0" smtClean="0"/>
            </a:br>
            <a:r>
              <a:rPr lang="en-US" sz="2800" dirty="0" smtClean="0"/>
              <a:t>     </a:t>
            </a:r>
            <a:r>
              <a:rPr lang="mr-IN" sz="2800" dirty="0" smtClean="0"/>
              <a:t>}</a:t>
            </a:r>
            <a:r>
              <a:rPr lang="en-US" sz="2800" dirty="0"/>
              <a:t/>
            </a:r>
            <a:br>
              <a:rPr lang="en-US" sz="2800" dirty="0"/>
            </a:br>
            <a:r>
              <a:rPr lang="mr-IN"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700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Methods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1800" dirty="0" err="1"/>
              <a:t>var</a:t>
            </a:r>
            <a:r>
              <a:rPr lang="en-US" sz="1800" dirty="0"/>
              <a:t> scientist = Scientist</a:t>
            </a:r>
            <a:r>
              <a:rPr lang="en-US" sz="1800" dirty="0" smtClean="0"/>
              <a:t>()</a:t>
            </a:r>
            <a:br>
              <a:rPr lang="en-US" sz="1800" dirty="0" smtClean="0"/>
            </a:br>
            <a:r>
              <a:rPr lang="en-US" sz="1800" dirty="0" err="1" smtClean="0"/>
              <a:t>scientist.firstName</a:t>
            </a:r>
            <a:r>
              <a:rPr lang="en-US" sz="1800" dirty="0" smtClean="0"/>
              <a:t> </a:t>
            </a:r>
            <a:r>
              <a:rPr lang="en-US" sz="1800" dirty="0"/>
              <a:t>= "</a:t>
            </a:r>
            <a:r>
              <a:rPr lang="en-US" sz="1800" dirty="0" smtClean="0"/>
              <a:t>Kara”</a:t>
            </a:r>
            <a:br>
              <a:rPr lang="en-US" sz="1800" dirty="0" smtClean="0"/>
            </a:br>
            <a:r>
              <a:rPr lang="en-US" sz="1800" dirty="0" err="1" smtClean="0"/>
              <a:t>scientist.lastName</a:t>
            </a:r>
            <a:r>
              <a:rPr lang="en-US" sz="1800" dirty="0" smtClean="0"/>
              <a:t> </a:t>
            </a:r>
            <a:r>
              <a:rPr lang="en-US" sz="1800" dirty="0"/>
              <a:t>= "</a:t>
            </a:r>
            <a:r>
              <a:rPr lang="en-US" sz="1800" dirty="0" smtClean="0"/>
              <a:t>Hoffman”</a:t>
            </a:r>
            <a:br>
              <a:rPr lang="en-US" sz="1800" dirty="0" smtClean="0"/>
            </a:br>
            <a:r>
              <a:rPr lang="en-US" sz="1800" dirty="0" err="1" smtClean="0"/>
              <a:t>scientist.field</a:t>
            </a:r>
            <a:r>
              <a:rPr lang="en-US" sz="1800" dirty="0" smtClean="0"/>
              <a:t> </a:t>
            </a:r>
            <a:r>
              <a:rPr lang="en-US" sz="1800" dirty="0"/>
              <a:t>= "Physics</a:t>
            </a:r>
            <a:r>
              <a:rPr lang="en-US" sz="1800" dirty="0" smtClean="0"/>
              <a:t>"</a:t>
            </a:r>
            <a:endParaRPr lang="en-US" sz="1800" dirty="0"/>
          </a:p>
          <a:p>
            <a:pPr marL="0" indent="0">
              <a:buNone/>
            </a:pPr>
            <a:r>
              <a:rPr lang="en-US" sz="1800" dirty="0" err="1"/>
              <a:t>var</a:t>
            </a:r>
            <a:r>
              <a:rPr lang="en-US" sz="1800" dirty="0"/>
              <a:t> player = </a:t>
            </a:r>
            <a:r>
              <a:rPr lang="en-US" sz="1800" dirty="0" err="1"/>
              <a:t>FootballPlayer</a:t>
            </a:r>
            <a:r>
              <a:rPr lang="en-US" sz="1800" dirty="0" smtClean="0"/>
              <a:t>();</a:t>
            </a:r>
            <a:br>
              <a:rPr lang="en-US" sz="1800" dirty="0" smtClean="0"/>
            </a:br>
            <a:r>
              <a:rPr lang="en-US" sz="1800" dirty="0" err="1" smtClean="0"/>
              <a:t>player.firstName</a:t>
            </a:r>
            <a:r>
              <a:rPr lang="en-US" sz="1800" dirty="0" smtClean="0"/>
              <a:t> </a:t>
            </a:r>
            <a:r>
              <a:rPr lang="en-US" sz="1800" dirty="0"/>
              <a:t>= "</a:t>
            </a:r>
            <a:r>
              <a:rPr lang="en-US" sz="1800" dirty="0" smtClean="0"/>
              <a:t>Dan”</a:t>
            </a:r>
            <a:br>
              <a:rPr lang="en-US" sz="1800" dirty="0" smtClean="0"/>
            </a:br>
            <a:r>
              <a:rPr lang="en-US" sz="1800" dirty="0" err="1" smtClean="0"/>
              <a:t>player.lastName</a:t>
            </a:r>
            <a:r>
              <a:rPr lang="en-US" sz="1800" dirty="0" smtClean="0"/>
              <a:t> </a:t>
            </a:r>
            <a:r>
              <a:rPr lang="en-US" sz="1800" dirty="0"/>
              <a:t>= "</a:t>
            </a:r>
            <a:r>
              <a:rPr lang="en-US" sz="1800" dirty="0" smtClean="0"/>
              <a:t>Marino”</a:t>
            </a:r>
            <a:br>
              <a:rPr lang="en-US" sz="1800" dirty="0" smtClean="0"/>
            </a:br>
            <a:r>
              <a:rPr lang="en-US" sz="1800" dirty="0" err="1" smtClean="0"/>
              <a:t>player.number</a:t>
            </a:r>
            <a:r>
              <a:rPr lang="en-US" sz="1800" dirty="0" smtClean="0"/>
              <a:t> </a:t>
            </a:r>
            <a:r>
              <a:rPr lang="en-US" sz="1800" dirty="0"/>
              <a:t>= </a:t>
            </a:r>
            <a:r>
              <a:rPr lang="en-US" sz="1800" dirty="0" smtClean="0"/>
              <a:t>13</a:t>
            </a:r>
            <a:endParaRPr lang="en-US" sz="1800" dirty="0"/>
          </a:p>
          <a:p>
            <a:pPr marL="0" indent="0">
              <a:buNone/>
            </a:pPr>
            <a:r>
              <a:rPr lang="en-US" sz="1800" dirty="0" err="1"/>
              <a:t>var</a:t>
            </a:r>
            <a:r>
              <a:rPr lang="en-US" sz="1800" dirty="0"/>
              <a:t> person: </a:t>
            </a:r>
            <a:r>
              <a:rPr lang="en-US" sz="1800" dirty="0" err="1" smtClean="0"/>
              <a:t>FullName</a:t>
            </a:r>
            <a:r>
              <a:rPr lang="en-US" sz="1800" dirty="0"/>
              <a:t/>
            </a:r>
            <a:br>
              <a:rPr lang="en-US" sz="1800" dirty="0"/>
            </a:br>
            <a:r>
              <a:rPr lang="en-US" sz="1800" dirty="0" smtClean="0"/>
              <a:t>person </a:t>
            </a:r>
            <a:r>
              <a:rPr lang="en-US" sz="1800" dirty="0"/>
              <a:t>= </a:t>
            </a:r>
            <a:r>
              <a:rPr lang="en-US" sz="1800" dirty="0" smtClean="0"/>
              <a:t>scientist;</a:t>
            </a:r>
            <a:br>
              <a:rPr lang="en-US" sz="1800" dirty="0" smtClean="0"/>
            </a:br>
            <a:r>
              <a:rPr lang="en-US" sz="1800" dirty="0" smtClean="0"/>
              <a:t>print(</a:t>
            </a:r>
            <a:r>
              <a:rPr lang="en-US" sz="1800" dirty="0" err="1" smtClean="0"/>
              <a:t>person.getFullName</a:t>
            </a:r>
            <a:r>
              <a:rPr lang="en-US" sz="1800" dirty="0" smtClean="0"/>
              <a:t>())</a:t>
            </a:r>
            <a:br>
              <a:rPr lang="en-US" sz="1800" dirty="0" smtClean="0"/>
            </a:br>
            <a:r>
              <a:rPr lang="en-US" sz="1800" dirty="0" smtClean="0"/>
              <a:t>person </a:t>
            </a:r>
            <a:r>
              <a:rPr lang="en-US" sz="1800" dirty="0"/>
              <a:t>= </a:t>
            </a:r>
            <a:r>
              <a:rPr lang="en-US" sz="1800" dirty="0" smtClean="0"/>
              <a:t>player</a:t>
            </a:r>
            <a:br>
              <a:rPr lang="en-US" sz="1800" dirty="0" smtClean="0"/>
            </a:br>
            <a:r>
              <a:rPr lang="en-US" sz="1800" dirty="0" smtClean="0"/>
              <a:t>print(</a:t>
            </a:r>
            <a:r>
              <a:rPr lang="en-US" sz="1800" dirty="0" err="1" smtClean="0"/>
              <a:t>player.getFullName</a:t>
            </a:r>
            <a:r>
              <a:rPr lang="en-US" sz="1800" dirty="0"/>
              <a:t>())</a:t>
            </a:r>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1731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295400" y="106903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1800" dirty="0" err="1"/>
              <a:t>var</a:t>
            </a:r>
            <a:r>
              <a:rPr lang="en-US" sz="1800" dirty="0"/>
              <a:t> scientist = Scientist</a:t>
            </a:r>
            <a:r>
              <a:rPr lang="en-US" sz="1800" dirty="0" smtClean="0"/>
              <a:t>()</a:t>
            </a:r>
            <a:br>
              <a:rPr lang="en-US" sz="1800" dirty="0" smtClean="0"/>
            </a:br>
            <a:r>
              <a:rPr lang="en-US" sz="1800" dirty="0" err="1" smtClean="0"/>
              <a:t>scientist.firstName</a:t>
            </a:r>
            <a:r>
              <a:rPr lang="en-US" sz="1800" dirty="0" smtClean="0"/>
              <a:t> </a:t>
            </a:r>
            <a:r>
              <a:rPr lang="en-US" sz="1800" dirty="0"/>
              <a:t>= "</a:t>
            </a:r>
            <a:r>
              <a:rPr lang="en-US" sz="1800" dirty="0" smtClean="0"/>
              <a:t>Kara”</a:t>
            </a:r>
            <a:br>
              <a:rPr lang="en-US" sz="1800" dirty="0" smtClean="0"/>
            </a:br>
            <a:r>
              <a:rPr lang="en-US" sz="1800" dirty="0" err="1" smtClean="0"/>
              <a:t>scientist.lastName</a:t>
            </a:r>
            <a:r>
              <a:rPr lang="en-US" sz="1800" dirty="0" smtClean="0"/>
              <a:t> </a:t>
            </a:r>
            <a:r>
              <a:rPr lang="en-US" sz="1800" dirty="0"/>
              <a:t>= "</a:t>
            </a:r>
            <a:r>
              <a:rPr lang="en-US" sz="1800" dirty="0" smtClean="0"/>
              <a:t>Hoffman”</a:t>
            </a:r>
            <a:br>
              <a:rPr lang="en-US" sz="1800" dirty="0" smtClean="0"/>
            </a:br>
            <a:r>
              <a:rPr lang="en-US" sz="1800" dirty="0" err="1" smtClean="0"/>
              <a:t>scientist.field</a:t>
            </a:r>
            <a:r>
              <a:rPr lang="en-US" sz="1800" dirty="0" smtClean="0"/>
              <a:t> </a:t>
            </a:r>
            <a:r>
              <a:rPr lang="en-US" sz="1800" dirty="0"/>
              <a:t>= "Physics</a:t>
            </a:r>
            <a:r>
              <a:rPr lang="en-US" sz="1800" dirty="0" smtClean="0"/>
              <a:t>"</a:t>
            </a:r>
            <a:endParaRPr lang="en-US" sz="1800" dirty="0"/>
          </a:p>
          <a:p>
            <a:pPr marL="0" indent="0">
              <a:buNone/>
            </a:pPr>
            <a:r>
              <a:rPr lang="en-US" sz="1800" dirty="0" err="1"/>
              <a:t>var</a:t>
            </a:r>
            <a:r>
              <a:rPr lang="en-US" sz="1800" dirty="0"/>
              <a:t> player = </a:t>
            </a:r>
            <a:r>
              <a:rPr lang="en-US" sz="1800" dirty="0" err="1"/>
              <a:t>FootballPlayer</a:t>
            </a:r>
            <a:r>
              <a:rPr lang="en-US" sz="1800" dirty="0" smtClean="0"/>
              <a:t>();</a:t>
            </a:r>
            <a:br>
              <a:rPr lang="en-US" sz="1800" dirty="0" smtClean="0"/>
            </a:br>
            <a:r>
              <a:rPr lang="en-US" sz="1800" dirty="0" err="1" smtClean="0"/>
              <a:t>player.firstName</a:t>
            </a:r>
            <a:r>
              <a:rPr lang="en-US" sz="1800" dirty="0" smtClean="0"/>
              <a:t> </a:t>
            </a:r>
            <a:r>
              <a:rPr lang="en-US" sz="1800" dirty="0"/>
              <a:t>= "</a:t>
            </a:r>
            <a:r>
              <a:rPr lang="en-US" sz="1800" dirty="0" smtClean="0"/>
              <a:t>Dan”</a:t>
            </a:r>
            <a:br>
              <a:rPr lang="en-US" sz="1800" dirty="0" smtClean="0"/>
            </a:br>
            <a:r>
              <a:rPr lang="en-US" sz="1800" dirty="0" err="1" smtClean="0"/>
              <a:t>player.lastName</a:t>
            </a:r>
            <a:r>
              <a:rPr lang="en-US" sz="1800" dirty="0" smtClean="0"/>
              <a:t> </a:t>
            </a:r>
            <a:r>
              <a:rPr lang="en-US" sz="1800" dirty="0"/>
              <a:t>= "</a:t>
            </a:r>
            <a:r>
              <a:rPr lang="en-US" sz="1800" dirty="0" smtClean="0"/>
              <a:t>Marino”</a:t>
            </a:r>
            <a:br>
              <a:rPr lang="en-US" sz="1800" dirty="0" smtClean="0"/>
            </a:br>
            <a:r>
              <a:rPr lang="en-US" sz="1800" dirty="0" err="1" smtClean="0"/>
              <a:t>player.number</a:t>
            </a:r>
            <a:r>
              <a:rPr lang="en-US" sz="1800" dirty="0" smtClean="0"/>
              <a:t> </a:t>
            </a:r>
            <a:r>
              <a:rPr lang="en-US" sz="1800" dirty="0"/>
              <a:t>= </a:t>
            </a:r>
            <a:r>
              <a:rPr lang="en-US" sz="1800" dirty="0" smtClean="0"/>
              <a:t>13</a:t>
            </a:r>
            <a:endParaRPr lang="en-US" sz="1800" dirty="0"/>
          </a:p>
          <a:p>
            <a:pPr marL="0" indent="0">
              <a:buNone/>
            </a:pPr>
            <a:r>
              <a:rPr lang="en-US" sz="1800" dirty="0" err="1"/>
              <a:t>var</a:t>
            </a:r>
            <a:r>
              <a:rPr lang="en-US" sz="1800" dirty="0"/>
              <a:t> person: </a:t>
            </a:r>
            <a:r>
              <a:rPr lang="en-US" sz="1800" dirty="0" err="1" smtClean="0"/>
              <a:t>FullName</a:t>
            </a:r>
            <a:r>
              <a:rPr lang="en-US" sz="1800" dirty="0"/>
              <a:t/>
            </a:r>
            <a:br>
              <a:rPr lang="en-US" sz="1800" dirty="0"/>
            </a:br>
            <a:r>
              <a:rPr lang="en-US" sz="1800" dirty="0" smtClean="0"/>
              <a:t>person </a:t>
            </a:r>
            <a:r>
              <a:rPr lang="en-US" sz="1800" dirty="0"/>
              <a:t>= </a:t>
            </a:r>
            <a:r>
              <a:rPr lang="en-US" sz="1800" dirty="0" smtClean="0"/>
              <a:t>scientist;</a:t>
            </a:r>
            <a:br>
              <a:rPr lang="en-US" sz="1800" dirty="0" smtClean="0"/>
            </a:br>
            <a:r>
              <a:rPr lang="en-US" sz="1800" dirty="0" smtClean="0"/>
              <a:t>print(</a:t>
            </a:r>
            <a:r>
              <a:rPr lang="en-US" sz="1800" dirty="0" err="1" smtClean="0"/>
              <a:t>person.getFullName</a:t>
            </a:r>
            <a:r>
              <a:rPr lang="en-US" sz="1800" dirty="0" smtClean="0"/>
              <a:t>())</a:t>
            </a:r>
            <a:br>
              <a:rPr lang="en-US" sz="1800" dirty="0" smtClean="0"/>
            </a:br>
            <a:r>
              <a:rPr lang="en-US" sz="1800" dirty="0" smtClean="0"/>
              <a:t>person </a:t>
            </a:r>
            <a:r>
              <a:rPr lang="en-US" sz="1800" dirty="0"/>
              <a:t>= </a:t>
            </a:r>
            <a:r>
              <a:rPr lang="en-US" sz="1800" dirty="0" smtClean="0"/>
              <a:t>player</a:t>
            </a:r>
            <a:br>
              <a:rPr lang="en-US" sz="1800" dirty="0" smtClean="0"/>
            </a:br>
            <a:r>
              <a:rPr lang="en-US" sz="1800" dirty="0" smtClean="0"/>
              <a:t>print(</a:t>
            </a:r>
            <a:r>
              <a:rPr lang="en-US" sz="1800" dirty="0" err="1" smtClean="0"/>
              <a:t>player.getFullName</a:t>
            </a:r>
            <a:r>
              <a:rPr lang="en-US" sz="1800" dirty="0" smtClean="0"/>
              <a:t>())</a:t>
            </a:r>
          </a:p>
          <a:p>
            <a:pPr marL="0" indent="0">
              <a:buNone/>
            </a:pPr>
            <a:endParaRPr lang="en-US" sz="1800" b="1" dirty="0" smtClean="0"/>
          </a:p>
          <a:p>
            <a:pPr marL="0" indent="0">
              <a:buNone/>
            </a:pPr>
            <a:r>
              <a:rPr lang="en-US" sz="1800" b="1" dirty="0" smtClean="0"/>
              <a:t>Kara </a:t>
            </a:r>
            <a:r>
              <a:rPr lang="en-US" sz="1800" b="1" dirty="0"/>
              <a:t>Hoffman studies </a:t>
            </a:r>
            <a:r>
              <a:rPr lang="en-US" sz="1800" b="1" dirty="0" smtClean="0"/>
              <a:t>Physics</a:t>
            </a:r>
            <a:br>
              <a:rPr lang="en-US" sz="1800" b="1" dirty="0" smtClean="0"/>
            </a:br>
            <a:r>
              <a:rPr lang="en-US" sz="1800" b="1" dirty="0" smtClean="0"/>
              <a:t>Dan </a:t>
            </a:r>
            <a:r>
              <a:rPr lang="en-US" sz="1800" b="1" dirty="0"/>
              <a:t>Marino has the number 13</a:t>
            </a:r>
            <a:endParaRPr lang="en-US" sz="1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1133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extension String { </a:t>
            </a:r>
            <a:r>
              <a:rPr lang="en-US" sz="2800" dirty="0" smtClean="0"/>
              <a:t/>
            </a:r>
            <a:br>
              <a:rPr lang="en-US" sz="2800" dirty="0" smtClean="0"/>
            </a:br>
            <a:r>
              <a:rPr lang="en-US" sz="2800" dirty="0" smtClean="0"/>
              <a:t>	//</a:t>
            </a:r>
            <a:r>
              <a:rPr lang="en-US" sz="2800" dirty="0"/>
              <a:t>add new functionality here </a:t>
            </a:r>
            <a:r>
              <a:rPr lang="en-US" sz="2800" dirty="0" smtClean="0"/>
              <a:t/>
            </a:r>
            <a:br>
              <a:rPr lang="en-US" sz="2800" dirty="0" smtClean="0"/>
            </a:br>
            <a:r>
              <a:rPr lang="en-US" sz="2800" dirty="0" smtClean="0"/>
              <a:t>}</a:t>
            </a:r>
            <a:endParaRPr lang="en-US" dirty="0"/>
          </a:p>
        </p:txBody>
      </p:sp>
    </p:spTree>
    <p:extLst>
      <p:ext uri="{BB962C8B-B14F-4D97-AF65-F5344CB8AC3E}">
        <p14:creationId xmlns:p14="http://schemas.microsoft.com/office/powerpoint/2010/main" val="15104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3428" y="814748"/>
            <a:ext cx="6261342" cy="4836243"/>
          </a:xfrm>
        </p:spPr>
      </p:pic>
    </p:spTree>
    <p:extLst>
      <p:ext uri="{BB962C8B-B14F-4D97-AF65-F5344CB8AC3E}">
        <p14:creationId xmlns:p14="http://schemas.microsoft.com/office/powerpoint/2010/main" val="169200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a:t>
            </a:r>
            <a:r>
              <a:rPr lang="en-US" sz="2800" dirty="0" err="1"/>
              <a:t>myString</a:t>
            </a:r>
            <a:r>
              <a:rPr lang="en-US" sz="2800" dirty="0"/>
              <a:t> = "Learning Swift is fun"</a:t>
            </a:r>
          </a:p>
          <a:p>
            <a:pPr marL="0" indent="0">
              <a:buNone/>
            </a:pPr>
            <a:r>
              <a:rPr lang="en-US" sz="2800" dirty="0"/>
              <a:t>print(</a:t>
            </a:r>
            <a:r>
              <a:rPr lang="en-US" sz="2800" dirty="0" err="1"/>
              <a:t>myString.reverse</a:t>
            </a:r>
            <a:r>
              <a:rPr lang="en-US" sz="2800" dirty="0"/>
              <a:t>())</a:t>
            </a:r>
          </a:p>
          <a:p>
            <a:pPr marL="0" indent="0">
              <a:buNone/>
            </a:pPr>
            <a:r>
              <a:rPr lang="en-US" sz="2800" dirty="0"/>
              <a:t>print(</a:t>
            </a:r>
            <a:r>
              <a:rPr lang="en-US" sz="2800" dirty="0" err="1"/>
              <a:t>myString.firstLetter</a:t>
            </a:r>
            <a:r>
              <a:rPr lang="en-US" sz="2800" dirty="0"/>
              <a:t>)</a:t>
            </a:r>
          </a:p>
        </p:txBody>
      </p:sp>
    </p:spTree>
    <p:extLst>
      <p:ext uri="{BB962C8B-B14F-4D97-AF65-F5344CB8AC3E}">
        <p14:creationId xmlns:p14="http://schemas.microsoft.com/office/powerpoint/2010/main" val="191330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6071" y="1925320"/>
            <a:ext cx="8384599" cy="3433064"/>
          </a:xfrm>
        </p:spPr>
      </p:pic>
    </p:spTree>
    <p:extLst>
      <p:ext uri="{BB962C8B-B14F-4D97-AF65-F5344CB8AC3E}">
        <p14:creationId xmlns:p14="http://schemas.microsoft.com/office/powerpoint/2010/main" val="99309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95600" y="2115058"/>
            <a:ext cx="6400800" cy="3213100"/>
          </a:xfrm>
        </p:spPr>
      </p:pic>
    </p:spTree>
    <p:extLst>
      <p:ext uri="{BB962C8B-B14F-4D97-AF65-F5344CB8AC3E}">
        <p14:creationId xmlns:p14="http://schemas.microsoft.com/office/powerpoint/2010/main" val="41250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protocol </a:t>
            </a:r>
            <a:r>
              <a:rPr lang="en-US" sz="2800" dirty="0" err="1"/>
              <a:t>MyProtocol</a:t>
            </a:r>
            <a:r>
              <a:rPr lang="en-US" sz="2800" dirty="0"/>
              <a:t> { </a:t>
            </a:r>
            <a:r>
              <a:rPr lang="en-US" sz="2800" dirty="0" smtClean="0"/>
              <a:t/>
            </a:r>
            <a:br>
              <a:rPr lang="en-US" sz="2800" dirty="0" smtClean="0"/>
            </a:br>
            <a:r>
              <a:rPr lang="en-US" sz="2800" dirty="0" smtClean="0"/>
              <a:t>	//</a:t>
            </a:r>
            <a:r>
              <a:rPr lang="en-US" sz="2800" dirty="0"/>
              <a:t>protocol definition here </a:t>
            </a:r>
            <a:r>
              <a:rPr lang="en-US" sz="2800" dirty="0" smtClean="0"/>
              <a:t/>
            </a:r>
            <a:br>
              <a:rPr lang="en-US" sz="2800" dirty="0" smtClean="0"/>
            </a:br>
            <a:r>
              <a:rPr lang="en-US" sz="2800" dirty="0" smtClean="0"/>
              <a:t>}</a:t>
            </a:r>
          </a:p>
          <a:p>
            <a:pPr marL="0" indent="0">
              <a:buNone/>
            </a:pPr>
            <a:r>
              <a:rPr lang="en-US" sz="2800" dirty="0"/>
              <a:t>class </a:t>
            </a:r>
            <a:r>
              <a:rPr lang="en-US" sz="2800" dirty="0" err="1"/>
              <a:t>myClass</a:t>
            </a:r>
            <a:r>
              <a:rPr lang="en-US" sz="2800" dirty="0"/>
              <a:t>: </a:t>
            </a:r>
            <a:r>
              <a:rPr lang="en-US" sz="2800" dirty="0" err="1"/>
              <a:t>MyProtocol</a:t>
            </a:r>
            <a:r>
              <a:rPr lang="en-US" sz="2800" dirty="0"/>
              <a:t> { </a:t>
            </a:r>
            <a:r>
              <a:rPr lang="en-US" sz="2800" dirty="0" smtClean="0"/>
              <a:t/>
            </a:r>
            <a:br>
              <a:rPr lang="en-US" sz="2800" dirty="0" smtClean="0"/>
            </a:br>
            <a:r>
              <a:rPr lang="en-US" sz="2800" dirty="0" smtClean="0"/>
              <a:t>	//</a:t>
            </a:r>
            <a:r>
              <a:rPr lang="en-US" sz="2800" dirty="0"/>
              <a:t>class implementation here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215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904" y="1840738"/>
            <a:ext cx="6400800" cy="321310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0624" y="2756408"/>
            <a:ext cx="4967466" cy="2491930"/>
          </a:xfrm>
          <a:prstGeom prst="rect">
            <a:avLst/>
          </a:prstGeom>
        </p:spPr>
      </p:pic>
    </p:spTree>
    <p:extLst>
      <p:ext uri="{BB962C8B-B14F-4D97-AF65-F5344CB8AC3E}">
        <p14:creationId xmlns:p14="http://schemas.microsoft.com/office/powerpoint/2010/main" val="169013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15922" y="384048"/>
            <a:ext cx="5896073" cy="5748179"/>
          </a:xfrm>
        </p:spPr>
      </p:pic>
    </p:spTree>
    <p:extLst>
      <p:ext uri="{BB962C8B-B14F-4D97-AF65-F5344CB8AC3E}">
        <p14:creationId xmlns:p14="http://schemas.microsoft.com/office/powerpoint/2010/main" val="99205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15922" y="384048"/>
            <a:ext cx="5896073" cy="5748179"/>
          </a:xfrm>
        </p:spPr>
      </p:pic>
    </p:spTree>
    <p:extLst>
      <p:ext uri="{BB962C8B-B14F-4D97-AF65-F5344CB8AC3E}">
        <p14:creationId xmlns:p14="http://schemas.microsoft.com/office/powerpoint/2010/main" val="105874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2900" y="1987550"/>
            <a:ext cx="6426200" cy="3797300"/>
          </a:xfrm>
        </p:spPr>
      </p:pic>
    </p:spTree>
    <p:extLst>
      <p:ext uri="{BB962C8B-B14F-4D97-AF65-F5344CB8AC3E}">
        <p14:creationId xmlns:p14="http://schemas.microsoft.com/office/powerpoint/2010/main" val="5761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5104" y="503853"/>
            <a:ext cx="5988563" cy="5476323"/>
          </a:xfrm>
        </p:spPr>
      </p:pic>
    </p:spTree>
    <p:extLst>
      <p:ext uri="{BB962C8B-B14F-4D97-AF65-F5344CB8AC3E}">
        <p14:creationId xmlns:p14="http://schemas.microsoft.com/office/powerpoint/2010/main" val="86747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8775" y="2461260"/>
            <a:ext cx="10714449" cy="2439924"/>
          </a:xfrm>
        </p:spPr>
      </p:pic>
    </p:spTree>
    <p:extLst>
      <p:ext uri="{BB962C8B-B14F-4D97-AF65-F5344CB8AC3E}">
        <p14:creationId xmlns:p14="http://schemas.microsoft.com/office/powerpoint/2010/main" val="90828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1164" y="1930908"/>
            <a:ext cx="7696200" cy="17526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2688" y="3840162"/>
            <a:ext cx="6888480" cy="2276865"/>
          </a:xfrm>
          <a:prstGeom prst="rect">
            <a:avLst/>
          </a:prstGeom>
        </p:spPr>
      </p:pic>
    </p:spTree>
    <p:extLst>
      <p:ext uri="{BB962C8B-B14F-4D97-AF65-F5344CB8AC3E}">
        <p14:creationId xmlns:p14="http://schemas.microsoft.com/office/powerpoint/2010/main" val="20648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1164" y="1930908"/>
            <a:ext cx="7696200" cy="17526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2688" y="3840162"/>
            <a:ext cx="6888480" cy="2276865"/>
          </a:xfrm>
          <a:prstGeom prst="rect">
            <a:avLst/>
          </a:prstGeom>
        </p:spPr>
      </p:pic>
    </p:spTree>
    <p:extLst>
      <p:ext uri="{BB962C8B-B14F-4D97-AF65-F5344CB8AC3E}">
        <p14:creationId xmlns:p14="http://schemas.microsoft.com/office/powerpoint/2010/main" val="46109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34648" y="207264"/>
            <a:ext cx="6350510" cy="5791200"/>
          </a:xfrm>
        </p:spPr>
      </p:pic>
    </p:spTree>
    <p:extLst>
      <p:ext uri="{BB962C8B-B14F-4D97-AF65-F5344CB8AC3E}">
        <p14:creationId xmlns:p14="http://schemas.microsoft.com/office/powerpoint/2010/main" val="129392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4761" y="2017014"/>
            <a:ext cx="9022478" cy="3359658"/>
          </a:xfrm>
        </p:spPr>
      </p:pic>
    </p:spTree>
    <p:extLst>
      <p:ext uri="{BB962C8B-B14F-4D97-AF65-F5344CB8AC3E}">
        <p14:creationId xmlns:p14="http://schemas.microsoft.com/office/powerpoint/2010/main" val="35603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a:t>
            </a:r>
            <a:r>
              <a:rPr lang="en-US" sz="2800" dirty="0" err="1"/>
              <a:t>MyClass</a:t>
            </a:r>
            <a:r>
              <a:rPr lang="en-US" sz="2800" dirty="0"/>
              <a:t>: </a:t>
            </a:r>
            <a:r>
              <a:rPr lang="en-US" sz="2800" dirty="0" err="1"/>
              <a:t>MyProtocol</a:t>
            </a:r>
            <a:r>
              <a:rPr lang="en-US" sz="2800" dirty="0"/>
              <a:t>, </a:t>
            </a:r>
            <a:r>
              <a:rPr lang="en-US" sz="2800" dirty="0" err="1"/>
              <a:t>AnotherProtocol</a:t>
            </a:r>
            <a:r>
              <a:rPr lang="en-US" sz="2800" dirty="0"/>
              <a:t>, </a:t>
            </a:r>
            <a:r>
              <a:rPr lang="en-US" sz="2800" dirty="0" err="1"/>
              <a:t>ThirdProtocol</a:t>
            </a:r>
            <a:r>
              <a:rPr lang="en-US" sz="2800" dirty="0"/>
              <a:t> { </a:t>
            </a:r>
            <a:r>
              <a:rPr lang="en-US" sz="2800" dirty="0" smtClean="0"/>
              <a:t/>
            </a:r>
            <a:br>
              <a:rPr lang="en-US" sz="2800" dirty="0" smtClean="0"/>
            </a:br>
            <a:r>
              <a:rPr lang="en-US" sz="2800" dirty="0" smtClean="0"/>
              <a:t>	// </a:t>
            </a:r>
            <a:r>
              <a:rPr lang="en-US" sz="2800" dirty="0"/>
              <a:t>class implementation here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895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7382" y="2017014"/>
            <a:ext cx="5422900" cy="201930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9424" y="3099816"/>
            <a:ext cx="6640576" cy="2258568"/>
          </a:xfrm>
          <a:prstGeom prst="rect">
            <a:avLst/>
          </a:prstGeom>
        </p:spPr>
      </p:pic>
    </p:spTree>
    <p:extLst>
      <p:ext uri="{BB962C8B-B14F-4D97-AF65-F5344CB8AC3E}">
        <p14:creationId xmlns:p14="http://schemas.microsoft.com/office/powerpoint/2010/main" val="158433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Thursday</a:t>
            </a:r>
            <a:endParaRPr lang="en-US" dirty="0"/>
          </a:p>
        </p:txBody>
      </p:sp>
      <p:sp>
        <p:nvSpPr>
          <p:cNvPr id="3" name="Content Placeholder 2"/>
          <p:cNvSpPr>
            <a:spLocks noGrp="1"/>
          </p:cNvSpPr>
          <p:nvPr>
            <p:ph idx="1"/>
          </p:nvPr>
        </p:nvSpPr>
        <p:spPr/>
        <p:txBody>
          <a:bodyPr>
            <a:normAutofit/>
          </a:bodyPr>
          <a:lstStyle/>
          <a:p>
            <a:r>
              <a:rPr lang="en-US" sz="2800" dirty="0" smtClean="0"/>
              <a:t>Protocols and Extensions</a:t>
            </a:r>
          </a:p>
          <a:p>
            <a:r>
              <a:rPr lang="en-US" sz="2800" dirty="0" smtClean="0"/>
              <a:t>No need for </a:t>
            </a:r>
            <a:r>
              <a:rPr lang="en-US" sz="2800" dirty="0" err="1" smtClean="0"/>
              <a:t>Xcode</a:t>
            </a:r>
            <a:r>
              <a:rPr lang="en-US" sz="2800" dirty="0" smtClean="0"/>
              <a:t> as yet.</a:t>
            </a:r>
          </a:p>
          <a:p>
            <a:endParaRPr lang="en-US" dirty="0"/>
          </a:p>
        </p:txBody>
      </p:sp>
    </p:spTree>
    <p:extLst>
      <p:ext uri="{BB962C8B-B14F-4D97-AF65-F5344CB8AC3E}">
        <p14:creationId xmlns:p14="http://schemas.microsoft.com/office/powerpoint/2010/main" val="19627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Programming</a:t>
            </a:r>
            <a:endParaRPr lang="en-US" dirty="0"/>
          </a:p>
        </p:txBody>
      </p:sp>
      <p:sp>
        <p:nvSpPr>
          <p:cNvPr id="3" name="Content Placeholder 2"/>
          <p:cNvSpPr>
            <a:spLocks noGrp="1"/>
          </p:cNvSpPr>
          <p:nvPr>
            <p:ph idx="1"/>
          </p:nvPr>
        </p:nvSpPr>
        <p:spPr/>
        <p:txBody>
          <a:bodyPr>
            <a:normAutofit/>
          </a:bodyPr>
          <a:lstStyle/>
          <a:p>
            <a:r>
              <a:rPr lang="en-US" sz="2800" dirty="0"/>
              <a:t>How protocols are used as a type</a:t>
            </a:r>
          </a:p>
          <a:p>
            <a:r>
              <a:rPr lang="en-US" sz="2800" dirty="0"/>
              <a:t>How to implement polymorphism in Swift using protocols</a:t>
            </a:r>
          </a:p>
          <a:p>
            <a:r>
              <a:rPr lang="en-US" sz="2800" dirty="0"/>
              <a:t>How to use protocol extensions</a:t>
            </a:r>
          </a:p>
          <a:p>
            <a:r>
              <a:rPr lang="en-US" sz="2800" dirty="0"/>
              <a:t>Why we would want to use protocol extensions</a:t>
            </a:r>
          </a:p>
        </p:txBody>
      </p:sp>
    </p:spTree>
    <p:extLst>
      <p:ext uri="{BB962C8B-B14F-4D97-AF65-F5344CB8AC3E}">
        <p14:creationId xmlns:p14="http://schemas.microsoft.com/office/powerpoint/2010/main" val="84575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as Types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2236724"/>
            <a:ext cx="9328513" cy="2902204"/>
          </a:xfrm>
        </p:spPr>
      </p:pic>
    </p:spTree>
    <p:extLst>
      <p:ext uri="{BB962C8B-B14F-4D97-AF65-F5344CB8AC3E}">
        <p14:creationId xmlns:p14="http://schemas.microsoft.com/office/powerpoint/2010/main" val="125463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as Types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2347" y="2045716"/>
            <a:ext cx="10627306" cy="164846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347" y="3832587"/>
            <a:ext cx="5377181" cy="68990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939" y="4660900"/>
            <a:ext cx="6313397" cy="880049"/>
          </a:xfrm>
          <a:prstGeom prst="rect">
            <a:avLst/>
          </a:prstGeom>
        </p:spPr>
      </p:pic>
    </p:spTree>
    <p:extLst>
      <p:ext uri="{BB962C8B-B14F-4D97-AF65-F5344CB8AC3E}">
        <p14:creationId xmlns:p14="http://schemas.microsoft.com/office/powerpoint/2010/main" val="190235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as Types</a:t>
            </a:r>
            <a:endParaRPr lang="en-US" dirty="0"/>
          </a:p>
        </p:txBody>
      </p:sp>
      <p:sp>
        <p:nvSpPr>
          <p:cNvPr id="3" name="Content Placeholder 2"/>
          <p:cNvSpPr>
            <a:spLocks noGrp="1"/>
          </p:cNvSpPr>
          <p:nvPr>
            <p:ph idx="1"/>
          </p:nvPr>
        </p:nvSpPr>
        <p:spPr>
          <a:xfrm>
            <a:off x="182880" y="1981201"/>
            <a:ext cx="11722608" cy="3809999"/>
          </a:xfrm>
        </p:spPr>
        <p:txBody>
          <a:bodyPr>
            <a:normAutofit/>
          </a:bodyPr>
          <a:lstStyle/>
          <a:p>
            <a:pPr marL="0" indent="0">
              <a:buNone/>
            </a:pPr>
            <a:r>
              <a:rPr lang="en-US" dirty="0" err="1"/>
              <a:t>PersonProtocol</a:t>
            </a:r>
            <a:r>
              <a:rPr lang="en-US" dirty="0"/>
              <a:t> </a:t>
            </a:r>
            <a:r>
              <a:rPr lang="en-US" dirty="0" err="1"/>
              <a:t>protocol:var</a:t>
            </a:r>
            <a:r>
              <a:rPr lang="en-US" dirty="0"/>
              <a:t> </a:t>
            </a:r>
            <a:r>
              <a:rPr lang="en-US" dirty="0" smtClean="0"/>
              <a:t/>
            </a:r>
            <a:br>
              <a:rPr lang="en-US" dirty="0" smtClean="0"/>
            </a:br>
            <a:r>
              <a:rPr lang="en-US" dirty="0" err="1" smtClean="0"/>
              <a:t>myPerson</a:t>
            </a:r>
            <a:r>
              <a:rPr lang="en-US" dirty="0"/>
              <a:t>: </a:t>
            </a:r>
            <a:r>
              <a:rPr lang="en-US" dirty="0" err="1"/>
              <a:t>PersonProtocol</a:t>
            </a:r>
            <a:r>
              <a:rPr lang="en-US" dirty="0"/>
              <a:t>  </a:t>
            </a:r>
            <a:endParaRPr lang="en-US" dirty="0" smtClean="0"/>
          </a:p>
          <a:p>
            <a:pPr marL="0" indent="0">
              <a:buNone/>
            </a:pPr>
            <a:r>
              <a:rPr lang="en-US" dirty="0" smtClean="0"/>
              <a:t/>
            </a:r>
            <a:br>
              <a:rPr lang="en-US" dirty="0" smtClean="0"/>
            </a:br>
            <a:r>
              <a:rPr lang="en-US" dirty="0" err="1" smtClean="0"/>
              <a:t>myPerson</a:t>
            </a:r>
            <a:r>
              <a:rPr lang="en-US" dirty="0" smtClean="0"/>
              <a:t> </a:t>
            </a:r>
            <a:r>
              <a:rPr lang="en-US" dirty="0"/>
              <a:t>= </a:t>
            </a:r>
            <a:r>
              <a:rPr lang="en-US" dirty="0" err="1"/>
              <a:t>SwiftProgrammer</a:t>
            </a:r>
            <a:r>
              <a:rPr lang="en-US" dirty="0"/>
              <a:t>(</a:t>
            </a:r>
            <a:r>
              <a:rPr lang="en-US" dirty="0" err="1"/>
              <a:t>firstName</a:t>
            </a:r>
            <a:r>
              <a:rPr lang="en-US" dirty="0"/>
              <a:t>: "Jon", </a:t>
            </a:r>
            <a:r>
              <a:rPr lang="en-US" dirty="0" err="1"/>
              <a:t>lastName</a:t>
            </a:r>
            <a:r>
              <a:rPr lang="en-US" dirty="0"/>
              <a:t>: "Hoffman", </a:t>
            </a:r>
            <a:r>
              <a:rPr lang="en-US" dirty="0" err="1"/>
              <a:t>birthDate</a:t>
            </a:r>
            <a:r>
              <a:rPr lang="en-US" dirty="0"/>
              <a:t>: </a:t>
            </a:r>
            <a:r>
              <a:rPr lang="en-US" dirty="0" err="1"/>
              <a:t>bDateProgrammer</a:t>
            </a:r>
            <a:r>
              <a:rPr lang="en-US" dirty="0"/>
              <a:t>) </a:t>
            </a:r>
            <a:r>
              <a:rPr lang="en-US" dirty="0" smtClean="0"/>
              <a:t/>
            </a:r>
            <a:br>
              <a:rPr lang="en-US" dirty="0" smtClean="0"/>
            </a:br>
            <a:r>
              <a:rPr lang="en-US" dirty="0" smtClean="0"/>
              <a:t>print</a:t>
            </a:r>
            <a:r>
              <a:rPr lang="en-US" dirty="0"/>
              <a:t>("\(</a:t>
            </a:r>
            <a:r>
              <a:rPr lang="en-US" dirty="0" err="1"/>
              <a:t>myPerson.firstName</a:t>
            </a:r>
            <a:r>
              <a:rPr lang="en-US" dirty="0"/>
              <a:t>) \(</a:t>
            </a:r>
            <a:r>
              <a:rPr lang="en-US" dirty="0" err="1"/>
              <a:t>myPerson.lastName</a:t>
            </a:r>
            <a:r>
              <a:rPr lang="en-US" dirty="0"/>
              <a:t>)")  </a:t>
            </a:r>
          </a:p>
          <a:p>
            <a:pPr marL="0" indent="0">
              <a:buNone/>
            </a:pPr>
            <a:r>
              <a:rPr lang="en-US" dirty="0" err="1" smtClean="0"/>
              <a:t>myPerson</a:t>
            </a:r>
            <a:r>
              <a:rPr lang="en-US" dirty="0" smtClean="0"/>
              <a:t> </a:t>
            </a:r>
            <a:r>
              <a:rPr lang="en-US" dirty="0"/>
              <a:t>= </a:t>
            </a:r>
            <a:r>
              <a:rPr lang="en-US" dirty="0" err="1"/>
              <a:t>FootballPlayer</a:t>
            </a:r>
            <a:r>
              <a:rPr lang="en-US" dirty="0"/>
              <a:t>(</a:t>
            </a:r>
            <a:r>
              <a:rPr lang="en-US" dirty="0" err="1"/>
              <a:t>firstName</a:t>
            </a:r>
            <a:r>
              <a:rPr lang="en-US" dirty="0"/>
              <a:t>: "Dan", </a:t>
            </a:r>
            <a:r>
              <a:rPr lang="en-US" dirty="0" err="1"/>
              <a:t>lastName</a:t>
            </a:r>
            <a:r>
              <a:rPr lang="en-US" dirty="0"/>
              <a:t>: "Marino", </a:t>
            </a:r>
            <a:r>
              <a:rPr lang="en-US" dirty="0" err="1"/>
              <a:t>birthDate</a:t>
            </a:r>
            <a:r>
              <a:rPr lang="en-US" dirty="0"/>
              <a:t>: </a:t>
            </a:r>
            <a:r>
              <a:rPr lang="en-US" dirty="0" err="1"/>
              <a:t>bDatePlayer</a:t>
            </a:r>
            <a:r>
              <a:rPr lang="en-US" dirty="0"/>
              <a:t>) </a:t>
            </a:r>
            <a:r>
              <a:rPr lang="en-US" dirty="0" smtClean="0"/>
              <a:t/>
            </a:r>
            <a:br>
              <a:rPr lang="en-US" dirty="0" smtClean="0"/>
            </a:br>
            <a:r>
              <a:rPr lang="en-US" dirty="0" smtClean="0"/>
              <a:t>print</a:t>
            </a:r>
            <a:r>
              <a:rPr lang="en-US" dirty="0"/>
              <a:t>("\(</a:t>
            </a:r>
            <a:r>
              <a:rPr lang="en-US" dirty="0" err="1"/>
              <a:t>myPerson.firstName</a:t>
            </a:r>
            <a:r>
              <a:rPr lang="en-US" dirty="0"/>
              <a:t>) \(</a:t>
            </a:r>
            <a:r>
              <a:rPr lang="en-US" dirty="0" err="1"/>
              <a:t>myPerson.lastName</a:t>
            </a:r>
            <a:r>
              <a:rPr lang="en-US" dirty="0"/>
              <a:t>)") </a:t>
            </a:r>
          </a:p>
        </p:txBody>
      </p:sp>
    </p:spTree>
    <p:extLst>
      <p:ext uri="{BB962C8B-B14F-4D97-AF65-F5344CB8AC3E}">
        <p14:creationId xmlns:p14="http://schemas.microsoft.com/office/powerpoint/2010/main" val="12728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with Protocols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3768" y="2221484"/>
            <a:ext cx="9660496" cy="198475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8580" y="4206240"/>
            <a:ext cx="6808622" cy="1335024"/>
          </a:xfrm>
          <a:prstGeom prst="rect">
            <a:avLst/>
          </a:prstGeom>
        </p:spPr>
      </p:pic>
    </p:spTree>
    <p:extLst>
      <p:ext uri="{BB962C8B-B14F-4D97-AF65-F5344CB8AC3E}">
        <p14:creationId xmlns:p14="http://schemas.microsoft.com/office/powerpoint/2010/main" val="98712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with Protocols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8538" y="2578608"/>
            <a:ext cx="10694924" cy="2029968"/>
          </a:xfrm>
        </p:spPr>
      </p:pic>
    </p:spTree>
    <p:extLst>
      <p:ext uri="{BB962C8B-B14F-4D97-AF65-F5344CB8AC3E}">
        <p14:creationId xmlns:p14="http://schemas.microsoft.com/office/powerpoint/2010/main" val="199033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with Protocols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6429" y="2147316"/>
            <a:ext cx="7854099" cy="3211068"/>
          </a:xfrm>
        </p:spPr>
      </p:pic>
    </p:spTree>
    <p:extLst>
      <p:ext uri="{BB962C8B-B14F-4D97-AF65-F5344CB8AC3E}">
        <p14:creationId xmlns:p14="http://schemas.microsoft.com/office/powerpoint/2010/main" val="163529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with Protocols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637" y="2398014"/>
            <a:ext cx="9767963" cy="1881378"/>
          </a:xfrm>
        </p:spPr>
      </p:pic>
    </p:spTree>
    <p:extLst>
      <p:ext uri="{BB962C8B-B14F-4D97-AF65-F5344CB8AC3E}">
        <p14:creationId xmlns:p14="http://schemas.microsoft.com/office/powerpoint/2010/main" val="175838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a:t>
            </a:r>
            <a:r>
              <a:rPr lang="en-US" sz="2800" dirty="0" err="1"/>
              <a:t>MyClass</a:t>
            </a:r>
            <a:r>
              <a:rPr lang="en-US" sz="2800" dirty="0"/>
              <a:t>: </a:t>
            </a:r>
            <a:r>
              <a:rPr lang="en-US" sz="2800" dirty="0" err="1"/>
              <a:t>MySuperClass</a:t>
            </a:r>
            <a:r>
              <a:rPr lang="en-US" sz="2800" dirty="0"/>
              <a:t>, </a:t>
            </a:r>
            <a:r>
              <a:rPr lang="en-US" sz="2800" dirty="0" err="1"/>
              <a:t>MyProtocol</a:t>
            </a:r>
            <a:r>
              <a:rPr lang="en-US" sz="2800" dirty="0"/>
              <a:t>, MyProtocol2 { </a:t>
            </a:r>
            <a:r>
              <a:rPr lang="en-US" sz="2800" dirty="0" smtClean="0"/>
              <a:t/>
            </a:r>
            <a:br>
              <a:rPr lang="en-US" sz="2800" dirty="0" smtClean="0"/>
            </a:br>
            <a:r>
              <a:rPr lang="en-US" sz="2800" dirty="0" smtClean="0"/>
              <a:t>	// </a:t>
            </a:r>
            <a:r>
              <a:rPr lang="en-US" sz="2800" dirty="0"/>
              <a:t>Class implementation here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9752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with Protocols</a:t>
            </a:r>
            <a:endParaRPr lang="en-US" dirty="0"/>
          </a:p>
        </p:txBody>
      </p:sp>
      <p:sp>
        <p:nvSpPr>
          <p:cNvPr id="6" name="Content Placeholder 5"/>
          <p:cNvSpPr>
            <a:spLocks noGrp="1"/>
          </p:cNvSpPr>
          <p:nvPr>
            <p:ph idx="1"/>
          </p:nvPr>
        </p:nvSpPr>
        <p:spPr/>
        <p:txBody>
          <a:bodyPr/>
          <a:lstStyle/>
          <a:p>
            <a:r>
              <a:rPr lang="en-US" sz="2800" dirty="0" smtClean="0"/>
              <a:t>as?</a:t>
            </a:r>
          </a:p>
          <a:p>
            <a:r>
              <a:rPr lang="en-US" sz="2800" dirty="0" smtClean="0"/>
              <a:t>as!</a:t>
            </a:r>
          </a:p>
          <a:p>
            <a:endParaRPr lang="en-US" dirty="0"/>
          </a:p>
        </p:txBody>
      </p:sp>
    </p:spTree>
    <p:extLst>
      <p:ext uri="{BB962C8B-B14F-4D97-AF65-F5344CB8AC3E}">
        <p14:creationId xmlns:p14="http://schemas.microsoft.com/office/powerpoint/2010/main" val="189734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with Protocols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4972" y="1894078"/>
            <a:ext cx="10533380" cy="2202434"/>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4096512"/>
            <a:ext cx="10525242" cy="1477582"/>
          </a:xfrm>
          <a:prstGeom prst="rect">
            <a:avLst/>
          </a:prstGeom>
        </p:spPr>
      </p:pic>
    </p:spTree>
    <p:extLst>
      <p:ext uri="{BB962C8B-B14F-4D97-AF65-F5344CB8AC3E}">
        <p14:creationId xmlns:p14="http://schemas.microsoft.com/office/powerpoint/2010/main" val="86784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4794" y="2331974"/>
            <a:ext cx="7108468" cy="2130298"/>
          </a:xfrm>
        </p:spPr>
      </p:pic>
    </p:spTree>
    <p:extLst>
      <p:ext uri="{BB962C8B-B14F-4D97-AF65-F5344CB8AC3E}">
        <p14:creationId xmlns:p14="http://schemas.microsoft.com/office/powerpoint/2010/main" val="2405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810768"/>
            <a:ext cx="4854394" cy="5059680"/>
          </a:xfrm>
        </p:spPr>
      </p:pic>
    </p:spTree>
    <p:extLst>
      <p:ext uri="{BB962C8B-B14F-4D97-AF65-F5344CB8AC3E}">
        <p14:creationId xmlns:p14="http://schemas.microsoft.com/office/powerpoint/2010/main" val="13245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24099" y="2130298"/>
            <a:ext cx="6666599" cy="2716022"/>
          </a:xfrm>
        </p:spPr>
      </p:pic>
    </p:spTree>
    <p:extLst>
      <p:ext uri="{BB962C8B-B14F-4D97-AF65-F5344CB8AC3E}">
        <p14:creationId xmlns:p14="http://schemas.microsoft.com/office/powerpoint/2010/main" val="116184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15080" y="371855"/>
            <a:ext cx="3516472" cy="6144273"/>
          </a:xfrm>
        </p:spPr>
      </p:pic>
    </p:spTree>
    <p:extLst>
      <p:ext uri="{BB962C8B-B14F-4D97-AF65-F5344CB8AC3E}">
        <p14:creationId xmlns:p14="http://schemas.microsoft.com/office/powerpoint/2010/main" val="108163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2446" y="1970024"/>
            <a:ext cx="5402834" cy="3793840"/>
          </a:xfrm>
        </p:spPr>
      </p:pic>
    </p:spTree>
    <p:extLst>
      <p:ext uri="{BB962C8B-B14F-4D97-AF65-F5344CB8AC3E}">
        <p14:creationId xmlns:p14="http://schemas.microsoft.com/office/powerpoint/2010/main" val="110634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6577" y="503852"/>
            <a:ext cx="5190419" cy="5366595"/>
          </a:xfrm>
        </p:spPr>
      </p:pic>
    </p:spTree>
    <p:extLst>
      <p:ext uri="{BB962C8B-B14F-4D97-AF65-F5344CB8AC3E}">
        <p14:creationId xmlns:p14="http://schemas.microsoft.com/office/powerpoint/2010/main" val="52399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2104" y="2124964"/>
            <a:ext cx="10808766" cy="2721356"/>
          </a:xfrm>
        </p:spPr>
      </p:pic>
    </p:spTree>
    <p:extLst>
      <p:ext uri="{BB962C8B-B14F-4D97-AF65-F5344CB8AC3E}">
        <p14:creationId xmlns:p14="http://schemas.microsoft.com/office/powerpoint/2010/main" val="78325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8981" y="2036064"/>
            <a:ext cx="6624203" cy="3651504"/>
          </a:xfrm>
        </p:spPr>
      </p:pic>
    </p:spTree>
    <p:extLst>
      <p:ext uri="{BB962C8B-B14F-4D97-AF65-F5344CB8AC3E}">
        <p14:creationId xmlns:p14="http://schemas.microsoft.com/office/powerpoint/2010/main" val="119516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a:t>
            </a:r>
            <a:r>
              <a:rPr lang="en-US" sz="2800" dirty="0" err="1"/>
              <a:t>MyClass</a:t>
            </a:r>
            <a:r>
              <a:rPr lang="en-US" sz="2800" dirty="0"/>
              <a:t>: </a:t>
            </a:r>
            <a:r>
              <a:rPr lang="en-US" sz="2800" dirty="0" err="1"/>
              <a:t>MySuperClass</a:t>
            </a:r>
            <a:r>
              <a:rPr lang="en-US" sz="2800" dirty="0"/>
              <a:t>, </a:t>
            </a:r>
            <a:r>
              <a:rPr lang="en-US" sz="2800" dirty="0" err="1"/>
              <a:t>MyProtocol</a:t>
            </a:r>
            <a:r>
              <a:rPr lang="en-US" sz="2800" dirty="0"/>
              <a:t>, MyProtocol2 { </a:t>
            </a:r>
            <a:r>
              <a:rPr lang="en-US" sz="2800" dirty="0" smtClean="0"/>
              <a:t/>
            </a:r>
            <a:br>
              <a:rPr lang="en-US" sz="2800" dirty="0" smtClean="0"/>
            </a:br>
            <a:r>
              <a:rPr lang="en-US" sz="2800" dirty="0" smtClean="0"/>
              <a:t>	// </a:t>
            </a:r>
            <a:r>
              <a:rPr lang="en-US" sz="2800" dirty="0"/>
              <a:t>Class implementation here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4006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2177796"/>
            <a:ext cx="10193528" cy="3491484"/>
          </a:xfrm>
        </p:spPr>
      </p:pic>
    </p:spTree>
    <p:extLst>
      <p:ext uri="{BB962C8B-B14F-4D97-AF65-F5344CB8AC3E}">
        <p14:creationId xmlns:p14="http://schemas.microsoft.com/office/powerpoint/2010/main" val="55403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23466" y="302685"/>
            <a:ext cx="5615940" cy="5718048"/>
          </a:xfrm>
        </p:spPr>
      </p:pic>
    </p:spTree>
    <p:extLst>
      <p:ext uri="{BB962C8B-B14F-4D97-AF65-F5344CB8AC3E}">
        <p14:creationId xmlns:p14="http://schemas.microsoft.com/office/powerpoint/2010/main" val="31633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23466" y="302685"/>
            <a:ext cx="5615940" cy="5718048"/>
          </a:xfrm>
        </p:spPr>
      </p:pic>
    </p:spTree>
    <p:extLst>
      <p:ext uri="{BB962C8B-B14F-4D97-AF65-F5344CB8AC3E}">
        <p14:creationId xmlns:p14="http://schemas.microsoft.com/office/powerpoint/2010/main" val="8313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2198" y="2435352"/>
            <a:ext cx="8355298" cy="1990344"/>
          </a:xfrm>
        </p:spPr>
      </p:pic>
    </p:spTree>
    <p:extLst>
      <p:ext uri="{BB962C8B-B14F-4D97-AF65-F5344CB8AC3E}">
        <p14:creationId xmlns:p14="http://schemas.microsoft.com/office/powerpoint/2010/main" val="92790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10176" y="503853"/>
            <a:ext cx="6881824" cy="5531187"/>
          </a:xfrm>
        </p:spPr>
      </p:pic>
    </p:spTree>
    <p:extLst>
      <p:ext uri="{BB962C8B-B14F-4D97-AF65-F5344CB8AC3E}">
        <p14:creationId xmlns:p14="http://schemas.microsoft.com/office/powerpoint/2010/main" val="20130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72154" y="503853"/>
            <a:ext cx="6619846" cy="5425440"/>
          </a:xfrm>
        </p:spPr>
      </p:pic>
    </p:spTree>
    <p:extLst>
      <p:ext uri="{BB962C8B-B14F-4D97-AF65-F5344CB8AC3E}">
        <p14:creationId xmlns:p14="http://schemas.microsoft.com/office/powerpoint/2010/main" val="59463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7352" y="2427224"/>
            <a:ext cx="7569200" cy="2844800"/>
          </a:xfrm>
        </p:spPr>
      </p:pic>
    </p:spTree>
    <p:extLst>
      <p:ext uri="{BB962C8B-B14F-4D97-AF65-F5344CB8AC3E}">
        <p14:creationId xmlns:p14="http://schemas.microsoft.com/office/powerpoint/2010/main" val="4150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a:t>
            </a:r>
            <a:endParaRPr lang="en-US" dirty="0"/>
          </a:p>
        </p:txBody>
      </p:sp>
      <p:sp>
        <p:nvSpPr>
          <p:cNvPr id="3" name="Content Placeholder 2"/>
          <p:cNvSpPr>
            <a:spLocks noGrp="1"/>
          </p:cNvSpPr>
          <p:nvPr>
            <p:ph idx="1"/>
          </p:nvPr>
        </p:nvSpPr>
        <p:spPr/>
        <p:txBody>
          <a:bodyPr>
            <a:normAutofit/>
          </a:bodyPr>
          <a:lstStyle/>
          <a:p>
            <a:r>
              <a:rPr lang="en-US" sz="2800" dirty="0"/>
              <a:t>The difference between OOP and POP design</a:t>
            </a:r>
          </a:p>
          <a:p>
            <a:r>
              <a:rPr lang="en-US" sz="2800" dirty="0"/>
              <a:t>What is protocol-oriented design?</a:t>
            </a:r>
          </a:p>
          <a:p>
            <a:r>
              <a:rPr lang="en-US" sz="2800" dirty="0"/>
              <a:t>What is protocol composition?</a:t>
            </a:r>
          </a:p>
          <a:p>
            <a:r>
              <a:rPr lang="en-US" sz="2800" dirty="0"/>
              <a:t>What is protocol inheritance</a:t>
            </a:r>
            <a:r>
              <a:rPr lang="en-US" sz="2800" dirty="0" smtClean="0"/>
              <a:t>?</a:t>
            </a:r>
            <a:endParaRPr lang="en-US" sz="2800" dirty="0"/>
          </a:p>
        </p:txBody>
      </p:sp>
    </p:spTree>
    <p:extLst>
      <p:ext uri="{BB962C8B-B14F-4D97-AF65-F5344CB8AC3E}">
        <p14:creationId xmlns:p14="http://schemas.microsoft.com/office/powerpoint/2010/main" val="55567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Requirements</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a:t>We will have three categories of animal: sea, land, and air.</a:t>
            </a:r>
          </a:p>
          <a:p>
            <a:r>
              <a:rPr lang="en-US" sz="2800" dirty="0"/>
              <a:t>Animals may be members of multiple categories. For example an alligator can be a member of both the land and sea categories.</a:t>
            </a:r>
          </a:p>
          <a:p>
            <a:r>
              <a:rPr lang="en-US" sz="2800" dirty="0"/>
              <a:t>Animals may be able to attack and/or move when they are on a tile that matches the categories they are in.</a:t>
            </a:r>
          </a:p>
          <a:p>
            <a:r>
              <a:rPr lang="en-US" sz="2800" dirty="0"/>
              <a:t>Animals will start off with a certain number of hit points and if those hit points reach 0 or less then they will die.</a:t>
            </a:r>
          </a:p>
          <a:p>
            <a:r>
              <a:rPr lang="en-US" sz="2800" dirty="0"/>
              <a:t>For our example here we will define two animals (Lion and Alligator) but we know that the number of animal types will grow as we develop the game.</a:t>
            </a:r>
          </a:p>
        </p:txBody>
      </p:sp>
    </p:spTree>
    <p:extLst>
      <p:ext uri="{BB962C8B-B14F-4D97-AF65-F5344CB8AC3E}">
        <p14:creationId xmlns:p14="http://schemas.microsoft.com/office/powerpoint/2010/main" val="23710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OOD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4600" y="2444750"/>
            <a:ext cx="4622800" cy="2882900"/>
          </a:xfrm>
        </p:spPr>
      </p:pic>
    </p:spTree>
    <p:extLst>
      <p:ext uri="{BB962C8B-B14F-4D97-AF65-F5344CB8AC3E}">
        <p14:creationId xmlns:p14="http://schemas.microsoft.com/office/powerpoint/2010/main" val="7869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Properties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protocol </a:t>
            </a:r>
            <a:r>
              <a:rPr lang="en-US" sz="2800" dirty="0" err="1"/>
              <a:t>FullName</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String {get set}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String {get set}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3727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OOD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42121" y="1981200"/>
            <a:ext cx="4707758" cy="3810000"/>
          </a:xfrm>
        </p:spPr>
      </p:pic>
    </p:spTree>
    <p:extLst>
      <p:ext uri="{BB962C8B-B14F-4D97-AF65-F5344CB8AC3E}">
        <p14:creationId xmlns:p14="http://schemas.microsoft.com/office/powerpoint/2010/main" val="45581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OOD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2082800"/>
            <a:ext cx="3835400" cy="3606800"/>
          </a:xfrm>
        </p:spPr>
      </p:pic>
    </p:spTree>
    <p:extLst>
      <p:ext uri="{BB962C8B-B14F-4D97-AF65-F5344CB8AC3E}">
        <p14:creationId xmlns:p14="http://schemas.microsoft.com/office/powerpoint/2010/main" val="25995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OOD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27490" y="1981200"/>
            <a:ext cx="4937019" cy="3810000"/>
          </a:xfrm>
        </p:spPr>
      </p:pic>
    </p:spTree>
    <p:extLst>
      <p:ext uri="{BB962C8B-B14F-4D97-AF65-F5344CB8AC3E}">
        <p14:creationId xmlns:p14="http://schemas.microsoft.com/office/powerpoint/2010/main" val="22873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97572" y="408431"/>
            <a:ext cx="4585724" cy="5614227"/>
          </a:xfrm>
        </p:spPr>
      </p:pic>
    </p:spTree>
    <p:extLst>
      <p:ext uri="{BB962C8B-B14F-4D97-AF65-F5344CB8AC3E}">
        <p14:creationId xmlns:p14="http://schemas.microsoft.com/office/powerpoint/2010/main" val="69494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20121" y="865632"/>
            <a:ext cx="4956951" cy="5093070"/>
          </a:xfrm>
        </p:spPr>
      </p:pic>
    </p:spTree>
    <p:extLst>
      <p:ext uri="{BB962C8B-B14F-4D97-AF65-F5344CB8AC3E}">
        <p14:creationId xmlns:p14="http://schemas.microsoft.com/office/powerpoint/2010/main" val="34943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POP</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87420" y="1981200"/>
            <a:ext cx="5817160" cy="3810000"/>
          </a:xfrm>
        </p:spPr>
      </p:pic>
    </p:spTree>
    <p:extLst>
      <p:ext uri="{BB962C8B-B14F-4D97-AF65-F5344CB8AC3E}">
        <p14:creationId xmlns:p14="http://schemas.microsoft.com/office/powerpoint/2010/main" val="29149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POP</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5800" y="2599690"/>
            <a:ext cx="8889520" cy="1990598"/>
          </a:xfrm>
        </p:spPr>
      </p:pic>
    </p:spTree>
    <p:extLst>
      <p:ext uri="{BB962C8B-B14F-4D97-AF65-F5344CB8AC3E}">
        <p14:creationId xmlns:p14="http://schemas.microsoft.com/office/powerpoint/2010/main" val="6359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POP</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5174" y="2308352"/>
            <a:ext cx="11381652" cy="2245360"/>
          </a:xfrm>
        </p:spPr>
      </p:pic>
    </p:spTree>
    <p:extLst>
      <p:ext uri="{BB962C8B-B14F-4D97-AF65-F5344CB8AC3E}">
        <p14:creationId xmlns:p14="http://schemas.microsoft.com/office/powerpoint/2010/main" val="73568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POP</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53672" y="503853"/>
            <a:ext cx="3978446" cy="5458035"/>
          </a:xfrm>
        </p:spPr>
      </p:pic>
    </p:spTree>
    <p:extLst>
      <p:ext uri="{BB962C8B-B14F-4D97-AF65-F5344CB8AC3E}">
        <p14:creationId xmlns:p14="http://schemas.microsoft.com/office/powerpoint/2010/main" val="75827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55242" y="463296"/>
            <a:ext cx="6679029" cy="5586098"/>
          </a:xfrm>
        </p:spPr>
      </p:pic>
    </p:spTree>
    <p:extLst>
      <p:ext uri="{BB962C8B-B14F-4D97-AF65-F5344CB8AC3E}">
        <p14:creationId xmlns:p14="http://schemas.microsoft.com/office/powerpoint/2010/main" val="123811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Properties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protocol </a:t>
            </a:r>
            <a:r>
              <a:rPr lang="en-US" sz="2800" dirty="0" err="1"/>
              <a:t>FullName</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String {</a:t>
            </a:r>
            <a:r>
              <a:rPr lang="en-US" sz="2800" dirty="0" smtClean="0"/>
              <a:t>get}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String {get set}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198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50948" y="298704"/>
            <a:ext cx="5470320" cy="5699760"/>
          </a:xfrm>
        </p:spPr>
      </p:pic>
    </p:spTree>
    <p:extLst>
      <p:ext uri="{BB962C8B-B14F-4D97-AF65-F5344CB8AC3E}">
        <p14:creationId xmlns:p14="http://schemas.microsoft.com/office/powerpoint/2010/main" val="93472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POP</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2668" y="2739644"/>
            <a:ext cx="10375516" cy="1173988"/>
          </a:xfrm>
        </p:spPr>
      </p:pic>
    </p:spTree>
    <p:extLst>
      <p:ext uri="{BB962C8B-B14F-4D97-AF65-F5344CB8AC3E}">
        <p14:creationId xmlns:p14="http://schemas.microsoft.com/office/powerpoint/2010/main" val="12002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Properties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Scientist: </a:t>
            </a:r>
            <a:r>
              <a:rPr lang="en-US" sz="2800" dirty="0" err="1"/>
              <a:t>FullName</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 ""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426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Properties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Scientist: </a:t>
            </a:r>
            <a:r>
              <a:rPr lang="en-US" sz="2800" dirty="0" err="1"/>
              <a:t>FullName</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 ""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7263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2689</Words>
  <Application>Microsoft Macintosh PowerPoint</Application>
  <PresentationFormat>Widescreen</PresentationFormat>
  <Paragraphs>371</Paragraphs>
  <Slides>71</Slides>
  <Notes>70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71</vt:i4>
      </vt:variant>
    </vt:vector>
  </HeadingPairs>
  <TitlesOfParts>
    <vt:vector size="74" baseType="lpstr">
      <vt:lpstr>Mangal</vt:lpstr>
      <vt:lpstr>Arial</vt:lpstr>
      <vt:lpstr>Diamond Grid 16x9</vt:lpstr>
      <vt:lpstr>Protocols</vt:lpstr>
      <vt:lpstr>Protocols</vt:lpstr>
      <vt:lpstr>Protocols</vt:lpstr>
      <vt:lpstr>Protocols</vt:lpstr>
      <vt:lpstr>Protocols</vt:lpstr>
      <vt:lpstr>Protocols - Properties</vt:lpstr>
      <vt:lpstr>Protocols - Properties</vt:lpstr>
      <vt:lpstr>Protocols - Properties</vt:lpstr>
      <vt:lpstr>Protocols - Properties</vt:lpstr>
      <vt:lpstr>Protocols - Methods</vt:lpstr>
      <vt:lpstr>Protocols - Methods</vt:lpstr>
      <vt:lpstr>Protocols - Methods</vt:lpstr>
      <vt:lpstr>Protocols - Methods</vt:lpstr>
      <vt:lpstr>PowerPoint Presentation</vt:lpstr>
      <vt:lpstr>Extensions</vt:lpstr>
      <vt:lpstr>Extensions</vt:lpstr>
      <vt:lpstr>Extensions</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Thursday</vt:lpstr>
      <vt:lpstr>Protocol Oriented Programming</vt:lpstr>
      <vt:lpstr>Protocol as Types</vt:lpstr>
      <vt:lpstr>Protocol as Types</vt:lpstr>
      <vt:lpstr>Protocol as Types</vt:lpstr>
      <vt:lpstr>Polymorphism with Protocols</vt:lpstr>
      <vt:lpstr>Type casting with Protocols</vt:lpstr>
      <vt:lpstr>Type casting with Protocols</vt:lpstr>
      <vt:lpstr>Type casting with Protocols</vt:lpstr>
      <vt:lpstr>Type casting with Protocols</vt:lpstr>
      <vt:lpstr>Type casting with Protocols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Oriented Design</vt:lpstr>
      <vt:lpstr>Protocol Oriented Design - Requirements</vt:lpstr>
      <vt:lpstr>Protocol Oriented Design - OOD</vt:lpstr>
      <vt:lpstr>Protocol Oriented Design - OOD</vt:lpstr>
      <vt:lpstr>Protocol Oriented Design - OOD</vt:lpstr>
      <vt:lpstr>Protocol Oriented Design - OOD</vt:lpstr>
      <vt:lpstr>PowerPoint Presentation</vt:lpstr>
      <vt:lpstr>PowerPoint Presentation</vt:lpstr>
      <vt:lpstr>Protocol Oriented Design - POP</vt:lpstr>
      <vt:lpstr>Protocol Oriented Design - POP</vt:lpstr>
      <vt:lpstr>Protocol Oriented Design - POP</vt:lpstr>
      <vt:lpstr>Protocol Oriented Design - POP</vt:lpstr>
      <vt:lpstr>PowerPoint Presentation</vt:lpstr>
      <vt:lpstr>PowerPoint Presentation</vt:lpstr>
      <vt:lpstr>Protocol Oriented Design - POP</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cp:lastPrinted>2017-01-24T21:39:03Z</cp:lastPrinted>
  <dcterms:created xsi:type="dcterms:W3CDTF">2016-08-20T19:03:32Z</dcterms:created>
  <dcterms:modified xsi:type="dcterms:W3CDTF">2017-07-06T19:24:20Z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