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70" r:id="rId2"/>
    <p:sldId id="271" r:id="rId3"/>
    <p:sldId id="272" r:id="rId4"/>
    <p:sldId id="265" r:id="rId5"/>
    <p:sldId id="273" r:id="rId6"/>
    <p:sldId id="269" r:id="rId7"/>
    <p:sldId id="257" r:id="rId8"/>
    <p:sldId id="258" r:id="rId9"/>
    <p:sldId id="259" r:id="rId10"/>
    <p:sldId id="260" r:id="rId11"/>
    <p:sldId id="261" r:id="rId12"/>
    <p:sldId id="262" r:id="rId13"/>
    <p:sldId id="263" r:id="rId14"/>
    <p:sldId id="266" r:id="rId15"/>
    <p:sldId id="274"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74" d="100"/>
          <a:sy n="74"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ED6AB5-75A7-4E33-83FB-46B0BD26C0BB}" type="datetimeFigureOut">
              <a:rPr lang="en-US" smtClean="0"/>
              <a:pPr/>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D6AB5-75A7-4E33-83FB-46B0BD26C0BB}" type="datetimeFigureOut">
              <a:rPr lang="en-US" smtClean="0"/>
              <a:pPr/>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D6AB5-75A7-4E33-83FB-46B0BD26C0BB}" type="datetimeFigureOut">
              <a:rPr lang="en-US" smtClean="0"/>
              <a:pPr/>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D6AB5-75A7-4E33-83FB-46B0BD26C0BB}" type="datetimeFigureOut">
              <a:rPr lang="en-US" smtClean="0"/>
              <a:pPr/>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ED6AB5-75A7-4E33-83FB-46B0BD26C0BB}" type="datetimeFigureOut">
              <a:rPr lang="en-US" smtClean="0"/>
              <a:pPr/>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ED6AB5-75A7-4E33-83FB-46B0BD26C0BB}" type="datetimeFigureOut">
              <a:rPr lang="en-US" smtClean="0"/>
              <a:pPr/>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ED6AB5-75A7-4E33-83FB-46B0BD26C0BB}" type="datetimeFigureOut">
              <a:rPr lang="en-US" smtClean="0"/>
              <a:pPr/>
              <a:t>9/15/2015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ED6AB5-75A7-4E33-83FB-46B0BD26C0BB}" type="datetimeFigureOut">
              <a:rPr lang="en-US" smtClean="0"/>
              <a:pPr/>
              <a:t>9/15/2015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D6AB5-75A7-4E33-83FB-46B0BD26C0BB}" type="datetimeFigureOut">
              <a:rPr lang="en-US" smtClean="0"/>
              <a:pPr/>
              <a:t>9/15/2015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D6AB5-75A7-4E33-83FB-46B0BD26C0BB}" type="datetimeFigureOut">
              <a:rPr lang="en-US" smtClean="0"/>
              <a:pPr/>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D6AB5-75A7-4E33-83FB-46B0BD26C0BB}" type="datetimeFigureOut">
              <a:rPr lang="en-US" smtClean="0"/>
              <a:pPr/>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72E2-A3F9-4149-8B76-DF1B366DBB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D6AB5-75A7-4E33-83FB-46B0BD26C0BB}" type="datetimeFigureOut">
              <a:rPr lang="en-US" smtClean="0"/>
              <a:pPr/>
              <a:t>9/15/2015</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272E2-A3F9-4149-8B76-DF1B366DBB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net.com/news/top-10-movie-recommendation-engines/" TargetMode="External"/><Relationship Id="rId2" Type="http://schemas.openxmlformats.org/officeDocument/2006/relationships/hyperlink" Target="http://en.wikipedia.org/wiki/Levenshtein_dist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82603" y="2719925"/>
            <a:ext cx="3636135" cy="954107"/>
          </a:xfrm>
          <a:prstGeom prst="rect">
            <a:avLst/>
          </a:prstGeom>
          <a:noFill/>
        </p:spPr>
        <p:txBody>
          <a:bodyPr wrap="square" lIns="91440" tIns="45720" rIns="91440" bIns="45720">
            <a:spAutoFit/>
          </a:bodyPr>
          <a:lstStyle/>
          <a:p>
            <a:pPr algn="ctr"/>
            <a:r>
              <a:rPr lang="en-US" sz="2800" b="1" dirty="0" smtClean="0">
                <a:ln w="0"/>
                <a:effectLst>
                  <a:outerShdw blurRad="38100" dist="19050" dir="2700000" algn="tl" rotWithShape="0">
                    <a:schemeClr val="dk1">
                      <a:alpha val="40000"/>
                    </a:schemeClr>
                  </a:outerShdw>
                </a:effectLst>
              </a:rPr>
              <a:t>Under guidance of</a:t>
            </a:r>
          </a:p>
          <a:p>
            <a:pPr algn="ctr"/>
            <a:r>
              <a:rPr lang="en-US" sz="2800" b="1" dirty="0" smtClean="0">
                <a:ln w="0"/>
                <a:effectLst>
                  <a:outerShdw blurRad="38100" dist="19050" dir="2700000" algn="tl" rotWithShape="0">
                    <a:schemeClr val="dk1">
                      <a:alpha val="40000"/>
                    </a:schemeClr>
                  </a:outerShdw>
                </a:effectLst>
              </a:rPr>
              <a:t>Prof. Dr. </a:t>
            </a:r>
            <a:r>
              <a:rPr lang="en-US" sz="2800" b="1" dirty="0" err="1" smtClean="0">
                <a:ln w="0"/>
                <a:effectLst>
                  <a:outerShdw blurRad="38100" dist="19050" dir="2700000" algn="tl" rotWithShape="0">
                    <a:schemeClr val="dk1">
                      <a:alpha val="40000"/>
                    </a:schemeClr>
                  </a:outerShdw>
                </a:effectLst>
              </a:rPr>
              <a:t>Ranjana</a:t>
            </a:r>
            <a:r>
              <a:rPr lang="en-US" sz="2800" b="1" dirty="0" smtClean="0">
                <a:ln w="0"/>
                <a:effectLst>
                  <a:outerShdw blurRad="38100" dist="19050" dir="2700000" algn="tl" rotWithShape="0">
                    <a:schemeClr val="dk1">
                      <a:alpha val="40000"/>
                    </a:schemeClr>
                  </a:outerShdw>
                </a:effectLst>
              </a:rPr>
              <a:t> </a:t>
            </a:r>
            <a:r>
              <a:rPr lang="en-US" sz="2800" b="1" dirty="0" smtClean="0">
                <a:ln w="0"/>
                <a:effectLst>
                  <a:outerShdw blurRad="38100" dist="19050" dir="2700000" algn="tl" rotWithShape="0">
                    <a:schemeClr val="dk1">
                      <a:alpha val="40000"/>
                    </a:schemeClr>
                  </a:outerShdw>
                </a:effectLst>
              </a:rPr>
              <a:t>Vyas</a:t>
            </a:r>
            <a:endParaRPr lang="en-US" sz="2800" b="1" dirty="0">
              <a:ln w="0"/>
              <a:effectLst>
                <a:outerShdw blurRad="38100" dist="19050" dir="2700000" algn="tl" rotWithShape="0">
                  <a:schemeClr val="dk1">
                    <a:alpha val="40000"/>
                  </a:schemeClr>
                </a:outerShdw>
              </a:effectLst>
            </a:endParaRPr>
          </a:p>
        </p:txBody>
      </p:sp>
      <p:sp>
        <p:nvSpPr>
          <p:cNvPr id="7" name="Title 1"/>
          <p:cNvSpPr txBox="1">
            <a:spLocks/>
          </p:cNvSpPr>
          <p:nvPr/>
        </p:nvSpPr>
        <p:spPr>
          <a:xfrm>
            <a:off x="613955" y="240535"/>
            <a:ext cx="11076383" cy="2274271"/>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Mini Project on </a:t>
            </a:r>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Recommender </a:t>
            </a:r>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Engine for </a:t>
            </a:r>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Movie </a:t>
            </a:r>
            <a:r>
              <a:rPr lang="en-US" sz="4800" b="1" dirty="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P</a:t>
            </a:r>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ortal    </a:t>
            </a:r>
            <a:endPar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endParaRPr>
          </a:p>
        </p:txBody>
      </p:sp>
      <p:pic>
        <p:nvPicPr>
          <p:cNvPr id="8" name="Picture 7" descr="images.jpg"/>
          <p:cNvPicPr>
            <a:picLocks noChangeAspect="1"/>
          </p:cNvPicPr>
          <p:nvPr/>
        </p:nvPicPr>
        <p:blipFill>
          <a:blip r:embed="rId2"/>
          <a:stretch>
            <a:fillRect/>
          </a:stretch>
        </p:blipFill>
        <p:spPr>
          <a:xfrm>
            <a:off x="0" y="3961856"/>
            <a:ext cx="3138352" cy="2896144"/>
          </a:xfrm>
          <a:prstGeom prst="rect">
            <a:avLst/>
          </a:prstGeom>
        </p:spPr>
      </p:pic>
      <p:sp>
        <p:nvSpPr>
          <p:cNvPr id="9" name="TextBox 8"/>
          <p:cNvSpPr txBox="1"/>
          <p:nvPr/>
        </p:nvSpPr>
        <p:spPr>
          <a:xfrm>
            <a:off x="6505303" y="4833259"/>
            <a:ext cx="5277395" cy="1323439"/>
          </a:xfrm>
          <a:prstGeom prst="rect">
            <a:avLst/>
          </a:prstGeom>
          <a:noFill/>
          <a:ln>
            <a:solidFill>
              <a:srgbClr val="C00000"/>
            </a:solidFill>
          </a:ln>
        </p:spPr>
        <p:txBody>
          <a:bodyPr wrap="square" rtlCol="0">
            <a:spAutoFit/>
          </a:bodyPr>
          <a:lstStyle/>
          <a:p>
            <a:r>
              <a:rPr lang="en-US" sz="2000" dirty="0" smtClean="0"/>
              <a:t>SUMBITTED BY </a:t>
            </a:r>
            <a:r>
              <a:rPr lang="en-US" sz="2000" dirty="0" smtClean="0"/>
              <a:t>:-</a:t>
            </a:r>
          </a:p>
          <a:p>
            <a:r>
              <a:rPr lang="en-US" sz="2000" dirty="0"/>
              <a:t>SHWETA CHOUDHARY           </a:t>
            </a:r>
            <a:r>
              <a:rPr lang="en-US" sz="2000" dirty="0" smtClean="0"/>
              <a:t>RIT2012025</a:t>
            </a:r>
            <a:endParaRPr lang="en-US" sz="2000" dirty="0" smtClean="0"/>
          </a:p>
          <a:p>
            <a:r>
              <a:rPr lang="en-US" sz="2000" dirty="0" smtClean="0"/>
              <a:t>NAKSHATRA MAHESHWARI   RIT2012074</a:t>
            </a:r>
          </a:p>
          <a:p>
            <a:r>
              <a:rPr lang="en-US" sz="2000" dirty="0" smtClean="0"/>
              <a:t>SHASHANK </a:t>
            </a:r>
            <a:r>
              <a:rPr lang="en-US" sz="2000" dirty="0" smtClean="0"/>
              <a:t>SHARMA               RIT2012075</a:t>
            </a:r>
          </a:p>
        </p:txBody>
      </p:sp>
      <p:pic>
        <p:nvPicPr>
          <p:cNvPr id="10" name="Picture 9"/>
          <p:cNvPicPr/>
          <p:nvPr/>
        </p:nvPicPr>
        <p:blipFill>
          <a:blip r:embed="rId3"/>
          <a:srcRect/>
          <a:stretch>
            <a:fillRect/>
          </a:stretch>
        </p:blipFill>
        <p:spPr bwMode="auto">
          <a:xfrm>
            <a:off x="4456339" y="3910466"/>
            <a:ext cx="1918336" cy="1423035"/>
          </a:xfrm>
          <a:prstGeom prst="rect">
            <a:avLst/>
          </a:prstGeom>
          <a:noFill/>
          <a:ln w="9525">
            <a:noFill/>
            <a:miter lim="800000"/>
            <a:headEnd/>
            <a:tailEnd/>
          </a:ln>
        </p:spPr>
      </p:pic>
    </p:spTree>
    <p:extLst>
      <p:ext uri="{BB962C8B-B14F-4D97-AF65-F5344CB8AC3E}">
        <p14:creationId xmlns:p14="http://schemas.microsoft.com/office/powerpoint/2010/main" val="397844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.1.2 Heuristic Levenshtein distance</a:t>
            </a:r>
            <a:r>
              <a:rPr lang="en-US" b="1" baseline="30000" dirty="0" smtClean="0"/>
              <a:t>[1]</a:t>
            </a:r>
            <a:r>
              <a:rPr lang="en-US" b="1" dirty="0" smtClean="0"/>
              <a:t>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considering Levenshtein distance between dictionary product title and the products’ title we scraped, all 3 operations are considered:</a:t>
            </a:r>
          </a:p>
          <a:p>
            <a:r>
              <a:rPr lang="en-US" dirty="0" smtClean="0"/>
              <a:t>1:) DELETE OPERATION</a:t>
            </a:r>
          </a:p>
          <a:p>
            <a:r>
              <a:rPr lang="en-US" dirty="0" smtClean="0"/>
              <a:t>2:) SUBSTITUTION OPERATION</a:t>
            </a:r>
          </a:p>
          <a:p>
            <a:r>
              <a:rPr lang="en-US" dirty="0" smtClean="0"/>
              <a:t>3:) INSERT OPERATION</a:t>
            </a:r>
          </a:p>
          <a:p>
            <a:pPr marL="0" indent="0">
              <a:buNone/>
            </a:pPr>
            <a:r>
              <a:rPr lang="en-US" sz="2600" dirty="0" smtClean="0"/>
              <a:t>The optimal solution count consists of all the counts of respective operations.</a:t>
            </a:r>
          </a:p>
          <a:p>
            <a:r>
              <a:rPr lang="en-US" dirty="0" smtClean="0"/>
              <a:t>If we consider only SUBSTITUTION OPERATION count from the optimal solution, then count comes nearly equal to 0.</a:t>
            </a:r>
          </a:p>
          <a:p>
            <a:r>
              <a:rPr lang="en-US" dirty="0" smtClean="0"/>
              <a:t>Then we predict them similar.</a:t>
            </a:r>
          </a:p>
          <a:p>
            <a:pPr marL="0" indent="0">
              <a:buNone/>
            </a:pPr>
            <a:endParaRPr lang="en-US" dirty="0" smtClean="0"/>
          </a:p>
          <a:p>
            <a:endParaRPr lang="en-US" dirty="0"/>
          </a:p>
        </p:txBody>
      </p:sp>
    </p:spTree>
    <p:extLst>
      <p:ext uri="{BB962C8B-B14F-4D97-AF65-F5344CB8AC3E}">
        <p14:creationId xmlns:p14="http://schemas.microsoft.com/office/powerpoint/2010/main" val="2936033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5.Algorithms for predicting ratings:</a:t>
            </a:r>
            <a:endParaRPr lang="en-US" b="1" dirty="0"/>
          </a:p>
        </p:txBody>
      </p:sp>
      <p:sp>
        <p:nvSpPr>
          <p:cNvPr id="3" name="Content Placeholder 2"/>
          <p:cNvSpPr>
            <a:spLocks noGrp="1"/>
          </p:cNvSpPr>
          <p:nvPr>
            <p:ph idx="1"/>
          </p:nvPr>
        </p:nvSpPr>
        <p:spPr/>
        <p:txBody>
          <a:bodyPr>
            <a:normAutofit/>
          </a:bodyPr>
          <a:lstStyle/>
          <a:p>
            <a:r>
              <a:rPr lang="en-US" sz="4000" dirty="0" smtClean="0"/>
              <a:t>We will use either of the two methods:</a:t>
            </a:r>
          </a:p>
          <a:p>
            <a:pPr lvl="1"/>
            <a:r>
              <a:rPr lang="en-US" sz="3600" dirty="0" smtClean="0"/>
              <a:t>Collaborative filtering </a:t>
            </a:r>
            <a:r>
              <a:rPr lang="en-US" sz="3600" dirty="0" smtClean="0"/>
              <a:t>and demographic Information.</a:t>
            </a:r>
          </a:p>
          <a:p>
            <a:pPr lvl="1"/>
            <a:r>
              <a:rPr lang="en-US" sz="3600" dirty="0" smtClean="0"/>
              <a:t>Matrix Factorization for Collaborative Filtering.</a:t>
            </a:r>
          </a:p>
          <a:p>
            <a:pPr marL="457200" lvl="1" indent="0">
              <a:buNone/>
            </a:pPr>
            <a:endParaRPr lang="en-US" sz="3600" dirty="0" smtClean="0"/>
          </a:p>
          <a:p>
            <a:pPr marL="457200" lvl="1" indent="0">
              <a:buNone/>
            </a:pPr>
            <a:endParaRPr lang="en-US" sz="3600" dirty="0" smtClean="0"/>
          </a:p>
          <a:p>
            <a:pPr lvl="1"/>
            <a:endParaRPr lang="en-US" sz="3600" dirty="0" smtClean="0"/>
          </a:p>
          <a:p>
            <a:pPr lvl="1"/>
            <a:endParaRPr lang="en-US" sz="3600" dirty="0" smtClean="0"/>
          </a:p>
        </p:txBody>
      </p:sp>
    </p:spTree>
    <p:extLst>
      <p:ext uri="{BB962C8B-B14F-4D97-AF65-F5344CB8AC3E}">
        <p14:creationId xmlns:p14="http://schemas.microsoft.com/office/powerpoint/2010/main" val="336071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5.1 Method-1</a:t>
            </a:r>
            <a:r>
              <a:rPr lang="en-US" b="1" baseline="30000" dirty="0" smtClean="0"/>
              <a:t>[2</a:t>
            </a:r>
            <a:r>
              <a:rPr lang="en-US" b="1" baseline="30000" dirty="0" smtClean="0"/>
              <a:t>]</a:t>
            </a:r>
            <a:endParaRPr lang="en-US" b="1" dirty="0"/>
          </a:p>
        </p:txBody>
      </p:sp>
      <p:sp>
        <p:nvSpPr>
          <p:cNvPr id="3" name="Content Placeholder 2"/>
          <p:cNvSpPr>
            <a:spLocks noGrp="1"/>
          </p:cNvSpPr>
          <p:nvPr>
            <p:ph idx="1"/>
          </p:nvPr>
        </p:nvSpPr>
        <p:spPr/>
        <p:txBody>
          <a:bodyPr/>
          <a:lstStyle/>
          <a:p>
            <a:pPr marL="285750" indent="-285750"/>
            <a:r>
              <a:rPr lang="en-US" dirty="0" smtClean="0"/>
              <a:t>In this method, movies are recommended by finding out the similarity between the users preferences using cosine distance similarity</a:t>
            </a:r>
            <a:r>
              <a:rPr lang="en-US" baseline="30000" dirty="0" smtClean="0"/>
              <a:t>[2]</a:t>
            </a:r>
            <a:r>
              <a:rPr lang="en-US" dirty="0" smtClean="0"/>
              <a:t> and demographic information</a:t>
            </a:r>
            <a:r>
              <a:rPr lang="en-US" baseline="30000" dirty="0" smtClean="0"/>
              <a:t>[2] </a:t>
            </a:r>
            <a:r>
              <a:rPr lang="en-US" dirty="0" smtClean="0"/>
              <a:t>of users.</a:t>
            </a:r>
          </a:p>
          <a:p>
            <a:pPr marL="285750" indent="-285750"/>
            <a:r>
              <a:rPr lang="en-US" dirty="0" smtClean="0"/>
              <a:t>After that we will apply several heuristics to produce final result.</a:t>
            </a:r>
          </a:p>
          <a:p>
            <a:pPr marL="285750" indent="-285750"/>
            <a:r>
              <a:rPr lang="en-US" dirty="0" smtClean="0"/>
              <a:t>Such methods have justification of the results, but its performance decreases when matrix data gets scattered.</a:t>
            </a:r>
            <a:endParaRPr lang="en-US" b="1" dirty="0" smtClean="0"/>
          </a:p>
          <a:p>
            <a:endParaRPr lang="en-US" dirty="0"/>
          </a:p>
        </p:txBody>
      </p:sp>
    </p:spTree>
    <p:extLst>
      <p:ext uri="{BB962C8B-B14F-4D97-AF65-F5344CB8AC3E}">
        <p14:creationId xmlns:p14="http://schemas.microsoft.com/office/powerpoint/2010/main" val="59873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5.2 Method-2</a:t>
            </a:r>
            <a:r>
              <a:rPr lang="en-US" b="1" baseline="30000" dirty="0" smtClean="0"/>
              <a:t>[5</a:t>
            </a:r>
            <a:r>
              <a:rPr lang="en-US" b="1" baseline="30000" dirty="0" smtClean="0"/>
              <a:t>]</a:t>
            </a:r>
            <a:endParaRPr lang="en-US" b="1" dirty="0"/>
          </a:p>
        </p:txBody>
      </p:sp>
      <p:sp>
        <p:nvSpPr>
          <p:cNvPr id="3" name="Content Placeholder 2"/>
          <p:cNvSpPr>
            <a:spLocks noGrp="1"/>
          </p:cNvSpPr>
          <p:nvPr>
            <p:ph idx="1"/>
          </p:nvPr>
        </p:nvSpPr>
        <p:spPr/>
        <p:txBody>
          <a:bodyPr>
            <a:normAutofit fontScale="92500"/>
          </a:bodyPr>
          <a:lstStyle/>
          <a:p>
            <a:r>
              <a:rPr lang="en-US" dirty="0" smtClean="0"/>
              <a:t>In this method, we will use matrix-factorization method of collaborative Filtering for the rate prediction and ranking using </a:t>
            </a:r>
            <a:r>
              <a:rPr lang="en-US" dirty="0" err="1" smtClean="0"/>
              <a:t>SVDFeature</a:t>
            </a:r>
            <a:r>
              <a:rPr lang="en-US" baseline="30000" dirty="0" smtClean="0"/>
              <a:t>[3]</a:t>
            </a:r>
            <a:r>
              <a:rPr lang="en-US" dirty="0" smtClean="0"/>
              <a:t>.</a:t>
            </a:r>
          </a:p>
          <a:p>
            <a:r>
              <a:rPr lang="en-US" dirty="0" err="1" smtClean="0"/>
              <a:t>SVDFeature</a:t>
            </a:r>
            <a:r>
              <a:rPr lang="en-US" baseline="30000" dirty="0" smtClean="0"/>
              <a:t>[3]</a:t>
            </a:r>
            <a:r>
              <a:rPr lang="en-US" dirty="0" smtClean="0"/>
              <a:t> is a machine learning toolkit for feature-based collaborative filtering.</a:t>
            </a:r>
          </a:p>
          <a:p>
            <a:r>
              <a:rPr lang="en-US" dirty="0" smtClean="0"/>
              <a:t>The feature-based setting allows us to build factorization models.</a:t>
            </a:r>
          </a:p>
          <a:p>
            <a:r>
              <a:rPr lang="en-US" dirty="0" err="1" smtClean="0"/>
              <a:t>SVDFeature</a:t>
            </a:r>
            <a:r>
              <a:rPr lang="en-US" baseline="30000" dirty="0" smtClean="0"/>
              <a:t>[3]</a:t>
            </a:r>
            <a:r>
              <a:rPr lang="en-US" dirty="0" smtClean="0"/>
              <a:t> will learn a feature-based matrix factorization model with the given training data and make predictions on supplied test feature files.</a:t>
            </a:r>
          </a:p>
          <a:p>
            <a:endParaRPr lang="en-US" dirty="0"/>
          </a:p>
        </p:txBody>
      </p:sp>
    </p:spTree>
    <p:extLst>
      <p:ext uri="{BB962C8B-B14F-4D97-AF65-F5344CB8AC3E}">
        <p14:creationId xmlns:p14="http://schemas.microsoft.com/office/powerpoint/2010/main" val="40647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6.Requirement and Availability</a:t>
            </a:r>
            <a:endParaRPr lang="en-US" b="1" dirty="0"/>
          </a:p>
        </p:txBody>
      </p:sp>
      <p:sp>
        <p:nvSpPr>
          <p:cNvPr id="3" name="Content Placeholder 2"/>
          <p:cNvSpPr>
            <a:spLocks noGrp="1"/>
          </p:cNvSpPr>
          <p:nvPr>
            <p:ph idx="1"/>
          </p:nvPr>
        </p:nvSpPr>
        <p:spPr/>
        <p:txBody>
          <a:bodyPr/>
          <a:lstStyle/>
          <a:p>
            <a:r>
              <a:rPr lang="en-US" dirty="0" smtClean="0"/>
              <a:t>Hardware tools –</a:t>
            </a:r>
          </a:p>
          <a:p>
            <a:pPr lvl="1"/>
            <a:r>
              <a:rPr lang="en-US" dirty="0" smtClean="0"/>
              <a:t>Server to handle multiple User requests.</a:t>
            </a:r>
          </a:p>
          <a:p>
            <a:r>
              <a:rPr lang="en-US" dirty="0" smtClean="0"/>
              <a:t>Software tools –</a:t>
            </a:r>
          </a:p>
          <a:p>
            <a:pPr lvl="1"/>
            <a:r>
              <a:rPr lang="en-US" dirty="0" smtClean="0"/>
              <a:t>Python based IDE (Canopy).</a:t>
            </a:r>
          </a:p>
          <a:p>
            <a:pPr lvl="1"/>
            <a:r>
              <a:rPr lang="en-US" dirty="0" smtClean="0"/>
              <a:t>C++ Based IDE (</a:t>
            </a:r>
            <a:r>
              <a:rPr lang="en-US" dirty="0" err="1" smtClean="0"/>
              <a:t>Codeblocks</a:t>
            </a:r>
            <a:r>
              <a:rPr lang="en-US" dirty="0" smtClean="0"/>
              <a:t>, </a:t>
            </a:r>
            <a:r>
              <a:rPr lang="en-US" dirty="0" err="1" smtClean="0"/>
              <a:t>DevC</a:t>
            </a:r>
            <a:r>
              <a:rPr lang="en-US" dirty="0" smtClean="0"/>
              <a:t>++).</a:t>
            </a:r>
          </a:p>
          <a:p>
            <a:pPr lvl="1"/>
            <a:r>
              <a:rPr lang="en-US" dirty="0" smtClean="0"/>
              <a:t>JAVA Based IDE (</a:t>
            </a:r>
            <a:r>
              <a:rPr lang="en-US" dirty="0" err="1" smtClean="0"/>
              <a:t>Netbeans</a:t>
            </a:r>
            <a:r>
              <a:rPr lang="en-US" dirty="0" smtClean="0"/>
              <a:t>).</a:t>
            </a:r>
          </a:p>
          <a:p>
            <a:pPr lvl="1"/>
            <a:r>
              <a:rPr lang="en-US" dirty="0" smtClean="0"/>
              <a:t>LAMP (Linux, Apache, MYSQL, PHP) server.</a:t>
            </a:r>
          </a:p>
          <a:p>
            <a:pPr lvl="1"/>
            <a:r>
              <a:rPr lang="en-US" dirty="0" smtClean="0"/>
              <a:t>SVDFeature toolkit.</a:t>
            </a:r>
          </a:p>
          <a:p>
            <a:endParaRPr lang="en-US" dirty="0"/>
          </a:p>
        </p:txBody>
      </p:sp>
    </p:spTree>
    <p:extLst>
      <p:ext uri="{BB962C8B-B14F-4D97-AF65-F5344CB8AC3E}">
        <p14:creationId xmlns:p14="http://schemas.microsoft.com/office/powerpoint/2010/main" val="272647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7.WORK DONE TILL MID-SEMESTER</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2058067"/>
              </p:ext>
            </p:extLst>
          </p:nvPr>
        </p:nvGraphicFramePr>
        <p:xfrm>
          <a:off x="557349" y="2444615"/>
          <a:ext cx="10972800" cy="2375581"/>
        </p:xfrm>
        <a:graphic>
          <a:graphicData uri="http://schemas.openxmlformats.org/drawingml/2006/table">
            <a:tbl>
              <a:tblPr firstRow="1" bandRow="1">
                <a:tableStyleId>{21E4AEA4-8DFA-4A89-87EB-49C32662AFE0}</a:tableStyleId>
              </a:tblPr>
              <a:tblGrid>
                <a:gridCol w="5486400"/>
                <a:gridCol w="5486400"/>
              </a:tblGrid>
              <a:tr h="637564">
                <a:tc>
                  <a:txBody>
                    <a:bodyPr/>
                    <a:lstStyle/>
                    <a:p>
                      <a:r>
                        <a:rPr lang="en-US" dirty="0" smtClean="0"/>
                        <a:t>MONTH</a:t>
                      </a:r>
                      <a:endParaRPr lang="en-US" dirty="0"/>
                    </a:p>
                  </a:txBody>
                  <a:tcPr/>
                </a:tc>
                <a:tc>
                  <a:txBody>
                    <a:bodyPr/>
                    <a:lstStyle/>
                    <a:p>
                      <a:r>
                        <a:rPr lang="en-US" dirty="0" smtClean="0"/>
                        <a:t>SUMMARY</a:t>
                      </a:r>
                      <a:endParaRPr lang="en-US" dirty="0"/>
                    </a:p>
                  </a:txBody>
                  <a:tcPr/>
                </a:tc>
              </a:tr>
              <a:tr h="637564">
                <a:tc>
                  <a:txBody>
                    <a:bodyPr/>
                    <a:lstStyle/>
                    <a:p>
                      <a:r>
                        <a:rPr lang="en-US" dirty="0" smtClean="0"/>
                        <a:t>JULY</a:t>
                      </a:r>
                      <a:endParaRPr lang="en-US" dirty="0"/>
                    </a:p>
                  </a:txBody>
                  <a:tcPr/>
                </a:tc>
                <a:tc>
                  <a:txBody>
                    <a:bodyPr/>
                    <a:lstStyle/>
                    <a:p>
                      <a:r>
                        <a:rPr lang="en-US" dirty="0" smtClean="0"/>
                        <a:t>Study on various</a:t>
                      </a:r>
                      <a:r>
                        <a:rPr lang="en-US" baseline="0" dirty="0" smtClean="0"/>
                        <a:t> recommendation system </a:t>
                      </a:r>
                      <a:r>
                        <a:rPr lang="en-US" baseline="0" dirty="0" smtClean="0"/>
                        <a:t>available </a:t>
                      </a:r>
                      <a:r>
                        <a:rPr lang="en-US" baseline="0" dirty="0" smtClean="0"/>
                        <a:t>.</a:t>
                      </a:r>
                      <a:endParaRPr lang="en-US" dirty="0"/>
                    </a:p>
                  </a:txBody>
                  <a:tcPr/>
                </a:tc>
              </a:tr>
              <a:tr h="1100453">
                <a:tc>
                  <a:txBody>
                    <a:bodyPr/>
                    <a:lstStyle/>
                    <a:p>
                      <a:r>
                        <a:rPr lang="en-US" dirty="0" smtClean="0"/>
                        <a:t>AUGUST</a:t>
                      </a:r>
                      <a:endParaRPr lang="en-US" dirty="0"/>
                    </a:p>
                  </a:txBody>
                  <a:tcPr/>
                </a:tc>
                <a:tc>
                  <a:txBody>
                    <a:bodyPr/>
                    <a:lstStyle/>
                    <a:p>
                      <a:r>
                        <a:rPr lang="en-US" dirty="0" smtClean="0"/>
                        <a:t>Analyze </a:t>
                      </a:r>
                      <a:r>
                        <a:rPr lang="en-US" dirty="0" smtClean="0"/>
                        <a:t>different recommendation</a:t>
                      </a:r>
                      <a:r>
                        <a:rPr lang="en-US" baseline="0" dirty="0" smtClean="0"/>
                        <a:t> </a:t>
                      </a:r>
                      <a:r>
                        <a:rPr lang="en-US" baseline="0" dirty="0" smtClean="0"/>
                        <a:t>algorithm.</a:t>
                      </a:r>
                    </a:p>
                    <a:p>
                      <a:r>
                        <a:rPr lang="en-US" baseline="0" dirty="0" smtClean="0"/>
                        <a:t>Learnt </a:t>
                      </a:r>
                      <a:r>
                        <a:rPr lang="en-US" baseline="0" dirty="0" smtClean="0"/>
                        <a:t>Scrappy tools to extract data</a:t>
                      </a:r>
                      <a:r>
                        <a:rPr lang="en-US" baseline="0" dirty="0" smtClean="0"/>
                        <a:t>.</a:t>
                      </a:r>
                    </a:p>
                    <a:p>
                      <a:r>
                        <a:rPr lang="en-US" baseline="0" dirty="0" smtClean="0"/>
                        <a:t>Find places where we can find the dataset.</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r>
              <a:rPr lang="en-US" b="1" dirty="0" smtClean="0"/>
              <a:t> References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 (</a:t>
            </a:r>
            <a:r>
              <a:rPr lang="en-US" dirty="0" smtClean="0">
                <a:hlinkClick r:id="rId2"/>
              </a:rPr>
              <a:t>http://en.wikipedia.org/wiki/Levenshtein_distance</a:t>
            </a:r>
            <a:r>
              <a:rPr lang="en-US" dirty="0" smtClean="0"/>
              <a:t>)</a:t>
            </a:r>
          </a:p>
          <a:p>
            <a:pPr marL="0" indent="0">
              <a:buNone/>
            </a:pPr>
            <a:r>
              <a:rPr lang="en-US" dirty="0" smtClean="0"/>
              <a:t>[2] </a:t>
            </a:r>
            <a:r>
              <a:rPr lang="en-US" dirty="0"/>
              <a:t>Anna Huang (2008) ,"Similarity Measures for Text Document Clustering" , Department of Computer Science The University of Waikato, Hamilton, New </a:t>
            </a:r>
            <a:r>
              <a:rPr lang="en-US" dirty="0" smtClean="0"/>
              <a:t>Zealand.</a:t>
            </a:r>
          </a:p>
          <a:p>
            <a:pPr marL="0" indent="0">
              <a:buNone/>
            </a:pPr>
            <a:r>
              <a:rPr lang="en-US" dirty="0" smtClean="0"/>
              <a:t>[3] </a:t>
            </a:r>
            <a:r>
              <a:rPr lang="en-US" dirty="0" err="1" smtClean="0"/>
              <a:t>Tianqui</a:t>
            </a:r>
            <a:r>
              <a:rPr lang="en-US" dirty="0" smtClean="0"/>
              <a:t> Chen. “ SVDFeature : A Toolkit for Feature-based Collaborative Filtering,” Shanghai Jiao Tong University.</a:t>
            </a:r>
          </a:p>
          <a:p>
            <a:pPr marL="0" indent="0">
              <a:buNone/>
            </a:pPr>
            <a:r>
              <a:rPr lang="en-US" dirty="0" smtClean="0"/>
              <a:t>[4] </a:t>
            </a:r>
            <a:r>
              <a:rPr lang="en-US" dirty="0" smtClean="0">
                <a:hlinkClick r:id="rId3"/>
              </a:rPr>
              <a:t>http://www.cnet.com/news/top-10-movie-recommendation-engines/</a:t>
            </a:r>
            <a:endParaRPr lang="en-US" dirty="0" smtClean="0"/>
          </a:p>
          <a:p>
            <a:pPr marL="0" indent="0">
              <a:buNone/>
            </a:pPr>
            <a:r>
              <a:rPr lang="en-US" dirty="0" smtClean="0"/>
              <a:t>[5] http://maheshakya.github.io/gsoc/2014/05/18/preparing-a-bench-marking-data-set-using-singula-value-decomposition-on-movielens-data.html</a:t>
            </a:r>
            <a:endParaRPr lang="en-US" dirty="0"/>
          </a:p>
          <a:p>
            <a:endParaRPr lang="en-US" dirty="0" smtClean="0"/>
          </a:p>
          <a:p>
            <a:endParaRPr lang="en-US" dirty="0"/>
          </a:p>
        </p:txBody>
      </p:sp>
    </p:spTree>
    <p:extLst>
      <p:ext uri="{BB962C8B-B14F-4D97-AF65-F5344CB8AC3E}">
        <p14:creationId xmlns:p14="http://schemas.microsoft.com/office/powerpoint/2010/main" val="808200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a:t>
            </a:r>
            <a:endParaRPr lang="en-US" b="1"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1.Introduction and Motivation</a:t>
            </a:r>
          </a:p>
          <a:p>
            <a:pPr>
              <a:buNone/>
            </a:pPr>
            <a:r>
              <a:rPr lang="en-US" dirty="0" smtClean="0"/>
              <a:t>2.Problem </a:t>
            </a:r>
            <a:r>
              <a:rPr lang="en-US" dirty="0" smtClean="0"/>
              <a:t>definition </a:t>
            </a:r>
            <a:r>
              <a:rPr lang="en-US" dirty="0" smtClean="0"/>
              <a:t>and objective</a:t>
            </a:r>
          </a:p>
          <a:p>
            <a:pPr>
              <a:buNone/>
            </a:pPr>
            <a:r>
              <a:rPr lang="en-US" dirty="0" smtClean="0"/>
              <a:t>3.Analysis of recent similar work</a:t>
            </a:r>
          </a:p>
          <a:p>
            <a:pPr>
              <a:buNone/>
            </a:pPr>
            <a:r>
              <a:rPr lang="en-US" dirty="0" smtClean="0"/>
              <a:t>4.Proposed </a:t>
            </a:r>
            <a:r>
              <a:rPr lang="en-US" dirty="0" smtClean="0"/>
              <a:t>methodology</a:t>
            </a:r>
            <a:endParaRPr lang="en-US" dirty="0" smtClean="0"/>
          </a:p>
          <a:p>
            <a:pPr>
              <a:buNone/>
            </a:pPr>
            <a:r>
              <a:rPr lang="en-US" dirty="0" smtClean="0"/>
              <a:t>	4.1.Implementation</a:t>
            </a:r>
          </a:p>
          <a:p>
            <a:pPr>
              <a:buNone/>
            </a:pPr>
            <a:r>
              <a:rPr lang="en-US" dirty="0" smtClean="0"/>
              <a:t>		4.1.1 Approach</a:t>
            </a:r>
          </a:p>
          <a:p>
            <a:pPr>
              <a:buNone/>
            </a:pPr>
            <a:r>
              <a:rPr lang="en-US" dirty="0" smtClean="0"/>
              <a:t>		4.1.2 Heuristic levenshtein</a:t>
            </a:r>
            <a:r>
              <a:rPr lang="en-US" b="1" dirty="0" smtClean="0"/>
              <a:t> </a:t>
            </a:r>
            <a:r>
              <a:rPr lang="en-US" dirty="0" smtClean="0"/>
              <a:t>distance</a:t>
            </a:r>
          </a:p>
          <a:p>
            <a:pPr>
              <a:buNone/>
            </a:pPr>
            <a:r>
              <a:rPr lang="en-US" dirty="0" smtClean="0"/>
              <a:t>5.Algorithm for predicting ratings</a:t>
            </a:r>
            <a:endParaRPr lang="en-US" dirty="0" smtClean="0"/>
          </a:p>
          <a:p>
            <a:pPr>
              <a:buNone/>
            </a:pPr>
            <a:r>
              <a:rPr lang="en-US" dirty="0" smtClean="0"/>
              <a:t>	5.1 </a:t>
            </a:r>
            <a:r>
              <a:rPr lang="en-US" dirty="0" smtClean="0"/>
              <a:t>Method-1</a:t>
            </a:r>
            <a:endParaRPr lang="en-US" dirty="0" smtClean="0"/>
          </a:p>
          <a:p>
            <a:pPr>
              <a:buNone/>
            </a:pPr>
            <a:r>
              <a:rPr lang="en-US" dirty="0" smtClean="0"/>
              <a:t>	5.2 </a:t>
            </a:r>
            <a:r>
              <a:rPr lang="en-US" dirty="0" smtClean="0"/>
              <a:t>Method-2</a:t>
            </a:r>
            <a:endParaRPr lang="en-US" dirty="0" smtClean="0"/>
          </a:p>
          <a:p>
            <a:pPr>
              <a:buNone/>
            </a:pPr>
            <a:r>
              <a:rPr lang="en-US" dirty="0" smtClean="0"/>
              <a:t>6.Requirements</a:t>
            </a:r>
          </a:p>
          <a:p>
            <a:pPr>
              <a:buNone/>
            </a:pPr>
            <a:r>
              <a:rPr lang="en-US" dirty="0" smtClean="0"/>
              <a:t>7.Work done till now</a:t>
            </a:r>
          </a:p>
          <a:p>
            <a:pPr>
              <a:buNone/>
            </a:pPr>
            <a:r>
              <a:rPr lang="en-US" dirty="0" smtClean="0"/>
              <a:t>8.references</a:t>
            </a:r>
          </a:p>
          <a:p>
            <a:pPr>
              <a:buNone/>
            </a:pPr>
            <a:endParaRPr lang="en-US" dirty="0"/>
          </a:p>
        </p:txBody>
      </p:sp>
    </p:spTree>
    <p:extLst>
      <p:ext uri="{BB962C8B-B14F-4D97-AF65-F5344CB8AC3E}">
        <p14:creationId xmlns:p14="http://schemas.microsoft.com/office/powerpoint/2010/main" val="336290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a:t>
            </a:r>
            <a:r>
              <a:rPr lang="en-US" dirty="0" smtClean="0"/>
              <a:t>.</a:t>
            </a:r>
            <a:r>
              <a:rPr lang="en-US" b="1" dirty="0" smtClean="0"/>
              <a:t>Introduction and Motivation</a:t>
            </a:r>
            <a:endParaRPr lang="en-US" b="1"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dirty="0" smtClean="0"/>
              <a:t>Why  movie recommendation is the need of the hour?</a:t>
            </a:r>
          </a:p>
          <a:p>
            <a:pPr>
              <a:buFont typeface="Arial" pitchFamily="34" charset="0"/>
              <a:buChar char="•"/>
            </a:pPr>
            <a:r>
              <a:rPr lang="en-US" dirty="0" smtClean="0"/>
              <a:t>Preferably very </a:t>
            </a:r>
            <a:r>
              <a:rPr lang="en-US" dirty="0" smtClean="0"/>
              <a:t>large number of choices available.</a:t>
            </a:r>
          </a:p>
          <a:p>
            <a:pPr>
              <a:buFont typeface="Arial" pitchFamily="34" charset="0"/>
              <a:buChar char="•"/>
            </a:pPr>
            <a:r>
              <a:rPr lang="en-US" dirty="0" smtClean="0">
                <a:sym typeface="Wingdings" pitchFamily="2" charset="2"/>
              </a:rPr>
              <a:t>Drastically reduces the domain </a:t>
            </a:r>
            <a:r>
              <a:rPr lang="en-US" dirty="0" smtClean="0">
                <a:sym typeface="Wingdings" pitchFamily="2" charset="2"/>
              </a:rPr>
              <a:t>of choices</a:t>
            </a:r>
            <a:r>
              <a:rPr lang="en-US" dirty="0" smtClean="0">
                <a:sym typeface="Wingdings" pitchFamily="2" charset="2"/>
              </a:rPr>
              <a:t>.</a:t>
            </a:r>
          </a:p>
          <a:p>
            <a:pPr>
              <a:buFont typeface="Arial" pitchFamily="34" charset="0"/>
              <a:buChar char="•"/>
            </a:pPr>
            <a:r>
              <a:rPr lang="en-US" dirty="0" smtClean="0">
                <a:sym typeface="Wingdings" pitchFamily="2" charset="2"/>
              </a:rPr>
              <a:t>Movies guarantee entertainment (attracts user of all age </a:t>
            </a:r>
            <a:r>
              <a:rPr lang="en-US" dirty="0" smtClean="0">
                <a:sym typeface="Wingdings" pitchFamily="2" charset="2"/>
              </a:rPr>
              <a:t>groups).</a:t>
            </a:r>
            <a:endParaRPr lang="en-US" dirty="0" smtClean="0">
              <a:sym typeface="Wingdings" pitchFamily="2" charset="2"/>
            </a:endParaRPr>
          </a:p>
          <a:p>
            <a:pPr>
              <a:buFont typeface="Wingdings" pitchFamily="2" charset="2"/>
              <a:buChar char="q"/>
            </a:pPr>
            <a:r>
              <a:rPr lang="en-US" dirty="0" smtClean="0">
                <a:sym typeface="Wingdings" pitchFamily="2" charset="2"/>
              </a:rPr>
              <a:t>How our system is superior to the ones already existing?</a:t>
            </a:r>
          </a:p>
          <a:p>
            <a:pPr>
              <a:buFont typeface="Arial" pitchFamily="34" charset="0"/>
              <a:buChar char="•"/>
            </a:pPr>
            <a:r>
              <a:rPr lang="en-US" dirty="0" smtClean="0">
                <a:sym typeface="Wingdings" pitchFamily="2" charset="2"/>
              </a:rPr>
              <a:t>“MAKE IN INDIA” approach.</a:t>
            </a:r>
            <a:endParaRPr lang="en-US" dirty="0" smtClean="0">
              <a:sym typeface="Wingdings" pitchFamily="2" charset="2"/>
            </a:endParaRPr>
          </a:p>
          <a:p>
            <a:pPr>
              <a:buFont typeface="Arial" pitchFamily="34" charset="0"/>
              <a:buChar char="•"/>
            </a:pPr>
            <a:r>
              <a:rPr lang="en-US" dirty="0" smtClean="0">
                <a:sym typeface="Wingdings" pitchFamily="2" charset="2"/>
              </a:rPr>
              <a:t>More </a:t>
            </a:r>
            <a:r>
              <a:rPr lang="en-US" dirty="0" smtClean="0">
                <a:sym typeface="Wingdings" pitchFamily="2" charset="2"/>
              </a:rPr>
              <a:t>reliable </a:t>
            </a:r>
            <a:r>
              <a:rPr lang="en-US" dirty="0" smtClean="0">
                <a:sym typeface="Wingdings" pitchFamily="2" charset="2"/>
              </a:rPr>
              <a:t>dataset and in turn more accurate outcome.</a:t>
            </a:r>
          </a:p>
          <a:p>
            <a:pPr>
              <a:buFont typeface="Arial" pitchFamily="34" charset="0"/>
              <a:buChar char="•"/>
            </a:pPr>
            <a:r>
              <a:rPr lang="en-US" dirty="0" smtClean="0">
                <a:sym typeface="Wingdings" pitchFamily="2" charset="2"/>
              </a:rPr>
              <a:t>Can deal </a:t>
            </a:r>
            <a:r>
              <a:rPr lang="en-US" dirty="0" smtClean="0">
                <a:sym typeface="Wingdings" pitchFamily="2" charset="2"/>
              </a:rPr>
              <a:t>with fake ratings.</a:t>
            </a:r>
          </a:p>
          <a:p>
            <a:pPr>
              <a:buFont typeface="Wingdings"/>
              <a:buChar char="à"/>
            </a:pPr>
            <a:endParaRPr lang="en-US" dirty="0" smtClean="0">
              <a:sym typeface="Wingdings" pitchFamily="2" charset="2"/>
            </a:endParaRPr>
          </a:p>
          <a:p>
            <a:pPr>
              <a:buFont typeface="Wingdings"/>
              <a:buChar char="à"/>
            </a:pPr>
            <a:endParaRPr lang="en-US" dirty="0" smtClean="0">
              <a:sym typeface="Wingdings" pitchFamily="2" charset="2"/>
            </a:endParaRPr>
          </a:p>
          <a:p>
            <a:pPr>
              <a:buNone/>
            </a:pPr>
            <a:endParaRPr lang="en-US" dirty="0" smtClean="0">
              <a:sym typeface="Wingdings" pitchFamily="2" charset="2"/>
            </a:endParaRPr>
          </a:p>
        </p:txBody>
      </p:sp>
    </p:spTree>
    <p:extLst>
      <p:ext uri="{BB962C8B-B14F-4D97-AF65-F5344CB8AC3E}">
        <p14:creationId xmlns:p14="http://schemas.microsoft.com/office/powerpoint/2010/main" val="13458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2.Problem Definition and Objectives</a:t>
            </a:r>
            <a:endParaRPr lang="en-US" b="1"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Why to depend on foreign movies dataset to produce movie recommendation algorithms? </a:t>
            </a:r>
          </a:p>
          <a:p>
            <a:pPr>
              <a:buFont typeface="Wingdings" pitchFamily="2" charset="2"/>
              <a:buChar char="q"/>
            </a:pPr>
            <a:r>
              <a:rPr lang="en-US" dirty="0" smtClean="0"/>
              <a:t>We will have complete Indian movies dataset where user can login and rate movies of their choices.</a:t>
            </a:r>
          </a:p>
          <a:p>
            <a:pPr>
              <a:buFont typeface="Wingdings" pitchFamily="2" charset="2"/>
              <a:buChar char="q"/>
            </a:pPr>
            <a:r>
              <a:rPr lang="en-US" dirty="0" smtClean="0"/>
              <a:t>We will also use ratings provided by different websites to produce collaborative rating for the recommendation.</a:t>
            </a:r>
          </a:p>
          <a:p>
            <a:pPr>
              <a:buFont typeface="Wingdings" pitchFamily="2" charset="2"/>
              <a:buChar char="q"/>
            </a:pPr>
            <a:r>
              <a:rPr lang="en-US" dirty="0" smtClean="0"/>
              <a:t>Using the above information and applying algorithms for predicting rating, top movies will be recommended to the users.</a:t>
            </a:r>
          </a:p>
          <a:p>
            <a:pPr>
              <a:buFont typeface="Wingdings" pitchFamily="2" charset="2"/>
              <a:buChar char="q"/>
            </a:pPr>
            <a:r>
              <a:rPr lang="en-US" dirty="0" smtClean="0"/>
              <a:t>Objectives :-</a:t>
            </a:r>
          </a:p>
          <a:p>
            <a:pPr lvl="1"/>
            <a:r>
              <a:rPr lang="en-US" dirty="0" smtClean="0"/>
              <a:t>Build dataset for Movie Recommender System.</a:t>
            </a:r>
          </a:p>
          <a:p>
            <a:pPr lvl="1"/>
            <a:r>
              <a:rPr lang="en-US" dirty="0" smtClean="0"/>
              <a:t>Choice of Algorithm for predicting ratings :-</a:t>
            </a:r>
          </a:p>
          <a:p>
            <a:pPr lvl="2"/>
            <a:r>
              <a:rPr lang="en-US" dirty="0"/>
              <a:t>C</a:t>
            </a:r>
            <a:r>
              <a:rPr lang="en-US" dirty="0" smtClean="0"/>
              <a:t>osine similarity method to find similar users.</a:t>
            </a:r>
          </a:p>
          <a:p>
            <a:pPr lvl="2"/>
            <a:r>
              <a:rPr lang="en-US" dirty="0"/>
              <a:t>M</a:t>
            </a:r>
            <a:r>
              <a:rPr lang="en-US" dirty="0" smtClean="0"/>
              <a:t>atrix factorization techniques.</a:t>
            </a:r>
          </a:p>
          <a:p>
            <a:endParaRPr lang="en-US" dirty="0"/>
          </a:p>
        </p:txBody>
      </p:sp>
    </p:spTree>
    <p:extLst>
      <p:ext uri="{BB962C8B-B14F-4D97-AF65-F5344CB8AC3E}">
        <p14:creationId xmlns:p14="http://schemas.microsoft.com/office/powerpoint/2010/main" val="290333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23821"/>
          </a:xfrm>
        </p:spPr>
        <p:txBody>
          <a:bodyPr>
            <a:normAutofit fontScale="90000"/>
          </a:bodyPr>
          <a:lstStyle/>
          <a:p>
            <a:r>
              <a:rPr lang="en-US" b="1" dirty="0" smtClean="0"/>
              <a:t>3.Analysis of Recent similar work</a:t>
            </a:r>
            <a:r>
              <a:rPr lang="en-US" b="1" baseline="30000" dirty="0" smtClean="0"/>
              <a:t>[4]</a:t>
            </a:r>
            <a:endParaRPr lang="en-US" dirty="0"/>
          </a:p>
        </p:txBody>
      </p:sp>
      <p:graphicFrame>
        <p:nvGraphicFramePr>
          <p:cNvPr id="4" name="Content Placeholder 3"/>
          <p:cNvGraphicFramePr>
            <a:graphicFrameLocks noGrp="1"/>
          </p:cNvGraphicFramePr>
          <p:nvPr>
            <p:ph idx="1"/>
          </p:nvPr>
        </p:nvGraphicFramePr>
        <p:xfrm>
          <a:off x="544285" y="1562733"/>
          <a:ext cx="11042470" cy="4937760"/>
        </p:xfrm>
        <a:graphic>
          <a:graphicData uri="http://schemas.openxmlformats.org/drawingml/2006/table">
            <a:tbl>
              <a:tblPr firstRow="1" bandRow="1">
                <a:tableStyleId>{5C22544A-7EE6-4342-B048-85BDC9FD1C3A}</a:tableStyleId>
              </a:tblPr>
              <a:tblGrid>
                <a:gridCol w="5521235"/>
                <a:gridCol w="5521235"/>
              </a:tblGrid>
              <a:tr h="306416">
                <a:tc>
                  <a:txBody>
                    <a:bodyPr/>
                    <a:lstStyle/>
                    <a:p>
                      <a:r>
                        <a:rPr lang="en-US" dirty="0" smtClean="0"/>
                        <a:t>PORTAL</a:t>
                      </a:r>
                      <a:endParaRPr lang="en-US" dirty="0"/>
                    </a:p>
                  </a:txBody>
                  <a:tcPr/>
                </a:tc>
                <a:tc>
                  <a:txBody>
                    <a:bodyPr/>
                    <a:lstStyle/>
                    <a:p>
                      <a:r>
                        <a:rPr lang="en-US" dirty="0" smtClean="0"/>
                        <a:t>CHARACTERSTICS</a:t>
                      </a:r>
                      <a:endParaRPr lang="en-US" dirty="0"/>
                    </a:p>
                  </a:txBody>
                  <a:tcPr/>
                </a:tc>
              </a:tr>
              <a:tr h="594984">
                <a:tc>
                  <a:txBody>
                    <a:bodyPr/>
                    <a:lstStyle/>
                    <a:p>
                      <a:r>
                        <a:rPr lang="en-US" b="1" dirty="0" smtClean="0"/>
                        <a:t>Netflix</a:t>
                      </a:r>
                      <a:endParaRPr lang="en-US" dirty="0"/>
                    </a:p>
                  </a:txBody>
                  <a:tcPr/>
                </a:tc>
                <a:tc>
                  <a:txBody>
                    <a:bodyPr/>
                    <a:lstStyle/>
                    <a:p>
                      <a:r>
                        <a:rPr lang="en-US" dirty="0" smtClean="0"/>
                        <a:t>Netflix asks user</a:t>
                      </a:r>
                      <a:r>
                        <a:rPr lang="en-US" baseline="0" dirty="0" smtClean="0"/>
                        <a:t> </a:t>
                      </a:r>
                      <a:r>
                        <a:rPr lang="en-US" dirty="0" smtClean="0"/>
                        <a:t>to rate movies  in order  to determine which films </a:t>
                      </a:r>
                      <a:r>
                        <a:rPr lang="en-US" dirty="0" err="1" smtClean="0"/>
                        <a:t>user'll</a:t>
                      </a:r>
                      <a:r>
                        <a:rPr lang="en-US" dirty="0" smtClean="0"/>
                        <a:t> want to see next. </a:t>
                      </a:r>
                      <a:endParaRPr lang="en-US" dirty="0"/>
                    </a:p>
                  </a:txBody>
                  <a:tcPr/>
                </a:tc>
              </a:tr>
              <a:tr h="836520">
                <a:tc>
                  <a:txBody>
                    <a:bodyPr/>
                    <a:lstStyle/>
                    <a:p>
                      <a:r>
                        <a:rPr lang="en-US" b="1" dirty="0" err="1" smtClean="0"/>
                        <a:t>Movielens</a:t>
                      </a:r>
                      <a:endParaRPr lang="en-US" dirty="0"/>
                    </a:p>
                  </a:txBody>
                  <a:tcPr/>
                </a:tc>
                <a:tc>
                  <a:txBody>
                    <a:bodyPr/>
                    <a:lstStyle/>
                    <a:p>
                      <a:r>
                        <a:rPr lang="en-US" dirty="0" smtClean="0"/>
                        <a:t> Once you rate 15+ movies, it returns recommendations that were quite accurate and certainly more relevant than results from Netflix</a:t>
                      </a:r>
                      <a:endParaRPr lang="en-US" dirty="0"/>
                    </a:p>
                  </a:txBody>
                  <a:tcPr/>
                </a:tc>
              </a:tr>
              <a:tr h="2091299">
                <a:tc>
                  <a:txBody>
                    <a:bodyPr/>
                    <a:lstStyle/>
                    <a:p>
                      <a:r>
                        <a:rPr lang="en-US" b="1" dirty="0" smtClean="0"/>
                        <a:t>IMDB</a:t>
                      </a:r>
                      <a:endParaRPr lang="en-US" dirty="0"/>
                    </a:p>
                  </a:txBody>
                  <a:tcPr/>
                </a:tc>
                <a:tc>
                  <a:txBody>
                    <a:bodyPr/>
                    <a:lstStyle/>
                    <a:p>
                      <a:pPr>
                        <a:buFont typeface="Wingdings" pitchFamily="2" charset="2"/>
                        <a:buNone/>
                      </a:pPr>
                      <a:r>
                        <a:rPr lang="en-US" dirty="0" smtClean="0"/>
                        <a:t>Instead of asking you to input ratings or to tell it what movies you like, IMDB recommends movies similar to the movie you search for. shows random top searched movies info</a:t>
                      </a:r>
                      <a:r>
                        <a:rPr lang="en-US" baseline="0" dirty="0" smtClean="0"/>
                        <a:t> </a:t>
                      </a:r>
                      <a:r>
                        <a:rPr lang="en-US" dirty="0" smtClean="0"/>
                        <a:t>gathered from an IMDB database, which examines movies to find similarities and differences. </a:t>
                      </a:r>
                    </a:p>
                    <a:p>
                      <a:endParaRPr lang="en-US" dirty="0" smtClean="0"/>
                    </a:p>
                    <a:p>
                      <a:endParaRPr lang="en-US" dirty="0" smtClean="0"/>
                    </a:p>
                    <a:p>
                      <a:endParaRPr lang="en-US" dirty="0"/>
                    </a:p>
                  </a:txBody>
                  <a:tcPr/>
                </a:tc>
              </a:tr>
              <a:tr h="334608">
                <a:tc>
                  <a:txBody>
                    <a:bodyPr/>
                    <a:lstStyle/>
                    <a:p>
                      <a:r>
                        <a:rPr lang="en-US" b="1" dirty="0" smtClean="0"/>
                        <a:t>Rotten</a:t>
                      </a:r>
                      <a:r>
                        <a:rPr lang="en-US" b="1" baseline="0" dirty="0" smtClean="0"/>
                        <a:t> tomatoes</a:t>
                      </a:r>
                      <a:endParaRPr lang="en-US" b="1" dirty="0"/>
                    </a:p>
                  </a:txBody>
                  <a:tcPr/>
                </a:tc>
                <a:tc>
                  <a:txBody>
                    <a:bodyPr/>
                    <a:lstStyle/>
                    <a:p>
                      <a:r>
                        <a:rPr lang="en-US" dirty="0" smtClean="0"/>
                        <a:t>Depending</a:t>
                      </a:r>
                      <a:r>
                        <a:rPr lang="en-US" baseline="0" dirty="0" smtClean="0"/>
                        <a:t> upon Actor choice.</a:t>
                      </a:r>
                      <a:endParaRPr lang="en-US" dirty="0"/>
                    </a:p>
                  </a:txBody>
                  <a:tcPr/>
                </a:tc>
              </a:tr>
              <a:tr h="334608">
                <a:tc>
                  <a:txBody>
                    <a:bodyPr/>
                    <a:lstStyle/>
                    <a:p>
                      <a:r>
                        <a:rPr lang="en-US" b="1" dirty="0" smtClean="0"/>
                        <a:t>Jinni</a:t>
                      </a:r>
                      <a:endParaRPr lang="en-US" b="1" dirty="0"/>
                    </a:p>
                  </a:txBody>
                  <a:tcPr/>
                </a:tc>
                <a:tc>
                  <a:txBody>
                    <a:bodyPr/>
                    <a:lstStyle/>
                    <a:p>
                      <a:r>
                        <a:rPr lang="en-US" dirty="0" smtClean="0"/>
                        <a:t>Depending upon user</a:t>
                      </a:r>
                      <a:r>
                        <a:rPr lang="en-US" baseline="0" dirty="0" smtClean="0"/>
                        <a:t> mood and duration of time.</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Recent similar </a:t>
            </a:r>
            <a:r>
              <a:rPr lang="en-US" b="1" dirty="0" smtClean="0"/>
              <a:t>work(</a:t>
            </a:r>
            <a:r>
              <a:rPr lang="en-US" b="1" dirty="0" err="1" smtClean="0"/>
              <a:t>cont</a:t>
            </a:r>
            <a:r>
              <a:rPr lang="en-US" b="1" dirty="0" smtClean="0"/>
              <a: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sz="3600" dirty="0" smtClean="0"/>
              <a:t>Drawbacks of related work:</a:t>
            </a:r>
          </a:p>
          <a:p>
            <a:pPr>
              <a:buNone/>
            </a:pPr>
            <a:endParaRPr lang="en-US" sz="3600" dirty="0" smtClean="0"/>
          </a:p>
          <a:p>
            <a:pPr lvl="1"/>
            <a:r>
              <a:rPr lang="en-US" dirty="0" smtClean="0"/>
              <a:t>Too much duplication in the recommended results (as in case of Netflix).</a:t>
            </a:r>
          </a:p>
          <a:p>
            <a:pPr lvl="1"/>
            <a:r>
              <a:rPr lang="en-US" dirty="0" smtClean="0"/>
              <a:t>Easy to cheat the server to alter the ratings.</a:t>
            </a:r>
          </a:p>
          <a:p>
            <a:pPr lvl="1"/>
            <a:r>
              <a:rPr lang="en-US" dirty="0" smtClean="0"/>
              <a:t>No Recommendation for people who don't have time to rate movies to find worth watching films. </a:t>
            </a:r>
            <a:r>
              <a:rPr lang="en-US" dirty="0"/>
              <a:t>(</a:t>
            </a:r>
            <a:r>
              <a:rPr lang="en-US" dirty="0" smtClean="0"/>
              <a:t>Although available in IMDB).</a:t>
            </a:r>
          </a:p>
          <a:p>
            <a:endParaRPr lang="en-US" dirty="0"/>
          </a:p>
        </p:txBody>
      </p:sp>
    </p:spTree>
    <p:extLst>
      <p:ext uri="{BB962C8B-B14F-4D97-AF65-F5344CB8AC3E}">
        <p14:creationId xmlns:p14="http://schemas.microsoft.com/office/powerpoint/2010/main" val="417282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1" dirty="0" smtClean="0"/>
              <a:t> Proposed Methodology</a:t>
            </a:r>
            <a:endParaRPr lang="en-US" b="1" dirty="0"/>
          </a:p>
        </p:txBody>
      </p:sp>
      <p:sp>
        <p:nvSpPr>
          <p:cNvPr id="3" name="Content Placeholder 2"/>
          <p:cNvSpPr>
            <a:spLocks noGrp="1"/>
          </p:cNvSpPr>
          <p:nvPr>
            <p:ph idx="1"/>
          </p:nvPr>
        </p:nvSpPr>
        <p:spPr>
          <a:xfrm>
            <a:off x="838200" y="2929222"/>
            <a:ext cx="10515600" cy="3340951"/>
          </a:xfrm>
        </p:spPr>
        <p:txBody>
          <a:bodyPr>
            <a:normAutofit fontScale="85000" lnSpcReduction="10000"/>
          </a:bodyPr>
          <a:lstStyle/>
          <a:p>
            <a:pPr marL="514350" indent="-514350">
              <a:buFont typeface="+mj-lt"/>
              <a:buAutoNum type="arabicPeriod"/>
            </a:pPr>
            <a:r>
              <a:rPr lang="en-US" dirty="0" smtClean="0"/>
              <a:t>Collect data about movies (Year, Genre, Artist, etc.).</a:t>
            </a:r>
          </a:p>
          <a:p>
            <a:pPr marL="514350" indent="-514350">
              <a:buFont typeface="+mj-lt"/>
              <a:buAutoNum type="arabicPeriod"/>
            </a:pPr>
            <a:r>
              <a:rPr lang="en-US" dirty="0" smtClean="0"/>
              <a:t>Scrap the movies rating from various rating websites.</a:t>
            </a:r>
          </a:p>
          <a:p>
            <a:pPr marL="514350" indent="-514350">
              <a:buFont typeface="+mj-lt"/>
              <a:buAutoNum type="arabicPeriod"/>
            </a:pPr>
            <a:r>
              <a:rPr lang="en-US" dirty="0" smtClean="0"/>
              <a:t>Apply Data Cleansing to remove noise and clean Data.(Using Heuristic Levenshtein distance)</a:t>
            </a:r>
          </a:p>
          <a:p>
            <a:pPr marL="514350" indent="-514350">
              <a:buFont typeface="+mj-lt"/>
              <a:buAutoNum type="arabicPeriod"/>
            </a:pPr>
            <a:r>
              <a:rPr lang="en-US" dirty="0" smtClean="0"/>
              <a:t>Normalize the Schema for storing the above clean data in database.</a:t>
            </a:r>
          </a:p>
          <a:p>
            <a:pPr marL="514350" indent="-514350">
              <a:buFont typeface="+mj-lt"/>
              <a:buAutoNum type="arabicPeriod"/>
            </a:pPr>
            <a:r>
              <a:rPr lang="en-US" dirty="0" smtClean="0"/>
              <a:t>Algorithm for predicting ratings.</a:t>
            </a:r>
          </a:p>
          <a:p>
            <a:pPr marL="514350" indent="-514350">
              <a:buFont typeface="+mj-lt"/>
              <a:buAutoNum type="arabicPeriod"/>
            </a:pPr>
            <a:r>
              <a:rPr lang="en-US" dirty="0" smtClean="0"/>
              <a:t>Output-&gt;Display the recommended movies to the users.</a:t>
            </a:r>
          </a:p>
        </p:txBody>
      </p:sp>
      <p:sp>
        <p:nvSpPr>
          <p:cNvPr id="4" name="TextBox 3"/>
          <p:cNvSpPr txBox="1"/>
          <p:nvPr/>
        </p:nvSpPr>
        <p:spPr>
          <a:xfrm>
            <a:off x="117653" y="1831426"/>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Scrap Data from various websites</a:t>
            </a:r>
            <a:endParaRPr lang="en-US" dirty="0"/>
          </a:p>
        </p:txBody>
      </p:sp>
      <p:sp>
        <p:nvSpPr>
          <p:cNvPr id="5" name="TextBox 4"/>
          <p:cNvSpPr txBox="1"/>
          <p:nvPr/>
        </p:nvSpPr>
        <p:spPr>
          <a:xfrm>
            <a:off x="2734177" y="1969926"/>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Data Cleansing</a:t>
            </a:r>
            <a:endParaRPr lang="en-US" dirty="0"/>
          </a:p>
        </p:txBody>
      </p:sp>
      <p:sp>
        <p:nvSpPr>
          <p:cNvPr id="6" name="TextBox 5"/>
          <p:cNvSpPr txBox="1"/>
          <p:nvPr/>
        </p:nvSpPr>
        <p:spPr>
          <a:xfrm>
            <a:off x="5350704" y="1825208"/>
            <a:ext cx="2008032"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Store clean data in </a:t>
            </a:r>
          </a:p>
          <a:p>
            <a:pPr algn="ctr"/>
            <a:r>
              <a:rPr lang="en-US" dirty="0" smtClean="0"/>
              <a:t>Database</a:t>
            </a:r>
            <a:endParaRPr lang="en-US" dirty="0"/>
          </a:p>
        </p:txBody>
      </p:sp>
      <p:sp>
        <p:nvSpPr>
          <p:cNvPr id="7" name="TextBox 6"/>
          <p:cNvSpPr txBox="1"/>
          <p:nvPr/>
        </p:nvSpPr>
        <p:spPr>
          <a:xfrm>
            <a:off x="7767336" y="1825208"/>
            <a:ext cx="2008032"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Algorithm for predicting ratings</a:t>
            </a:r>
            <a:endParaRPr lang="en-US" dirty="0"/>
          </a:p>
        </p:txBody>
      </p:sp>
      <p:sp>
        <p:nvSpPr>
          <p:cNvPr id="8" name="TextBox 7"/>
          <p:cNvSpPr txBox="1"/>
          <p:nvPr/>
        </p:nvSpPr>
        <p:spPr>
          <a:xfrm>
            <a:off x="10106695" y="1963706"/>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Display Output</a:t>
            </a:r>
            <a:endParaRPr lang="en-US" dirty="0"/>
          </a:p>
        </p:txBody>
      </p:sp>
      <p:cxnSp>
        <p:nvCxnSpPr>
          <p:cNvPr id="9" name="Straight Arrow Connector 8"/>
          <p:cNvCxnSpPr>
            <a:stCxn id="4" idx="3"/>
            <a:endCxn id="5" idx="1"/>
          </p:cNvCxnSpPr>
          <p:nvPr/>
        </p:nvCxnSpPr>
        <p:spPr>
          <a:xfrm>
            <a:off x="2125685" y="2154592"/>
            <a:ext cx="608492" cy="1588"/>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Straight Arrow Connector 9"/>
          <p:cNvCxnSpPr>
            <a:stCxn id="5" idx="3"/>
            <a:endCxn id="6" idx="1"/>
          </p:cNvCxnSpPr>
          <p:nvPr/>
        </p:nvCxnSpPr>
        <p:spPr>
          <a:xfrm>
            <a:off x="4742209" y="2154592"/>
            <a:ext cx="608495" cy="13228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1" name="Straight Arrow Connector 10"/>
          <p:cNvCxnSpPr>
            <a:stCxn id="6" idx="3"/>
            <a:endCxn id="7" idx="1"/>
          </p:cNvCxnSpPr>
          <p:nvPr/>
        </p:nvCxnSpPr>
        <p:spPr>
          <a:xfrm>
            <a:off x="7358736" y="2286873"/>
            <a:ext cx="408600" cy="1588"/>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p:cNvCxnSpPr>
            <a:stCxn id="7" idx="3"/>
            <a:endCxn id="8" idx="1"/>
          </p:cNvCxnSpPr>
          <p:nvPr/>
        </p:nvCxnSpPr>
        <p:spPr>
          <a:xfrm flipV="1">
            <a:off x="9775368" y="2148372"/>
            <a:ext cx="331327" cy="13850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3603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b="1" dirty="0" smtClean="0"/>
              <a:t>Implementation: Data Cleaning</a:t>
            </a:r>
            <a:endParaRPr lang="en-US" b="1" dirty="0"/>
          </a:p>
        </p:txBody>
      </p:sp>
      <p:sp>
        <p:nvSpPr>
          <p:cNvPr id="3" name="Content Placeholder 2"/>
          <p:cNvSpPr>
            <a:spLocks noGrp="1"/>
          </p:cNvSpPr>
          <p:nvPr>
            <p:ph idx="1"/>
          </p:nvPr>
        </p:nvSpPr>
        <p:spPr/>
        <p:txBody>
          <a:bodyPr/>
          <a:lstStyle/>
          <a:p>
            <a:r>
              <a:rPr lang="en-US" dirty="0" smtClean="0"/>
              <a:t>Let </a:t>
            </a:r>
            <a:r>
              <a:rPr lang="en-US" dirty="0"/>
              <a:t>websites use the following variation in names for </a:t>
            </a:r>
            <a:r>
              <a:rPr lang="en-US" dirty="0" smtClean="0"/>
              <a:t>the movies:</a:t>
            </a:r>
            <a:endParaRPr lang="en-US" dirty="0"/>
          </a:p>
          <a:p>
            <a:r>
              <a:rPr lang="en-US" dirty="0" smtClean="0"/>
              <a:t>Brothers</a:t>
            </a:r>
          </a:p>
          <a:p>
            <a:r>
              <a:rPr lang="en-US" dirty="0" smtClean="0"/>
              <a:t>BROTHERS (2015)</a:t>
            </a:r>
          </a:p>
          <a:p>
            <a:r>
              <a:rPr lang="en-US" dirty="0" smtClean="0"/>
              <a:t>Brothers 2015</a:t>
            </a:r>
          </a:p>
          <a:p>
            <a:pPr marL="0" indent="0">
              <a:buNone/>
            </a:pPr>
            <a:endParaRPr lang="en-US" dirty="0" smtClean="0"/>
          </a:p>
          <a:p>
            <a:r>
              <a:rPr lang="en-US" dirty="0" smtClean="0"/>
              <a:t>How to resolve </a:t>
            </a:r>
            <a:r>
              <a:rPr lang="en-US" dirty="0"/>
              <a:t>all these different strings into same </a:t>
            </a:r>
            <a:r>
              <a:rPr lang="en-US" dirty="0" smtClean="0"/>
              <a:t>product??</a:t>
            </a:r>
            <a:endParaRPr lang="en-US" dirty="0"/>
          </a:p>
          <a:p>
            <a:endParaRPr lang="en-US" dirty="0"/>
          </a:p>
        </p:txBody>
      </p:sp>
    </p:spTree>
    <p:extLst>
      <p:ext uri="{BB962C8B-B14F-4D97-AF65-F5344CB8AC3E}">
        <p14:creationId xmlns:p14="http://schemas.microsoft.com/office/powerpoint/2010/main" val="1477188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1" dirty="0" smtClean="0"/>
              <a:t>.1.1 Approach: Data Cleaning</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We use </a:t>
            </a:r>
            <a:r>
              <a:rPr lang="en-US" dirty="0"/>
              <a:t>different approaches for this (and for most efficiency </a:t>
            </a:r>
            <a:r>
              <a:rPr lang="en-US" dirty="0" smtClean="0"/>
              <a:t>we mix them all):</a:t>
            </a:r>
          </a:p>
          <a:p>
            <a:r>
              <a:rPr lang="en-US" dirty="0" smtClean="0"/>
              <a:t>Ignore everything </a:t>
            </a:r>
            <a:r>
              <a:rPr lang="en-US" dirty="0"/>
              <a:t>that is in parenthesis</a:t>
            </a:r>
            <a:r>
              <a:rPr lang="en-US" dirty="0" smtClean="0"/>
              <a:t>.</a:t>
            </a:r>
          </a:p>
          <a:p>
            <a:r>
              <a:rPr lang="en-US" dirty="0" smtClean="0"/>
              <a:t>Breaking down into cases based on Artist, Genre, etc.</a:t>
            </a:r>
          </a:p>
          <a:p>
            <a:r>
              <a:rPr lang="en-US" dirty="0" smtClean="0"/>
              <a:t>Define </a:t>
            </a:r>
            <a:r>
              <a:rPr lang="en-US" dirty="0"/>
              <a:t>words </a:t>
            </a:r>
            <a:r>
              <a:rPr lang="en-US" dirty="0" smtClean="0"/>
              <a:t>automatically </a:t>
            </a:r>
            <a:r>
              <a:rPr lang="en-US" dirty="0"/>
              <a:t>drop like </a:t>
            </a:r>
            <a:r>
              <a:rPr lang="en-US" dirty="0" smtClean="0"/>
              <a:t>“movie”, “new” , etc. </a:t>
            </a:r>
          </a:p>
          <a:p>
            <a:r>
              <a:rPr lang="en-US" dirty="0"/>
              <a:t>Make a dictionary of feature </a:t>
            </a:r>
            <a:r>
              <a:rPr lang="en-US" dirty="0" smtClean="0"/>
              <a:t>set(Genre, Year of release, etc.) </a:t>
            </a:r>
            <a:r>
              <a:rPr lang="en-US" dirty="0"/>
              <a:t>for different catalog which should be same while declaring any </a:t>
            </a:r>
            <a:r>
              <a:rPr lang="en-US" dirty="0" smtClean="0"/>
              <a:t>movie as </a:t>
            </a:r>
            <a:r>
              <a:rPr lang="en-US" dirty="0"/>
              <a:t>common </a:t>
            </a:r>
            <a:r>
              <a:rPr lang="en-US" dirty="0" smtClean="0"/>
              <a:t>movie.</a:t>
            </a:r>
          </a:p>
          <a:p>
            <a:r>
              <a:rPr lang="en-US" dirty="0" smtClean="0"/>
              <a:t>Compare </a:t>
            </a:r>
            <a:r>
              <a:rPr lang="en-US" dirty="0"/>
              <a:t>the names via their Levenshtein </a:t>
            </a:r>
            <a:r>
              <a:rPr lang="en-US" dirty="0" smtClean="0"/>
              <a:t>distance</a:t>
            </a:r>
            <a:r>
              <a:rPr lang="en-US" baseline="30000" dirty="0" smtClean="0"/>
              <a:t>[5]</a:t>
            </a:r>
            <a:r>
              <a:rPr lang="en-US" dirty="0" smtClean="0"/>
              <a:t> </a:t>
            </a:r>
            <a:r>
              <a:rPr lang="en-US" dirty="0"/>
              <a:t>and use this distance for </a:t>
            </a:r>
            <a:r>
              <a:rPr lang="en-US" dirty="0" smtClean="0"/>
              <a:t>clustering.</a:t>
            </a:r>
          </a:p>
          <a:p>
            <a:r>
              <a:rPr lang="en-US" dirty="0" smtClean="0"/>
              <a:t>Heuristic Levenshtein distance</a:t>
            </a:r>
            <a:r>
              <a:rPr lang="en-US" baseline="30000" dirty="0" smtClean="0"/>
              <a:t>[5]</a:t>
            </a:r>
            <a:r>
              <a:rPr lang="en-US" dirty="0" smtClean="0"/>
              <a:t> .</a:t>
            </a:r>
          </a:p>
          <a:p>
            <a:r>
              <a:rPr lang="en-US" dirty="0" smtClean="0"/>
              <a:t>If there are n movies, then overall complexity= (O(n</a:t>
            </a:r>
            <a:r>
              <a:rPr lang="en-US" baseline="30000" dirty="0" smtClean="0"/>
              <a:t>2</a:t>
            </a:r>
            <a:r>
              <a:rPr lang="en-US" dirty="0" smtClean="0"/>
              <a:t>l</a:t>
            </a:r>
            <a:r>
              <a:rPr lang="en-US" baseline="30000" dirty="0" smtClean="0"/>
              <a:t>2</a:t>
            </a:r>
            <a:r>
              <a:rPr lang="en-US" dirty="0" smtClean="0"/>
              <a:t>)</a:t>
            </a:r>
          </a:p>
          <a:p>
            <a:pPr marL="0" indent="0">
              <a:buNone/>
            </a:pPr>
            <a:r>
              <a:rPr lang="en-US" dirty="0"/>
              <a:t> </a:t>
            </a:r>
            <a:r>
              <a:rPr lang="en-US" dirty="0" smtClean="0"/>
              <a:t>   where l=product title length</a:t>
            </a:r>
          </a:p>
          <a:p>
            <a:endParaRPr lang="en-US" dirty="0" smtClean="0"/>
          </a:p>
          <a:p>
            <a:endParaRPr lang="en-US" dirty="0" smtClean="0"/>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247097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1031</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Arabic Typesetting</vt:lpstr>
      <vt:lpstr>Arial</vt:lpstr>
      <vt:lpstr>Calibri</vt:lpstr>
      <vt:lpstr>Wingdings</vt:lpstr>
      <vt:lpstr>Office Theme</vt:lpstr>
      <vt:lpstr>PowerPoint Presentation</vt:lpstr>
      <vt:lpstr>Index</vt:lpstr>
      <vt:lpstr>1.Introduction and Motivation</vt:lpstr>
      <vt:lpstr>2.Problem Definition and Objectives</vt:lpstr>
      <vt:lpstr>3.Analysis of Recent similar work[4]</vt:lpstr>
      <vt:lpstr>Analysis of Recent similar work(cont…)</vt:lpstr>
      <vt:lpstr>4 Proposed Methodology</vt:lpstr>
      <vt:lpstr>4.1. Implementation: Data Cleaning</vt:lpstr>
      <vt:lpstr>4.1.1 Approach: Data Cleaning</vt:lpstr>
      <vt:lpstr>4.1.2 Heuristic Levenshtein distance[1] </vt:lpstr>
      <vt:lpstr>5.Algorithms for predicting ratings:</vt:lpstr>
      <vt:lpstr>5.1 Method-1[2]</vt:lpstr>
      <vt:lpstr>5.2 Method-2[5]</vt:lpstr>
      <vt:lpstr>6.Requirement and Availability</vt:lpstr>
      <vt:lpstr>7.WORK DONE TILL MID-SEMESTER</vt:lpstr>
      <vt:lpstr>8.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Still_fattu</dc:creator>
  <cp:lastModifiedBy>Still_fattu</cp:lastModifiedBy>
  <cp:revision>37</cp:revision>
  <dcterms:created xsi:type="dcterms:W3CDTF">2015-09-14T17:00:41Z</dcterms:created>
  <dcterms:modified xsi:type="dcterms:W3CDTF">2015-09-14T23:04:42Z</dcterms:modified>
</cp:coreProperties>
</file>