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  <p:sldMasterId id="2147483658" r:id="rId2"/>
  </p:sldMasterIdLst>
  <p:notesMasterIdLst>
    <p:notesMasterId r:id="rId10"/>
  </p:notesMasterIdLst>
  <p:sldIdLst>
    <p:sldId id="286" r:id="rId3"/>
    <p:sldId id="257" r:id="rId4"/>
    <p:sldId id="260" r:id="rId5"/>
    <p:sldId id="261" r:id="rId6"/>
    <p:sldId id="262" r:id="rId7"/>
    <p:sldId id="287" r:id="rId8"/>
    <p:sldId id="278" r:id="rId9"/>
  </p:sldIdLst>
  <p:sldSz cx="9144000" cy="5143500" type="screen16x9"/>
  <p:notesSz cx="6858000" cy="9144000"/>
  <p:embeddedFontLst>
    <p:embeddedFont>
      <p:font typeface="Abel" charset="0"/>
      <p:regular r:id="rId11"/>
    </p:embeddedFont>
    <p:embeddedFont>
      <p:font typeface="Roboto Slab" charset="0"/>
      <p:regular r:id="rId12"/>
      <p:bold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Bradley Hand ITC" pitchFamily="66" charset="0"/>
      <p:regular r:id="rId18"/>
    </p:embeddedFont>
    <p:embeddedFont>
      <p:font typeface="Algerian" pitchFamily="82" charset="0"/>
      <p:regular r:id="rId19"/>
    </p:embeddedFont>
    <p:embeddedFont>
      <p:font typeface="Roboto Slab Regular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5DC6774-E0FE-44E6-8595-7C19D1DC48F0}">
  <a:tblStyle styleId="{D5DC6774-E0FE-44E6-8595-7C19D1DC48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5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79251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0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7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9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9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16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488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486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8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3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2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1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82000">
              <a:schemeClr val="accent2"/>
            </a:gs>
            <a:gs pos="100000">
              <a:schemeClr val="accent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1D8BD707-D9CF-40AE-B4C6-C98DA3205C09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6/28/2020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B6F15528-21DE-4FAA-801E-634DDDAF4B2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21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ealthy Raw Rainbow Fruits Background, Mango Papaya Strawberrie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372100"/>
          </a:xfrm>
          <a:prstGeom prst="rect">
            <a:avLst/>
          </a:prstGeom>
          <a:noFill/>
        </p:spPr>
      </p:pic>
      <p:pic>
        <p:nvPicPr>
          <p:cNvPr id="1026" name="Picture 2" descr="Healthy Raw Rainbow Fruits Background, Mango Papaya Strawberrie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2" y="114300"/>
            <a:ext cx="4495801" cy="51435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09600" y="1143002"/>
            <a:ext cx="80105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2800" b="1" kern="1200" dirty="0" smtClean="0">
                <a:solidFill>
                  <a:srgbClr val="002060"/>
                </a:solidFill>
                <a:latin typeface="Bradley Hand ITC" pitchFamily="66" charset="0"/>
                <a:ea typeface="+mn-ea"/>
                <a:cs typeface="+mn-cs"/>
              </a:rPr>
              <a:t>FRUIT IDENTIFICATION  AND  CLASSIFICATION</a:t>
            </a:r>
          </a:p>
          <a:p>
            <a:pPr>
              <a:buClrTx/>
              <a:buFontTx/>
              <a:buNone/>
            </a:pPr>
            <a:r>
              <a:rPr lang="en-US" sz="2800" b="1" kern="1200" dirty="0" smtClean="0">
                <a:solidFill>
                  <a:srgbClr val="002060"/>
                </a:solidFill>
                <a:latin typeface="Bradley Hand ITC" pitchFamily="66" charset="0"/>
                <a:ea typeface="+mn-ea"/>
                <a:cs typeface="+mn-cs"/>
              </a:rPr>
              <a:t>       USING  NEURAL NETWORKS</a:t>
            </a:r>
            <a:endParaRPr lang="en-US" sz="2800" b="1" kern="1200" dirty="0">
              <a:solidFill>
                <a:srgbClr val="002060"/>
              </a:solidFill>
              <a:latin typeface="Bradley Hand IT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5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697935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kern="1200" dirty="0">
                <a:solidFill>
                  <a:srgbClr val="FFFF00"/>
                </a:solidFill>
                <a:latin typeface="Algerian" pitchFamily="82" charset="0"/>
              </a:rPr>
              <a:t>INTRODUCTION</a:t>
            </a:r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23528" y="1352550"/>
            <a:ext cx="8280920" cy="3790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0"/>
              </a:spcBef>
              <a:buClr>
                <a:schemeClr val="bg1"/>
              </a:buClr>
              <a:buSzPct val="121000"/>
              <a:buFont typeface="Arial" pitchFamily="34" charset="0"/>
              <a:buChar char="•"/>
            </a:pPr>
            <a:r>
              <a:rPr lang="en-US" sz="18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	</a:t>
            </a:r>
            <a:r>
              <a:rPr lang="en-US" kern="1200" dirty="0" smtClean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Recognition </a:t>
            </a:r>
            <a:r>
              <a:rPr lang="en-US" kern="12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system is an important field  concerned with recognizing patterns, particularly visual and sound patterns. It is central to optical character recognition, voice recognition, and handwriting recognition. </a:t>
            </a:r>
            <a:endParaRPr lang="en-US" kern="1200" dirty="0" smtClean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ct val="121000"/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           Similarly </a:t>
            </a:r>
            <a:r>
              <a:rPr lang="en-US" kern="12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as above cases fruit recognition and classification  can be  done. The food industry has widely used machine vision for quality inspection of fruits, vegetable and processed food. </a:t>
            </a:r>
            <a:endParaRPr lang="en-US" kern="1200" dirty="0" smtClean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ct val="121000"/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           There </a:t>
            </a:r>
            <a:r>
              <a:rPr lang="en-US" kern="12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the first step is to recognize and classify fruits. </a:t>
            </a:r>
            <a:r>
              <a:rPr lang="en-US" kern="1200" dirty="0" smtClean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The </a:t>
            </a:r>
            <a:r>
              <a:rPr lang="en-US" kern="12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features are then extracted </a:t>
            </a:r>
            <a:r>
              <a:rPr lang="en-US" kern="1200" dirty="0" smtClean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using a </a:t>
            </a:r>
            <a:r>
              <a:rPr lang="en-US" kern="1200" dirty="0" err="1" smtClean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pretrained</a:t>
            </a:r>
            <a:r>
              <a:rPr lang="en-US" kern="1200" dirty="0" smtClean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 CNN model resulting </a:t>
            </a:r>
            <a:r>
              <a:rPr lang="en-US" kern="12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in a feature vector which identifies a fruit, based on color, shape, texture and intensity based features</a:t>
            </a:r>
          </a:p>
        </p:txBody>
      </p:sp>
      <p:sp>
        <p:nvSpPr>
          <p:cNvPr id="149" name="Google Shape;149;p12"/>
          <p:cNvSpPr txBox="1">
            <a:spLocks noGrp="1"/>
          </p:cNvSpPr>
          <p:nvPr>
            <p:ph type="body" idx="2"/>
          </p:nvPr>
        </p:nvSpPr>
        <p:spPr>
          <a:xfrm>
            <a:off x="942975" y="4696605"/>
            <a:ext cx="7257900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body" idx="1"/>
          </p:nvPr>
        </p:nvSpPr>
        <p:spPr>
          <a:xfrm>
            <a:off x="755576" y="987574"/>
            <a:ext cx="7560840" cy="576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dirty="0" smtClean="0">
                <a:solidFill>
                  <a:srgbClr val="FFFF00"/>
                </a:solidFill>
                <a:latin typeface="Roboto Slab" charset="0"/>
                <a:ea typeface="Roboto Slab" charset="0"/>
              </a:rPr>
              <a:t>IMPLEMENTATION</a:t>
            </a:r>
            <a:endParaRPr sz="2000" dirty="0">
              <a:solidFill>
                <a:srgbClr val="FFFF00"/>
              </a:solidFill>
              <a:latin typeface="Roboto Slab" charset="0"/>
              <a:ea typeface="Roboto Slab" charset="0"/>
            </a:endParaRPr>
          </a:p>
        </p:txBody>
      </p:sp>
      <p:sp>
        <p:nvSpPr>
          <p:cNvPr id="170" name="Google Shape;17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51520" y="2571750"/>
            <a:ext cx="1869570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Build ML model for fruit detection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07904" y="2510195"/>
            <a:ext cx="1728192" cy="11387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 algn="ctr"/>
            <a:r>
              <a:rPr lang="en-IN" sz="2000" dirty="0" smtClean="0"/>
              <a:t>Develop a Flask Server </a:t>
            </a:r>
          </a:p>
          <a:p>
            <a:pPr algn="ctr"/>
            <a:endParaRPr lang="en-IN" dirty="0"/>
          </a:p>
        </p:txBody>
      </p:sp>
      <p:cxnSp>
        <p:nvCxnSpPr>
          <p:cNvPr id="13" name="Elbow Connector 12"/>
          <p:cNvCxnSpPr>
            <a:stCxn id="6" idx="3"/>
            <a:endCxn id="9" idx="1"/>
          </p:cNvCxnSpPr>
          <p:nvPr/>
        </p:nvCxnSpPr>
        <p:spPr>
          <a:xfrm>
            <a:off x="2121090" y="3079582"/>
            <a:ext cx="1586814" cy="12700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9" idx="1"/>
          </p:cNvCxnSpPr>
          <p:nvPr/>
        </p:nvCxnSpPr>
        <p:spPr>
          <a:xfrm flipV="1">
            <a:off x="5436096" y="3048223"/>
            <a:ext cx="1092809" cy="3135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28905" y="2586558"/>
            <a:ext cx="144016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Web Browser</a:t>
            </a:r>
          </a:p>
          <a:p>
            <a:pPr algn="ctr"/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21090" y="2715766"/>
            <a:ext cx="158681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55776" y="2370044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INPUT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2339752" y="3202111"/>
            <a:ext cx="10801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OUTPUT </a:t>
            </a:r>
            <a:endParaRPr lang="en-IN" dirty="0"/>
          </a:p>
        </p:txBody>
      </p:sp>
      <p:sp>
        <p:nvSpPr>
          <p:cNvPr id="165" name="TextBox 164"/>
          <p:cNvSpPr txBox="1"/>
          <p:nvPr/>
        </p:nvSpPr>
        <p:spPr>
          <a:xfrm>
            <a:off x="5436095" y="3092282"/>
            <a:ext cx="10928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Response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STEPS</a:t>
            </a:r>
            <a:endParaRPr sz="2800" dirty="0">
              <a:solidFill>
                <a:srgbClr val="FFFF00"/>
              </a:solidFill>
            </a:endParaRPr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114425" y="1131590"/>
            <a:ext cx="6915300" cy="4011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itchFamily="34" charset="0"/>
              <a:buChar char="•"/>
            </a:pPr>
            <a:r>
              <a:rPr lang="en-IN" dirty="0" smtClean="0">
                <a:solidFill>
                  <a:srgbClr val="FFFF00"/>
                </a:solidFill>
                <a:latin typeface="+mn-lt"/>
              </a:rPr>
              <a:t>Step 1</a:t>
            </a:r>
            <a:r>
              <a:rPr lang="en-IN" dirty="0" smtClean="0">
                <a:latin typeface="+mn-lt"/>
              </a:rPr>
              <a:t>:</a:t>
            </a:r>
            <a:r>
              <a:rPr lang="en-IN" dirty="0">
                <a:latin typeface="+mn-lt"/>
              </a:rPr>
              <a:t> </a:t>
            </a:r>
            <a:r>
              <a:rPr lang="en-IN" dirty="0" smtClean="0">
                <a:latin typeface="+mn-lt"/>
              </a:rPr>
              <a:t>Build a ML model for fruit classification based on features extracted using RESNET 18 </a:t>
            </a:r>
            <a:r>
              <a:rPr lang="en-IN" dirty="0" err="1" smtClean="0">
                <a:latin typeface="+mn-lt"/>
              </a:rPr>
              <a:t>pretrained</a:t>
            </a:r>
            <a:r>
              <a:rPr lang="en-IN" dirty="0" smtClean="0">
                <a:latin typeface="+mn-lt"/>
              </a:rPr>
              <a:t> convolution neural network</a:t>
            </a:r>
          </a:p>
          <a:p>
            <a:pPr lvl="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+mn-lt"/>
              </a:rPr>
              <a:t>Step 2</a:t>
            </a:r>
            <a:r>
              <a:rPr lang="en-US" dirty="0" smtClean="0">
                <a:latin typeface="+mn-lt"/>
              </a:rPr>
              <a:t>: Save </a:t>
            </a:r>
            <a:r>
              <a:rPr lang="en-US" dirty="0">
                <a:latin typeface="+mn-lt"/>
              </a:rPr>
              <a:t>the model as a file.</a:t>
            </a:r>
          </a:p>
          <a:p>
            <a:pPr marL="76200" lvl="0" indent="0">
              <a:buClr>
                <a:schemeClr val="bg1"/>
              </a:buClr>
              <a:buNone/>
            </a:pPr>
            <a:r>
              <a:rPr lang="en-US" dirty="0" smtClean="0">
                <a:latin typeface="+mn-lt"/>
              </a:rPr>
              <a:t>	</a:t>
            </a:r>
            <a:r>
              <a:rPr lang="en-US" dirty="0" err="1" smtClean="0">
                <a:latin typeface="+mn-lt"/>
              </a:rPr>
              <a:t>Pytorch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model: </a:t>
            </a:r>
            <a:r>
              <a:rPr lang="en-US" dirty="0" smtClean="0">
                <a:latin typeface="+mn-lt"/>
              </a:rPr>
              <a:t>model.pt</a:t>
            </a:r>
            <a:endParaRPr lang="en-US" dirty="0">
              <a:latin typeface="+mn-lt"/>
            </a:endParaRPr>
          </a:p>
          <a:p>
            <a:pPr lvl="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+mn-lt"/>
              </a:rPr>
              <a:t>Step 3</a:t>
            </a:r>
            <a:r>
              <a:rPr lang="en-US" dirty="0" smtClean="0">
                <a:latin typeface="+mn-lt"/>
              </a:rPr>
              <a:t>:  </a:t>
            </a:r>
            <a:r>
              <a:rPr lang="en-US" dirty="0">
                <a:latin typeface="+mn-lt"/>
              </a:rPr>
              <a:t>Build a flask </a:t>
            </a:r>
            <a:r>
              <a:rPr lang="en-US" dirty="0" smtClean="0">
                <a:latin typeface="+mn-lt"/>
              </a:rPr>
              <a:t>app</a:t>
            </a:r>
            <a:endParaRPr lang="en-US" dirty="0">
              <a:latin typeface="+mn-lt"/>
            </a:endParaRPr>
          </a:p>
          <a:p>
            <a:pPr marL="76200" lvl="0" indent="0">
              <a:buClr>
                <a:schemeClr val="bg1"/>
              </a:buClr>
              <a:buNone/>
            </a:pPr>
            <a:r>
              <a:rPr lang="en-US" dirty="0" smtClean="0">
                <a:latin typeface="+mn-lt"/>
              </a:rPr>
              <a:t>	To </a:t>
            </a:r>
            <a:r>
              <a:rPr lang="en-US" dirty="0">
                <a:latin typeface="+mn-lt"/>
              </a:rPr>
              <a:t>read inputs from </a:t>
            </a:r>
            <a:r>
              <a:rPr lang="en-US" dirty="0" smtClean="0">
                <a:latin typeface="+mn-lt"/>
              </a:rPr>
              <a:t>user</a:t>
            </a:r>
          </a:p>
          <a:p>
            <a:pPr marL="76200" lvl="0" indent="0">
              <a:buClr>
                <a:schemeClr val="bg1"/>
              </a:buClr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To </a:t>
            </a:r>
            <a:r>
              <a:rPr lang="en-US" dirty="0">
                <a:latin typeface="+mn-lt"/>
              </a:rPr>
              <a:t>return outputs to the user</a:t>
            </a:r>
          </a:p>
          <a:p>
            <a:pPr marL="76200" lvl="0" indent="0">
              <a:buClr>
                <a:schemeClr val="bg1"/>
              </a:buClr>
              <a:buNone/>
            </a:pPr>
            <a:endParaRPr lang="en-IN" dirty="0" smtClean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itchFamily="34" charset="0"/>
              <a:buChar char="•"/>
            </a:pPr>
            <a:endParaRPr lang="en-IN" dirty="0" smtClean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/>
          </p:cNvSpPr>
          <p:nvPr>
            <p:ph type="subTitle" idx="4294967295"/>
          </p:nvPr>
        </p:nvSpPr>
        <p:spPr>
          <a:xfrm>
            <a:off x="323528" y="1106992"/>
            <a:ext cx="8800187" cy="31929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 smtClean="0"/>
              <a:t>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IN" sz="2000" dirty="0" smtClean="0"/>
          </a:p>
          <a:p>
            <a:pPr marL="0" lvl="0" indent="0">
              <a:buNone/>
            </a:pPr>
            <a:r>
              <a:rPr lang="en-IN" sz="2000" b="1" dirty="0" smtClean="0">
                <a:solidFill>
                  <a:srgbClr val="FFFF00"/>
                </a:solidFill>
                <a:latin typeface="+mn-lt"/>
              </a:rPr>
              <a:t>Step 4:</a:t>
            </a:r>
            <a:r>
              <a:rPr lang="en-US" sz="2000" b="1" dirty="0">
                <a:latin typeface="+mn-lt"/>
              </a:rPr>
              <a:t>Embed the ML model and build an inference pipeline </a:t>
            </a:r>
            <a:r>
              <a:rPr lang="en-US" sz="2000" b="1" dirty="0" smtClean="0">
                <a:latin typeface="+mn-lt"/>
              </a:rPr>
              <a:t>for   your </a:t>
            </a:r>
            <a:r>
              <a:rPr lang="en-US" sz="2000" b="1" dirty="0">
                <a:latin typeface="+mn-lt"/>
              </a:rPr>
              <a:t>model</a:t>
            </a:r>
            <a:r>
              <a:rPr lang="en-US" sz="2000" b="1" dirty="0" smtClean="0">
                <a:latin typeface="+mn-lt"/>
              </a:rPr>
              <a:t>.</a:t>
            </a:r>
          </a:p>
          <a:p>
            <a:pPr marL="0" lvl="0" indent="0">
              <a:buNone/>
            </a:pPr>
            <a:r>
              <a:rPr lang="en-US" sz="2000" b="1" dirty="0" smtClean="0">
                <a:latin typeface="+mn-lt"/>
              </a:rPr>
              <a:t>Input from the user           </a:t>
            </a:r>
            <a:r>
              <a:rPr lang="en-US" sz="2000" b="1" dirty="0" err="1" smtClean="0">
                <a:latin typeface="+mn-lt"/>
              </a:rPr>
              <a:t>torch.transforms</a:t>
            </a:r>
            <a:r>
              <a:rPr lang="en-US" sz="2000" b="1" dirty="0" smtClean="0">
                <a:latin typeface="+mn-lt"/>
              </a:rPr>
              <a:t>        torch model        output</a:t>
            </a:r>
          </a:p>
          <a:p>
            <a:pPr marL="0" lvl="0" indent="0">
              <a:buNone/>
            </a:pPr>
            <a:r>
              <a:rPr lang="en-US" sz="2000" b="1" dirty="0" smtClean="0">
                <a:solidFill>
                  <a:srgbClr val="FFFF00"/>
                </a:solidFill>
                <a:latin typeface="+mn-lt"/>
              </a:rPr>
              <a:t>Step 5:  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Observe the predicted output for the test input  image in the web browser</a:t>
            </a:r>
            <a:r>
              <a:rPr lang="en-US" sz="2000" b="1" dirty="0" smtClean="0">
                <a:solidFill>
                  <a:srgbClr val="FFFF00"/>
                </a:solidFill>
                <a:latin typeface="+mn-lt"/>
              </a:rPr>
              <a:t>.</a:t>
            </a:r>
            <a:endParaRPr sz="2000" b="1" dirty="0">
              <a:solidFill>
                <a:srgbClr val="FFFF00"/>
              </a:solidFill>
              <a:latin typeface="+mn-lt"/>
            </a:endParaRPr>
          </a:p>
        </p:txBody>
      </p:sp>
      <p:grpSp>
        <p:nvGrpSpPr>
          <p:cNvPr id="183" name="Google Shape;183;p17"/>
          <p:cNvGrpSpPr/>
          <p:nvPr/>
        </p:nvGrpSpPr>
        <p:grpSpPr>
          <a:xfrm rot="1936651">
            <a:off x="7132760" y="270307"/>
            <a:ext cx="1673447" cy="1673368"/>
            <a:chOff x="6643075" y="3664250"/>
            <a:chExt cx="407950" cy="407975"/>
          </a:xfrm>
        </p:grpSpPr>
        <p:sp>
          <p:nvSpPr>
            <p:cNvPr id="184" name="Google Shape;184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7"/>
          <p:cNvSpPr/>
          <p:nvPr/>
        </p:nvSpPr>
        <p:spPr>
          <a:xfrm rot="1936892">
            <a:off x="8815698" y="198339"/>
            <a:ext cx="261542" cy="24973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 rot="4634091">
            <a:off x="8635387" y="1450941"/>
            <a:ext cx="397079" cy="37916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 rot="1936757">
            <a:off x="8956660" y="1228271"/>
            <a:ext cx="159056" cy="1519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ctrTitle" idx="4294967295"/>
          </p:nvPr>
        </p:nvSpPr>
        <p:spPr>
          <a:xfrm>
            <a:off x="2276475" y="323204"/>
            <a:ext cx="4590900" cy="7837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STEPS</a:t>
            </a:r>
            <a:endParaRPr sz="2000" dirty="0">
              <a:solidFill>
                <a:srgbClr val="FFFF00"/>
              </a:solidFill>
            </a:endParaRPr>
          </a:p>
        </p:txBody>
      </p:sp>
      <p:sp>
        <p:nvSpPr>
          <p:cNvPr id="195" name="Google Shape;195;p17"/>
          <p:cNvSpPr/>
          <p:nvPr/>
        </p:nvSpPr>
        <p:spPr>
          <a:xfrm rot="3216213">
            <a:off x="8581417" y="422660"/>
            <a:ext cx="158996" cy="1519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843808" y="2845735"/>
            <a:ext cx="576064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08104" y="2859782"/>
            <a:ext cx="43204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689887" y="2845735"/>
            <a:ext cx="346933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RESULT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6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2" r="66646" b="66469"/>
          <a:stretch/>
        </p:blipFill>
        <p:spPr bwMode="auto">
          <a:xfrm>
            <a:off x="4572000" y="1707654"/>
            <a:ext cx="4339771" cy="2044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91986\Desktop\fruitdetection\blueber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9622"/>
            <a:ext cx="309634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55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87" name="Google Shape;387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Thank you!</a:t>
            </a:r>
            <a:endParaRPr sz="4800" dirty="0"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699542"/>
            <a:ext cx="3456384" cy="2139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1163F"/>
      </a:dk1>
      <a:lt1>
        <a:srgbClr val="FFFFFF"/>
      </a:lt1>
      <a:dk2>
        <a:srgbClr val="9CA8BD"/>
      </a:dk2>
      <a:lt2>
        <a:srgbClr val="DFE2EB"/>
      </a:lt2>
      <a:accent1>
        <a:srgbClr val="2AC7D7"/>
      </a:accent1>
      <a:accent2>
        <a:srgbClr val="0D7FD1"/>
      </a:accent2>
      <a:accent3>
        <a:srgbClr val="4069DD"/>
      </a:accent3>
      <a:accent4>
        <a:srgbClr val="003290"/>
      </a:accent4>
      <a:accent5>
        <a:srgbClr val="B3C8F0"/>
      </a:accent5>
      <a:accent6>
        <a:srgbClr val="FFAD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109</Words>
  <Application>Microsoft Office PowerPoint</Application>
  <PresentationFormat>On-screen Show (16:9)</PresentationFormat>
  <Paragraphs>35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Abel</vt:lpstr>
      <vt:lpstr>Roboto Slab</vt:lpstr>
      <vt:lpstr>Calibri</vt:lpstr>
      <vt:lpstr>Bradley Hand ITC</vt:lpstr>
      <vt:lpstr>Algerian</vt:lpstr>
      <vt:lpstr>Roboto Slab Regular</vt:lpstr>
      <vt:lpstr>York template</vt:lpstr>
      <vt:lpstr>Office Theme</vt:lpstr>
      <vt:lpstr>PowerPoint Presentation</vt:lpstr>
      <vt:lpstr>INTRODUCTION</vt:lpstr>
      <vt:lpstr>PowerPoint Presentation</vt:lpstr>
      <vt:lpstr>STEPS</vt:lpstr>
      <vt:lpstr>STEPS</vt:lpstr>
      <vt:lpstr>RESULT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COINS Sorting and Counting Machine</dc:title>
  <dc:creator>91986</dc:creator>
  <cp:lastModifiedBy>919866607258</cp:lastModifiedBy>
  <cp:revision>37</cp:revision>
  <dcterms:modified xsi:type="dcterms:W3CDTF">2020-06-28T02:47:33Z</dcterms:modified>
</cp:coreProperties>
</file>