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8" r:id="rId1"/>
  </p:sldMasterIdLst>
  <p:notesMasterIdLst>
    <p:notesMasterId r:id="rId19"/>
  </p:notesMasterIdLst>
  <p:handoutMasterIdLst>
    <p:handoutMasterId r:id="rId20"/>
  </p:handoutMasterIdLst>
  <p:sldIdLst>
    <p:sldId id="259" r:id="rId2"/>
    <p:sldId id="294" r:id="rId3"/>
    <p:sldId id="266" r:id="rId4"/>
    <p:sldId id="309" r:id="rId5"/>
    <p:sldId id="310" r:id="rId6"/>
    <p:sldId id="305" r:id="rId7"/>
    <p:sldId id="311" r:id="rId8"/>
    <p:sldId id="320" r:id="rId9"/>
    <p:sldId id="319" r:id="rId10"/>
    <p:sldId id="317" r:id="rId11"/>
    <p:sldId id="316" r:id="rId12"/>
    <p:sldId id="318" r:id="rId13"/>
    <p:sldId id="315" r:id="rId14"/>
    <p:sldId id="314" r:id="rId15"/>
    <p:sldId id="306" r:id="rId16"/>
    <p:sldId id="279" r:id="rId17"/>
    <p:sldId id="308" r:id="rId18"/>
  </p:sldIdLst>
  <p:sldSz cx="12192000" cy="6858000"/>
  <p:notesSz cx="6858000" cy="9144000"/>
  <p:embeddedFontLst>
    <p:embeddedFont>
      <p:font typeface="맑은 고딕" panose="020B0503020000020004" pitchFamily="50" charset="-127"/>
      <p:regular r:id="rId21"/>
      <p:bold r:id="rId22"/>
    </p:embeddedFont>
    <p:embeddedFont>
      <p:font typeface="나눔스퀘어라운드 Regular" panose="020B0600000101010101" charset="-127"/>
      <p:regular r:id="rId23"/>
    </p:embeddedFont>
    <p:embeddedFont>
      <p:font typeface="나눔스퀘어라운드 Bold" panose="020B0600000101010101" charset="-127"/>
      <p:bold r:id="rId24"/>
    </p:embeddedFont>
    <p:embeddedFont>
      <p:font typeface="나눔스퀘어라운드 ExtraBold" panose="020B0600000101010101" charset="-127"/>
      <p:bold r:id="rId25"/>
    </p:embeddedFont>
    <p:embeddedFont>
      <p:font typeface="Bahnschrift SemiBold" panose="020B0502040204020203" pitchFamily="34" charset="0"/>
      <p:bold r:id="rId26"/>
    </p:embeddedFont>
    <p:embeddedFont>
      <p:font typeface="Bahnschrift Condensed" panose="020B0502040204020203" pitchFamily="34" charset="0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1A99"/>
    <a:srgbClr val="FAB4E8"/>
    <a:srgbClr val="D779D9"/>
    <a:srgbClr val="E753C7"/>
    <a:srgbClr val="E9396B"/>
    <a:srgbClr val="F62E4B"/>
    <a:srgbClr val="F9B5DD"/>
    <a:srgbClr val="000000"/>
    <a:srgbClr val="3D3D3D"/>
    <a:srgbClr val="FEF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6853" autoAdjust="0"/>
  </p:normalViewPr>
  <p:slideViewPr>
    <p:cSldViewPr snapToGrid="0" showGuides="1">
      <p:cViewPr varScale="1">
        <p:scale>
          <a:sx n="54" d="100"/>
          <a:sy n="54" d="100"/>
        </p:scale>
        <p:origin x="734" y="67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9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43" d="100"/>
          <a:sy n="43" d="100"/>
        </p:scale>
        <p:origin x="237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C41023-1581-40F0-BA6C-0FA54CBD64DB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EF83309-2D78-41BA-B234-3E9E74637B3B}">
      <dgm:prSet phldrT="[텍스트]" custT="1"/>
      <dgm:spPr/>
      <dgm:t>
        <a:bodyPr/>
        <a:lstStyle/>
        <a:p>
          <a:pPr latinLnBrk="1"/>
          <a:r>
            <a:rPr lang="ko-KR" altLang="en-US" sz="1600" dirty="0" smtClean="0"/>
            <a:t>활동적인 노후생활 추구</a:t>
          </a:r>
          <a:endParaRPr lang="ko-KR" altLang="en-US" sz="1600" dirty="0"/>
        </a:p>
      </dgm:t>
    </dgm:pt>
    <dgm:pt modelId="{94573956-519C-456F-88B2-1E17B7831451}" type="parTrans" cxnId="{E5780FCA-3FC1-40E9-8342-5E9B22175A3F}">
      <dgm:prSet/>
      <dgm:spPr/>
      <dgm:t>
        <a:bodyPr/>
        <a:lstStyle/>
        <a:p>
          <a:pPr latinLnBrk="1"/>
          <a:endParaRPr lang="ko-KR" altLang="en-US"/>
        </a:p>
      </dgm:t>
    </dgm:pt>
    <dgm:pt modelId="{96EF72DD-E8B8-413D-B5CE-9EAB9FB6BE76}" type="sibTrans" cxnId="{E5780FCA-3FC1-40E9-8342-5E9B22175A3F}">
      <dgm:prSet/>
      <dgm:spPr/>
      <dgm:t>
        <a:bodyPr/>
        <a:lstStyle/>
        <a:p>
          <a:pPr latinLnBrk="1"/>
          <a:endParaRPr lang="ko-KR" altLang="en-US"/>
        </a:p>
      </dgm:t>
    </dgm:pt>
    <dgm:pt modelId="{164E41C5-2081-46C2-AEAC-23552B9E7A37}">
      <dgm:prSet phldrT="[텍스트]"/>
      <dgm:spPr/>
      <dgm:t>
        <a:bodyPr/>
        <a:lstStyle/>
        <a:p>
          <a:pPr latinLnBrk="1"/>
          <a:r>
            <a:rPr lang="ko-KR" altLang="en-US" dirty="0" smtClean="0"/>
            <a:t>건강과 젊음에 과감히 투자</a:t>
          </a:r>
          <a:r>
            <a:rPr lang="en-US" altLang="ko-KR" dirty="0" smtClean="0"/>
            <a:t>, </a:t>
          </a:r>
          <a:r>
            <a:rPr lang="ko-KR" altLang="en-US" dirty="0" smtClean="0"/>
            <a:t>소비</a:t>
          </a:r>
          <a:endParaRPr lang="ko-KR" altLang="en-US" dirty="0"/>
        </a:p>
      </dgm:t>
    </dgm:pt>
    <dgm:pt modelId="{ED7C714B-63D1-4998-8F1A-704E31072560}" type="parTrans" cxnId="{2B68E9E7-F1E9-40D7-AF82-85D91894BC07}">
      <dgm:prSet/>
      <dgm:spPr/>
      <dgm:t>
        <a:bodyPr/>
        <a:lstStyle/>
        <a:p>
          <a:pPr latinLnBrk="1"/>
          <a:endParaRPr lang="ko-KR" altLang="en-US"/>
        </a:p>
      </dgm:t>
    </dgm:pt>
    <dgm:pt modelId="{30CD279C-FAE2-4E78-B83F-84E5D2D88A33}" type="sibTrans" cxnId="{2B68E9E7-F1E9-40D7-AF82-85D91894BC07}">
      <dgm:prSet/>
      <dgm:spPr/>
      <dgm:t>
        <a:bodyPr/>
        <a:lstStyle/>
        <a:p>
          <a:pPr latinLnBrk="1"/>
          <a:endParaRPr lang="ko-KR" altLang="en-US"/>
        </a:p>
      </dgm:t>
    </dgm:pt>
    <dgm:pt modelId="{D2755A1A-5C3F-4402-B5CF-CBB941B076D5}">
      <dgm:prSet phldrT="[텍스트]"/>
      <dgm:spPr/>
      <dgm:t>
        <a:bodyPr/>
        <a:lstStyle/>
        <a:p>
          <a:pPr latinLnBrk="1"/>
          <a:r>
            <a:rPr lang="ko-KR" altLang="en-US" dirty="0" smtClean="0"/>
            <a:t>미디어 활용 능력 높음</a:t>
          </a:r>
          <a:endParaRPr lang="ko-KR" altLang="en-US" dirty="0"/>
        </a:p>
      </dgm:t>
    </dgm:pt>
    <dgm:pt modelId="{EF1AA310-8CA3-4989-BCFD-17F80FF52E31}" type="parTrans" cxnId="{969AF108-B382-41F8-B273-F339ADA4562D}">
      <dgm:prSet/>
      <dgm:spPr/>
      <dgm:t>
        <a:bodyPr/>
        <a:lstStyle/>
        <a:p>
          <a:pPr latinLnBrk="1"/>
          <a:endParaRPr lang="ko-KR" altLang="en-US"/>
        </a:p>
      </dgm:t>
    </dgm:pt>
    <dgm:pt modelId="{F1B72FCA-EF35-47B7-8310-31CA4C72D2FF}" type="sibTrans" cxnId="{969AF108-B382-41F8-B273-F339ADA4562D}">
      <dgm:prSet/>
      <dgm:spPr/>
      <dgm:t>
        <a:bodyPr/>
        <a:lstStyle/>
        <a:p>
          <a:pPr latinLnBrk="1"/>
          <a:endParaRPr lang="ko-KR" altLang="en-US"/>
        </a:p>
      </dgm:t>
    </dgm:pt>
    <dgm:pt modelId="{F1189256-A9AE-44FE-8D87-80F564B129FA}" type="pres">
      <dgm:prSet presAssocID="{4AC41023-1581-40F0-BA6C-0FA54CBD64D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3FEFE8-9E99-46E3-94A1-D187AF62CDAE}" type="pres">
      <dgm:prSet presAssocID="{1EF83309-2D78-41BA-B234-3E9E74637B3B}" presName="composite" presStyleCnt="0"/>
      <dgm:spPr/>
    </dgm:pt>
    <dgm:pt modelId="{C7D7E2E0-25C5-4513-B711-E940F5556BD3}" type="pres">
      <dgm:prSet presAssocID="{1EF83309-2D78-41BA-B234-3E9E74637B3B}" presName="rect1" presStyleLbl="trAlign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BE30DB-8D40-4A55-9E4F-960D72534EF2}" type="pres">
      <dgm:prSet presAssocID="{1EF83309-2D78-41BA-B234-3E9E74637B3B}" presName="rect2" presStyleLbl="fgImgPlace1" presStyleIdx="0" presStyleCnt="3"/>
      <dgm:spPr/>
    </dgm:pt>
    <dgm:pt modelId="{5590CE11-4539-4E41-8B8A-B5D890928FE8}" type="pres">
      <dgm:prSet presAssocID="{96EF72DD-E8B8-413D-B5CE-9EAB9FB6BE76}" presName="sibTrans" presStyleCnt="0"/>
      <dgm:spPr/>
    </dgm:pt>
    <dgm:pt modelId="{755771F3-1EB2-44DF-9D17-10ADC0E4EC94}" type="pres">
      <dgm:prSet presAssocID="{164E41C5-2081-46C2-AEAC-23552B9E7A37}" presName="composite" presStyleCnt="0"/>
      <dgm:spPr/>
    </dgm:pt>
    <dgm:pt modelId="{917CE5C3-A53C-47B6-B6F7-49D823079839}" type="pres">
      <dgm:prSet presAssocID="{164E41C5-2081-46C2-AEAC-23552B9E7A37}" presName="rect1" presStyleLbl="trAlign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5D9ED2-DD20-44C1-969C-6A65E58CDA42}" type="pres">
      <dgm:prSet presAssocID="{164E41C5-2081-46C2-AEAC-23552B9E7A37}" presName="rect2" presStyleLbl="fgImgPlace1" presStyleIdx="1" presStyleCnt="3"/>
      <dgm:spPr/>
    </dgm:pt>
    <dgm:pt modelId="{EFBD6F47-AD2C-452C-AC5C-B87BD5B98656}" type="pres">
      <dgm:prSet presAssocID="{30CD279C-FAE2-4E78-B83F-84E5D2D88A33}" presName="sibTrans" presStyleCnt="0"/>
      <dgm:spPr/>
    </dgm:pt>
    <dgm:pt modelId="{56AFC895-5F20-4F91-94B4-1BDF1A30E27E}" type="pres">
      <dgm:prSet presAssocID="{D2755A1A-5C3F-4402-B5CF-CBB941B076D5}" presName="composite" presStyleCnt="0"/>
      <dgm:spPr/>
    </dgm:pt>
    <dgm:pt modelId="{AC8A9B64-188A-44FC-897B-1C296562865A}" type="pres">
      <dgm:prSet presAssocID="{D2755A1A-5C3F-4402-B5CF-CBB941B076D5}" presName="rect1" presStyleLbl="trAlign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F9EA1A-737C-4D81-8DD8-D808D3390929}" type="pres">
      <dgm:prSet presAssocID="{D2755A1A-5C3F-4402-B5CF-CBB941B076D5}" presName="rect2" presStyleLbl="fgImgPlace1" presStyleIdx="2" presStyleCnt="3"/>
      <dgm:spPr/>
    </dgm:pt>
  </dgm:ptLst>
  <dgm:cxnLst>
    <dgm:cxn modelId="{2B68E9E7-F1E9-40D7-AF82-85D91894BC07}" srcId="{4AC41023-1581-40F0-BA6C-0FA54CBD64DB}" destId="{164E41C5-2081-46C2-AEAC-23552B9E7A37}" srcOrd="1" destOrd="0" parTransId="{ED7C714B-63D1-4998-8F1A-704E31072560}" sibTransId="{30CD279C-FAE2-4E78-B83F-84E5D2D88A33}"/>
    <dgm:cxn modelId="{EAEF3EDD-37F2-49D8-9EC1-5B4668FD2711}" type="presOf" srcId="{D2755A1A-5C3F-4402-B5CF-CBB941B076D5}" destId="{AC8A9B64-188A-44FC-897B-1C296562865A}" srcOrd="0" destOrd="0" presId="urn:microsoft.com/office/officeart/2008/layout/PictureStrips"/>
    <dgm:cxn modelId="{64D85F53-8218-47D8-91BB-F3057AE19A20}" type="presOf" srcId="{1EF83309-2D78-41BA-B234-3E9E74637B3B}" destId="{C7D7E2E0-25C5-4513-B711-E940F5556BD3}" srcOrd="0" destOrd="0" presId="urn:microsoft.com/office/officeart/2008/layout/PictureStrips"/>
    <dgm:cxn modelId="{E5780FCA-3FC1-40E9-8342-5E9B22175A3F}" srcId="{4AC41023-1581-40F0-BA6C-0FA54CBD64DB}" destId="{1EF83309-2D78-41BA-B234-3E9E74637B3B}" srcOrd="0" destOrd="0" parTransId="{94573956-519C-456F-88B2-1E17B7831451}" sibTransId="{96EF72DD-E8B8-413D-B5CE-9EAB9FB6BE76}"/>
    <dgm:cxn modelId="{49A31CE3-7D51-4030-8530-DD6C72514FC8}" type="presOf" srcId="{164E41C5-2081-46C2-AEAC-23552B9E7A37}" destId="{917CE5C3-A53C-47B6-B6F7-49D823079839}" srcOrd="0" destOrd="0" presId="urn:microsoft.com/office/officeart/2008/layout/PictureStrips"/>
    <dgm:cxn modelId="{969AF108-B382-41F8-B273-F339ADA4562D}" srcId="{4AC41023-1581-40F0-BA6C-0FA54CBD64DB}" destId="{D2755A1A-5C3F-4402-B5CF-CBB941B076D5}" srcOrd="2" destOrd="0" parTransId="{EF1AA310-8CA3-4989-BCFD-17F80FF52E31}" sibTransId="{F1B72FCA-EF35-47B7-8310-31CA4C72D2FF}"/>
    <dgm:cxn modelId="{9D5030E7-4063-404F-B62E-9CA96BF80C37}" type="presOf" srcId="{4AC41023-1581-40F0-BA6C-0FA54CBD64DB}" destId="{F1189256-A9AE-44FE-8D87-80F564B129FA}" srcOrd="0" destOrd="0" presId="urn:microsoft.com/office/officeart/2008/layout/PictureStrips"/>
    <dgm:cxn modelId="{5A7FB60F-5216-4353-AB13-C4DB064102F3}" type="presParOf" srcId="{F1189256-A9AE-44FE-8D87-80F564B129FA}" destId="{BF3FEFE8-9E99-46E3-94A1-D187AF62CDAE}" srcOrd="0" destOrd="0" presId="urn:microsoft.com/office/officeart/2008/layout/PictureStrips"/>
    <dgm:cxn modelId="{B9704A29-B873-4C13-AF2B-1AD75FAF79B8}" type="presParOf" srcId="{BF3FEFE8-9E99-46E3-94A1-D187AF62CDAE}" destId="{C7D7E2E0-25C5-4513-B711-E940F5556BD3}" srcOrd="0" destOrd="0" presId="urn:microsoft.com/office/officeart/2008/layout/PictureStrips"/>
    <dgm:cxn modelId="{8DA38A7F-DA9B-4C0B-A4AE-6C65E4AEEDFC}" type="presParOf" srcId="{BF3FEFE8-9E99-46E3-94A1-D187AF62CDAE}" destId="{1ABE30DB-8D40-4A55-9E4F-960D72534EF2}" srcOrd="1" destOrd="0" presId="urn:microsoft.com/office/officeart/2008/layout/PictureStrips"/>
    <dgm:cxn modelId="{5F9011AF-F0F6-4442-872D-DDC95890DF52}" type="presParOf" srcId="{F1189256-A9AE-44FE-8D87-80F564B129FA}" destId="{5590CE11-4539-4E41-8B8A-B5D890928FE8}" srcOrd="1" destOrd="0" presId="urn:microsoft.com/office/officeart/2008/layout/PictureStrips"/>
    <dgm:cxn modelId="{E4051720-C384-442B-A81B-0D85A5708C71}" type="presParOf" srcId="{F1189256-A9AE-44FE-8D87-80F564B129FA}" destId="{755771F3-1EB2-44DF-9D17-10ADC0E4EC94}" srcOrd="2" destOrd="0" presId="urn:microsoft.com/office/officeart/2008/layout/PictureStrips"/>
    <dgm:cxn modelId="{9AE72430-59D1-4015-98F7-AA03B3A41149}" type="presParOf" srcId="{755771F3-1EB2-44DF-9D17-10ADC0E4EC94}" destId="{917CE5C3-A53C-47B6-B6F7-49D823079839}" srcOrd="0" destOrd="0" presId="urn:microsoft.com/office/officeart/2008/layout/PictureStrips"/>
    <dgm:cxn modelId="{4A967B21-07F8-4B13-B31C-C06CFC084202}" type="presParOf" srcId="{755771F3-1EB2-44DF-9D17-10ADC0E4EC94}" destId="{8F5D9ED2-DD20-44C1-969C-6A65E58CDA42}" srcOrd="1" destOrd="0" presId="urn:microsoft.com/office/officeart/2008/layout/PictureStrips"/>
    <dgm:cxn modelId="{FC3FB234-FA7D-47B7-98BB-A90373539360}" type="presParOf" srcId="{F1189256-A9AE-44FE-8D87-80F564B129FA}" destId="{EFBD6F47-AD2C-452C-AC5C-B87BD5B98656}" srcOrd="3" destOrd="0" presId="urn:microsoft.com/office/officeart/2008/layout/PictureStrips"/>
    <dgm:cxn modelId="{9D0BB10E-B1E4-4581-9CA1-F45F0C845239}" type="presParOf" srcId="{F1189256-A9AE-44FE-8D87-80F564B129FA}" destId="{56AFC895-5F20-4F91-94B4-1BDF1A30E27E}" srcOrd="4" destOrd="0" presId="urn:microsoft.com/office/officeart/2008/layout/PictureStrips"/>
    <dgm:cxn modelId="{728EE623-EFBA-4220-B723-8F3E3A0E299B}" type="presParOf" srcId="{56AFC895-5F20-4F91-94B4-1BDF1A30E27E}" destId="{AC8A9B64-188A-44FC-897B-1C296562865A}" srcOrd="0" destOrd="0" presId="urn:microsoft.com/office/officeart/2008/layout/PictureStrips"/>
    <dgm:cxn modelId="{2D259EF2-283E-4CF1-ACAE-CADB0EC03D16}" type="presParOf" srcId="{56AFC895-5F20-4F91-94B4-1BDF1A30E27E}" destId="{24F9EA1A-737C-4D81-8DD8-D808D339092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7E2E0-25C5-4513-B711-E940F5556BD3}">
      <dsp:nvSpPr>
        <dsp:cNvPr id="0" name=""/>
        <dsp:cNvSpPr/>
      </dsp:nvSpPr>
      <dsp:spPr>
        <a:xfrm>
          <a:off x="847685" y="248239"/>
          <a:ext cx="2726054" cy="8518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015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활동적인 노후생활 추구</a:t>
          </a:r>
          <a:endParaRPr lang="ko-KR" altLang="en-US" sz="1600" kern="1200" dirty="0"/>
        </a:p>
      </dsp:txBody>
      <dsp:txXfrm>
        <a:off x="847685" y="248239"/>
        <a:ext cx="2726054" cy="851892"/>
      </dsp:txXfrm>
    </dsp:sp>
    <dsp:sp modelId="{1ABE30DB-8D40-4A55-9E4F-960D72534EF2}">
      <dsp:nvSpPr>
        <dsp:cNvPr id="0" name=""/>
        <dsp:cNvSpPr/>
      </dsp:nvSpPr>
      <dsp:spPr>
        <a:xfrm>
          <a:off x="734099" y="125188"/>
          <a:ext cx="596324" cy="89448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7CE5C3-A53C-47B6-B6F7-49D823079839}">
      <dsp:nvSpPr>
        <dsp:cNvPr id="0" name=""/>
        <dsp:cNvSpPr/>
      </dsp:nvSpPr>
      <dsp:spPr>
        <a:xfrm>
          <a:off x="847685" y="1320676"/>
          <a:ext cx="2726054" cy="8518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015" tIns="64770" rIns="64770" bIns="64770" numCol="1" spcCol="1270" anchor="ctr" anchorCtr="0">
          <a:noAutofit/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건강과 젊음에 과감히 투자</a:t>
          </a:r>
          <a:r>
            <a:rPr lang="en-US" altLang="ko-KR" sz="1700" kern="1200" dirty="0" smtClean="0"/>
            <a:t>, </a:t>
          </a:r>
          <a:r>
            <a:rPr lang="ko-KR" altLang="en-US" sz="1700" kern="1200" dirty="0" smtClean="0"/>
            <a:t>소비</a:t>
          </a:r>
          <a:endParaRPr lang="ko-KR" altLang="en-US" sz="1700" kern="1200" dirty="0"/>
        </a:p>
      </dsp:txBody>
      <dsp:txXfrm>
        <a:off x="847685" y="1320676"/>
        <a:ext cx="2726054" cy="851892"/>
      </dsp:txXfrm>
    </dsp:sp>
    <dsp:sp modelId="{8F5D9ED2-DD20-44C1-969C-6A65E58CDA42}">
      <dsp:nvSpPr>
        <dsp:cNvPr id="0" name=""/>
        <dsp:cNvSpPr/>
      </dsp:nvSpPr>
      <dsp:spPr>
        <a:xfrm>
          <a:off x="734099" y="1197625"/>
          <a:ext cx="596324" cy="89448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A9B64-188A-44FC-897B-1C296562865A}">
      <dsp:nvSpPr>
        <dsp:cNvPr id="0" name=""/>
        <dsp:cNvSpPr/>
      </dsp:nvSpPr>
      <dsp:spPr>
        <a:xfrm>
          <a:off x="847685" y="2393114"/>
          <a:ext cx="2726054" cy="8518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015" tIns="64770" rIns="64770" bIns="64770" numCol="1" spcCol="1270" anchor="ctr" anchorCtr="0">
          <a:noAutofit/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미디어 활용 능력 높음</a:t>
          </a:r>
          <a:endParaRPr lang="ko-KR" altLang="en-US" sz="1700" kern="1200" dirty="0"/>
        </a:p>
      </dsp:txBody>
      <dsp:txXfrm>
        <a:off x="847685" y="2393114"/>
        <a:ext cx="2726054" cy="851892"/>
      </dsp:txXfrm>
    </dsp:sp>
    <dsp:sp modelId="{24F9EA1A-737C-4D81-8DD8-D808D3390929}">
      <dsp:nvSpPr>
        <dsp:cNvPr id="0" name=""/>
        <dsp:cNvSpPr/>
      </dsp:nvSpPr>
      <dsp:spPr>
        <a:xfrm>
          <a:off x="734099" y="2270063"/>
          <a:ext cx="596324" cy="89448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2020-05-14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한국 노인 자살률은 </a:t>
            </a:r>
            <a:r>
              <a:rPr lang="en-US" altLang="ko-KR" dirty="0" smtClean="0"/>
              <a:t>OECD</a:t>
            </a:r>
            <a:r>
              <a:rPr lang="ko-KR" altLang="en-US" dirty="0" smtClean="0"/>
              <a:t>국가 최고입니다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그이유중</a:t>
            </a:r>
            <a:r>
              <a:rPr lang="ko-KR" altLang="en-US" dirty="0" smtClean="0"/>
              <a:t> 하나는 외로움으로 인한 우울증이었는데요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저희는 이런 노인들의 외로움을 달래줄 만남 </a:t>
            </a:r>
            <a:r>
              <a:rPr lang="ko-KR" altLang="en-US" dirty="0" err="1" smtClean="0"/>
              <a:t>어플을</a:t>
            </a:r>
            <a:r>
              <a:rPr lang="ko-KR" altLang="en-US" dirty="0" smtClean="0"/>
              <a:t> 기획하게 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76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노인을 위한 서비스를 기획하면서 노인들이 </a:t>
            </a:r>
            <a:r>
              <a:rPr lang="en-US" altLang="ko-KR" dirty="0" smtClean="0"/>
              <a:t>IT</a:t>
            </a:r>
            <a:r>
              <a:rPr lang="ko-KR" altLang="en-US" dirty="0" smtClean="0"/>
              <a:t>서비스를 잘 </a:t>
            </a:r>
            <a:r>
              <a:rPr lang="ko-KR" altLang="en-US" dirty="0" err="1" smtClean="0"/>
              <a:t>이용할수</a:t>
            </a:r>
            <a:r>
              <a:rPr lang="ko-KR" altLang="en-US" dirty="0" smtClean="0"/>
              <a:t> 있을까 하는 의문도 들었습니다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노인은 미디어 사용에 익숙하지 못하며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활동적이지 못 </a:t>
            </a:r>
            <a:r>
              <a:rPr lang="ko-KR" altLang="en-US" dirty="0" err="1" smtClean="0"/>
              <a:t>할것</a:t>
            </a:r>
            <a:r>
              <a:rPr lang="ko-KR" altLang="en-US" dirty="0" smtClean="0"/>
              <a:t> 같다는 저희의 인식과는 다르게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활동적인 노후생활을 추구하며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미디어 활용능력이 좋은 액티브 시니어가 생겨났고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시간이 지날수록 </a:t>
            </a:r>
            <a:r>
              <a:rPr lang="ko-KR" altLang="en-US" dirty="0" err="1" smtClean="0"/>
              <a:t>그수는</a:t>
            </a:r>
            <a:r>
              <a:rPr lang="ko-KR" altLang="en-US" dirty="0" smtClean="0"/>
              <a:t> 더 </a:t>
            </a:r>
            <a:r>
              <a:rPr lang="ko-KR" altLang="en-US" dirty="0" err="1" smtClean="0"/>
              <a:t>많아질것이라고</a:t>
            </a:r>
            <a:r>
              <a:rPr lang="ko-KR" altLang="en-US" dirty="0" smtClean="0"/>
              <a:t> 판단하였습니다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따라서 우리는 이들을 </a:t>
            </a:r>
            <a:r>
              <a:rPr lang="ko-KR" altLang="en-US" dirty="0" err="1" smtClean="0"/>
              <a:t>주타겟으로</a:t>
            </a:r>
            <a:r>
              <a:rPr lang="ko-KR" altLang="en-US" dirty="0" smtClean="0"/>
              <a:t> 설정하였습니다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721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노인들의 외로움을 해소해줄 만남 </a:t>
            </a:r>
            <a:r>
              <a:rPr lang="ko-KR" altLang="en-US" dirty="0" err="1" smtClean="0"/>
              <a:t>어플을</a:t>
            </a:r>
            <a:r>
              <a:rPr lang="ko-KR" altLang="en-US" dirty="0" smtClean="0"/>
              <a:t> 기획하면서 처음에는 아만다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심쿵</a:t>
            </a:r>
            <a:r>
              <a:rPr lang="en-US" altLang="ko-KR" dirty="0" smtClean="0"/>
              <a:t>, 1km </a:t>
            </a:r>
            <a:r>
              <a:rPr lang="ko-KR" altLang="en-US" dirty="0" smtClean="0"/>
              <a:t>등 </a:t>
            </a:r>
            <a:r>
              <a:rPr lang="ko-KR" altLang="en-US" dirty="0" err="1" smtClean="0"/>
              <a:t>만남어플을</a:t>
            </a:r>
            <a:r>
              <a:rPr lang="ko-KR" altLang="en-US" dirty="0" smtClean="0"/>
              <a:t> 떠올리고 황혼 소개팅이라는 주제를 생각해 보았으나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남녀간 만남에만 치중하기보다 더 많은 사람들이 만날 수 있는 플랫폼을 제공하기로 하였습니다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725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따라서 </a:t>
            </a:r>
            <a:r>
              <a:rPr lang="en-US" altLang="ko-KR" dirty="0" smtClean="0"/>
              <a:t>'</a:t>
            </a:r>
            <a:r>
              <a:rPr lang="ko-KR" altLang="en-US" dirty="0" err="1" smtClean="0"/>
              <a:t>할모임</a:t>
            </a:r>
            <a:r>
              <a:rPr lang="en-US" altLang="ko-KR" dirty="0" smtClean="0"/>
              <a:t>'</a:t>
            </a:r>
            <a:r>
              <a:rPr lang="ko-KR" altLang="en-US" dirty="0" smtClean="0"/>
              <a:t>은 활동을 중심으로 </a:t>
            </a:r>
            <a:r>
              <a:rPr lang="ko-KR" altLang="en-US" dirty="0" err="1" smtClean="0"/>
              <a:t>여러사람을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만날수</a:t>
            </a:r>
            <a:r>
              <a:rPr lang="ko-KR" altLang="en-US" dirty="0" smtClean="0"/>
              <a:t> 있는 </a:t>
            </a:r>
            <a:r>
              <a:rPr lang="en-US" altLang="ko-KR" dirty="0" smtClean="0"/>
              <a:t>'</a:t>
            </a:r>
            <a:r>
              <a:rPr lang="ko-KR" altLang="en-US" dirty="0" smtClean="0"/>
              <a:t>모임</a:t>
            </a:r>
            <a:r>
              <a:rPr lang="en-US" altLang="ko-KR" dirty="0" smtClean="0"/>
              <a:t>', </a:t>
            </a:r>
            <a:r>
              <a:rPr lang="ko-KR" altLang="en-US" dirty="0" smtClean="0"/>
              <a:t>새로운 </a:t>
            </a:r>
            <a:r>
              <a:rPr lang="ko-KR" altLang="en-US" dirty="0" err="1" smtClean="0"/>
              <a:t>동네친구를</a:t>
            </a:r>
            <a:r>
              <a:rPr lang="ko-KR" altLang="en-US" dirty="0" smtClean="0"/>
              <a:t> 찾을 수 있는 </a:t>
            </a:r>
            <a:r>
              <a:rPr lang="en-US" altLang="ko-KR" dirty="0" smtClean="0"/>
              <a:t>'</a:t>
            </a:r>
            <a:r>
              <a:rPr lang="ko-KR" altLang="en-US" dirty="0" smtClean="0"/>
              <a:t>친구</a:t>
            </a:r>
            <a:r>
              <a:rPr lang="en-US" altLang="ko-KR" dirty="0" smtClean="0"/>
              <a:t>'</a:t>
            </a:r>
            <a:r>
              <a:rPr lang="ko-KR" altLang="en-US" dirty="0" smtClean="0"/>
              <a:t>를 주 기능으로 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시니어가 </a:t>
            </a:r>
            <a:r>
              <a:rPr lang="ko-KR" altLang="en-US" dirty="0" err="1" smtClean="0"/>
              <a:t>타겟층인</a:t>
            </a:r>
            <a:r>
              <a:rPr lang="ko-KR" altLang="en-US" dirty="0" smtClean="0"/>
              <a:t> 만큼 </a:t>
            </a:r>
            <a:r>
              <a:rPr lang="en-US" altLang="ko-KR" dirty="0" smtClean="0"/>
              <a:t>UI/UX</a:t>
            </a:r>
            <a:r>
              <a:rPr lang="ko-KR" altLang="en-US" dirty="0" smtClean="0"/>
              <a:t>적으로 노인을 고려하여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크고 단순하고 명확한 서비스를 </a:t>
            </a:r>
            <a:r>
              <a:rPr lang="ko-KR" altLang="en-US" dirty="0" err="1" smtClean="0"/>
              <a:t>만들수</a:t>
            </a:r>
            <a:r>
              <a:rPr lang="ko-KR" altLang="en-US" dirty="0" smtClean="0"/>
              <a:t> 있도록 </a:t>
            </a:r>
            <a:r>
              <a:rPr lang="ko-KR" altLang="en-US" dirty="0" err="1" smtClean="0"/>
              <a:t>고민하였습다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사용자의 위치를 기반으로 </a:t>
            </a:r>
            <a:r>
              <a:rPr lang="ko-KR" altLang="en-US" dirty="0" err="1" smtClean="0"/>
              <a:t>가까운곳에</a:t>
            </a:r>
            <a:r>
              <a:rPr lang="ko-KR" altLang="en-US" dirty="0" smtClean="0"/>
              <a:t> 있는 모임과 친구를 </a:t>
            </a:r>
            <a:r>
              <a:rPr lang="ko-KR" altLang="en-US" dirty="0" err="1" smtClean="0"/>
              <a:t>소개받을수</a:t>
            </a:r>
            <a:r>
              <a:rPr lang="ko-KR" altLang="en-US" dirty="0" smtClean="0"/>
              <a:t> 있도록 </a:t>
            </a:r>
            <a:r>
              <a:rPr lang="ko-KR" altLang="en-US" dirty="0" err="1" smtClean="0"/>
              <a:t>하였습다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090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회원가입</a:t>
            </a:r>
          </a:p>
          <a:p>
            <a:r>
              <a:rPr lang="ko-KR" altLang="en-US" dirty="0" smtClean="0"/>
              <a:t>위치 기반 </a:t>
            </a:r>
            <a:r>
              <a:rPr lang="en-US" altLang="ko-KR" dirty="0" smtClean="0"/>
              <a:t>- API</a:t>
            </a:r>
            <a:r>
              <a:rPr lang="ko-KR" altLang="en-US" dirty="0" smtClean="0"/>
              <a:t>를 사용하여 내 위치를 바로 저장할 수 있도록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로그인</a:t>
            </a:r>
          </a:p>
          <a:p>
            <a:r>
              <a:rPr lang="ko-KR" altLang="en-US" dirty="0" smtClean="0"/>
              <a:t>얼굴 인식으로 간편하게 </a:t>
            </a:r>
            <a:r>
              <a:rPr lang="ko-KR" altLang="en-US" dirty="0" err="1" smtClean="0"/>
              <a:t>로그인할수</a:t>
            </a:r>
            <a:r>
              <a:rPr lang="ko-KR" altLang="en-US" dirty="0" smtClean="0"/>
              <a:t> 있게 하였다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295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모임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취미활동이나 교육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친목 등 각자의 주제를 가지고 여럿이 만날 수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있다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모임 장소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 게시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모임 장소가 얼마나 </a:t>
            </a:r>
            <a:r>
              <a:rPr lang="ko-KR" altLang="en-US" dirty="0" err="1" smtClean="0"/>
              <a:t>떨어져있는지</a:t>
            </a:r>
            <a:r>
              <a:rPr lang="ko-KR" altLang="en-US" dirty="0" smtClean="0"/>
              <a:t> 표시</a:t>
            </a:r>
          </a:p>
          <a:p>
            <a:r>
              <a:rPr lang="ko-KR" altLang="en-US" dirty="0" err="1" smtClean="0"/>
              <a:t>참여버튼</a:t>
            </a:r>
            <a:endParaRPr lang="ko-KR" altLang="en-US" dirty="0" smtClean="0"/>
          </a:p>
          <a:p>
            <a:r>
              <a:rPr lang="ko-KR" altLang="en-US" dirty="0" smtClean="0"/>
              <a:t>모임 </a:t>
            </a:r>
            <a:r>
              <a:rPr lang="ko-KR" altLang="en-US" dirty="0" err="1" smtClean="0"/>
              <a:t>개설자</a:t>
            </a:r>
            <a:r>
              <a:rPr lang="ko-KR" altLang="en-US" dirty="0" smtClean="0"/>
              <a:t> 정보</a:t>
            </a:r>
          </a:p>
          <a:p>
            <a:r>
              <a:rPr lang="ko-KR" altLang="en-US" dirty="0" smtClean="0"/>
              <a:t>원하는 모임 검색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019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친구</a:t>
            </a:r>
          </a:p>
          <a:p>
            <a:r>
              <a:rPr lang="ko-KR" altLang="en-US" dirty="0" smtClean="0"/>
              <a:t>사람을 </a:t>
            </a:r>
            <a:r>
              <a:rPr lang="ko-KR" altLang="en-US" dirty="0" err="1" smtClean="0"/>
              <a:t>중심으로한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1:1</a:t>
            </a:r>
            <a:r>
              <a:rPr lang="ko-KR" altLang="en-US" dirty="0" smtClean="0"/>
              <a:t>매칭 서비스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프로필 설명을 보고 자신과 맞는 친구를 찾을 수 있음</a:t>
            </a:r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채팅</a:t>
            </a:r>
          </a:p>
          <a:p>
            <a:r>
              <a:rPr lang="ko-KR" altLang="en-US" dirty="0" err="1" smtClean="0"/>
              <a:t>채팅중인</a:t>
            </a:r>
            <a:r>
              <a:rPr lang="ko-KR" altLang="en-US" dirty="0" smtClean="0"/>
              <a:t> 목록 리스트</a:t>
            </a:r>
          </a:p>
          <a:p>
            <a:r>
              <a:rPr lang="ko-KR" altLang="en-US" dirty="0" smtClean="0"/>
              <a:t>음성채팅 </a:t>
            </a:r>
            <a:r>
              <a:rPr lang="ko-KR" altLang="en-US" dirty="0" err="1" smtClean="0"/>
              <a:t>구상중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327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내정보</a:t>
            </a:r>
            <a:endParaRPr lang="ko-KR" altLang="en-US" dirty="0" smtClean="0"/>
          </a:p>
          <a:p>
            <a:r>
              <a:rPr lang="ko-KR" altLang="en-US" dirty="0" err="1" smtClean="0"/>
              <a:t>내정보</a:t>
            </a:r>
            <a:endParaRPr lang="ko-KR" altLang="en-US" dirty="0" smtClean="0"/>
          </a:p>
          <a:p>
            <a:r>
              <a:rPr lang="ko-KR" altLang="en-US" dirty="0" smtClean="0"/>
              <a:t>내가 참여한 모임</a:t>
            </a:r>
          </a:p>
          <a:p>
            <a:r>
              <a:rPr lang="ko-KR" altLang="en-US" dirty="0" smtClean="0"/>
              <a:t>내가 개설한 모임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81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6.JP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8.JPG"/><Relationship Id="rId10" Type="http://schemas.microsoft.com/office/2007/relationships/diagramDrawing" Target="../diagrams/drawing1.xml"/><Relationship Id="rId4" Type="http://schemas.openxmlformats.org/officeDocument/2006/relationships/image" Target="../media/image7.JPG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544117" y="2325538"/>
            <a:ext cx="3277373" cy="1200330"/>
            <a:chOff x="1010851" y="383615"/>
            <a:chExt cx="3277373" cy="1200330"/>
          </a:xfrm>
        </p:grpSpPr>
        <p:sp>
          <p:nvSpPr>
            <p:cNvPr id="7" name="TextBox 6"/>
            <p:cNvSpPr txBox="1"/>
            <p:nvPr/>
          </p:nvSpPr>
          <p:spPr>
            <a:xfrm>
              <a:off x="1093119" y="383615"/>
              <a:ext cx="319510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spc="-300" dirty="0" smtClean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할 모 임</a:t>
              </a:r>
              <a:endParaRPr lang="ko-KR" altLang="en-US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10851" y="383616"/>
              <a:ext cx="314220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spc="-300" dirty="0" smtClean="0">
                  <a:solidFill>
                    <a:schemeClr val="accent1">
                      <a:alpha val="7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할 모 임</a:t>
              </a:r>
              <a:endParaRPr lang="ko-KR" altLang="en-US" sz="7200" b="1" spc="-300" dirty="0">
                <a:solidFill>
                  <a:schemeClr val="accent1">
                    <a:alpha val="7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93249" y="3667694"/>
            <a:ext cx="3861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chemeClr val="tx2"/>
                </a:solidFill>
                <a:latin typeface="+mn-ea"/>
              </a:rPr>
              <a:t>Active Senior</a:t>
            </a:r>
            <a:r>
              <a:rPr lang="ko-KR" altLang="en-US" sz="2000" spc="-150" dirty="0" smtClean="0">
                <a:solidFill>
                  <a:schemeClr val="tx2"/>
                </a:solidFill>
                <a:latin typeface="+mn-ea"/>
              </a:rPr>
              <a:t>를 위한 친구 찾기 서비스</a:t>
            </a:r>
            <a:endParaRPr lang="ko-KR" altLang="en-US" sz="20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141511" y="3525869"/>
            <a:ext cx="7889717" cy="2166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39447" y="5536518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A107 </a:t>
            </a:r>
            <a:r>
              <a:rPr lang="ko-KR" altLang="en-US" spc="-15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김혜희</a:t>
            </a:r>
            <a:r>
              <a:rPr lang="ko-KR" altLang="en-US" spc="-15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박성호 </a:t>
            </a:r>
            <a:r>
              <a:rPr lang="ko-KR" altLang="en-US" spc="-15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이학진</a:t>
            </a:r>
            <a:r>
              <a:rPr lang="ko-KR" altLang="en-US" spc="-15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최현정 </a:t>
            </a:r>
            <a:r>
              <a:rPr lang="ko-KR" altLang="en-US" spc="-15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홍기석</a:t>
            </a:r>
            <a:endParaRPr lang="ko-KR" altLang="en-US" spc="-15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1" y="522906"/>
            <a:ext cx="53671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진행사항 </a:t>
            </a:r>
            <a:r>
              <a:rPr lang="en-US" altLang="ko-KR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와이어프레임 </a:t>
            </a:r>
            <a:r>
              <a:rPr lang="en-US" altLang="ko-KR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로그인</a:t>
            </a:r>
            <a:r>
              <a:rPr lang="en-US" altLang="ko-KR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회원가입</a:t>
            </a:r>
            <a:r>
              <a:rPr lang="en-US" altLang="ko-KR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72"/>
          <a:stretch/>
        </p:blipFill>
        <p:spPr>
          <a:xfrm>
            <a:off x="1436451" y="1251299"/>
            <a:ext cx="4004774" cy="44669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091" y="812614"/>
            <a:ext cx="3875123" cy="515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9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1" y="522906"/>
            <a:ext cx="38892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진행사항 </a:t>
            </a:r>
            <a:r>
              <a:rPr lang="en-US" altLang="ko-KR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와이어프레임 </a:t>
            </a:r>
            <a:r>
              <a:rPr lang="en-US" altLang="ko-KR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모임</a:t>
            </a:r>
            <a:r>
              <a:rPr lang="en-US" altLang="ko-KR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58" y="1620981"/>
            <a:ext cx="3282228" cy="436851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13"/>
          <a:stretch/>
        </p:blipFill>
        <p:spPr>
          <a:xfrm>
            <a:off x="4187695" y="1620981"/>
            <a:ext cx="3189282" cy="43454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67"/>
          <a:stretch/>
        </p:blipFill>
        <p:spPr>
          <a:xfrm>
            <a:off x="7655886" y="1620981"/>
            <a:ext cx="3779275" cy="4345479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V="1">
            <a:off x="6987540" y="5196840"/>
            <a:ext cx="1181100" cy="60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236540" y="4937284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accent1"/>
                </a:solidFill>
              </a:rPr>
              <a:t>모임방</a:t>
            </a:r>
            <a:r>
              <a:rPr lang="ko-KR" altLang="en-US" sz="1000" dirty="0" smtClean="0">
                <a:solidFill>
                  <a:schemeClr val="accent1"/>
                </a:solidFill>
              </a:rPr>
              <a:t> 개설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3573480" y="4091940"/>
            <a:ext cx="128808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10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1" y="522906"/>
            <a:ext cx="45977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진행사항 </a:t>
            </a:r>
            <a:r>
              <a:rPr lang="en-US" altLang="ko-KR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와이어프레임 </a:t>
            </a:r>
            <a:r>
              <a:rPr lang="en-US" altLang="ko-KR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친구</a:t>
            </a:r>
            <a:r>
              <a:rPr lang="en-US" altLang="ko-KR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채팅</a:t>
            </a:r>
            <a:r>
              <a:rPr lang="en-US" altLang="ko-KR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11" y="1620980"/>
            <a:ext cx="3398527" cy="43685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321" y="1620981"/>
            <a:ext cx="3367762" cy="436851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703" y="1620980"/>
            <a:ext cx="3567752" cy="4378962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 flipV="1">
            <a:off x="3246120" y="3474720"/>
            <a:ext cx="164592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 flipV="1">
            <a:off x="6781800" y="3192780"/>
            <a:ext cx="173736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8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1" y="522906"/>
            <a:ext cx="41969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진행사항 </a:t>
            </a:r>
            <a:r>
              <a:rPr lang="en-US" altLang="ko-KR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와이어프레임 </a:t>
            </a:r>
            <a:r>
              <a:rPr lang="en-US" altLang="ko-KR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2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내정보</a:t>
            </a:r>
            <a:r>
              <a:rPr lang="en-US" altLang="ko-KR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89" y="1438099"/>
            <a:ext cx="3190197" cy="43059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468" y="1354971"/>
            <a:ext cx="3153246" cy="42893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720" y="1438097"/>
            <a:ext cx="2738105" cy="4123113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6483927" y="2859578"/>
            <a:ext cx="2186248" cy="4987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67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1" y="522906"/>
            <a:ext cx="20473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진행사항 </a:t>
            </a:r>
            <a:r>
              <a:rPr lang="en-US" altLang="ko-KR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ERD</a:t>
            </a:r>
            <a:endParaRPr lang="ko-KR" altLang="en-US" sz="2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302" y="1138843"/>
            <a:ext cx="8487294" cy="520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8850" y="2390702"/>
            <a:ext cx="1454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004</a:t>
            </a:r>
            <a:endParaRPr lang="ko-KR" altLang="en-US" sz="5400" b="1" dirty="0">
              <a:solidFill>
                <a:schemeClr val="tx2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712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err="1" smtClean="0"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향후계획</a:t>
            </a:r>
            <a:endParaRPr lang="ko-KR" altLang="en-US" sz="3200" spc="-150" dirty="0">
              <a:solidFill>
                <a:schemeClr val="tx2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각 삼각형 13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직각 삼각형 12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249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227398"/>
              </p:ext>
            </p:extLst>
          </p:nvPr>
        </p:nvGraphicFramePr>
        <p:xfrm>
          <a:off x="77226" y="2116889"/>
          <a:ext cx="9239346" cy="2889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198">
                  <a:extLst>
                    <a:ext uri="{9D8B030D-6E8A-4147-A177-3AD203B41FA5}">
                      <a16:colId xmlns:a16="http://schemas.microsoft.com/office/drawing/2014/main" val="1096847575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2066840796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1236083572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233446709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2532602767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963482365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2450676546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3116691858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2207318873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3017305047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2774553548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621007170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397786029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3940693456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685286622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1503670031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674377132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2968166008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3273276465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1316770233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3437133009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2702221590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43189698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161266173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2593649768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829576716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360613094"/>
                    </a:ext>
                  </a:extLst>
                </a:gridCol>
              </a:tblGrid>
              <a:tr h="3612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406761"/>
                  </a:ext>
                </a:extLst>
              </a:tr>
              <a:tr h="3612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10634"/>
                  </a:ext>
                </a:extLst>
              </a:tr>
              <a:tr h="3612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b="1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43834"/>
                  </a:ext>
                </a:extLst>
              </a:tr>
              <a:tr h="3612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431387"/>
                  </a:ext>
                </a:extLst>
              </a:tr>
              <a:tr h="3612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08526"/>
                  </a:ext>
                </a:extLst>
              </a:tr>
              <a:tr h="3612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598927"/>
                  </a:ext>
                </a:extLst>
              </a:tr>
              <a:tr h="3612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721104"/>
                  </a:ext>
                </a:extLst>
              </a:tr>
              <a:tr h="3612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997364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476882"/>
              </p:ext>
            </p:extLst>
          </p:nvPr>
        </p:nvGraphicFramePr>
        <p:xfrm>
          <a:off x="2811896" y="2116844"/>
          <a:ext cx="9239346" cy="2889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198">
                  <a:extLst>
                    <a:ext uri="{9D8B030D-6E8A-4147-A177-3AD203B41FA5}">
                      <a16:colId xmlns:a16="http://schemas.microsoft.com/office/drawing/2014/main" val="1096847575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2066840796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1236083572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233446709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2532602767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963482365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2450676546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3116691858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2207318873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3017305047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2774553548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621007170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397786029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3940693456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685286622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1503670031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674377132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2968166008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3273276465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1316770233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3437133009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2702221590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43189698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161266173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2593649768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829576716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360613094"/>
                    </a:ext>
                  </a:extLst>
                </a:gridCol>
              </a:tblGrid>
              <a:tr h="3612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406761"/>
                  </a:ext>
                </a:extLst>
              </a:tr>
              <a:tr h="3612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10634"/>
                  </a:ext>
                </a:extLst>
              </a:tr>
              <a:tr h="3612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b="1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43834"/>
                  </a:ext>
                </a:extLst>
              </a:tr>
              <a:tr h="3612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431387"/>
                  </a:ext>
                </a:extLst>
              </a:tr>
              <a:tr h="3612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08526"/>
                  </a:ext>
                </a:extLst>
              </a:tr>
              <a:tr h="3612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598927"/>
                  </a:ext>
                </a:extLst>
              </a:tr>
              <a:tr h="3612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721104"/>
                  </a:ext>
                </a:extLst>
              </a:tr>
              <a:tr h="3612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997364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215514"/>
              </p:ext>
            </p:extLst>
          </p:nvPr>
        </p:nvGraphicFramePr>
        <p:xfrm>
          <a:off x="2810259" y="1388653"/>
          <a:ext cx="9248877" cy="2892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551">
                  <a:extLst>
                    <a:ext uri="{9D8B030D-6E8A-4147-A177-3AD203B41FA5}">
                      <a16:colId xmlns:a16="http://schemas.microsoft.com/office/drawing/2014/main" val="1096847575"/>
                    </a:ext>
                  </a:extLst>
                </a:gridCol>
                <a:gridCol w="342551">
                  <a:extLst>
                    <a:ext uri="{9D8B030D-6E8A-4147-A177-3AD203B41FA5}">
                      <a16:colId xmlns:a16="http://schemas.microsoft.com/office/drawing/2014/main" val="2066840796"/>
                    </a:ext>
                  </a:extLst>
                </a:gridCol>
                <a:gridCol w="342551">
                  <a:extLst>
                    <a:ext uri="{9D8B030D-6E8A-4147-A177-3AD203B41FA5}">
                      <a16:colId xmlns:a16="http://schemas.microsoft.com/office/drawing/2014/main" val="1236083572"/>
                    </a:ext>
                  </a:extLst>
                </a:gridCol>
                <a:gridCol w="342551">
                  <a:extLst>
                    <a:ext uri="{9D8B030D-6E8A-4147-A177-3AD203B41FA5}">
                      <a16:colId xmlns:a16="http://schemas.microsoft.com/office/drawing/2014/main" val="233446709"/>
                    </a:ext>
                  </a:extLst>
                </a:gridCol>
                <a:gridCol w="342551">
                  <a:extLst>
                    <a:ext uri="{9D8B030D-6E8A-4147-A177-3AD203B41FA5}">
                      <a16:colId xmlns:a16="http://schemas.microsoft.com/office/drawing/2014/main" val="2532602767"/>
                    </a:ext>
                  </a:extLst>
                </a:gridCol>
                <a:gridCol w="342551">
                  <a:extLst>
                    <a:ext uri="{9D8B030D-6E8A-4147-A177-3AD203B41FA5}">
                      <a16:colId xmlns:a16="http://schemas.microsoft.com/office/drawing/2014/main" val="963482365"/>
                    </a:ext>
                  </a:extLst>
                </a:gridCol>
                <a:gridCol w="342551">
                  <a:extLst>
                    <a:ext uri="{9D8B030D-6E8A-4147-A177-3AD203B41FA5}">
                      <a16:colId xmlns:a16="http://schemas.microsoft.com/office/drawing/2014/main" val="2450676546"/>
                    </a:ext>
                  </a:extLst>
                </a:gridCol>
                <a:gridCol w="342551">
                  <a:extLst>
                    <a:ext uri="{9D8B030D-6E8A-4147-A177-3AD203B41FA5}">
                      <a16:colId xmlns:a16="http://schemas.microsoft.com/office/drawing/2014/main" val="3116691858"/>
                    </a:ext>
                  </a:extLst>
                </a:gridCol>
                <a:gridCol w="342551">
                  <a:extLst>
                    <a:ext uri="{9D8B030D-6E8A-4147-A177-3AD203B41FA5}">
                      <a16:colId xmlns:a16="http://schemas.microsoft.com/office/drawing/2014/main" val="2207318873"/>
                    </a:ext>
                  </a:extLst>
                </a:gridCol>
                <a:gridCol w="342551">
                  <a:extLst>
                    <a:ext uri="{9D8B030D-6E8A-4147-A177-3AD203B41FA5}">
                      <a16:colId xmlns:a16="http://schemas.microsoft.com/office/drawing/2014/main" val="3017305047"/>
                    </a:ext>
                  </a:extLst>
                </a:gridCol>
                <a:gridCol w="342551">
                  <a:extLst>
                    <a:ext uri="{9D8B030D-6E8A-4147-A177-3AD203B41FA5}">
                      <a16:colId xmlns:a16="http://schemas.microsoft.com/office/drawing/2014/main" val="2774553548"/>
                    </a:ext>
                  </a:extLst>
                </a:gridCol>
                <a:gridCol w="342551">
                  <a:extLst>
                    <a:ext uri="{9D8B030D-6E8A-4147-A177-3AD203B41FA5}">
                      <a16:colId xmlns:a16="http://schemas.microsoft.com/office/drawing/2014/main" val="621007170"/>
                    </a:ext>
                  </a:extLst>
                </a:gridCol>
                <a:gridCol w="342551">
                  <a:extLst>
                    <a:ext uri="{9D8B030D-6E8A-4147-A177-3AD203B41FA5}">
                      <a16:colId xmlns:a16="http://schemas.microsoft.com/office/drawing/2014/main" val="397786029"/>
                    </a:ext>
                  </a:extLst>
                </a:gridCol>
                <a:gridCol w="342551">
                  <a:extLst>
                    <a:ext uri="{9D8B030D-6E8A-4147-A177-3AD203B41FA5}">
                      <a16:colId xmlns:a16="http://schemas.microsoft.com/office/drawing/2014/main" val="3940693456"/>
                    </a:ext>
                  </a:extLst>
                </a:gridCol>
                <a:gridCol w="342551">
                  <a:extLst>
                    <a:ext uri="{9D8B030D-6E8A-4147-A177-3AD203B41FA5}">
                      <a16:colId xmlns:a16="http://schemas.microsoft.com/office/drawing/2014/main" val="685286622"/>
                    </a:ext>
                  </a:extLst>
                </a:gridCol>
                <a:gridCol w="342551">
                  <a:extLst>
                    <a:ext uri="{9D8B030D-6E8A-4147-A177-3AD203B41FA5}">
                      <a16:colId xmlns:a16="http://schemas.microsoft.com/office/drawing/2014/main" val="1503670031"/>
                    </a:ext>
                  </a:extLst>
                </a:gridCol>
                <a:gridCol w="342551">
                  <a:extLst>
                    <a:ext uri="{9D8B030D-6E8A-4147-A177-3AD203B41FA5}">
                      <a16:colId xmlns:a16="http://schemas.microsoft.com/office/drawing/2014/main" val="674377132"/>
                    </a:ext>
                  </a:extLst>
                </a:gridCol>
                <a:gridCol w="342551">
                  <a:extLst>
                    <a:ext uri="{9D8B030D-6E8A-4147-A177-3AD203B41FA5}">
                      <a16:colId xmlns:a16="http://schemas.microsoft.com/office/drawing/2014/main" val="2968166008"/>
                    </a:ext>
                  </a:extLst>
                </a:gridCol>
                <a:gridCol w="342551">
                  <a:extLst>
                    <a:ext uri="{9D8B030D-6E8A-4147-A177-3AD203B41FA5}">
                      <a16:colId xmlns:a16="http://schemas.microsoft.com/office/drawing/2014/main" val="3273276465"/>
                    </a:ext>
                  </a:extLst>
                </a:gridCol>
                <a:gridCol w="342551">
                  <a:extLst>
                    <a:ext uri="{9D8B030D-6E8A-4147-A177-3AD203B41FA5}">
                      <a16:colId xmlns:a16="http://schemas.microsoft.com/office/drawing/2014/main" val="1316770233"/>
                    </a:ext>
                  </a:extLst>
                </a:gridCol>
                <a:gridCol w="342551">
                  <a:extLst>
                    <a:ext uri="{9D8B030D-6E8A-4147-A177-3AD203B41FA5}">
                      <a16:colId xmlns:a16="http://schemas.microsoft.com/office/drawing/2014/main" val="3437133009"/>
                    </a:ext>
                  </a:extLst>
                </a:gridCol>
                <a:gridCol w="342551">
                  <a:extLst>
                    <a:ext uri="{9D8B030D-6E8A-4147-A177-3AD203B41FA5}">
                      <a16:colId xmlns:a16="http://schemas.microsoft.com/office/drawing/2014/main" val="2702221590"/>
                    </a:ext>
                  </a:extLst>
                </a:gridCol>
                <a:gridCol w="342551">
                  <a:extLst>
                    <a:ext uri="{9D8B030D-6E8A-4147-A177-3AD203B41FA5}">
                      <a16:colId xmlns:a16="http://schemas.microsoft.com/office/drawing/2014/main" val="43189698"/>
                    </a:ext>
                  </a:extLst>
                </a:gridCol>
                <a:gridCol w="342551">
                  <a:extLst>
                    <a:ext uri="{9D8B030D-6E8A-4147-A177-3AD203B41FA5}">
                      <a16:colId xmlns:a16="http://schemas.microsoft.com/office/drawing/2014/main" val="161266173"/>
                    </a:ext>
                  </a:extLst>
                </a:gridCol>
                <a:gridCol w="342551">
                  <a:extLst>
                    <a:ext uri="{9D8B030D-6E8A-4147-A177-3AD203B41FA5}">
                      <a16:colId xmlns:a16="http://schemas.microsoft.com/office/drawing/2014/main" val="2593649768"/>
                    </a:ext>
                  </a:extLst>
                </a:gridCol>
                <a:gridCol w="342551">
                  <a:extLst>
                    <a:ext uri="{9D8B030D-6E8A-4147-A177-3AD203B41FA5}">
                      <a16:colId xmlns:a16="http://schemas.microsoft.com/office/drawing/2014/main" val="829576716"/>
                    </a:ext>
                  </a:extLst>
                </a:gridCol>
                <a:gridCol w="342551">
                  <a:extLst>
                    <a:ext uri="{9D8B030D-6E8A-4147-A177-3AD203B41FA5}">
                      <a16:colId xmlns:a16="http://schemas.microsoft.com/office/drawing/2014/main" val="360613094"/>
                    </a:ext>
                  </a:extLst>
                </a:gridCol>
              </a:tblGrid>
              <a:tr h="36161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78150" marR="78150" marT="39075" marB="390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150" marR="78150" marT="39075" marB="390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150" marR="78150" marT="39075" marB="390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150" marR="78150" marT="39075" marB="390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150" marR="78150" marT="39075" marB="390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150" marR="78150" marT="39075" marB="390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150" marR="78150" marT="39075" marB="390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150" marR="78150" marT="39075" marB="390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150" marR="78150" marT="39075" marB="390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150" marR="78150" marT="39075" marB="390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150" marR="78150" marT="39075" marB="390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150" marR="78150" marT="39075" marB="390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150" marR="78150" marT="39075" marB="390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150" marR="78150" marT="39075" marB="390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150" marR="78150" marT="39075" marB="390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150" marR="78150" marT="39075" marB="390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150" marR="78150" marT="39075" marB="390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150" marR="78150" marT="39075" marB="390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150" marR="78150" marT="39075" marB="390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150" marR="78150" marT="39075" marB="390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150" marR="78150" marT="39075" marB="390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150" marR="78150" marT="39075" marB="390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150" marR="78150" marT="39075" marB="390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150" marR="78150" marT="39075" marB="390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150" marR="78150" marT="39075" marB="390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150" marR="78150" marT="39075" marB="390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150" marR="78150" marT="39075" marB="390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406761"/>
                  </a:ext>
                </a:extLst>
              </a:tr>
              <a:tr h="361612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150" marR="78150" marT="39075" marB="3907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78150" marR="78150" marT="39075" marB="3907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78150" marR="78150" marT="39075" marB="3907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10634"/>
                  </a:ext>
                </a:extLst>
              </a:tr>
              <a:tr h="361612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150" marR="78150" marT="39075" marB="3907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150" marR="78150" marT="39075" marB="3907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150" marR="78150" marT="39075" marB="3907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b="1" dirty="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43834"/>
                  </a:ext>
                </a:extLst>
              </a:tr>
              <a:tr h="361612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150" marR="78150" marT="39075" marB="3907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150" marR="78150" marT="39075" marB="3907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150" marR="78150" marT="39075" marB="3907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431387"/>
                  </a:ext>
                </a:extLst>
              </a:tr>
              <a:tr h="361612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150" marR="78150" marT="39075" marB="3907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150" marR="78150" marT="39075" marB="3907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150" marR="78150" marT="39075" marB="3907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08526"/>
                  </a:ext>
                </a:extLst>
              </a:tr>
              <a:tr h="361612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150" marR="78150" marT="39075" marB="3907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150" marR="78150" marT="39075" marB="3907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150" marR="78150" marT="39075" marB="3907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598927"/>
                  </a:ext>
                </a:extLst>
              </a:tr>
              <a:tr h="361612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150" marR="78150" marT="39075" marB="3907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150" marR="78150" marT="39075" marB="3907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150" marR="78150" marT="39075" marB="3907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721104"/>
                  </a:ext>
                </a:extLst>
              </a:tr>
              <a:tr h="361612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150" marR="78150" marT="39075" marB="3907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150" marR="78150" marT="39075" marB="3907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150" marR="78150" marT="39075" marB="3907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150" marR="78150" marT="39075" marB="3907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99736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744353" y="6505575"/>
            <a:ext cx="2377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88881" y="522906"/>
            <a:ext cx="26725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향후계획</a:t>
            </a:r>
            <a:r>
              <a:rPr lang="ko-KR" altLang="en-US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 일정</a:t>
            </a:r>
            <a:r>
              <a:rPr lang="en-US" altLang="ko-KR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3998"/>
              </p:ext>
            </p:extLst>
          </p:nvPr>
        </p:nvGraphicFramePr>
        <p:xfrm>
          <a:off x="78863" y="1391193"/>
          <a:ext cx="9239346" cy="2889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198">
                  <a:extLst>
                    <a:ext uri="{9D8B030D-6E8A-4147-A177-3AD203B41FA5}">
                      <a16:colId xmlns:a16="http://schemas.microsoft.com/office/drawing/2014/main" val="1096847575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2066840796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1236083572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233446709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2532602767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963482365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2450676546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3116691858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2207318873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3017305047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2774553548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621007170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397786029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3940693456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685286622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1503670031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674377132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2968166008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3273276465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1316770233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3437133009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2702221590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43189698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161266173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2593649768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829576716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360613094"/>
                    </a:ext>
                  </a:extLst>
                </a:gridCol>
              </a:tblGrid>
              <a:tr h="361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070" marR="78070" marT="39035" marB="390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406761"/>
                  </a:ext>
                </a:extLst>
              </a:tr>
              <a:tr h="3612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10634"/>
                  </a:ext>
                </a:extLst>
              </a:tr>
              <a:tr h="3612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b="1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43834"/>
                  </a:ext>
                </a:extLst>
              </a:tr>
              <a:tr h="3612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431387"/>
                  </a:ext>
                </a:extLst>
              </a:tr>
              <a:tr h="3612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08526"/>
                  </a:ext>
                </a:extLst>
              </a:tr>
              <a:tr h="3612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598927"/>
                  </a:ext>
                </a:extLst>
              </a:tr>
              <a:tr h="3612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721104"/>
                  </a:ext>
                </a:extLst>
              </a:tr>
              <a:tr h="3612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8070" marR="78070" marT="39035" marB="3903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8070" marR="78070" marT="39035" marB="39035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997364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2488222" y="2134426"/>
            <a:ext cx="993531" cy="305246"/>
          </a:xfrm>
          <a:prstGeom prst="roundRect">
            <a:avLst/>
          </a:prstGeom>
          <a:solidFill>
            <a:srgbClr val="FAB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DB </a:t>
            </a:r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설계 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63884" y="2496586"/>
            <a:ext cx="1478474" cy="292183"/>
          </a:xfrm>
          <a:prstGeom prst="roundRect">
            <a:avLst/>
          </a:prstGeom>
          <a:solidFill>
            <a:srgbClr val="D77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로그인</a:t>
            </a:r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/</a:t>
            </a:r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회원가입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254858" y="3947131"/>
            <a:ext cx="4345707" cy="305246"/>
          </a:xfrm>
          <a:prstGeom prst="roundRect">
            <a:avLst/>
          </a:prstGeom>
          <a:solidFill>
            <a:srgbClr val="E75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React </a:t>
            </a:r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화면 구성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640706" y="4315386"/>
            <a:ext cx="2697995" cy="305246"/>
          </a:xfrm>
          <a:prstGeom prst="roundRect">
            <a:avLst/>
          </a:prstGeom>
          <a:solidFill>
            <a:srgbClr val="E9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개선 사항 추가 개발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042460" y="4667703"/>
            <a:ext cx="2021294" cy="305246"/>
          </a:xfrm>
          <a:prstGeom prst="roundRect">
            <a:avLst/>
          </a:prstGeom>
          <a:solidFill>
            <a:srgbClr val="F62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통합 테스트 및 </a:t>
            </a:r>
            <a:r>
              <a:rPr lang="ko-KR" altLang="en-US" sz="1400" b="1" dirty="0" err="1" smtClean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릴리즈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870809" y="2852994"/>
            <a:ext cx="1471549" cy="292183"/>
          </a:xfrm>
          <a:prstGeom prst="roundRect">
            <a:avLst/>
          </a:prstGeom>
          <a:solidFill>
            <a:srgbClr val="D77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AI </a:t>
            </a:r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얼굴인식 개발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389023" y="2496587"/>
            <a:ext cx="4925336" cy="292183"/>
          </a:xfrm>
          <a:prstGeom prst="roundRect">
            <a:avLst/>
          </a:prstGeom>
          <a:solidFill>
            <a:srgbClr val="D77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API</a:t>
            </a:r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기능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539230" y="3588771"/>
            <a:ext cx="1987276" cy="305246"/>
          </a:xfrm>
          <a:prstGeom prst="roundRect">
            <a:avLst/>
          </a:prstGeom>
          <a:solidFill>
            <a:srgbClr val="BC1A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Docker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539229" y="3947131"/>
            <a:ext cx="1591622" cy="305246"/>
          </a:xfrm>
          <a:prstGeom prst="roundRect">
            <a:avLst/>
          </a:prstGeom>
          <a:solidFill>
            <a:srgbClr val="E75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React </a:t>
            </a:r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공부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539230" y="2142985"/>
            <a:ext cx="1314124" cy="305246"/>
          </a:xfrm>
          <a:prstGeom prst="roundRect">
            <a:avLst/>
          </a:prstGeom>
          <a:solidFill>
            <a:srgbClr val="FAB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DB </a:t>
            </a:r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구현 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814109" y="1774977"/>
            <a:ext cx="1643203" cy="3052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와이어 프레임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16093" y="1774977"/>
            <a:ext cx="1643203" cy="3052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아이디어 선정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389023" y="2866009"/>
            <a:ext cx="1471549" cy="292183"/>
          </a:xfrm>
          <a:prstGeom prst="roundRect">
            <a:avLst/>
          </a:prstGeom>
          <a:solidFill>
            <a:srgbClr val="D77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모임 기능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392170" y="3235431"/>
            <a:ext cx="1471549" cy="292183"/>
          </a:xfrm>
          <a:prstGeom prst="roundRect">
            <a:avLst/>
          </a:prstGeom>
          <a:solidFill>
            <a:srgbClr val="D77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친구 기능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968924" y="2875225"/>
            <a:ext cx="1471549" cy="292183"/>
          </a:xfrm>
          <a:prstGeom prst="roundRect">
            <a:avLst/>
          </a:prstGeom>
          <a:solidFill>
            <a:srgbClr val="D77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채팅 기능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968924" y="3229998"/>
            <a:ext cx="1471549" cy="292183"/>
          </a:xfrm>
          <a:prstGeom prst="roundRect">
            <a:avLst/>
          </a:prstGeom>
          <a:solidFill>
            <a:srgbClr val="D77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음성처리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28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4959" y="2318183"/>
            <a:ext cx="23855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spc="-300" dirty="0" smtClean="0">
                <a:solidFill>
                  <a:schemeClr val="accent1">
                    <a:alpha val="7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Q &amp; A</a:t>
            </a:r>
            <a:endParaRPr lang="ko-KR" altLang="en-US" sz="7200" b="1" spc="-300" dirty="0">
              <a:solidFill>
                <a:schemeClr val="accent1">
                  <a:alpha val="7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9819" y="3694071"/>
            <a:ext cx="1303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chemeClr val="tx2"/>
                </a:solidFill>
                <a:latin typeface="+mn-ea"/>
              </a:rPr>
              <a:t>감사합니다 </a:t>
            </a:r>
            <a:endParaRPr lang="ko-KR" altLang="en-US" sz="20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141511" y="3525869"/>
            <a:ext cx="7889717" cy="2166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39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203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Contents</a:t>
            </a:r>
            <a:endParaRPr lang="ko-KR" altLang="en-US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12651" y="3568063"/>
            <a:ext cx="8760035" cy="464006"/>
            <a:chOff x="212651" y="3206556"/>
            <a:chExt cx="6956375" cy="464006"/>
          </a:xfrm>
        </p:grpSpPr>
        <p:grpSp>
          <p:nvGrpSpPr>
            <p:cNvPr id="11" name="그룹 10"/>
            <p:cNvGrpSpPr/>
            <p:nvPr/>
          </p:nvGrpSpPr>
          <p:grpSpPr>
            <a:xfrm>
              <a:off x="212651" y="3206557"/>
              <a:ext cx="1521950" cy="461665"/>
              <a:chOff x="212651" y="3255887"/>
              <a:chExt cx="1521950" cy="461665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12651" y="3255887"/>
                <a:ext cx="7473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001</a:t>
                </a:r>
                <a:endParaRPr lang="ko-KR" altLang="en-US" sz="240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57993" y="3255887"/>
                <a:ext cx="97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 smtClean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기획의도</a:t>
                </a:r>
                <a:endParaRPr lang="ko-KR" altLang="en-US" sz="2400" spc="-15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902219" y="3206557"/>
              <a:ext cx="1475964" cy="464005"/>
              <a:chOff x="2902219" y="3206557"/>
              <a:chExt cx="1475964" cy="46400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784734" y="3208897"/>
                <a:ext cx="5934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003</a:t>
                </a:r>
                <a:endParaRPr lang="ko-KR" altLang="en-US" sz="240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02219" y="3206557"/>
                <a:ext cx="1466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spc="-15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606954" y="3206556"/>
              <a:ext cx="1562072" cy="461665"/>
              <a:chOff x="6048850" y="3207821"/>
              <a:chExt cx="1562072" cy="461665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048850" y="3207821"/>
                <a:ext cx="5934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004</a:t>
                </a:r>
                <a:endParaRPr lang="ko-KR" altLang="en-US" sz="240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569393" y="3207821"/>
                <a:ext cx="10415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 err="1" smtClean="0">
                    <a:solidFill>
                      <a:schemeClr val="bg1"/>
                    </a:solidFill>
                    <a:latin typeface="나눔스퀘어라운드 Bold" panose="020B0600000101010101" charset="-127"/>
                    <a:ea typeface="나눔스퀘어라운드 Bold" panose="020B0600000101010101" charset="-127"/>
                  </a:rPr>
                  <a:t>향후계획</a:t>
                </a:r>
                <a:endParaRPr lang="ko-KR" altLang="en-US" sz="2400" spc="-150" dirty="0">
                  <a:solidFill>
                    <a:schemeClr val="bg1"/>
                  </a:solidFill>
                  <a:latin typeface="나눔스퀘어라운드 Bold" panose="020B0600000101010101" charset="-127"/>
                  <a:ea typeface="나눔스퀘어라운드 Bold" panose="020B0600000101010101" charset="-127"/>
                </a:endParaRPr>
              </a:p>
            </p:txBody>
          </p:sp>
        </p:grpSp>
      </p:grpSp>
      <p:sp>
        <p:nvSpPr>
          <p:cNvPr id="32" name="직각 삼각형 31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07211" y="3568064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진행사항</a:t>
            </a:r>
            <a:endParaRPr lang="ko-KR" altLang="en-US" sz="2400" spc="-15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77146" y="3568063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002  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진행사항</a:t>
            </a:r>
            <a:endParaRPr lang="ko-KR" altLang="en-US" sz="2400" spc="-15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8850" y="2390702"/>
            <a:ext cx="1454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001</a:t>
            </a:r>
            <a:endParaRPr lang="ko-KR" altLang="en-US" sz="5400" b="1" dirty="0">
              <a:solidFill>
                <a:schemeClr val="tx2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기획의도</a:t>
            </a:r>
            <a:endParaRPr lang="ko-KR" altLang="en-US" sz="3200" spc="-150" dirty="0">
              <a:solidFill>
                <a:schemeClr val="tx2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각 삼각형 13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직각 삼각형 12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1" y="522906"/>
            <a:ext cx="1210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기획의도</a:t>
            </a:r>
            <a:endParaRPr lang="ko-KR" altLang="en-US" sz="2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94" y="1203572"/>
            <a:ext cx="3915488" cy="456985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5841">
            <a:off x="4985149" y="1401298"/>
            <a:ext cx="5061681" cy="92823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8154">
            <a:off x="5912171" y="2506993"/>
            <a:ext cx="6181052" cy="84746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98717">
            <a:off x="5015566" y="3663162"/>
            <a:ext cx="5289842" cy="103486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4424">
            <a:off x="6908366" y="4841636"/>
            <a:ext cx="4851223" cy="66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6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1" y="522906"/>
            <a:ext cx="1210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기획의도</a:t>
            </a:r>
            <a:endParaRPr lang="ko-KR" altLang="en-US" sz="2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3577" y="1587731"/>
            <a:ext cx="5461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정년퇴직 이후 시간적</a:t>
            </a:r>
            <a:r>
              <a:rPr lang="en-US" altLang="ko-KR" dirty="0"/>
              <a:t>, </a:t>
            </a:r>
            <a:r>
              <a:rPr lang="ko-KR" altLang="en-US" dirty="0"/>
              <a:t>경제적인 여유를 기반으로 사회활동에 적응적으로 </a:t>
            </a:r>
            <a:r>
              <a:rPr lang="ko-KR" altLang="en-US" dirty="0" smtClean="0"/>
              <a:t>참여하는 대상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3577" y="1188720"/>
            <a:ext cx="192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Active Senior 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418" y="551416"/>
            <a:ext cx="3105966" cy="32989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299" y="2350515"/>
            <a:ext cx="3562003" cy="26846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097" y="3850356"/>
            <a:ext cx="3705202" cy="2287472"/>
          </a:xfrm>
          <a:prstGeom prst="rect">
            <a:avLst/>
          </a:prstGeom>
        </p:spPr>
      </p:pic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2819294258"/>
              </p:ext>
            </p:extLst>
          </p:nvPr>
        </p:nvGraphicFramePr>
        <p:xfrm>
          <a:off x="222068" y="2543695"/>
          <a:ext cx="4307840" cy="3370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27460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8850" y="2390702"/>
            <a:ext cx="1454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002</a:t>
            </a:r>
            <a:endParaRPr lang="ko-KR" altLang="en-US" sz="5400" b="1" dirty="0">
              <a:solidFill>
                <a:schemeClr val="tx2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 소개</a:t>
            </a:r>
            <a:endParaRPr lang="ko-KR" altLang="en-US" sz="3200" spc="-150" dirty="0">
              <a:solidFill>
                <a:schemeClr val="tx2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각 삼각형 13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직각 삼각형 12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41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1" y="522906"/>
            <a:ext cx="14670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서비스소개</a:t>
            </a:r>
            <a:endParaRPr lang="ko-KR" altLang="en-US" sz="2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270" y="3723591"/>
            <a:ext cx="5715367" cy="18082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270" y="1665241"/>
            <a:ext cx="5777506" cy="173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1" y="522906"/>
            <a:ext cx="14670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서비스소개</a:t>
            </a:r>
            <a:endParaRPr lang="ko-KR" altLang="en-US" sz="2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417156" y="2686423"/>
            <a:ext cx="1984444" cy="1984444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800" dirty="0" smtClean="0"/>
              <a:t>모임</a:t>
            </a:r>
            <a:endParaRPr lang="ko-KR" altLang="en-US" sz="4800" dirty="0"/>
          </a:p>
        </p:txBody>
      </p:sp>
      <p:sp>
        <p:nvSpPr>
          <p:cNvPr id="10" name="타원 9"/>
          <p:cNvSpPr/>
          <p:nvPr/>
        </p:nvSpPr>
        <p:spPr>
          <a:xfrm>
            <a:off x="9016023" y="2686423"/>
            <a:ext cx="1984444" cy="1984444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800" dirty="0" smtClean="0"/>
              <a:t>친구</a:t>
            </a:r>
            <a:endParaRPr lang="ko-KR" altLang="en-US" sz="4800" dirty="0"/>
          </a:p>
        </p:txBody>
      </p:sp>
      <p:pic>
        <p:nvPicPr>
          <p:cNvPr id="11" name="image2.png"/>
          <p:cNvPicPr/>
          <p:nvPr/>
        </p:nvPicPr>
        <p:blipFill rotWithShape="1">
          <a:blip r:embed="rId3"/>
          <a:srcRect r="4906"/>
          <a:stretch/>
        </p:blipFill>
        <p:spPr>
          <a:xfrm>
            <a:off x="4388065" y="2148374"/>
            <a:ext cx="3489093" cy="2914650"/>
          </a:xfrm>
          <a:prstGeom prst="ellipse">
            <a:avLst/>
          </a:prstGeom>
          <a:ln/>
        </p:spPr>
      </p:pic>
      <p:sp>
        <p:nvSpPr>
          <p:cNvPr id="2" name="직사각형 1"/>
          <p:cNvSpPr/>
          <p:nvPr/>
        </p:nvSpPr>
        <p:spPr>
          <a:xfrm>
            <a:off x="363070" y="5661211"/>
            <a:ext cx="5674659" cy="763972"/>
          </a:xfrm>
          <a:prstGeom prst="rect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dirty="0" smtClean="0"/>
              <a:t>크고 간단한 </a:t>
            </a:r>
            <a:r>
              <a:rPr lang="en-US" altLang="ko-KR" sz="3600" dirty="0" smtClean="0"/>
              <a:t>UI/UX</a:t>
            </a:r>
            <a:endParaRPr lang="ko-KR" altLang="en-US" sz="3600" dirty="0"/>
          </a:p>
        </p:txBody>
      </p:sp>
      <p:sp>
        <p:nvSpPr>
          <p:cNvPr id="12" name="직사각형 11"/>
          <p:cNvSpPr/>
          <p:nvPr/>
        </p:nvSpPr>
        <p:spPr>
          <a:xfrm>
            <a:off x="6131859" y="5661211"/>
            <a:ext cx="5723443" cy="763972"/>
          </a:xfrm>
          <a:prstGeom prst="rect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dirty="0" smtClean="0"/>
              <a:t>가까운 거리 기반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6602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8850" y="2390702"/>
            <a:ext cx="1454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003</a:t>
            </a:r>
            <a:endParaRPr lang="ko-KR" altLang="en-US" sz="5400" b="1" dirty="0">
              <a:solidFill>
                <a:schemeClr val="tx2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63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진행사항</a:t>
            </a:r>
            <a:endParaRPr lang="ko-KR" altLang="en-US" sz="3200" spc="-150" dirty="0">
              <a:solidFill>
                <a:schemeClr val="tx2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각 삼각형 13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직각 삼각형 12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2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1554</TotalTime>
  <Words>577</Words>
  <Application>Microsoft Office PowerPoint</Application>
  <PresentationFormat>와이드스크린</PresentationFormat>
  <Paragraphs>148</Paragraphs>
  <Slides>17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Arial</vt:lpstr>
      <vt:lpstr>맑은 고딕</vt:lpstr>
      <vt:lpstr>나눔스퀘어라운드 Regular</vt:lpstr>
      <vt:lpstr>나눔스퀘어라운드 Bold</vt:lpstr>
      <vt:lpstr>나눔스퀘어라운드 ExtraBold</vt:lpstr>
      <vt:lpstr>Bahnschrift SemiBold</vt:lpstr>
      <vt:lpstr>Bahnschrift Condensed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multicampus</cp:lastModifiedBy>
  <cp:revision>201</cp:revision>
  <dcterms:created xsi:type="dcterms:W3CDTF">2015-01-21T11:35:38Z</dcterms:created>
  <dcterms:modified xsi:type="dcterms:W3CDTF">2020-05-14T09:57:15Z</dcterms:modified>
</cp:coreProperties>
</file>