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23" r:id="rId2"/>
  </p:sldMasterIdLst>
  <p:sldIdLst>
    <p:sldId id="299" r:id="rId3"/>
    <p:sldId id="261" r:id="rId4"/>
    <p:sldId id="257" r:id="rId5"/>
    <p:sldId id="271" r:id="rId6"/>
    <p:sldId id="269" r:id="rId7"/>
    <p:sldId id="270" r:id="rId8"/>
    <p:sldId id="293" r:id="rId9"/>
    <p:sldId id="268" r:id="rId10"/>
    <p:sldId id="274" r:id="rId11"/>
    <p:sldId id="275" r:id="rId12"/>
    <p:sldId id="276" r:id="rId13"/>
    <p:sldId id="277" r:id="rId14"/>
    <p:sldId id="294" r:id="rId15"/>
    <p:sldId id="295" r:id="rId16"/>
    <p:sldId id="258" r:id="rId17"/>
    <p:sldId id="259" r:id="rId18"/>
    <p:sldId id="273" r:id="rId19"/>
    <p:sldId id="260" r:id="rId20"/>
    <p:sldId id="262" r:id="rId21"/>
    <p:sldId id="263" r:id="rId22"/>
    <p:sldId id="264" r:id="rId23"/>
    <p:sldId id="296"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65" r:id="rId40"/>
    <p:sldId id="266" r:id="rId41"/>
    <p:sldId id="267"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A50021"/>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72" d="100"/>
          <a:sy n="72"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9EF90561-05C5-4927-8956-65B04052B8F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92880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5CE8449D-DC05-44F6-B797-A100FBAADB9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925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686800" y="609600"/>
            <a:ext cx="25908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609600"/>
            <a:ext cx="75692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D9F57F8-2082-40D1-9C2A-750321F9F123}"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42463248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914400" y="609600"/>
            <a:ext cx="10363200" cy="5486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3D84A9DF-70B6-495C-A2C6-1F3D707293EA}"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8891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p>
            <a:fld id="{A1A51AC5-8CD1-4384-921A-7AFD5EF155A0}"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834729630"/>
      </p:ext>
    </p:extLst>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p>
            <a:fld id="{DCFF0BC0-C87C-4236-A47E-4FBFFB03EC90}"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047856277"/>
      </p:ext>
    </p:extLst>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p>
            <a:fld id="{0C415EF3-7F6D-40A2-86FD-74726658433D}"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3308248425"/>
      </p:ext>
    </p:extLst>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p>
            <a:fld id="{145BA2F7-A95E-4DB0-B057-6993DB0AFEC7}"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579983385"/>
      </p:ext>
    </p:extLst>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solidFill>
                <a:srgbClr val="FFFFFF"/>
              </a:solidFill>
            </a:endParaRPr>
          </a:p>
        </p:txBody>
      </p:sp>
      <p:sp>
        <p:nvSpPr>
          <p:cNvPr id="8" name="Footer Placeholder 7"/>
          <p:cNvSpPr>
            <a:spLocks noGrp="1"/>
          </p:cNvSpPr>
          <p:nvPr>
            <p:ph type="ftr" sz="quarter" idx="11"/>
          </p:nvPr>
        </p:nvSpPr>
        <p:spPr/>
        <p:txBody>
          <a:bodyPr/>
          <a:lstStyle/>
          <a:p>
            <a:endParaRPr lang="en-US" altLang="en-US">
              <a:solidFill>
                <a:srgbClr val="FFFFFF"/>
              </a:solidFill>
            </a:endParaRPr>
          </a:p>
        </p:txBody>
      </p:sp>
      <p:sp>
        <p:nvSpPr>
          <p:cNvPr id="9" name="Slide Number Placeholder 8"/>
          <p:cNvSpPr>
            <a:spLocks noGrp="1"/>
          </p:cNvSpPr>
          <p:nvPr>
            <p:ph type="sldNum" sz="quarter" idx="12"/>
          </p:nvPr>
        </p:nvSpPr>
        <p:spPr/>
        <p:txBody>
          <a:bodyPr/>
          <a:lstStyle/>
          <a:p>
            <a:fld id="{D1EBDA91-DBF1-4E44-96BA-DF1955F6B9CF}"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490443563"/>
      </p:ext>
    </p:extLst>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solidFill>
                <a:srgbClr val="FFFFFF"/>
              </a:solidFill>
            </a:endParaRPr>
          </a:p>
        </p:txBody>
      </p:sp>
      <p:sp>
        <p:nvSpPr>
          <p:cNvPr id="4" name="Footer Placeholder 3"/>
          <p:cNvSpPr>
            <a:spLocks noGrp="1"/>
          </p:cNvSpPr>
          <p:nvPr>
            <p:ph type="ftr" sz="quarter" idx="11"/>
          </p:nvPr>
        </p:nvSpPr>
        <p:spPr/>
        <p:txBody>
          <a:bodyPr/>
          <a:lstStyle/>
          <a:p>
            <a:endParaRPr lang="en-US" altLang="en-US">
              <a:solidFill>
                <a:srgbClr val="FFFFFF"/>
              </a:solidFill>
            </a:endParaRPr>
          </a:p>
        </p:txBody>
      </p:sp>
      <p:sp>
        <p:nvSpPr>
          <p:cNvPr id="5" name="Slide Number Placeholder 4"/>
          <p:cNvSpPr>
            <a:spLocks noGrp="1"/>
          </p:cNvSpPr>
          <p:nvPr>
            <p:ph type="sldNum" sz="quarter" idx="12"/>
          </p:nvPr>
        </p:nvSpPr>
        <p:spPr/>
        <p:txBody>
          <a:bodyPr/>
          <a:lstStyle/>
          <a:p>
            <a:fld id="{766711B5-FD82-459C-A7D1-0AFB48D25142}"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322992812"/>
      </p:ext>
    </p:extLst>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solidFill>
                <a:srgbClr val="FFFFFF"/>
              </a:solidFill>
            </a:endParaRPr>
          </a:p>
        </p:txBody>
      </p:sp>
      <p:sp>
        <p:nvSpPr>
          <p:cNvPr id="3" name="Footer Placeholder 2"/>
          <p:cNvSpPr>
            <a:spLocks noGrp="1"/>
          </p:cNvSpPr>
          <p:nvPr>
            <p:ph type="ftr" sz="quarter" idx="11"/>
          </p:nvPr>
        </p:nvSpPr>
        <p:spPr/>
        <p:txBody>
          <a:bodyPr/>
          <a:lstStyle/>
          <a:p>
            <a:endParaRPr lang="en-US" altLang="en-US">
              <a:solidFill>
                <a:srgbClr val="FFFFFF"/>
              </a:solidFill>
            </a:endParaRPr>
          </a:p>
        </p:txBody>
      </p:sp>
      <p:sp>
        <p:nvSpPr>
          <p:cNvPr id="4" name="Slide Number Placeholder 3"/>
          <p:cNvSpPr>
            <a:spLocks noGrp="1"/>
          </p:cNvSpPr>
          <p:nvPr>
            <p:ph type="sldNum" sz="quarter" idx="12"/>
          </p:nvPr>
        </p:nvSpPr>
        <p:spPr/>
        <p:txBody>
          <a:bodyPr/>
          <a:lstStyle/>
          <a:p>
            <a:fld id="{187DEA53-1F17-4EBE-86A7-11B353C6C10F}"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2906298381"/>
      </p:ext>
    </p:extLst>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B54FB228-AB75-406F-9F58-A53C252CCBE5}"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9351480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p>
            <a:fld id="{AAB707CA-C485-4F43-A23D-68D06328030A}"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6344188"/>
      </p:ext>
    </p:extLst>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solidFill>
                <a:srgbClr val="FFFFFF"/>
              </a:solidFill>
            </a:endParaRPr>
          </a:p>
        </p:txBody>
      </p:sp>
      <p:sp>
        <p:nvSpPr>
          <p:cNvPr id="6" name="Footer Placeholder 5"/>
          <p:cNvSpPr>
            <a:spLocks noGrp="1"/>
          </p:cNvSpPr>
          <p:nvPr>
            <p:ph type="ftr" sz="quarter" idx="11"/>
          </p:nvPr>
        </p:nvSpPr>
        <p:spPr/>
        <p:txBody>
          <a:bodyPr/>
          <a:lstStyle/>
          <a:p>
            <a:endParaRPr lang="en-US" altLang="en-US">
              <a:solidFill>
                <a:srgbClr val="FFFFFF"/>
              </a:solidFill>
            </a:endParaRPr>
          </a:p>
        </p:txBody>
      </p:sp>
      <p:sp>
        <p:nvSpPr>
          <p:cNvPr id="7" name="Slide Number Placeholder 6"/>
          <p:cNvSpPr>
            <a:spLocks noGrp="1"/>
          </p:cNvSpPr>
          <p:nvPr>
            <p:ph type="sldNum" sz="quarter" idx="12"/>
          </p:nvPr>
        </p:nvSpPr>
        <p:spPr/>
        <p:txBody>
          <a:bodyPr/>
          <a:lstStyle/>
          <a:p>
            <a:fld id="{1867058D-961D-48F4-81B1-905D62527C56}"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668331261"/>
      </p:ext>
    </p:extLst>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p>
            <a:fld id="{E908A46C-357E-4BC9-8305-17809F26FAF0}"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975910193"/>
      </p:ext>
    </p:extLst>
  </p:cSld>
  <p:clrMapOvr>
    <a:masterClrMapping/>
  </p:clrMapOvr>
  <p:transition spd="med">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solidFill>
                <a:srgbClr val="FFFFFF"/>
              </a:solidFill>
            </a:endParaRPr>
          </a:p>
        </p:txBody>
      </p:sp>
      <p:sp>
        <p:nvSpPr>
          <p:cNvPr id="5" name="Footer Placeholder 4"/>
          <p:cNvSpPr>
            <a:spLocks noGrp="1"/>
          </p:cNvSpPr>
          <p:nvPr>
            <p:ph type="ftr" sz="quarter" idx="11"/>
          </p:nvPr>
        </p:nvSpPr>
        <p:spPr/>
        <p:txBody>
          <a:bodyPr/>
          <a:lstStyle/>
          <a:p>
            <a:endParaRPr lang="en-US" altLang="en-US">
              <a:solidFill>
                <a:srgbClr val="FFFFFF"/>
              </a:solidFill>
            </a:endParaRPr>
          </a:p>
        </p:txBody>
      </p:sp>
      <p:sp>
        <p:nvSpPr>
          <p:cNvPr id="6" name="Slide Number Placeholder 5"/>
          <p:cNvSpPr>
            <a:spLocks noGrp="1"/>
          </p:cNvSpPr>
          <p:nvPr>
            <p:ph type="sldNum" sz="quarter" idx="12"/>
          </p:nvPr>
        </p:nvSpPr>
        <p:spPr/>
        <p:txBody>
          <a:bodyPr/>
          <a:lstStyle/>
          <a:p>
            <a:fld id="{5C872F03-BAB2-40CE-8674-B8E5B59B78C7}" type="slidenum">
              <a:rPr lang="en-US" altLang="en-US" smtClean="0">
                <a:solidFill>
                  <a:srgbClr val="FFFFFF"/>
                </a:solidFill>
              </a:rPr>
              <a:pPr/>
              <a:t>‹#›</a:t>
            </a:fld>
            <a:endParaRPr lang="en-US" altLang="en-US">
              <a:solidFill>
                <a:srgbClr val="FFFFFF"/>
              </a:solidFill>
            </a:endParaRPr>
          </a:p>
        </p:txBody>
      </p:sp>
    </p:spTree>
    <p:extLst>
      <p:ext uri="{BB962C8B-B14F-4D97-AF65-F5344CB8AC3E}">
        <p14:creationId xmlns:p14="http://schemas.microsoft.com/office/powerpoint/2010/main" val="1574408780"/>
      </p:ext>
    </p:extLst>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fld id="{A49F9990-CB7E-4075-8D17-22C6437BB0B4}"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182246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08EDE909-7078-4CB7-B2C7-34820D8032E2}"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5501936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fld id="{38EDA6DB-BC39-4D2F-B614-C489FD797090}"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935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fld id="{CC60510C-CB77-4396-8C5B-E087D5C412CE}"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084404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fld id="{2E268D4C-38F1-445D-98AE-FE63D76D127B}"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271813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5A485434-0E7E-42BF-9BFF-FC2E85C6D3ED}"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32440991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fld id="{27177FF4-4D00-4251-8B7C-618B79FC41A7}" type="slidenum">
              <a:rPr lang="en-US" altLang="zh-CN">
                <a:solidFill>
                  <a:srgbClr val="000000"/>
                </a:solidFill>
              </a:rPr>
              <a:pPr/>
              <a:t>‹#›</a:t>
            </a:fld>
            <a:endParaRPr lang="en-US" altLang="zh-CN">
              <a:solidFill>
                <a:srgbClr val="000000"/>
              </a:solidFill>
            </a:endParaRPr>
          </a:p>
        </p:txBody>
      </p:sp>
    </p:spTree>
    <p:extLst>
      <p:ext uri="{BB962C8B-B14F-4D97-AF65-F5344CB8AC3E}">
        <p14:creationId xmlns:p14="http://schemas.microsoft.com/office/powerpoint/2010/main" val="171398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xfrm>
            <a:off x="914400" y="609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1267" name="Rectangle 3"/>
          <p:cNvSpPr>
            <a:spLocks noGrp="1" noChangeArrowheads="1"/>
          </p:cNvSpPr>
          <p:nvPr>
            <p:ph type="body" idx="1"/>
          </p:nvPr>
        </p:nvSpPr>
        <p:spPr bwMode="auto">
          <a:xfrm>
            <a:off x="914400" y="1981200"/>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zh-CN">
              <a:solidFill>
                <a:srgbClr val="000000"/>
              </a:solidFill>
            </a:endParaRPr>
          </a:p>
        </p:txBody>
      </p:sp>
      <p:sp>
        <p:nvSpPr>
          <p:cNvPr id="1029" name="Rectangle 5"/>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34888EB6-7B0C-45AA-976F-E7832282A2B7}"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16953921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lang="en-US" altLang="zh-CN">
              <a:solidFill>
                <a:srgbClr val="000000"/>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lang="en-US" altLang="zh-CN">
              <a:solidFill>
                <a:srgbClr val="000000"/>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34888EB6-7B0C-45AA-976F-E7832282A2B7}" type="slidenum">
              <a:rPr lang="en-US" altLang="zh-CN" smtClean="0">
                <a:solidFill>
                  <a:srgbClr val="000000"/>
                </a:solidFill>
              </a:rPr>
              <a:pPr fontAlgn="base">
                <a:spcBef>
                  <a:spcPct val="0"/>
                </a:spcBef>
                <a:spcAft>
                  <a:spcPct val="0"/>
                </a:spcAft>
              </a:pPr>
              <a:t>‹#›</a:t>
            </a:fld>
            <a:endParaRPr lang="en-US" altLang="zh-CN">
              <a:solidFill>
                <a:srgbClr val="000000"/>
              </a:solidFill>
            </a:endParaRPr>
          </a:p>
        </p:txBody>
      </p:sp>
    </p:spTree>
    <p:extLst>
      <p:ext uri="{BB962C8B-B14F-4D97-AF65-F5344CB8AC3E}">
        <p14:creationId xmlns:p14="http://schemas.microsoft.com/office/powerpoint/2010/main" val="6002776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med">
    <p:random/>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1.bin"/><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8711-B0AF-4FF9-9E50-F0B238A7B776}"/>
              </a:ext>
            </a:extLst>
          </p:cNvPr>
          <p:cNvSpPr>
            <a:spLocks noGrp="1"/>
          </p:cNvSpPr>
          <p:nvPr>
            <p:ph type="ctr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Digital Signal Processing </a:t>
            </a:r>
            <a:br>
              <a:rPr lang="en-US" b="1" dirty="0">
                <a:solidFill>
                  <a:srgbClr val="FF0000"/>
                </a:solidFill>
                <a:latin typeface="Times New Roman" panose="02020603050405020304" pitchFamily="18" charset="0"/>
                <a:cs typeface="Times New Roman" panose="02020603050405020304" pitchFamily="18" charset="0"/>
              </a:rPr>
            </a:br>
            <a:r>
              <a:rPr lang="en-US" b="1" dirty="0">
                <a:solidFill>
                  <a:srgbClr val="00B050"/>
                </a:solidFill>
                <a:latin typeface="Times New Roman" panose="02020603050405020304" pitchFamily="18" charset="0"/>
                <a:cs typeface="Times New Roman" panose="02020603050405020304" pitchFamily="18" charset="0"/>
              </a:rPr>
              <a:t>Introduction to DSP </a:t>
            </a:r>
            <a:endParaRPr lang="en-US" dirty="0"/>
          </a:p>
        </p:txBody>
      </p:sp>
      <p:sp>
        <p:nvSpPr>
          <p:cNvPr id="3" name="Subtitle 2">
            <a:extLst>
              <a:ext uri="{FF2B5EF4-FFF2-40B4-BE49-F238E27FC236}">
                <a16:creationId xmlns:a16="http://schemas.microsoft.com/office/drawing/2014/main" id="{1961CFA6-0835-45CE-A2DA-D0F9D7BF4A7F}"/>
              </a:ext>
            </a:extLst>
          </p:cNvPr>
          <p:cNvSpPr>
            <a:spLocks noGrp="1"/>
          </p:cNvSpPr>
          <p:nvPr>
            <p:ph type="subTitle" idx="1"/>
          </p:nvPr>
        </p:nvSpPr>
        <p:spPr/>
        <p:txBody>
          <a:bodyPr/>
          <a:lstStyle/>
          <a:p>
            <a:r>
              <a:rPr lang="en-US" dirty="0" err="1"/>
              <a:t>Eng.Duncan</a:t>
            </a:r>
            <a:r>
              <a:rPr lang="en-US" dirty="0"/>
              <a:t> </a:t>
            </a:r>
            <a:r>
              <a:rPr lang="en-US"/>
              <a:t>Kilungu</a:t>
            </a:r>
          </a:p>
        </p:txBody>
      </p:sp>
    </p:spTree>
    <p:extLst>
      <p:ext uri="{BB962C8B-B14F-4D97-AF65-F5344CB8AC3E}">
        <p14:creationId xmlns:p14="http://schemas.microsoft.com/office/powerpoint/2010/main" val="82238962"/>
      </p:ext>
    </p:extLst>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0" y="-22227"/>
            <a:ext cx="7772400" cy="582614"/>
          </a:xfrm>
        </p:spPr>
        <p:txBody>
          <a:bodyPr>
            <a:normAutofit/>
          </a:bodyPr>
          <a:lstStyle/>
          <a:p>
            <a:pPr eaLnBrk="1" hangingPunct="1"/>
            <a:r>
              <a:rPr lang="en-US" altLang="zh-CN" sz="3200" b="1" dirty="0">
                <a:solidFill>
                  <a:srgbClr val="FF0000"/>
                </a:solidFill>
                <a:latin typeface="Times New Roman" panose="02020603050405020304" pitchFamily="18" charset="0"/>
                <a:cs typeface="Times New Roman" panose="02020603050405020304" pitchFamily="18" charset="0"/>
              </a:rPr>
              <a:t>Signals and Systems</a:t>
            </a:r>
          </a:p>
        </p:txBody>
      </p:sp>
      <p:sp>
        <p:nvSpPr>
          <p:cNvPr id="43011" name="Rectangle 3"/>
          <p:cNvSpPr>
            <a:spLocks noGrp="1" noChangeArrowheads="1"/>
          </p:cNvSpPr>
          <p:nvPr>
            <p:ph idx="1"/>
          </p:nvPr>
        </p:nvSpPr>
        <p:spPr>
          <a:xfrm>
            <a:off x="1981200" y="1174751"/>
            <a:ext cx="8686800" cy="4525963"/>
          </a:xfrm>
        </p:spPr>
        <p:txBody>
          <a:bodyPr/>
          <a:lstStyle/>
          <a:p>
            <a:pPr eaLnBrk="1" hangingPunct="1">
              <a:buFontTx/>
              <a:buNone/>
            </a:pPr>
            <a:r>
              <a:rPr lang="en-US" altLang="zh-CN" b="1" dirty="0">
                <a:solidFill>
                  <a:srgbClr val="0000CC"/>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Basic model:</a:t>
            </a:r>
          </a:p>
          <a:p>
            <a:pPr eaLnBrk="1" hangingPunct="1">
              <a:buFontTx/>
              <a:buNone/>
            </a:pPr>
            <a:endParaRPr lang="en-US" altLang="zh-CN" b="1" dirty="0">
              <a:effectLst>
                <a:outerShdw blurRad="38100" dist="38100" dir="2700000" algn="tl">
                  <a:srgbClr val="C0C0C0"/>
                </a:outerShdw>
              </a:effectLst>
            </a:endParaRPr>
          </a:p>
          <a:p>
            <a:pPr eaLnBrk="1" hangingPunct="1">
              <a:buFontTx/>
              <a:buNone/>
            </a:pPr>
            <a:r>
              <a:rPr lang="en-US" altLang="zh-CN" b="1" dirty="0">
                <a:effectLst>
                  <a:outerShdw blurRad="38100" dist="38100" dir="2700000" algn="tl">
                    <a:srgbClr val="C0C0C0"/>
                  </a:outerShdw>
                </a:effectLst>
              </a:rPr>
              <a:t>    </a:t>
            </a:r>
            <a:r>
              <a:rPr lang="en-US" altLang="zh-CN" b="1" dirty="0">
                <a:solidFill>
                  <a:srgbClr val="A50021"/>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Input:  x				                Output:  y</a:t>
            </a:r>
          </a:p>
        </p:txBody>
      </p:sp>
      <p:sp>
        <p:nvSpPr>
          <p:cNvPr id="17411" name="灯片编号占位符 5"/>
          <p:cNvSpPr>
            <a:spLocks noGrp="1"/>
          </p:cNvSpPr>
          <p:nvPr>
            <p:ph type="sldNum" sz="quarter" idx="12"/>
          </p:nvPr>
        </p:nvSpPr>
        <p:spPr>
          <a:xfrm>
            <a:off x="8077200" y="582295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52DFF250-439C-4CF4-8DB8-014D2FA936B8}" type="slidenum">
              <a:rPr lang="en-US" altLang="zh-CN" sz="1400">
                <a:solidFill>
                  <a:srgbClr val="000000"/>
                </a:solidFill>
              </a:rPr>
              <a:pPr eaLnBrk="1" hangingPunct="1"/>
              <a:t>10</a:t>
            </a:fld>
            <a:endParaRPr lang="en-US" altLang="zh-CN" sz="1400">
              <a:solidFill>
                <a:srgbClr val="000000"/>
              </a:solidFill>
            </a:endParaRPr>
          </a:p>
        </p:txBody>
      </p:sp>
      <p:sp>
        <p:nvSpPr>
          <p:cNvPr id="43012" name="Rectangle 4"/>
          <p:cNvSpPr>
            <a:spLocks noChangeArrowheads="1"/>
          </p:cNvSpPr>
          <p:nvPr/>
        </p:nvSpPr>
        <p:spPr bwMode="auto">
          <a:xfrm>
            <a:off x="4476750" y="2417762"/>
            <a:ext cx="3200400" cy="1143000"/>
          </a:xfrm>
          <a:prstGeom prst="rect">
            <a:avLst/>
          </a:prstGeom>
          <a:solidFill>
            <a:schemeClr val="accent6">
              <a:lumMod val="60000"/>
              <a:lumOff val="40000"/>
            </a:schemeClr>
          </a:solidFill>
          <a:ln w="9525">
            <a:noFill/>
            <a:miter lim="800000"/>
            <a:headEnd/>
            <a:tailEnd/>
          </a:ln>
          <a:effectLst>
            <a:glow rad="139700">
              <a:schemeClr val="accent6">
                <a:satMod val="175000"/>
                <a:alpha val="40000"/>
              </a:schemeClr>
            </a:glow>
            <a:outerShdw blurRad="190500" dist="228600" dir="2700000" algn="ctr">
              <a:srgbClr val="000000">
                <a:alpha val="30000"/>
              </a:srgbClr>
            </a:out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a:sp3d>
        </p:spPr>
        <p:txBody>
          <a:bodyPr wrap="none" anchor="ctr"/>
          <a:lstStyle/>
          <a:p>
            <a:pPr algn="ctr" fontAlgn="base">
              <a:spcBef>
                <a:spcPct val="0"/>
              </a:spcBef>
              <a:spcAft>
                <a:spcPct val="0"/>
              </a:spcAft>
              <a:defRPr/>
            </a:pPr>
            <a:r>
              <a:rPr lang="en-US" altLang="zh-CN" sz="2800" b="1">
                <a:solidFill>
                  <a:srgbClr val="000000"/>
                </a:solidFill>
                <a:latin typeface="Arial" charset="0"/>
              </a:rPr>
              <a:t>System:  h</a:t>
            </a:r>
          </a:p>
        </p:txBody>
      </p:sp>
      <p:sp>
        <p:nvSpPr>
          <p:cNvPr id="17415" name="Line 5"/>
          <p:cNvSpPr>
            <a:spLocks noChangeShapeType="1"/>
          </p:cNvSpPr>
          <p:nvPr/>
        </p:nvSpPr>
        <p:spPr bwMode="auto">
          <a:xfrm>
            <a:off x="2667000" y="3000375"/>
            <a:ext cx="1828800" cy="0"/>
          </a:xfrm>
          <a:prstGeom prst="line">
            <a:avLst/>
          </a:prstGeom>
          <a:noFill/>
          <a:ln w="476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7416" name="Line 6"/>
          <p:cNvSpPr>
            <a:spLocks noChangeShapeType="1"/>
          </p:cNvSpPr>
          <p:nvPr/>
        </p:nvSpPr>
        <p:spPr bwMode="auto">
          <a:xfrm>
            <a:off x="7696200" y="3000375"/>
            <a:ext cx="1447800" cy="0"/>
          </a:xfrm>
          <a:prstGeom prst="line">
            <a:avLst/>
          </a:prstGeom>
          <a:noFill/>
          <a:ln w="476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43015" name="Text Box 7"/>
          <p:cNvSpPr txBox="1">
            <a:spLocks noChangeArrowheads="1"/>
          </p:cNvSpPr>
          <p:nvPr/>
        </p:nvSpPr>
        <p:spPr bwMode="auto">
          <a:xfrm>
            <a:off x="2984501" y="4857751"/>
            <a:ext cx="6543779" cy="461665"/>
          </a:xfrm>
          <a:prstGeom prst="rect">
            <a:avLst/>
          </a:prstGeom>
          <a:noFill/>
          <a:ln w="9525">
            <a:noFill/>
            <a:miter lim="800000"/>
            <a:headEnd/>
            <a:tailEnd/>
          </a:ln>
          <a:effectLst/>
        </p:spPr>
        <p:txBody>
          <a:bodyPr wrap="none">
            <a:spAutoFit/>
          </a:bodyPr>
          <a:lstStyle/>
          <a:p>
            <a:pPr fontAlgn="base">
              <a:spcBef>
                <a:spcPct val="0"/>
              </a:spcBef>
              <a:spcAft>
                <a:spcPct val="0"/>
              </a:spcAft>
              <a:defRPr/>
            </a:pPr>
            <a:r>
              <a:rPr lang="en-US" altLang="zh-CN"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DSP</a:t>
            </a:r>
            <a:r>
              <a:rPr lang="zh-CN" altLang="en-US"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FPGA</a:t>
            </a:r>
            <a:r>
              <a:rPr lang="zh-CN" altLang="en-US"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SOPC</a:t>
            </a:r>
            <a:r>
              <a:rPr lang="zh-CN" altLang="en-US"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SOC</a:t>
            </a:r>
            <a:r>
              <a:rPr lang="zh-CN" altLang="en-US"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en-US" altLang="zh-CN" sz="2400" b="1" dirty="0">
                <a:solidFill>
                  <a:srgbClr val="0066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Algorithm Codes</a:t>
            </a:r>
          </a:p>
        </p:txBody>
      </p:sp>
    </p:spTree>
    <p:extLst>
      <p:ext uri="{BB962C8B-B14F-4D97-AF65-F5344CB8AC3E}">
        <p14:creationId xmlns:p14="http://schemas.microsoft.com/office/powerpoint/2010/main" val="4125638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455863" y="1223964"/>
            <a:ext cx="8229600" cy="1055687"/>
          </a:xfrm>
        </p:spPr>
        <p:txBody>
          <a:bodyPr/>
          <a:lstStyle/>
          <a:p>
            <a:pPr algn="l" eaLnBrk="1" hangingPunct="1"/>
            <a:r>
              <a:rPr lang="en-US" altLang="zh-CN" b="1" dirty="0"/>
              <a:t>             </a:t>
            </a:r>
            <a:r>
              <a:rPr lang="en-US" altLang="zh-CN" sz="3200" b="1" dirty="0">
                <a:solidFill>
                  <a:srgbClr val="A50021"/>
                </a:solidFill>
                <a:latin typeface="Times New Roman" panose="02020603050405020304" pitchFamily="18" charset="0"/>
                <a:cs typeface="Times New Roman" panose="02020603050405020304" pitchFamily="18" charset="0"/>
              </a:rPr>
              <a:t>x                                  y</a:t>
            </a:r>
            <a:endParaRPr lang="en-US" altLang="zh-CN" b="1" dirty="0">
              <a:solidFill>
                <a:srgbClr val="A50021"/>
              </a:solidFill>
              <a:latin typeface="Times New Roman" panose="02020603050405020304" pitchFamily="18" charset="0"/>
              <a:cs typeface="Times New Roman" panose="02020603050405020304" pitchFamily="18" charset="0"/>
            </a:endParaRPr>
          </a:p>
        </p:txBody>
      </p:sp>
      <p:sp>
        <p:nvSpPr>
          <p:cNvPr id="18437" name="Rectangle 3"/>
          <p:cNvSpPr>
            <a:spLocks noGrp="1" noChangeArrowheads="1"/>
          </p:cNvSpPr>
          <p:nvPr>
            <p:ph idx="1"/>
          </p:nvPr>
        </p:nvSpPr>
        <p:spPr>
          <a:xfrm>
            <a:off x="1981200" y="3200400"/>
            <a:ext cx="8229600" cy="3352800"/>
          </a:xfrm>
        </p:spPr>
        <p:txBody>
          <a:bodyPr>
            <a:normAutofit/>
          </a:bodyPr>
          <a:lstStyle/>
          <a:p>
            <a:pPr eaLnBrk="1" hangingPunct="1"/>
            <a:r>
              <a:rPr lang="en-US" altLang="zh-CN" sz="3200" b="1" dirty="0">
                <a:solidFill>
                  <a:srgbClr val="0000CC"/>
                </a:solidFill>
                <a:latin typeface="Times New Roman" panose="02020603050405020304" pitchFamily="18" charset="0"/>
                <a:cs typeface="Times New Roman" panose="02020603050405020304" pitchFamily="18" charset="0"/>
              </a:rPr>
              <a:t>Given  x  and  h,  find  y</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analysis</a:t>
            </a:r>
            <a:endParaRPr lang="en-US" altLang="zh-CN" sz="3200" b="1" dirty="0">
              <a:latin typeface="Times New Roman" panose="02020603050405020304" pitchFamily="18" charset="0"/>
              <a:cs typeface="Times New Roman" panose="02020603050405020304" pitchFamily="18" charset="0"/>
            </a:endParaRPr>
          </a:p>
          <a:p>
            <a:pPr eaLnBrk="1" hangingPunct="1"/>
            <a:r>
              <a:rPr lang="en-US" altLang="zh-CN" sz="3200" b="1" dirty="0">
                <a:solidFill>
                  <a:srgbClr val="0000CC"/>
                </a:solidFill>
                <a:latin typeface="Times New Roman" panose="02020603050405020304" pitchFamily="18" charset="0"/>
                <a:cs typeface="Times New Roman" panose="02020603050405020304" pitchFamily="18" charset="0"/>
              </a:rPr>
              <a:t>Given  h  and  y,  find  x</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control</a:t>
            </a:r>
            <a:endParaRPr lang="en-US" altLang="zh-CN" sz="3200" b="1" dirty="0">
              <a:latin typeface="Times New Roman" panose="02020603050405020304" pitchFamily="18" charset="0"/>
              <a:cs typeface="Times New Roman" panose="02020603050405020304" pitchFamily="18" charset="0"/>
            </a:endParaRPr>
          </a:p>
          <a:p>
            <a:pPr eaLnBrk="1" hangingPunct="1"/>
            <a:r>
              <a:rPr lang="en-US" altLang="zh-CN" sz="3200" b="1" dirty="0">
                <a:solidFill>
                  <a:srgbClr val="0000CC"/>
                </a:solidFill>
                <a:latin typeface="Times New Roman" panose="02020603050405020304" pitchFamily="18" charset="0"/>
                <a:cs typeface="Times New Roman" panose="02020603050405020304" pitchFamily="18" charset="0"/>
              </a:rPr>
              <a:t>Given  x  and  y,  find  h</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FF0000"/>
                </a:solidFill>
                <a:latin typeface="Times New Roman" panose="02020603050405020304" pitchFamily="18" charset="0"/>
                <a:cs typeface="Times New Roman" panose="02020603050405020304" pitchFamily="18" charset="0"/>
              </a:rPr>
              <a:t>design</a:t>
            </a:r>
            <a:r>
              <a:rPr lang="en-US" altLang="zh-CN" sz="3200" b="1" dirty="0">
                <a:latin typeface="Times New Roman" panose="02020603050405020304" pitchFamily="18" charset="0"/>
                <a:cs typeface="Times New Roman" panose="02020603050405020304" pitchFamily="18" charset="0"/>
              </a:rPr>
              <a:t> </a:t>
            </a:r>
            <a:r>
              <a:rPr lang="en-US" altLang="zh-CN" sz="3200" b="1" dirty="0">
                <a:solidFill>
                  <a:srgbClr val="0000CC"/>
                </a:solidFill>
                <a:latin typeface="Times New Roman" panose="02020603050405020304" pitchFamily="18" charset="0"/>
                <a:cs typeface="Times New Roman" panose="02020603050405020304" pitchFamily="18" charset="0"/>
              </a:rPr>
              <a:t>or synthesis</a:t>
            </a:r>
          </a:p>
        </p:txBody>
      </p:sp>
      <p:sp>
        <p:nvSpPr>
          <p:cNvPr id="18435"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fld id="{F3A167AA-5DA7-475A-80EF-4EB05E497EAF}" type="slidenum">
              <a:rPr lang="en-US" altLang="zh-CN" sz="1400">
                <a:solidFill>
                  <a:srgbClr val="000000"/>
                </a:solidFill>
              </a:rPr>
              <a:pPr eaLnBrk="1" hangingPunct="1"/>
              <a:t>11</a:t>
            </a:fld>
            <a:endParaRPr lang="en-US" altLang="zh-CN" sz="1400">
              <a:solidFill>
                <a:srgbClr val="000000"/>
              </a:solidFill>
            </a:endParaRPr>
          </a:p>
        </p:txBody>
      </p:sp>
      <p:sp>
        <p:nvSpPr>
          <p:cNvPr id="44036" name="Rectangle 4"/>
          <p:cNvSpPr>
            <a:spLocks noChangeArrowheads="1"/>
          </p:cNvSpPr>
          <p:nvPr/>
        </p:nvSpPr>
        <p:spPr bwMode="auto">
          <a:xfrm>
            <a:off x="5181600" y="1828800"/>
            <a:ext cx="1600200" cy="762000"/>
          </a:xfrm>
          <a:prstGeom prst="rect">
            <a:avLst/>
          </a:prstGeom>
          <a:solidFill>
            <a:schemeClr val="accent6">
              <a:lumMod val="60000"/>
              <a:lumOff val="40000"/>
            </a:schemeClr>
          </a:solidFill>
          <a:ln w="9525">
            <a:noFill/>
            <a:miter lim="800000"/>
            <a:headEnd/>
            <a:tailEnd/>
          </a:ln>
          <a:effectLst>
            <a:glow rad="228600">
              <a:schemeClr val="accent6">
                <a:satMod val="175000"/>
                <a:alpha val="40000"/>
              </a:schemeClr>
            </a:glow>
            <a:outerShdw blurRad="190500" dist="228600" dir="2700000" algn="ctr">
              <a:srgbClr val="000000">
                <a:alpha val="30000"/>
              </a:srgbClr>
            </a:outerShdw>
            <a:reflection blurRad="6350" stA="50000" endA="295" endPos="92000" dist="101600" dir="5400000" sy="-100000" algn="bl" rotWithShape="0"/>
          </a:effectLst>
          <a:scene3d>
            <a:camera prst="orthographicFront">
              <a:rot lat="0" lon="0" rev="0"/>
            </a:camera>
            <a:lightRig rig="glow" dir="t">
              <a:rot lat="0" lon="0" rev="4800000"/>
            </a:lightRig>
          </a:scene3d>
          <a:sp3d prstMaterial="matte">
            <a:bevelT w="127000" h="63500"/>
          </a:sp3d>
        </p:spPr>
        <p:txBody>
          <a:bodyPr wrap="none" anchor="ctr"/>
          <a:lstStyle/>
          <a:p>
            <a:pPr fontAlgn="base">
              <a:spcBef>
                <a:spcPct val="0"/>
              </a:spcBef>
              <a:spcAft>
                <a:spcPct val="0"/>
              </a:spcAft>
              <a:defRPr/>
            </a:pPr>
            <a:endParaRPr lang="zh-CN" altLang="en-US" sz="2400">
              <a:solidFill>
                <a:srgbClr val="000000"/>
              </a:solidFill>
            </a:endParaRPr>
          </a:p>
        </p:txBody>
      </p:sp>
      <p:sp>
        <p:nvSpPr>
          <p:cNvPr id="18439" name="Line 5"/>
          <p:cNvSpPr>
            <a:spLocks noChangeShapeType="1"/>
          </p:cNvSpPr>
          <p:nvPr/>
        </p:nvSpPr>
        <p:spPr bwMode="auto">
          <a:xfrm>
            <a:off x="6896100" y="2209800"/>
            <a:ext cx="9144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8440" name="Line 6"/>
          <p:cNvSpPr>
            <a:spLocks noChangeShapeType="1"/>
          </p:cNvSpPr>
          <p:nvPr/>
        </p:nvSpPr>
        <p:spPr bwMode="auto">
          <a:xfrm>
            <a:off x="4229100" y="2209800"/>
            <a:ext cx="838200" cy="0"/>
          </a:xfrm>
          <a:prstGeom prst="line">
            <a:avLst/>
          </a:prstGeom>
          <a:noFill/>
          <a:ln w="508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8441" name="Text Box 7"/>
          <p:cNvSpPr txBox="1">
            <a:spLocks noChangeArrowheads="1"/>
          </p:cNvSpPr>
          <p:nvPr/>
        </p:nvSpPr>
        <p:spPr bwMode="auto">
          <a:xfrm>
            <a:off x="5562600" y="1981200"/>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50000"/>
              </a:spcBef>
              <a:spcAft>
                <a:spcPct val="0"/>
              </a:spcAft>
            </a:pPr>
            <a:r>
              <a:rPr lang="zh-CN" altLang="en-US" sz="3200">
                <a:solidFill>
                  <a:srgbClr val="000000"/>
                </a:solidFill>
                <a:latin typeface="Arial" panose="020B0604020202020204" pitchFamily="34" charset="0"/>
              </a:rPr>
              <a:t>  </a:t>
            </a:r>
            <a:r>
              <a:rPr lang="en-US" altLang="zh-CN" sz="3200">
                <a:solidFill>
                  <a:srgbClr val="000000"/>
                </a:solidFill>
                <a:latin typeface="Arial" panose="020B0604020202020204" pitchFamily="34" charset="0"/>
              </a:rPr>
              <a:t>h</a:t>
            </a:r>
          </a:p>
        </p:txBody>
      </p:sp>
      <p:sp>
        <p:nvSpPr>
          <p:cNvPr id="18442" name="Rectangle 8"/>
          <p:cNvSpPr>
            <a:spLocks noChangeArrowheads="1"/>
          </p:cNvSpPr>
          <p:nvPr/>
        </p:nvSpPr>
        <p:spPr bwMode="auto">
          <a:xfrm>
            <a:off x="979487" y="303215"/>
            <a:ext cx="36687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r>
              <a:rPr lang="en-US" altLang="zh-CN" sz="4000" b="1" dirty="0">
                <a:solidFill>
                  <a:srgbClr val="FF0000"/>
                </a:solidFill>
              </a:rPr>
              <a:t>Three Problems</a:t>
            </a:r>
            <a:endParaRPr lang="zh-CN" altLang="en-US" sz="4000" b="1" dirty="0">
              <a:solidFill>
                <a:srgbClr val="FF0000"/>
              </a:solidFill>
            </a:endParaRPr>
          </a:p>
        </p:txBody>
      </p:sp>
    </p:spTree>
    <p:extLst>
      <p:ext uri="{BB962C8B-B14F-4D97-AF65-F5344CB8AC3E}">
        <p14:creationId xmlns:p14="http://schemas.microsoft.com/office/powerpoint/2010/main" val="3460193455"/>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820864" y="414338"/>
            <a:ext cx="9064625" cy="652486"/>
          </a:xfrm>
          <a:prstGeom prst="rect">
            <a:avLst/>
          </a:prstGeom>
          <a:noFill/>
          <a:ln w="9525">
            <a:noFill/>
            <a:miter lim="800000"/>
            <a:headEnd/>
            <a:tailEnd/>
          </a:ln>
          <a:effectLst/>
        </p:spPr>
        <p:txBody>
          <a:bodyPr>
            <a:spAutoFit/>
          </a:bodyPr>
          <a:lstStyle/>
          <a:p>
            <a:pPr fontAlgn="base">
              <a:lnSpc>
                <a:spcPct val="130000"/>
              </a:lnSpc>
              <a:spcBef>
                <a:spcPct val="0"/>
              </a:spcBef>
              <a:spcAft>
                <a:spcPct val="0"/>
              </a:spcAft>
              <a:defRPr/>
            </a:pPr>
            <a:r>
              <a:rPr lang="en-US" altLang="zh-CN" sz="28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Processing of analog signal with digital methods</a:t>
            </a:r>
          </a:p>
        </p:txBody>
      </p:sp>
      <p:sp>
        <p:nvSpPr>
          <p:cNvPr id="11267" name="Text Box 3"/>
          <p:cNvSpPr txBox="1">
            <a:spLocks noChangeArrowheads="1"/>
          </p:cNvSpPr>
          <p:nvPr/>
        </p:nvSpPr>
        <p:spPr bwMode="auto">
          <a:xfrm>
            <a:off x="2271714" y="1358900"/>
            <a:ext cx="6942137" cy="550151"/>
          </a:xfrm>
          <a:prstGeom prst="rect">
            <a:avLst/>
          </a:prstGeom>
          <a:noFill/>
          <a:ln w="9525">
            <a:noFill/>
            <a:miter lim="800000"/>
            <a:headEnd/>
            <a:tailEnd/>
          </a:ln>
          <a:effectLst/>
        </p:spPr>
        <p:txBody>
          <a:bodyPr>
            <a:spAutoFit/>
          </a:bodyPr>
          <a:lstStyle/>
          <a:p>
            <a:pPr fontAlgn="base">
              <a:lnSpc>
                <a:spcPct val="140000"/>
              </a:lnSpc>
              <a:spcBef>
                <a:spcPct val="0"/>
              </a:spcBef>
              <a:spcAft>
                <a:spcPct val="0"/>
              </a:spcAft>
              <a:defRPr/>
            </a:pPr>
            <a:r>
              <a:rPr lang="en-US" altLang="zh-CN" sz="2400" b="1" dirty="0">
                <a:solidFill>
                  <a:srgbClr val="0000CC"/>
                </a:solidFill>
                <a:effectLst>
                  <a:outerShdw blurRad="38100" dist="38100" dir="2700000" algn="tl">
                    <a:srgbClr val="C0C0C0"/>
                  </a:outerShdw>
                </a:effectLst>
                <a:latin typeface="Arial" charset="0"/>
                <a:ea typeface="黑体" pitchFamily="49" charset="-122"/>
              </a:rPr>
              <a:t>(1) Digitalized process for analog signals</a:t>
            </a:r>
          </a:p>
        </p:txBody>
      </p:sp>
      <p:grpSp>
        <p:nvGrpSpPr>
          <p:cNvPr id="19460" name="Group 32"/>
          <p:cNvGrpSpPr>
            <a:grpSpLocks/>
          </p:cNvGrpSpPr>
          <p:nvPr/>
        </p:nvGrpSpPr>
        <p:grpSpPr bwMode="auto">
          <a:xfrm>
            <a:off x="2316163" y="2349500"/>
            <a:ext cx="7319962" cy="463550"/>
            <a:chOff x="537" y="1844"/>
            <a:chExt cx="4611" cy="292"/>
          </a:xfrm>
        </p:grpSpPr>
        <p:sp>
          <p:nvSpPr>
            <p:cNvPr id="11269" name="Text Box 5"/>
            <p:cNvSpPr txBox="1">
              <a:spLocks noChangeArrowheads="1"/>
            </p:cNvSpPr>
            <p:nvPr/>
          </p:nvSpPr>
          <p:spPr bwMode="auto">
            <a:xfrm>
              <a:off x="1449" y="1844"/>
              <a:ext cx="722"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Sample</a:t>
              </a:r>
            </a:p>
          </p:txBody>
        </p:sp>
        <p:sp>
          <p:nvSpPr>
            <p:cNvPr id="11270" name="Text Box 6"/>
            <p:cNvSpPr txBox="1">
              <a:spLocks noChangeArrowheads="1"/>
            </p:cNvSpPr>
            <p:nvPr/>
          </p:nvSpPr>
          <p:spPr bwMode="auto">
            <a:xfrm>
              <a:off x="2455" y="1844"/>
              <a:ext cx="1026"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err="1">
                  <a:solidFill>
                    <a:srgbClr val="A50021"/>
                  </a:solidFill>
                  <a:effectLst>
                    <a:outerShdw blurRad="38100" dist="38100" dir="2700000" algn="tl">
                      <a:srgbClr val="C0C0C0"/>
                    </a:outerShdw>
                  </a:effectLst>
                  <a:latin typeface="Comic Sans MS" pitchFamily="66" charset="0"/>
                  <a:ea typeface="黑体" pitchFamily="49" charset="-122"/>
                </a:rPr>
                <a:t>Quantizer</a:t>
              </a:r>
              <a:endPar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endParaRPr>
            </a:p>
          </p:txBody>
        </p:sp>
        <p:sp>
          <p:nvSpPr>
            <p:cNvPr id="11271" name="Text Box 7"/>
            <p:cNvSpPr txBox="1">
              <a:spLocks noChangeArrowheads="1"/>
            </p:cNvSpPr>
            <p:nvPr/>
          </p:nvSpPr>
          <p:spPr bwMode="auto">
            <a:xfrm>
              <a:off x="3720" y="1844"/>
              <a:ext cx="645"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Coder</a:t>
              </a:r>
            </a:p>
          </p:txBody>
        </p:sp>
        <p:sp>
          <p:nvSpPr>
            <p:cNvPr id="19481" name="AutoShape 8"/>
            <p:cNvSpPr>
              <a:spLocks noChangeArrowheads="1"/>
            </p:cNvSpPr>
            <p:nvPr/>
          </p:nvSpPr>
          <p:spPr bwMode="auto">
            <a:xfrm>
              <a:off x="2173" y="1920"/>
              <a:ext cx="277" cy="144"/>
            </a:xfrm>
            <a:prstGeom prst="rightArrow">
              <a:avLst>
                <a:gd name="adj1" fmla="val 50000"/>
                <a:gd name="adj2" fmla="val 48090"/>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9482" name="AutoShape 9"/>
            <p:cNvSpPr>
              <a:spLocks noChangeArrowheads="1"/>
            </p:cNvSpPr>
            <p:nvPr/>
          </p:nvSpPr>
          <p:spPr bwMode="auto">
            <a:xfrm>
              <a:off x="3484" y="1919"/>
              <a:ext cx="226" cy="147"/>
            </a:xfrm>
            <a:prstGeom prst="rightArrow">
              <a:avLst>
                <a:gd name="adj1" fmla="val 50000"/>
                <a:gd name="adj2" fmla="val 38435"/>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1274" name="Text Box 10"/>
            <p:cNvSpPr txBox="1">
              <a:spLocks noChangeArrowheads="1"/>
            </p:cNvSpPr>
            <p:nvPr/>
          </p:nvSpPr>
          <p:spPr bwMode="auto">
            <a:xfrm>
              <a:off x="537" y="1848"/>
              <a:ext cx="718" cy="288"/>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sz="2400" b="1" dirty="0" err="1">
                  <a:solidFill>
                    <a:srgbClr val="A50021"/>
                  </a:solidFill>
                  <a:effectLst>
                    <a:outerShdw blurRad="38100" dist="38100" dir="2700000" algn="tl">
                      <a:srgbClr val="C0C0C0"/>
                    </a:outerShdw>
                  </a:effectLst>
                  <a:latin typeface="Comic Sans MS" pitchFamily="66" charset="0"/>
                  <a:ea typeface="黑体" pitchFamily="49" charset="-122"/>
                </a:rPr>
                <a:t>x</a:t>
              </a:r>
              <a:r>
                <a:rPr lang="en-US" altLang="zh-CN" sz="2400" b="1" baseline="-25000" dirty="0" err="1">
                  <a:solidFill>
                    <a:srgbClr val="A50021"/>
                  </a:solidFill>
                  <a:effectLst>
                    <a:outerShdw blurRad="38100" dist="38100" dir="2700000" algn="tl">
                      <a:srgbClr val="C0C0C0"/>
                    </a:outerShdw>
                  </a:effectLst>
                  <a:latin typeface="Comic Sans MS" pitchFamily="66" charset="0"/>
                  <a:ea typeface="黑体" pitchFamily="49" charset="-122"/>
                </a:rPr>
                <a:t>a</a:t>
              </a:r>
              <a:r>
                <a:rPr lang="en-US" altLang="zh-CN" sz="2400" b="1" dirty="0">
                  <a:solidFill>
                    <a:srgbClr val="A50021"/>
                  </a:solidFill>
                  <a:effectLst>
                    <a:outerShdw blurRad="38100" dist="38100" dir="2700000" algn="tl">
                      <a:srgbClr val="C0C0C0"/>
                    </a:outerShdw>
                  </a:effectLst>
                  <a:latin typeface="Comic Sans MS" pitchFamily="66" charset="0"/>
                  <a:ea typeface="黑体" pitchFamily="49" charset="-122"/>
                </a:rPr>
                <a:t>(t)</a:t>
              </a:r>
            </a:p>
          </p:txBody>
        </p:sp>
        <p:sp>
          <p:nvSpPr>
            <p:cNvPr id="19484" name="Line 11"/>
            <p:cNvSpPr>
              <a:spLocks noChangeShapeType="1"/>
            </p:cNvSpPr>
            <p:nvPr/>
          </p:nvSpPr>
          <p:spPr bwMode="auto">
            <a:xfrm flipV="1">
              <a:off x="1180" y="1992"/>
              <a:ext cx="23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1276" name="Text Box 12"/>
            <p:cNvSpPr txBox="1">
              <a:spLocks noChangeArrowheads="1"/>
            </p:cNvSpPr>
            <p:nvPr/>
          </p:nvSpPr>
          <p:spPr bwMode="auto">
            <a:xfrm>
              <a:off x="4430" y="1848"/>
              <a:ext cx="718" cy="288"/>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sz="2400" b="1" dirty="0">
                  <a:solidFill>
                    <a:srgbClr val="A50021"/>
                  </a:solidFill>
                  <a:effectLst>
                    <a:outerShdw blurRad="38100" dist="38100" dir="2700000" algn="tl">
                      <a:srgbClr val="C0C0C0"/>
                    </a:outerShdw>
                  </a:effectLst>
                  <a:latin typeface="Comic Sans MS" pitchFamily="66" charset="0"/>
                  <a:ea typeface="黑体" pitchFamily="49" charset="-122"/>
                </a:rPr>
                <a:t>x(n)</a:t>
              </a:r>
            </a:p>
          </p:txBody>
        </p:sp>
        <p:sp>
          <p:nvSpPr>
            <p:cNvPr id="19486" name="Line 13"/>
            <p:cNvSpPr>
              <a:spLocks noChangeShapeType="1"/>
            </p:cNvSpPr>
            <p:nvPr/>
          </p:nvSpPr>
          <p:spPr bwMode="auto">
            <a:xfrm>
              <a:off x="4386" y="1992"/>
              <a:ext cx="221"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grpSp>
      <p:sp>
        <p:nvSpPr>
          <p:cNvPr id="11278" name="Text Box 14"/>
          <p:cNvSpPr txBox="1">
            <a:spLocks noChangeArrowheads="1"/>
          </p:cNvSpPr>
          <p:nvPr/>
        </p:nvSpPr>
        <p:spPr bwMode="auto">
          <a:xfrm>
            <a:off x="2271714" y="3086100"/>
            <a:ext cx="4872037" cy="550151"/>
          </a:xfrm>
          <a:prstGeom prst="rect">
            <a:avLst/>
          </a:prstGeom>
          <a:noFill/>
          <a:ln w="9525">
            <a:noFill/>
            <a:miter lim="800000"/>
            <a:headEnd/>
            <a:tailEnd/>
          </a:ln>
          <a:effectLst/>
        </p:spPr>
        <p:txBody>
          <a:bodyPr>
            <a:spAutoFit/>
          </a:bodyPr>
          <a:lstStyle/>
          <a:p>
            <a:pPr fontAlgn="base">
              <a:lnSpc>
                <a:spcPct val="140000"/>
              </a:lnSpc>
              <a:spcBef>
                <a:spcPct val="0"/>
              </a:spcBef>
              <a:spcAft>
                <a:spcPct val="0"/>
              </a:spcAft>
              <a:defRPr/>
            </a:pPr>
            <a:r>
              <a:rPr lang="en-US" altLang="zh-CN" sz="2400" b="1" dirty="0">
                <a:solidFill>
                  <a:srgbClr val="0000CC"/>
                </a:solidFill>
                <a:effectLst>
                  <a:outerShdw blurRad="38100" dist="38100" dir="2700000" algn="tl">
                    <a:srgbClr val="C0C0C0"/>
                  </a:outerShdw>
                </a:effectLst>
                <a:latin typeface="Arial" charset="0"/>
                <a:ea typeface="黑体" pitchFamily="49" charset="-122"/>
              </a:rPr>
              <a:t>(2)</a:t>
            </a:r>
            <a:r>
              <a:rPr lang="zh-CN" altLang="en-US" sz="2400" b="1" dirty="0">
                <a:solidFill>
                  <a:srgbClr val="0000CC"/>
                </a:solidFill>
                <a:effectLst>
                  <a:outerShdw blurRad="38100" dist="38100" dir="2700000" algn="tl">
                    <a:srgbClr val="C0C0C0"/>
                  </a:outerShdw>
                </a:effectLst>
                <a:latin typeface="Arial" charset="0"/>
                <a:ea typeface="黑体" pitchFamily="49" charset="-122"/>
              </a:rPr>
              <a:t> </a:t>
            </a:r>
            <a:r>
              <a:rPr lang="en-US" altLang="zh-CN" sz="2400" b="1" dirty="0">
                <a:solidFill>
                  <a:srgbClr val="0000CC"/>
                </a:solidFill>
                <a:effectLst>
                  <a:outerShdw blurRad="38100" dist="38100" dir="2700000" algn="tl">
                    <a:srgbClr val="C0C0C0"/>
                  </a:outerShdw>
                </a:effectLst>
                <a:latin typeface="Arial" charset="0"/>
                <a:ea typeface="黑体" pitchFamily="49" charset="-122"/>
              </a:rPr>
              <a:t>Digital processing method</a:t>
            </a:r>
          </a:p>
        </p:txBody>
      </p:sp>
      <p:grpSp>
        <p:nvGrpSpPr>
          <p:cNvPr id="19462" name="Group 15"/>
          <p:cNvGrpSpPr>
            <a:grpSpLocks/>
          </p:cNvGrpSpPr>
          <p:nvPr/>
        </p:nvGrpSpPr>
        <p:grpSpPr bwMode="auto">
          <a:xfrm>
            <a:off x="2271713" y="4211638"/>
            <a:ext cx="8153400" cy="722312"/>
            <a:chOff x="0" y="0"/>
            <a:chExt cx="5136" cy="455"/>
          </a:xfrm>
        </p:grpSpPr>
        <p:sp>
          <p:nvSpPr>
            <p:cNvPr id="11280" name="Text Box 16"/>
            <p:cNvSpPr txBox="1">
              <a:spLocks noChangeArrowheads="1"/>
            </p:cNvSpPr>
            <p:nvPr/>
          </p:nvSpPr>
          <p:spPr bwMode="auto">
            <a:xfrm>
              <a:off x="1632" y="0"/>
              <a:ext cx="480"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A/D</a:t>
              </a:r>
            </a:p>
          </p:txBody>
        </p:sp>
        <p:sp>
          <p:nvSpPr>
            <p:cNvPr id="11281" name="Text Box 17"/>
            <p:cNvSpPr txBox="1">
              <a:spLocks noChangeArrowheads="1"/>
            </p:cNvSpPr>
            <p:nvPr/>
          </p:nvSpPr>
          <p:spPr bwMode="auto">
            <a:xfrm>
              <a:off x="2352" y="0"/>
              <a:ext cx="480"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DSP</a:t>
              </a:r>
            </a:p>
          </p:txBody>
        </p:sp>
        <p:sp>
          <p:nvSpPr>
            <p:cNvPr id="11282" name="Text Box 18"/>
            <p:cNvSpPr txBox="1">
              <a:spLocks noChangeArrowheads="1"/>
            </p:cNvSpPr>
            <p:nvPr/>
          </p:nvSpPr>
          <p:spPr bwMode="auto">
            <a:xfrm>
              <a:off x="3072" y="0"/>
              <a:ext cx="480"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D/A</a:t>
              </a:r>
            </a:p>
          </p:txBody>
        </p:sp>
        <p:sp>
          <p:nvSpPr>
            <p:cNvPr id="19466" name="AutoShape 19"/>
            <p:cNvSpPr>
              <a:spLocks noChangeArrowheads="1"/>
            </p:cNvSpPr>
            <p:nvPr/>
          </p:nvSpPr>
          <p:spPr bwMode="auto">
            <a:xfrm>
              <a:off x="2112" y="57"/>
              <a:ext cx="240" cy="144"/>
            </a:xfrm>
            <a:prstGeom prst="rightArrow">
              <a:avLst>
                <a:gd name="adj1" fmla="val 50000"/>
                <a:gd name="adj2" fmla="val 41667"/>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9467" name="AutoShape 20"/>
            <p:cNvSpPr>
              <a:spLocks noChangeArrowheads="1"/>
            </p:cNvSpPr>
            <p:nvPr/>
          </p:nvSpPr>
          <p:spPr bwMode="auto">
            <a:xfrm>
              <a:off x="2832" y="57"/>
              <a:ext cx="240" cy="144"/>
            </a:xfrm>
            <a:prstGeom prst="rightArrow">
              <a:avLst>
                <a:gd name="adj1" fmla="val 50000"/>
                <a:gd name="adj2" fmla="val 41667"/>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1285" name="Text Box 21"/>
            <p:cNvSpPr txBox="1">
              <a:spLocks noChangeArrowheads="1"/>
            </p:cNvSpPr>
            <p:nvPr/>
          </p:nvSpPr>
          <p:spPr bwMode="auto">
            <a:xfrm>
              <a:off x="0" y="4"/>
              <a:ext cx="624" cy="250"/>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sz="2000" b="1" dirty="0" err="1">
                  <a:solidFill>
                    <a:srgbClr val="A50021"/>
                  </a:solidFill>
                  <a:effectLst>
                    <a:outerShdw blurRad="38100" dist="38100" dir="2700000" algn="tl">
                      <a:srgbClr val="C0C0C0"/>
                    </a:outerShdw>
                  </a:effectLst>
                  <a:latin typeface="Comic Sans MS" pitchFamily="66" charset="0"/>
                  <a:ea typeface="黑体" pitchFamily="49" charset="-122"/>
                </a:rPr>
                <a:t>x</a:t>
              </a:r>
              <a:r>
                <a:rPr lang="en-US" altLang="zh-CN" sz="2000" b="1" baseline="-25000" dirty="0" err="1">
                  <a:solidFill>
                    <a:srgbClr val="A50021"/>
                  </a:solidFill>
                  <a:effectLst>
                    <a:outerShdw blurRad="38100" dist="38100" dir="2700000" algn="tl">
                      <a:srgbClr val="C0C0C0"/>
                    </a:outerShdw>
                  </a:effectLst>
                  <a:latin typeface="Comic Sans MS" pitchFamily="66" charset="0"/>
                  <a:ea typeface="黑体" pitchFamily="49" charset="-122"/>
                </a:rPr>
                <a:t>a</a:t>
              </a: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(t)</a:t>
              </a:r>
            </a:p>
          </p:txBody>
        </p:sp>
        <p:sp>
          <p:nvSpPr>
            <p:cNvPr id="19469" name="Line 22"/>
            <p:cNvSpPr>
              <a:spLocks noChangeShapeType="1"/>
            </p:cNvSpPr>
            <p:nvPr/>
          </p:nvSpPr>
          <p:spPr bwMode="auto">
            <a:xfrm flipV="1">
              <a:off x="528" y="129"/>
              <a:ext cx="240"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1287" name="Text Box 23"/>
            <p:cNvSpPr txBox="1">
              <a:spLocks noChangeArrowheads="1"/>
            </p:cNvSpPr>
            <p:nvPr/>
          </p:nvSpPr>
          <p:spPr bwMode="auto">
            <a:xfrm>
              <a:off x="4512" y="4"/>
              <a:ext cx="624" cy="250"/>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sz="2000" b="1" dirty="0" err="1">
                  <a:solidFill>
                    <a:srgbClr val="A50021"/>
                  </a:solidFill>
                  <a:effectLst>
                    <a:outerShdw blurRad="38100" dist="38100" dir="2700000" algn="tl">
                      <a:srgbClr val="C0C0C0"/>
                    </a:outerShdw>
                  </a:effectLst>
                  <a:latin typeface="Comic Sans MS" pitchFamily="66" charset="0"/>
                  <a:ea typeface="黑体" pitchFamily="49" charset="-122"/>
                </a:rPr>
                <a:t>y</a:t>
              </a:r>
              <a:r>
                <a:rPr lang="en-US" altLang="zh-CN" sz="2000" b="1" baseline="-25000" dirty="0" err="1">
                  <a:solidFill>
                    <a:srgbClr val="A50021"/>
                  </a:solidFill>
                  <a:effectLst>
                    <a:outerShdw blurRad="38100" dist="38100" dir="2700000" algn="tl">
                      <a:srgbClr val="C0C0C0"/>
                    </a:outerShdw>
                  </a:effectLst>
                  <a:latin typeface="Comic Sans MS" pitchFamily="66" charset="0"/>
                  <a:ea typeface="黑体" pitchFamily="49" charset="-122"/>
                </a:rPr>
                <a:t>a</a:t>
              </a: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(t)</a:t>
              </a:r>
            </a:p>
          </p:txBody>
        </p:sp>
        <p:sp>
          <p:nvSpPr>
            <p:cNvPr id="19471" name="Line 24"/>
            <p:cNvSpPr>
              <a:spLocks noChangeShapeType="1"/>
            </p:cNvSpPr>
            <p:nvPr/>
          </p:nvSpPr>
          <p:spPr bwMode="auto">
            <a:xfrm>
              <a:off x="4464" y="129"/>
              <a:ext cx="192" cy="0"/>
            </a:xfrm>
            <a:prstGeom prst="line">
              <a:avLst/>
            </a:prstGeom>
            <a:noFill/>
            <a:ln w="952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sz="2400">
                <a:solidFill>
                  <a:srgbClr val="000000"/>
                </a:solidFill>
              </a:endParaRPr>
            </a:p>
          </p:txBody>
        </p:sp>
        <p:sp>
          <p:nvSpPr>
            <p:cNvPr id="11289" name="Text Box 25"/>
            <p:cNvSpPr txBox="1">
              <a:spLocks noChangeArrowheads="1"/>
            </p:cNvSpPr>
            <p:nvPr/>
          </p:nvSpPr>
          <p:spPr bwMode="auto">
            <a:xfrm>
              <a:off x="3792" y="0"/>
              <a:ext cx="672"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Filter</a:t>
              </a:r>
            </a:p>
          </p:txBody>
        </p:sp>
        <p:sp>
          <p:nvSpPr>
            <p:cNvPr id="19473" name="AutoShape 26"/>
            <p:cNvSpPr>
              <a:spLocks noChangeArrowheads="1"/>
            </p:cNvSpPr>
            <p:nvPr/>
          </p:nvSpPr>
          <p:spPr bwMode="auto">
            <a:xfrm>
              <a:off x="3552" y="57"/>
              <a:ext cx="240" cy="144"/>
            </a:xfrm>
            <a:prstGeom prst="rightArrow">
              <a:avLst>
                <a:gd name="adj1" fmla="val 50000"/>
                <a:gd name="adj2" fmla="val 41667"/>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11291" name="Text Box 27"/>
            <p:cNvSpPr txBox="1">
              <a:spLocks noChangeArrowheads="1"/>
            </p:cNvSpPr>
            <p:nvPr/>
          </p:nvSpPr>
          <p:spPr bwMode="auto">
            <a:xfrm>
              <a:off x="1920" y="224"/>
              <a:ext cx="624" cy="231"/>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b="1">
                  <a:solidFill>
                    <a:srgbClr val="3333CC"/>
                  </a:solidFill>
                  <a:effectLst>
                    <a:outerShdw blurRad="38100" dist="38100" dir="2700000" algn="tl">
                      <a:srgbClr val="C0C0C0"/>
                    </a:outerShdw>
                  </a:effectLst>
                  <a:latin typeface="Comic Sans MS" pitchFamily="66" charset="0"/>
                  <a:ea typeface="黑体" pitchFamily="49" charset="-122"/>
                </a:rPr>
                <a:t>x(n)</a:t>
              </a:r>
            </a:p>
          </p:txBody>
        </p:sp>
        <p:sp>
          <p:nvSpPr>
            <p:cNvPr id="11292" name="Text Box 28"/>
            <p:cNvSpPr txBox="1">
              <a:spLocks noChangeArrowheads="1"/>
            </p:cNvSpPr>
            <p:nvPr/>
          </p:nvSpPr>
          <p:spPr bwMode="auto">
            <a:xfrm>
              <a:off x="2640" y="224"/>
              <a:ext cx="624" cy="231"/>
            </a:xfrm>
            <a:prstGeom prst="rect">
              <a:avLst/>
            </a:prstGeom>
            <a:noFill/>
            <a:ln w="9525">
              <a:noFill/>
              <a:miter lim="800000"/>
              <a:headEnd/>
              <a:tailEnd/>
            </a:ln>
            <a:effectLst/>
          </p:spPr>
          <p:txBody>
            <a:bodyPr>
              <a:spAutoFit/>
            </a:bodyPr>
            <a:lstStyle/>
            <a:p>
              <a:pPr algn="ctr" fontAlgn="base">
                <a:spcBef>
                  <a:spcPct val="0"/>
                </a:spcBef>
                <a:spcAft>
                  <a:spcPct val="0"/>
                </a:spcAft>
                <a:defRPr/>
              </a:pPr>
              <a:r>
                <a:rPr lang="en-US" altLang="zh-CN" b="1">
                  <a:solidFill>
                    <a:srgbClr val="3333CC"/>
                  </a:solidFill>
                  <a:effectLst>
                    <a:outerShdw blurRad="38100" dist="38100" dir="2700000" algn="tl">
                      <a:srgbClr val="C0C0C0"/>
                    </a:outerShdw>
                  </a:effectLst>
                  <a:latin typeface="Comic Sans MS" pitchFamily="66" charset="0"/>
                  <a:ea typeface="黑体" pitchFamily="49" charset="-122"/>
                </a:rPr>
                <a:t>y(n)</a:t>
              </a:r>
            </a:p>
          </p:txBody>
        </p:sp>
        <p:sp>
          <p:nvSpPr>
            <p:cNvPr id="11293" name="Text Box 29"/>
            <p:cNvSpPr txBox="1">
              <a:spLocks noChangeArrowheads="1"/>
            </p:cNvSpPr>
            <p:nvPr/>
          </p:nvSpPr>
          <p:spPr bwMode="auto">
            <a:xfrm>
              <a:off x="768" y="1"/>
              <a:ext cx="624" cy="258"/>
            </a:xfrm>
            <a:prstGeom prst="rect">
              <a:avLst/>
            </a:prstGeom>
            <a:noFill/>
            <a:ln w="12700">
              <a:solidFill>
                <a:schemeClr val="accent2"/>
              </a:solidFill>
              <a:miter lim="800000"/>
              <a:headEnd/>
              <a:tailEnd/>
            </a:ln>
            <a:effectLst/>
          </p:spPr>
          <p:txBody>
            <a:bodyPr>
              <a:spAutoFit/>
            </a:bodyPr>
            <a:lstStyle/>
            <a:p>
              <a:pPr algn="ctr" fontAlgn="base">
                <a:spcBef>
                  <a:spcPct val="0"/>
                </a:spcBef>
                <a:spcAft>
                  <a:spcPct val="0"/>
                </a:spcAft>
                <a:defRPr/>
              </a:pPr>
              <a:r>
                <a:rPr lang="en-US" altLang="zh-CN" sz="2000" b="1" dirty="0">
                  <a:solidFill>
                    <a:srgbClr val="A50021"/>
                  </a:solidFill>
                  <a:effectLst>
                    <a:outerShdw blurRad="38100" dist="38100" dir="2700000" algn="tl">
                      <a:srgbClr val="C0C0C0"/>
                    </a:outerShdw>
                  </a:effectLst>
                  <a:latin typeface="Comic Sans MS" pitchFamily="66" charset="0"/>
                  <a:ea typeface="黑体" pitchFamily="49" charset="-122"/>
                </a:rPr>
                <a:t>Filter</a:t>
              </a:r>
            </a:p>
          </p:txBody>
        </p:sp>
        <p:sp>
          <p:nvSpPr>
            <p:cNvPr id="19477" name="AutoShape 30"/>
            <p:cNvSpPr>
              <a:spLocks noChangeArrowheads="1"/>
            </p:cNvSpPr>
            <p:nvPr/>
          </p:nvSpPr>
          <p:spPr bwMode="auto">
            <a:xfrm>
              <a:off x="1392" y="58"/>
              <a:ext cx="240" cy="144"/>
            </a:xfrm>
            <a:prstGeom prst="rightArrow">
              <a:avLst>
                <a:gd name="adj1" fmla="val 50000"/>
                <a:gd name="adj2" fmla="val 41667"/>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2690314478"/>
      </p:ext>
    </p:extLst>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425" y="474345"/>
            <a:ext cx="11887199" cy="5632311"/>
          </a:xfrm>
          <a:prstGeom prst="rect">
            <a:avLst/>
          </a:prstGeom>
        </p:spPr>
        <p:txBody>
          <a:bodyPr wrap="square">
            <a:spAutoFit/>
          </a:bodyPr>
          <a:lstStyle/>
          <a:p>
            <a:r>
              <a:rPr lang="en-US" sz="2400" b="1" dirty="0">
                <a:solidFill>
                  <a:srgbClr val="FF0000"/>
                </a:solidFill>
                <a:latin typeface="Times New Roman" panose="02020603050405020304" pitchFamily="18" charset="0"/>
                <a:cs typeface="Times New Roman" panose="02020603050405020304" pitchFamily="18" charset="0"/>
              </a:rPr>
              <a:t>SIGNAL PROCESSING METHODS</a:t>
            </a:r>
          </a:p>
          <a:p>
            <a:pPr algn="just"/>
            <a:r>
              <a:rPr lang="en-US" sz="2800" dirty="0">
                <a:solidFill>
                  <a:srgbClr val="0000CC"/>
                </a:solidFill>
                <a:latin typeface="Times New Roman" panose="02020603050405020304" pitchFamily="18" charset="0"/>
                <a:cs typeface="Times New Roman" panose="02020603050405020304" pitchFamily="18" charset="0"/>
              </a:rPr>
              <a:t>Signal processing methods have evolved in algorithmic complexity, aiming for optimal utilization of the information in order to achieve the best performance. In general the computational requirement of signal processing methods increases, often exponentially, with the algorithmic complexity. However, the  implementation cost of advanced signal processing methods has been offset and made affordable by the consistent trend in recent years of a continuing increase in the performance, coupled with a simultaneous decrease in the cost, of signal processing hardware.</a:t>
            </a:r>
          </a:p>
          <a:p>
            <a:pPr algn="just"/>
            <a:r>
              <a:rPr lang="en-US" sz="2800" dirty="0">
                <a:solidFill>
                  <a:srgbClr val="0000CC"/>
                </a:solidFill>
                <a:latin typeface="Times New Roman" panose="02020603050405020304" pitchFamily="18" charset="0"/>
                <a:cs typeface="Times New Roman" panose="02020603050405020304" pitchFamily="18" charset="0"/>
              </a:rPr>
              <a:t>Depending on the method used, digital signal processing algorithms can be categorized into one or a combination of four broad categories. These are transform-based signal processing, model-based signal processing, Bayesian statistical signal processing and neural networks, as illustrated in Figure</a:t>
            </a:r>
          </a:p>
        </p:txBody>
      </p:sp>
    </p:spTree>
    <p:extLst>
      <p:ext uri="{BB962C8B-B14F-4D97-AF65-F5344CB8AC3E}">
        <p14:creationId xmlns:p14="http://schemas.microsoft.com/office/powerpoint/2010/main" val="573135676"/>
      </p:ext>
    </p:extLst>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blip>
          <a:stretch>
            <a:fillRect/>
          </a:stretch>
        </p:blipFill>
        <p:spPr>
          <a:xfrm>
            <a:off x="321971" y="399245"/>
            <a:ext cx="11552349" cy="5988675"/>
          </a:xfrm>
          <a:prstGeom prst="rect">
            <a:avLst/>
          </a:prstGeom>
        </p:spPr>
      </p:pic>
    </p:spTree>
    <p:extLst>
      <p:ext uri="{BB962C8B-B14F-4D97-AF65-F5344CB8AC3E}">
        <p14:creationId xmlns:p14="http://schemas.microsoft.com/office/powerpoint/2010/main" val="347231329"/>
      </p:ext>
    </p:extLst>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73487" y="193182"/>
            <a:ext cx="10980313" cy="6349285"/>
          </a:xfrm>
        </p:spPr>
        <p:txBody>
          <a:bodyPr>
            <a:normAutofit fontScale="92500" lnSpcReduction="20000"/>
          </a:bodyPr>
          <a:lstStyle/>
          <a:p>
            <a:pPr marL="0" indent="0">
              <a:buNone/>
            </a:pPr>
            <a:r>
              <a:rPr lang="en-US" dirty="0">
                <a:solidFill>
                  <a:srgbClr val="0000CC"/>
                </a:solidFill>
                <a:latin typeface="Times New Roman" panose="02020603050405020304" pitchFamily="18" charset="0"/>
                <a:cs typeface="Times New Roman" panose="02020603050405020304" pitchFamily="18" charset="0"/>
              </a:rPr>
              <a:t>The advantages of DSP are common to many digital systems and include:</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b="1" dirty="0">
                <a:solidFill>
                  <a:srgbClr val="00B050"/>
                </a:solidFill>
                <a:latin typeface="Times New Roman" panose="02020603050405020304" pitchFamily="18" charset="0"/>
                <a:cs typeface="Times New Roman" panose="02020603050405020304" pitchFamily="18" charset="0"/>
              </a:rPr>
              <a:t>Versatility:</a:t>
            </a:r>
          </a:p>
          <a:p>
            <a:pPr>
              <a:buFont typeface="Arial" panose="020B0604020202020204" pitchFamily="34" charset="0"/>
              <a:buChar char="•"/>
            </a:pPr>
            <a:r>
              <a:rPr lang="en-US" dirty="0">
                <a:solidFill>
                  <a:srgbClr val="A50021"/>
                </a:solidFill>
                <a:latin typeface="Times New Roman" panose="02020603050405020304" pitchFamily="18" charset="0"/>
                <a:cs typeface="Times New Roman" panose="02020603050405020304" pitchFamily="18" charset="0"/>
              </a:rPr>
              <a:t>Digital systems can be reprogrammed for other applications (at least where programmable DSP chips are used) </a:t>
            </a:r>
          </a:p>
          <a:p>
            <a:pPr>
              <a:buFont typeface="Arial" panose="020B0604020202020204" pitchFamily="34" charset="0"/>
              <a:buChar char="•"/>
            </a:pPr>
            <a:r>
              <a:rPr lang="en-US" dirty="0">
                <a:solidFill>
                  <a:srgbClr val="A50021"/>
                </a:solidFill>
                <a:latin typeface="Times New Roman" panose="02020603050405020304" pitchFamily="18" charset="0"/>
                <a:cs typeface="Times New Roman" panose="02020603050405020304" pitchFamily="18" charset="0"/>
              </a:rPr>
              <a:t>Digital systems can be ported to different hardware (for example a different DSP chip or board level product)</a:t>
            </a:r>
          </a:p>
          <a:p>
            <a:pPr marL="0" indent="0">
              <a:buNone/>
            </a:pPr>
            <a:endParaRPr lang="en-US" dirty="0">
              <a:solidFill>
                <a:srgbClr val="A50021"/>
              </a:solidFill>
              <a:latin typeface="Times New Roman" panose="02020603050405020304" pitchFamily="18" charset="0"/>
              <a:cs typeface="Times New Roman" panose="02020603050405020304" pitchFamily="18" charset="0"/>
            </a:endParaRPr>
          </a:p>
          <a:p>
            <a:pPr marL="0" indent="0">
              <a:buNone/>
            </a:pPr>
            <a:r>
              <a:rPr lang="en-US" b="1" dirty="0">
                <a:solidFill>
                  <a:srgbClr val="00B050"/>
                </a:solidFill>
                <a:latin typeface="Times New Roman" panose="02020603050405020304" pitchFamily="18" charset="0"/>
                <a:cs typeface="Times New Roman" panose="02020603050405020304" pitchFamily="18" charset="0"/>
              </a:rPr>
              <a:t>Repeatability:</a:t>
            </a:r>
          </a:p>
          <a:p>
            <a:r>
              <a:rPr lang="en-US" dirty="0">
                <a:solidFill>
                  <a:srgbClr val="A50021"/>
                </a:solidFill>
                <a:latin typeface="Times New Roman" panose="02020603050405020304" pitchFamily="18" charset="0"/>
                <a:cs typeface="Times New Roman" panose="02020603050405020304" pitchFamily="18" charset="0"/>
              </a:rPr>
              <a:t>Digital systems can be easily duplicated </a:t>
            </a:r>
          </a:p>
          <a:p>
            <a:r>
              <a:rPr lang="en-US" dirty="0">
                <a:solidFill>
                  <a:srgbClr val="A50021"/>
                </a:solidFill>
                <a:latin typeface="Times New Roman" panose="02020603050405020304" pitchFamily="18" charset="0"/>
                <a:cs typeface="Times New Roman" panose="02020603050405020304" pitchFamily="18" charset="0"/>
              </a:rPr>
              <a:t>Digital systems do not depend on strict component tolerances </a:t>
            </a:r>
          </a:p>
          <a:p>
            <a:r>
              <a:rPr lang="en-US" dirty="0">
                <a:solidFill>
                  <a:srgbClr val="A50021"/>
                </a:solidFill>
                <a:latin typeface="Times New Roman" panose="02020603050405020304" pitchFamily="18" charset="0"/>
                <a:cs typeface="Times New Roman" panose="02020603050405020304" pitchFamily="18" charset="0"/>
              </a:rPr>
              <a:t>Digital system responses do not drift with temperature</a:t>
            </a:r>
          </a:p>
          <a:p>
            <a:pPr marL="0" indent="0">
              <a:buNone/>
            </a:pPr>
            <a:endParaRPr lang="en-US" dirty="0">
              <a:solidFill>
                <a:srgbClr val="A50021"/>
              </a:solidFill>
              <a:latin typeface="Times New Roman" panose="02020603050405020304" pitchFamily="18" charset="0"/>
              <a:cs typeface="Times New Roman" panose="02020603050405020304" pitchFamily="18" charset="0"/>
            </a:endParaRPr>
          </a:p>
          <a:p>
            <a:pPr marL="0" indent="0">
              <a:buNone/>
            </a:pPr>
            <a:r>
              <a:rPr lang="en-US" b="1" dirty="0">
                <a:solidFill>
                  <a:srgbClr val="00B050"/>
                </a:solidFill>
                <a:latin typeface="Times New Roman" panose="02020603050405020304" pitchFamily="18" charset="0"/>
                <a:cs typeface="Times New Roman" panose="02020603050405020304" pitchFamily="18" charset="0"/>
              </a:rPr>
              <a:t>Simplicity:</a:t>
            </a:r>
          </a:p>
          <a:p>
            <a:r>
              <a:rPr lang="en-US" dirty="0">
                <a:solidFill>
                  <a:srgbClr val="A50021"/>
                </a:solidFill>
                <a:latin typeface="Times New Roman" panose="02020603050405020304" pitchFamily="18" charset="0"/>
                <a:cs typeface="Times New Roman" panose="02020603050405020304" pitchFamily="18" charset="0"/>
              </a:rPr>
              <a:t>Some things can be done more easily digitally than with analogue systems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964250"/>
      </p:ext>
    </p:extLst>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idx="1"/>
          </p:nvPr>
        </p:nvSpPr>
        <p:spPr>
          <a:xfrm>
            <a:off x="799563" y="219388"/>
            <a:ext cx="10515600" cy="5751513"/>
          </a:xfrm>
        </p:spPr>
        <p:txBody>
          <a:bodyPr/>
          <a:lstStyle/>
          <a:p>
            <a:pPr marL="0" indent="0">
              <a:buNone/>
            </a:pPr>
            <a:r>
              <a:rPr lang="en-US" altLang="en-US" sz="2800" b="1" dirty="0">
                <a:solidFill>
                  <a:srgbClr val="FF0000"/>
                </a:solidFill>
                <a:latin typeface="Times New Roman" panose="02020603050405020304" pitchFamily="18" charset="0"/>
                <a:cs typeface="Times New Roman" panose="02020603050405020304" pitchFamily="18" charset="0"/>
              </a:rPr>
              <a:t>Application Areas</a:t>
            </a:r>
          </a:p>
          <a:p>
            <a:pPr marL="0" indent="0">
              <a:buNone/>
            </a:pPr>
            <a:endParaRPr lang="en-US" altLang="en-US" sz="2800" b="1" dirty="0">
              <a:solidFill>
                <a:srgbClr val="FF0000"/>
              </a:solidFill>
              <a:latin typeface="Times New Roman" panose="02020603050405020304" pitchFamily="18" charset="0"/>
              <a:cs typeface="Times New Roman" panose="02020603050405020304" pitchFamily="18" charset="0"/>
            </a:endParaRPr>
          </a:p>
        </p:txBody>
      </p:sp>
      <p:sp>
        <p:nvSpPr>
          <p:cNvPr id="10" name="Rectangle 3"/>
          <p:cNvSpPr txBox="1">
            <a:spLocks noChangeArrowheads="1"/>
          </p:cNvSpPr>
          <p:nvPr/>
        </p:nvSpPr>
        <p:spPr bwMode="auto">
          <a:xfrm>
            <a:off x="725669" y="1002326"/>
            <a:ext cx="11093292" cy="5289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rgbClr val="A5002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Image Processing      Instrumentation/Control	Speech/Audio	        Military</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Pattern recognition         spectrum analysis            speech recognition        secure communications</a:t>
            </a:r>
            <a:endParaRPr kumimoji="0" lang="en-US" altLang="en-US" sz="18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Robotic vision 	               noise reduction                 speech synthesis          radar processing</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Image enhancement       data compression             text to speech               sonar processing</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Facsimile</a:t>
            </a:r>
            <a:r>
              <a:rPr lang="en-US" altLang="en-US"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     position and rate	digital audio                   missile guidance</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animation 	               control		              equalization</a:t>
            </a: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endPar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rgbClr val="A5002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Telecommunications	Biomedical			Consumer applications</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Echo </a:t>
            </a:r>
            <a:r>
              <a:rPr kumimoji="0" lang="en-US" altLang="en-US" sz="2000" b="1" i="0" u="none" strike="noStrike" kern="1200" normalizeH="0" baseline="0" noProof="0" dirty="0" err="1">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cancellatio</a:t>
            </a:r>
            <a:r>
              <a:rPr kumimoji="0" lang="en-US" altLang="en-US" sz="2000" b="1" i="0" u="none" strike="noStrike" kern="1200" normalizeH="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 </a:t>
            </a: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	patient monitoring		cellular mobile phones</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Adaptive equalization	scanners			UMTS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ADPCM trans-coders	EEG brain mappers		digital television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Spread spectrum	ECG Analysis	</a:t>
            </a:r>
            <a:r>
              <a:rPr lang="en-US" altLang="en-US" sz="20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digital cameras</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Video conferencing	X-Ray storage/enhancement	 internet phone </a:t>
            </a:r>
          </a:p>
          <a:p>
            <a:pPr marL="342900" marR="0" lvl="0" indent="-342900" algn="l" defTabSz="914400" rtl="0" eaLnBrk="1" fontAlgn="base" latinLnBrk="0" hangingPunct="1">
              <a:lnSpc>
                <a:spcPct val="90000"/>
              </a:lnSpc>
              <a:spcBef>
                <a:spcPct val="20000"/>
              </a:spcBef>
              <a:spcAft>
                <a:spcPct val="0"/>
              </a:spcAft>
              <a:buClrTx/>
              <a:buSzTx/>
              <a:buFontTx/>
              <a:buNone/>
              <a:tabLst/>
              <a:defRPr/>
            </a:pPr>
            <a:r>
              <a:rPr kumimoji="0" lang="en-US" altLang="en-US" sz="2000" b="1" i="0" u="none" strike="noStrike" kern="1200" normalizeH="0" baseline="0" noProof="0" dirty="0">
                <a:ln w="0"/>
                <a:solidFill>
                  <a:schemeClr val="accent1"/>
                </a:solidFill>
                <a:effectLst>
                  <a:outerShdw blurRad="38100" dist="25400" dir="5400000" algn="ctr" rotWithShape="0">
                    <a:srgbClr val="6E747A">
                      <a:alpha val="43000"/>
                    </a:srgbClr>
                  </a:outerShdw>
                </a:effectLst>
                <a:uLnTx/>
                <a:uFillTx/>
                <a:latin typeface="Times New Roman" panose="02020603050405020304" pitchFamily="18" charset="0"/>
                <a:cs typeface="Times New Roman" panose="02020603050405020304" pitchFamily="18" charset="0"/>
              </a:rPr>
              <a:t>							 etc.</a:t>
            </a:r>
          </a:p>
        </p:txBody>
      </p:sp>
    </p:spTree>
    <p:extLst>
      <p:ext uri="{BB962C8B-B14F-4D97-AF65-F5344CB8AC3E}">
        <p14:creationId xmlns:p14="http://schemas.microsoft.com/office/powerpoint/2010/main" val="2191862592"/>
      </p:ext>
    </p:extLst>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1981200" y="460375"/>
            <a:ext cx="3817938" cy="28448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IMAGE PROCESSING</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Pattern recognition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Robotic vision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Image enhancement</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Satellite weather map</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animation</a:t>
            </a:r>
          </a:p>
        </p:txBody>
      </p:sp>
      <p:sp>
        <p:nvSpPr>
          <p:cNvPr id="6147" name="Text Box 3"/>
          <p:cNvSpPr txBox="1">
            <a:spLocks noChangeArrowheads="1"/>
          </p:cNvSpPr>
          <p:nvPr/>
        </p:nvSpPr>
        <p:spPr bwMode="auto">
          <a:xfrm>
            <a:off x="4114801" y="762000"/>
            <a:ext cx="5426075" cy="23876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INSTRUMENTATION &amp; CONTROL</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Spectrum analysis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Position and rate control</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Noise reduction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Data compression</a:t>
            </a:r>
          </a:p>
        </p:txBody>
      </p:sp>
      <p:sp>
        <p:nvSpPr>
          <p:cNvPr id="6148" name="Text Box 4"/>
          <p:cNvSpPr txBox="1">
            <a:spLocks noChangeArrowheads="1"/>
          </p:cNvSpPr>
          <p:nvPr/>
        </p:nvSpPr>
        <p:spPr bwMode="auto">
          <a:xfrm>
            <a:off x="2590801" y="2057400"/>
            <a:ext cx="3311525" cy="23876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SPEECH &amp; AUDIO</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Speech recognition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Speech synthesis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Text to speech</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digital audio</a:t>
            </a:r>
          </a:p>
        </p:txBody>
      </p:sp>
      <p:sp>
        <p:nvSpPr>
          <p:cNvPr id="6149" name="Text Box 5"/>
          <p:cNvSpPr txBox="1">
            <a:spLocks noChangeArrowheads="1"/>
          </p:cNvSpPr>
          <p:nvPr/>
        </p:nvSpPr>
        <p:spPr bwMode="auto">
          <a:xfrm>
            <a:off x="6553201" y="457200"/>
            <a:ext cx="3757613" cy="23876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MILITARY</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Secure communication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Radar processing</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Sonar processing</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Missile guidance</a:t>
            </a:r>
          </a:p>
        </p:txBody>
      </p:sp>
      <p:sp>
        <p:nvSpPr>
          <p:cNvPr id="6150" name="Text Box 6"/>
          <p:cNvSpPr txBox="1">
            <a:spLocks noChangeArrowheads="1"/>
          </p:cNvSpPr>
          <p:nvPr/>
        </p:nvSpPr>
        <p:spPr bwMode="auto">
          <a:xfrm>
            <a:off x="5638801" y="2819400"/>
            <a:ext cx="3846513" cy="23876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TELECOMMUNICATION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Echo cancellation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Adaptive equalization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Video conferencing</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data communication</a:t>
            </a:r>
          </a:p>
        </p:txBody>
      </p:sp>
      <p:sp>
        <p:nvSpPr>
          <p:cNvPr id="6151" name="Text Box 7"/>
          <p:cNvSpPr txBox="1">
            <a:spLocks noChangeArrowheads="1"/>
          </p:cNvSpPr>
          <p:nvPr/>
        </p:nvSpPr>
        <p:spPr bwMode="auto">
          <a:xfrm>
            <a:off x="1905001" y="4191000"/>
            <a:ext cx="4691063" cy="23876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Biomedical</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Patient monitoring</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Scanners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ECG (Electrocardiograph) </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X-ray storage/enhancement</a:t>
            </a:r>
          </a:p>
        </p:txBody>
      </p:sp>
      <p:sp>
        <p:nvSpPr>
          <p:cNvPr id="6152" name="Text Box 8"/>
          <p:cNvSpPr txBox="1">
            <a:spLocks noChangeArrowheads="1"/>
          </p:cNvSpPr>
          <p:nvPr/>
        </p:nvSpPr>
        <p:spPr bwMode="auto">
          <a:xfrm>
            <a:off x="3200400" y="1600200"/>
            <a:ext cx="6775450" cy="4216400"/>
          </a:xfrm>
          <a:prstGeom prst="rect">
            <a:avLst/>
          </a:prstGeom>
          <a:solidFill>
            <a:schemeClr val="bg1"/>
          </a:solidFill>
          <a:ln w="9525">
            <a:solidFill>
              <a:srgbClr val="000080"/>
            </a:solidFill>
            <a:miter lim="800000"/>
            <a:headEnd/>
            <a:tailEnd/>
          </a:ln>
          <a:effectLst>
            <a:outerShdw dist="143684" dir="2700000" algn="ctr" rotWithShape="0">
              <a:schemeClr val="tx2"/>
            </a:outerShdw>
          </a:effectLst>
        </p:spPr>
        <p:txBody>
          <a:bodyPr wrap="none">
            <a:spAutoFit/>
          </a:bodyPr>
          <a:lstStyle/>
          <a:p>
            <a:pPr fontAlgn="base">
              <a:lnSpc>
                <a:spcPct val="125000"/>
              </a:lnSpc>
              <a:spcBef>
                <a:spcPct val="0"/>
              </a:spcBef>
              <a:spcAft>
                <a:spcPct val="0"/>
              </a:spcAft>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Consumer applications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digital, cellar mobile phones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universal mobile telecommunication system</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digital television</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digital camera</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internet music, phones and video</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digital answer machines, fax and modems</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voice mail system</a:t>
            </a:r>
          </a:p>
          <a:p>
            <a:pPr fontAlgn="base">
              <a:lnSpc>
                <a:spcPct val="125000"/>
              </a:lnSpc>
              <a:spcBef>
                <a:spcPct val="0"/>
              </a:spcBef>
              <a:spcAft>
                <a:spcPct val="0"/>
              </a:spcAft>
              <a:buFontTx/>
              <a:buBlip>
                <a:blip r:embed="rId2"/>
              </a:buBlip>
              <a:defRPr/>
            </a:pPr>
            <a:r>
              <a:rPr lang="en-US" altLang="zh-CN" sz="2400" b="1">
                <a:solidFill>
                  <a:srgbClr val="3333CC"/>
                </a:solidFill>
                <a:effectLst>
                  <a:outerShdw blurRad="38100" dist="38100" dir="2700000" algn="tl">
                    <a:srgbClr val="C0C0C0"/>
                  </a:outerShdw>
                </a:effectLst>
                <a:latin typeface="Comic Sans MS" pitchFamily="66" charset="0"/>
                <a:ea typeface="黑体" pitchFamily="49" charset="-122"/>
              </a:rPr>
              <a:t> interactive entertainment systems</a:t>
            </a:r>
          </a:p>
        </p:txBody>
      </p:sp>
    </p:spTree>
    <p:extLst>
      <p:ext uri="{BB962C8B-B14F-4D97-AF65-F5344CB8AC3E}">
        <p14:creationId xmlns:p14="http://schemas.microsoft.com/office/powerpoint/2010/main" val="6253488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dissolve">
                                      <p:cBhvr>
                                        <p:cTn id="7" dur="500"/>
                                        <p:tgtEl>
                                          <p:spTgt spid="61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47"/>
                                        </p:tgtEl>
                                        <p:attrNameLst>
                                          <p:attrName>style.visibility</p:attrName>
                                        </p:attrNameLst>
                                      </p:cBhvr>
                                      <p:to>
                                        <p:strVal val="visible"/>
                                      </p:to>
                                    </p:set>
                                    <p:animEffect transition="in" filter="dissolve">
                                      <p:cBhvr>
                                        <p:cTn id="12" dur="500"/>
                                        <p:tgtEl>
                                          <p:spTgt spid="61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48"/>
                                        </p:tgtEl>
                                        <p:attrNameLst>
                                          <p:attrName>style.visibility</p:attrName>
                                        </p:attrNameLst>
                                      </p:cBhvr>
                                      <p:to>
                                        <p:strVal val="visible"/>
                                      </p:to>
                                    </p:set>
                                    <p:animEffect transition="in" filter="dissolve">
                                      <p:cBhvr>
                                        <p:cTn id="17" dur="500"/>
                                        <p:tgtEl>
                                          <p:spTgt spid="61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dissolve">
                                      <p:cBhvr>
                                        <p:cTn id="22" dur="500"/>
                                        <p:tgtEl>
                                          <p:spTgt spid="61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150"/>
                                        </p:tgtEl>
                                        <p:attrNameLst>
                                          <p:attrName>style.visibility</p:attrName>
                                        </p:attrNameLst>
                                      </p:cBhvr>
                                      <p:to>
                                        <p:strVal val="visible"/>
                                      </p:to>
                                    </p:set>
                                    <p:animEffect transition="in" filter="dissolve">
                                      <p:cBhvr>
                                        <p:cTn id="27" dur="500"/>
                                        <p:tgtEl>
                                          <p:spTgt spid="61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dissolve">
                                      <p:cBhvr>
                                        <p:cTn id="32" dur="500"/>
                                        <p:tgtEl>
                                          <p:spTgt spid="6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dissolve">
                                      <p:cBhvr>
                                        <p:cTn id="37" dur="500"/>
                                        <p:tgtEl>
                                          <p:spTgt spid="6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autoUpdateAnimBg="0"/>
      <p:bldP spid="6147" grpId="0" animBg="1" autoUpdateAnimBg="0"/>
      <p:bldP spid="6148" grpId="0" animBg="1" autoUpdateAnimBg="0"/>
      <p:bldP spid="6149" grpId="0" animBg="1" autoUpdateAnimBg="0"/>
      <p:bldP spid="6150" grpId="0" animBg="1" autoUpdateAnimBg="0"/>
      <p:bldP spid="6151" grpId="0" animBg="1" autoUpdateAnimBg="0"/>
      <p:bldP spid="615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773805" y="360608"/>
            <a:ext cx="10515600" cy="6135726"/>
          </a:xfrm>
        </p:spPr>
        <p:txBody>
          <a:bodyPr>
            <a:normAutofit fontScale="92500" lnSpcReduction="10000"/>
          </a:bodyPr>
          <a:lstStyle/>
          <a:p>
            <a:pPr marL="0" indent="0">
              <a:buNone/>
            </a:pPr>
            <a:r>
              <a:rPr lang="en-US" dirty="0">
                <a:solidFill>
                  <a:srgbClr val="FF0000"/>
                </a:solidFill>
                <a:latin typeface="Times New Roman" panose="02020603050405020304" pitchFamily="18" charset="0"/>
                <a:cs typeface="Times New Roman" panose="02020603050405020304" pitchFamily="18" charset="0"/>
              </a:rPr>
              <a:t>DSP is used in a very wide variety of applications.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But most share some common features:</a:t>
            </a:r>
          </a:p>
          <a:p>
            <a:pPr marL="0" indent="0">
              <a:buNone/>
            </a:pPr>
            <a:r>
              <a:rPr lang="en-US" dirty="0">
                <a:solidFill>
                  <a:srgbClr val="0000CC"/>
                </a:solidFill>
                <a:latin typeface="Times New Roman" panose="02020603050405020304" pitchFamily="18" charset="0"/>
                <a:cs typeface="Times New Roman" panose="02020603050405020304" pitchFamily="18" charset="0"/>
              </a:rPr>
              <a:t> • They use a lot of </a:t>
            </a:r>
            <a:r>
              <a:rPr lang="en-US" dirty="0" err="1">
                <a:solidFill>
                  <a:srgbClr val="0000CC"/>
                </a:solidFill>
                <a:latin typeface="Times New Roman" panose="02020603050405020304" pitchFamily="18" charset="0"/>
                <a:cs typeface="Times New Roman" panose="02020603050405020304" pitchFamily="18" charset="0"/>
              </a:rPr>
              <a:t>maths</a:t>
            </a:r>
            <a:r>
              <a:rPr lang="en-US" dirty="0">
                <a:solidFill>
                  <a:srgbClr val="0000CC"/>
                </a:solidFill>
                <a:latin typeface="Times New Roman" panose="02020603050405020304" pitchFamily="18" charset="0"/>
                <a:cs typeface="Times New Roman" panose="02020603050405020304" pitchFamily="18" charset="0"/>
              </a:rPr>
              <a:t> (multiplying and adding signals)</a:t>
            </a:r>
          </a:p>
          <a:p>
            <a:pPr marL="0" indent="0">
              <a:buNone/>
            </a:pPr>
            <a:r>
              <a:rPr lang="en-US" dirty="0">
                <a:solidFill>
                  <a:srgbClr val="0000CC"/>
                </a:solidFill>
                <a:latin typeface="Times New Roman" panose="02020603050405020304" pitchFamily="18" charset="0"/>
                <a:cs typeface="Times New Roman" panose="02020603050405020304" pitchFamily="18" charset="0"/>
              </a:rPr>
              <a:t> • They deal with signals that come from the real world</a:t>
            </a:r>
          </a:p>
          <a:p>
            <a:pPr marL="0" indent="0">
              <a:buNone/>
            </a:pPr>
            <a:r>
              <a:rPr lang="en-US" dirty="0">
                <a:solidFill>
                  <a:srgbClr val="0000CC"/>
                </a:solidFill>
                <a:latin typeface="Times New Roman" panose="02020603050405020304" pitchFamily="18" charset="0"/>
                <a:cs typeface="Times New Roman" panose="02020603050405020304" pitchFamily="18" charset="0"/>
              </a:rPr>
              <a:t> • They require a response in a certain time</a:t>
            </a: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Where general purpose DSP processors are concerned, most applications deal with signal frequencies that are in the audio range.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2"/>
          <a:stretch>
            <a:fillRect/>
          </a:stretch>
        </p:blipFill>
        <p:spPr>
          <a:xfrm>
            <a:off x="1170958" y="779813"/>
            <a:ext cx="9105806" cy="2659423"/>
          </a:xfrm>
          <a:prstGeom prst="rect">
            <a:avLst/>
          </a:prstGeom>
        </p:spPr>
      </p:pic>
    </p:spTree>
    <p:extLst>
      <p:ext uri="{BB962C8B-B14F-4D97-AF65-F5344CB8AC3E}">
        <p14:creationId xmlns:p14="http://schemas.microsoft.com/office/powerpoint/2010/main" val="4012258514"/>
      </p:ext>
    </p:extLst>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83335"/>
            <a:ext cx="10515600" cy="6194738"/>
          </a:xfrm>
        </p:spPr>
        <p:txBody>
          <a:bodyPr>
            <a:normAutofit fontScale="92500" lnSpcReduction="10000"/>
          </a:bodyPr>
          <a:lstStyle/>
          <a:p>
            <a:pPr marL="0" indent="0">
              <a:buNone/>
            </a:pPr>
            <a:r>
              <a:rPr lang="en-US" b="1" dirty="0">
                <a:solidFill>
                  <a:srgbClr val="FF0000"/>
                </a:solidFill>
                <a:latin typeface="Times New Roman" panose="02020603050405020304" pitchFamily="18" charset="0"/>
                <a:cs typeface="Times New Roman" panose="02020603050405020304" pitchFamily="18" charset="0"/>
              </a:rPr>
              <a:t>Converting Analogue Signals</a:t>
            </a:r>
          </a:p>
          <a:p>
            <a:pPr marL="0" indent="0">
              <a:buNone/>
            </a:pPr>
            <a:r>
              <a:rPr lang="en-US" b="1" dirty="0">
                <a:solidFill>
                  <a:srgbClr val="00B0F0"/>
                </a:solidFill>
                <a:latin typeface="Times New Roman" panose="02020603050405020304" pitchFamily="18" charset="0"/>
                <a:cs typeface="Times New Roman" panose="02020603050405020304" pitchFamily="18" charset="0"/>
              </a:rPr>
              <a:t>Most DSP applications deal with analogue signals. </a:t>
            </a:r>
          </a:p>
          <a:p>
            <a:pPr marL="0" indent="0">
              <a:buNone/>
            </a:pPr>
            <a:r>
              <a:rPr lang="en-US" b="1" dirty="0">
                <a:latin typeface="Times New Roman" panose="02020603050405020304" pitchFamily="18" charset="0"/>
                <a:cs typeface="Times New Roman" panose="02020603050405020304" pitchFamily="18" charset="0"/>
              </a:rPr>
              <a:t>    </a:t>
            </a:r>
            <a:r>
              <a:rPr lang="en-US" b="1" dirty="0">
                <a:solidFill>
                  <a:srgbClr val="00B0F0"/>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The analogue signal has to be converted to digital form</a:t>
            </a:r>
          </a:p>
          <a:p>
            <a:pPr marL="0" indent="0">
              <a:buNone/>
            </a:pPr>
            <a:endParaRPr lang="en-US" b="1" dirty="0">
              <a:solidFill>
                <a:srgbClr val="A50021"/>
              </a:solidFill>
              <a:latin typeface="Times New Roman" panose="02020603050405020304" pitchFamily="18" charset="0"/>
              <a:cs typeface="Times New Roman" panose="02020603050405020304" pitchFamily="18" charset="0"/>
            </a:endParaRPr>
          </a:p>
          <a:p>
            <a:pPr marL="0" indent="0">
              <a:buNone/>
            </a:pPr>
            <a:r>
              <a:rPr lang="en-US" b="1" dirty="0">
                <a:solidFill>
                  <a:srgbClr val="A50021"/>
                </a:solidFill>
                <a:latin typeface="Times New Roman" panose="02020603050405020304" pitchFamily="18" charset="0"/>
                <a:cs typeface="Times New Roman" panose="02020603050405020304" pitchFamily="18" charset="0"/>
              </a:rPr>
              <a:t>The analogue signal - a continuous variable defined with infinite precision - is converted to a discrete sequence of measured values which are represented digitally.</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solidFill>
                  <a:srgbClr val="00B0F0"/>
                </a:solidFill>
                <a:latin typeface="Times New Roman" panose="02020603050405020304" pitchFamily="18" charset="0"/>
                <a:cs typeface="Times New Roman" panose="02020603050405020304" pitchFamily="18" charset="0"/>
              </a:rPr>
              <a:t>Information is lost in converting from analogue to digital, due to:</a:t>
            </a:r>
          </a:p>
          <a:p>
            <a:pPr marL="0" indent="0">
              <a:buNone/>
            </a:pPr>
            <a:r>
              <a:rPr lang="en-US" b="1"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 Inaccuracies in the measurement</a:t>
            </a:r>
          </a:p>
          <a:p>
            <a:pPr marL="0" indent="0">
              <a:buNone/>
            </a:pPr>
            <a:r>
              <a:rPr lang="en-US" b="1" dirty="0">
                <a:solidFill>
                  <a:srgbClr val="A50021"/>
                </a:solidFill>
                <a:latin typeface="Times New Roman" panose="02020603050405020304" pitchFamily="18" charset="0"/>
                <a:cs typeface="Times New Roman" panose="02020603050405020304" pitchFamily="18" charset="0"/>
              </a:rPr>
              <a:t>      • Uncertainty in timing</a:t>
            </a:r>
          </a:p>
          <a:p>
            <a:pPr marL="0" indent="0">
              <a:buNone/>
            </a:pPr>
            <a:r>
              <a:rPr lang="en-US" b="1" dirty="0">
                <a:solidFill>
                  <a:srgbClr val="A50021"/>
                </a:solidFill>
                <a:latin typeface="Times New Roman" panose="02020603050405020304" pitchFamily="18" charset="0"/>
                <a:cs typeface="Times New Roman" panose="02020603050405020304" pitchFamily="18" charset="0"/>
              </a:rPr>
              <a:t>      • Limits on the duration of the measurement</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r>
              <a:rPr lang="en-US" b="1" dirty="0">
                <a:solidFill>
                  <a:srgbClr val="006600"/>
                </a:solidFill>
                <a:latin typeface="Times New Roman" panose="02020603050405020304" pitchFamily="18" charset="0"/>
                <a:cs typeface="Times New Roman" panose="02020603050405020304" pitchFamily="18" charset="0"/>
              </a:rPr>
              <a:t>These effects are called quantization errors.</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0027857"/>
      </p:ext>
    </p:extLst>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093" y="365125"/>
            <a:ext cx="11044707" cy="562923"/>
          </a:xfrm>
        </p:spPr>
        <p:txBody>
          <a:bodyPr>
            <a:normAutofit fontScale="90000"/>
          </a:bodyPr>
          <a:lstStyle/>
          <a:p>
            <a:r>
              <a:rPr lang="en-US" sz="3600" b="1" dirty="0">
                <a:solidFill>
                  <a:srgbClr val="00B050"/>
                </a:solidFill>
                <a:latin typeface="Times New Roman" panose="02020603050405020304" pitchFamily="18" charset="0"/>
                <a:cs typeface="Times New Roman" panose="02020603050405020304" pitchFamily="18" charset="0"/>
              </a:rPr>
              <a:t>Introduction to DSP </a:t>
            </a:r>
          </a:p>
        </p:txBody>
      </p:sp>
      <p:sp>
        <p:nvSpPr>
          <p:cNvPr id="3" name="Content Placeholder 2"/>
          <p:cNvSpPr>
            <a:spLocks noGrp="1"/>
          </p:cNvSpPr>
          <p:nvPr>
            <p:ph idx="1"/>
          </p:nvPr>
        </p:nvSpPr>
        <p:spPr>
          <a:xfrm>
            <a:off x="309093" y="928048"/>
            <a:ext cx="11758411" cy="4621118"/>
          </a:xfrm>
        </p:spPr>
        <p:txBody>
          <a:bodyPr>
            <a:normAutofit/>
          </a:bodyPr>
          <a:lstStyle/>
          <a:p>
            <a:pPr marL="0" indent="0">
              <a:buNone/>
            </a:pPr>
            <a:r>
              <a:rPr lang="en-US" sz="3200" dirty="0">
                <a:solidFill>
                  <a:srgbClr val="00B0F0"/>
                </a:solidFill>
                <a:latin typeface="Times New Roman" panose="02020603050405020304" pitchFamily="18" charset="0"/>
                <a:cs typeface="Times New Roman" panose="02020603050405020304" pitchFamily="18" charset="0"/>
              </a:rPr>
              <a:t>Digital Signal Processing (DSP) is used in a wide variety of applications, and it is hard to find a good definition that is general. </a:t>
            </a:r>
          </a:p>
          <a:p>
            <a:pPr marL="0" indent="0">
              <a:buNone/>
            </a:pPr>
            <a:r>
              <a:rPr lang="en-US" sz="3200" dirty="0">
                <a:solidFill>
                  <a:srgbClr val="00B0F0"/>
                </a:solidFill>
                <a:latin typeface="Times New Roman" panose="02020603050405020304" pitchFamily="18" charset="0"/>
                <a:cs typeface="Times New Roman" panose="02020603050405020304" pitchFamily="18" charset="0"/>
              </a:rPr>
              <a:t>We can start by dictionary definitions of the words:</a:t>
            </a:r>
          </a:p>
          <a:p>
            <a:pPr>
              <a:buFont typeface="Wingdings" panose="05000000000000000000" pitchFamily="2" charset="2"/>
              <a:buChar char="§"/>
            </a:pPr>
            <a:r>
              <a:rPr lang="en-US" sz="3200" b="1" dirty="0">
                <a:solidFill>
                  <a:srgbClr val="FF0000"/>
                </a:solidFill>
                <a:latin typeface="Times New Roman" panose="02020603050405020304" pitchFamily="18" charset="0"/>
                <a:cs typeface="Times New Roman" panose="02020603050405020304" pitchFamily="18" charset="0"/>
              </a:rPr>
              <a:t>Digital</a:t>
            </a:r>
            <a:r>
              <a:rPr lang="en-US" sz="3200" dirty="0">
                <a:latin typeface="Times New Roman" panose="02020603050405020304" pitchFamily="18" charset="0"/>
                <a:cs typeface="Times New Roman" panose="02020603050405020304" pitchFamily="18" charset="0"/>
              </a:rPr>
              <a:t>: </a:t>
            </a:r>
            <a:r>
              <a:rPr lang="en-US" sz="3200" dirty="0">
                <a:solidFill>
                  <a:srgbClr val="0000CC"/>
                </a:solidFill>
                <a:latin typeface="Times New Roman" panose="02020603050405020304" pitchFamily="18" charset="0"/>
                <a:cs typeface="Times New Roman" panose="02020603050405020304" pitchFamily="18" charset="0"/>
              </a:rPr>
              <a:t>operating by the use of discrete signals to represent data in the form of numbers </a:t>
            </a:r>
          </a:p>
          <a:p>
            <a:pPr>
              <a:buFont typeface="Wingdings" panose="05000000000000000000" pitchFamily="2" charset="2"/>
              <a:buChar char="§"/>
            </a:pPr>
            <a:r>
              <a:rPr lang="en-US" sz="3200" b="1" dirty="0">
                <a:solidFill>
                  <a:srgbClr val="FF0000"/>
                </a:solidFill>
                <a:latin typeface="Times New Roman" panose="02020603050405020304" pitchFamily="18" charset="0"/>
                <a:cs typeface="Times New Roman" panose="02020603050405020304" pitchFamily="18" charset="0"/>
              </a:rPr>
              <a:t>Signal</a:t>
            </a:r>
            <a:r>
              <a:rPr lang="en-US" sz="3200" dirty="0">
                <a:latin typeface="Times New Roman" panose="02020603050405020304" pitchFamily="18" charset="0"/>
                <a:cs typeface="Times New Roman" panose="02020603050405020304" pitchFamily="18" charset="0"/>
              </a:rPr>
              <a:t>: </a:t>
            </a:r>
            <a:r>
              <a:rPr lang="en-US" sz="3200" dirty="0">
                <a:solidFill>
                  <a:srgbClr val="0000CC"/>
                </a:solidFill>
                <a:latin typeface="Times New Roman" panose="02020603050405020304" pitchFamily="18" charset="0"/>
                <a:cs typeface="Times New Roman" panose="02020603050405020304" pitchFamily="18" charset="0"/>
              </a:rPr>
              <a:t>a variable parameter by which information is conveyed through an electronic circuit </a:t>
            </a:r>
          </a:p>
          <a:p>
            <a:pPr>
              <a:buFont typeface="Wingdings" panose="05000000000000000000" pitchFamily="2" charset="2"/>
              <a:buChar char="§"/>
            </a:pPr>
            <a:r>
              <a:rPr lang="en-US" sz="3200" b="1" dirty="0">
                <a:solidFill>
                  <a:srgbClr val="FF0000"/>
                </a:solidFill>
                <a:latin typeface="Times New Roman" panose="02020603050405020304" pitchFamily="18" charset="0"/>
                <a:cs typeface="Times New Roman" panose="02020603050405020304" pitchFamily="18" charset="0"/>
              </a:rPr>
              <a:t>Processing</a:t>
            </a:r>
            <a:r>
              <a:rPr lang="en-US" sz="3200" dirty="0">
                <a:latin typeface="Times New Roman" panose="02020603050405020304" pitchFamily="18" charset="0"/>
                <a:cs typeface="Times New Roman" panose="02020603050405020304" pitchFamily="18" charset="0"/>
              </a:rPr>
              <a:t>: </a:t>
            </a:r>
            <a:r>
              <a:rPr lang="en-US" sz="3200" dirty="0">
                <a:solidFill>
                  <a:srgbClr val="0000CC"/>
                </a:solidFill>
                <a:latin typeface="Times New Roman" panose="02020603050405020304" pitchFamily="18" charset="0"/>
                <a:cs typeface="Times New Roman" panose="02020603050405020304" pitchFamily="18" charset="0"/>
              </a:rPr>
              <a:t>to perform operations on data according to programmed instructions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8458321"/>
      </p:ext>
    </p:extLst>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642655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sz="2800" dirty="0">
              <a:solidFill>
                <a:srgbClr val="0000CC"/>
              </a:solidFill>
              <a:latin typeface="Times New Roman" panose="02020603050405020304" pitchFamily="18" charset="0"/>
              <a:cs typeface="Times New Roman" panose="02020603050405020304" pitchFamily="18" charset="0"/>
            </a:endParaRPr>
          </a:p>
          <a:p>
            <a:pPr marL="0" indent="0">
              <a:buNone/>
            </a:pPr>
            <a:endParaRPr lang="en-US" sz="2800" dirty="0">
              <a:solidFill>
                <a:srgbClr val="0000CC"/>
              </a:solidFill>
              <a:latin typeface="Times New Roman" panose="02020603050405020304" pitchFamily="18" charset="0"/>
              <a:cs typeface="Times New Roman" panose="02020603050405020304" pitchFamily="18" charset="0"/>
            </a:endParaRPr>
          </a:p>
          <a:p>
            <a:pPr marL="0" indent="0">
              <a:buNone/>
            </a:pPr>
            <a:r>
              <a:rPr lang="en-US" sz="2800" dirty="0">
                <a:solidFill>
                  <a:srgbClr val="0000CC"/>
                </a:solidFill>
                <a:latin typeface="Times New Roman" panose="02020603050405020304" pitchFamily="18" charset="0"/>
                <a:cs typeface="Times New Roman" panose="02020603050405020304" pitchFamily="18" charset="0"/>
              </a:rPr>
              <a:t>The continuous analogue signal has to be held before it can be sampled. Otherwise, the signal would be changing during the measurement.</a:t>
            </a:r>
          </a:p>
        </p:txBody>
      </p:sp>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2720925" y="410045"/>
            <a:ext cx="7292261" cy="2415042"/>
          </a:xfrm>
          <a:prstGeom prst="rect">
            <a:avLst/>
          </a:prstGeom>
        </p:spPr>
      </p:pic>
      <p:pic>
        <p:nvPicPr>
          <p:cNvPr id="5" name="Picture 4"/>
          <p:cNvPicPr>
            <a:picLocks noChangeAspect="1"/>
          </p:cNvPicPr>
          <p:nvPr/>
        </p:nvPicPr>
        <p:blipFill>
          <a:blip r:embed="rId3">
            <a:duotone>
              <a:schemeClr val="accent1">
                <a:shade val="45000"/>
                <a:satMod val="135000"/>
              </a:schemeClr>
              <a:prstClr val="white"/>
            </a:duotone>
          </a:blip>
          <a:stretch>
            <a:fillRect/>
          </a:stretch>
        </p:blipFill>
        <p:spPr>
          <a:xfrm>
            <a:off x="1528549" y="3825025"/>
            <a:ext cx="8338782" cy="3011578"/>
          </a:xfrm>
          <a:prstGeom prst="rect">
            <a:avLst/>
          </a:prstGeom>
        </p:spPr>
      </p:pic>
    </p:spTree>
    <p:extLst>
      <p:ext uri="{BB962C8B-B14F-4D97-AF65-F5344CB8AC3E}">
        <p14:creationId xmlns:p14="http://schemas.microsoft.com/office/powerpoint/2010/main" val="2266743258"/>
      </p:ext>
    </p:extLst>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1"/>
            <a:ext cx="10515600" cy="6626180"/>
          </a:xfrm>
        </p:spPr>
        <p:txBody>
          <a:bodyPr>
            <a:normAutofit lnSpcReduction="10000"/>
          </a:bodyPr>
          <a:lstStyle/>
          <a:p>
            <a:pPr marL="0" indent="0">
              <a:buNone/>
            </a:pPr>
            <a:r>
              <a:rPr lang="en-US" dirty="0">
                <a:solidFill>
                  <a:srgbClr val="0000CC"/>
                </a:solidFill>
                <a:latin typeface="Times New Roman" panose="02020603050405020304" pitchFamily="18" charset="0"/>
                <a:cs typeface="Times New Roman" panose="02020603050405020304" pitchFamily="18" charset="0"/>
              </a:rPr>
              <a:t>Only after it has been held can the signal be measured, and the measurement converted to a digital value.</a:t>
            </a:r>
          </a:p>
          <a:p>
            <a:pPr marL="0" indent="0">
              <a:buNone/>
            </a:pPr>
            <a:endParaRPr lang="en-US" dirty="0">
              <a:solidFill>
                <a:schemeClr val="tx2">
                  <a:lumMod val="20000"/>
                  <a:lumOff val="80000"/>
                </a:schemeClr>
              </a:solidFill>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solidFill>
                <a:srgbClr val="0000CC"/>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The sampling results in a discrete set of digital numbers that represent measurements of the signal - usually taken at equal intervals of time.</a:t>
            </a:r>
          </a:p>
          <a:p>
            <a:pPr marL="0" indent="0">
              <a:buNone/>
            </a:pPr>
            <a:r>
              <a:rPr lang="en-US" dirty="0">
                <a:solidFill>
                  <a:srgbClr val="0000CC"/>
                </a:solidFill>
                <a:latin typeface="Times New Roman" panose="02020603050405020304" pitchFamily="18" charset="0"/>
                <a:cs typeface="Times New Roman" panose="02020603050405020304" pitchFamily="18" charset="0"/>
              </a:rPr>
              <a:t>Note that the sampling takes place after the hold. This means that we can sometimes use a slower Analogue to Digital Converter (ADC) than might seem required at first sight. The hold circuit must act fast - fast enough that the signal is not changing during the time the circuit is acquiring the signal value - but the ADC has all the time that the signal is held to make its conversion.</a:t>
            </a:r>
          </a:p>
          <a:p>
            <a:pPr marL="0" indent="0">
              <a:buNone/>
            </a:pPr>
            <a:r>
              <a:rPr lang="en-US" dirty="0">
                <a:solidFill>
                  <a:srgbClr val="0000CC"/>
                </a:solidFill>
                <a:latin typeface="Times New Roman" panose="02020603050405020304" pitchFamily="18" charset="0"/>
                <a:cs typeface="Times New Roman" panose="02020603050405020304" pitchFamily="18" charset="0"/>
              </a:rPr>
              <a:t>We don't know what we don't measure.</a:t>
            </a:r>
          </a:p>
          <a:p>
            <a:pPr marL="0" indent="0">
              <a:buNone/>
            </a:pPr>
            <a:r>
              <a:rPr lang="en-US" dirty="0">
                <a:solidFill>
                  <a:srgbClr val="0000CC"/>
                </a:solidFill>
                <a:latin typeface="Times New Roman" panose="02020603050405020304" pitchFamily="18" charset="0"/>
                <a:cs typeface="Times New Roman" panose="02020603050405020304" pitchFamily="18" charset="0"/>
              </a:rPr>
              <a:t>In the process of measuring the signal, some information is lost</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duotone>
              <a:schemeClr val="accent5">
                <a:shade val="45000"/>
                <a:satMod val="135000"/>
              </a:schemeClr>
              <a:prstClr val="white"/>
            </a:duotone>
          </a:blip>
          <a:stretch>
            <a:fillRect/>
          </a:stretch>
        </p:blipFill>
        <p:spPr>
          <a:xfrm>
            <a:off x="113029" y="1138375"/>
            <a:ext cx="5982971" cy="1441051"/>
          </a:xfrm>
          <a:prstGeom prst="rect">
            <a:avLst/>
          </a:prstGeom>
        </p:spPr>
      </p:pic>
      <p:pic>
        <p:nvPicPr>
          <p:cNvPr id="5" name="Picture 4"/>
          <p:cNvPicPr>
            <a:picLocks noChangeAspect="1"/>
          </p:cNvPicPr>
          <p:nvPr/>
        </p:nvPicPr>
        <p:blipFill>
          <a:blip r:embed="rId3">
            <a:duotone>
              <a:schemeClr val="accent5">
                <a:shade val="45000"/>
                <a:satMod val="135000"/>
              </a:schemeClr>
              <a:prstClr val="white"/>
            </a:duotone>
          </a:blip>
          <a:stretch>
            <a:fillRect/>
          </a:stretch>
        </p:blipFill>
        <p:spPr>
          <a:xfrm>
            <a:off x="7028597" y="849989"/>
            <a:ext cx="4926842" cy="1961449"/>
          </a:xfrm>
          <a:prstGeom prst="rect">
            <a:avLst/>
          </a:prstGeom>
        </p:spPr>
      </p:pic>
    </p:spTree>
    <p:extLst>
      <p:ext uri="{BB962C8B-B14F-4D97-AF65-F5344CB8AC3E}">
        <p14:creationId xmlns:p14="http://schemas.microsoft.com/office/powerpoint/2010/main" val="1814501487"/>
      </p:ext>
    </p:extLst>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2">
                <a:shade val="45000"/>
                <a:satMod val="135000"/>
              </a:schemeClr>
              <a:prstClr val="white"/>
            </a:duotone>
          </a:blip>
          <a:stretch>
            <a:fillRect/>
          </a:stretch>
        </p:blipFill>
        <p:spPr>
          <a:xfrm>
            <a:off x="656821" y="218173"/>
            <a:ext cx="10676585" cy="6416591"/>
          </a:xfrm>
          <a:prstGeom prst="rect">
            <a:avLst/>
          </a:prstGeom>
        </p:spPr>
      </p:pic>
    </p:spTree>
    <p:extLst>
      <p:ext uri="{BB962C8B-B14F-4D97-AF65-F5344CB8AC3E}">
        <p14:creationId xmlns:p14="http://schemas.microsoft.com/office/powerpoint/2010/main" val="2123664082"/>
      </p:ext>
    </p:extLst>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3347" name="Rectangle 3"/>
          <p:cNvSpPr>
            <a:spLocks noGrp="1" noChangeArrowheads="1"/>
          </p:cNvSpPr>
          <p:nvPr>
            <p:ph idx="1"/>
          </p:nvPr>
        </p:nvSpPr>
        <p:spPr>
          <a:xfrm>
            <a:off x="1638300" y="990600"/>
            <a:ext cx="8915400" cy="1600200"/>
          </a:xfrm>
        </p:spPr>
        <p:txBody>
          <a:bodyPr/>
          <a:lstStyle/>
          <a:p>
            <a:r>
              <a:rPr lang="en-US" altLang="en-US" dirty="0">
                <a:solidFill>
                  <a:srgbClr val="0000CC"/>
                </a:solidFill>
                <a:latin typeface="Times New Roman" panose="02020603050405020304" pitchFamily="18" charset="0"/>
                <a:cs typeface="Times New Roman" panose="02020603050405020304" pitchFamily="18" charset="0"/>
              </a:rPr>
              <a:t>For </a:t>
            </a:r>
            <a:r>
              <a:rPr lang="en-US" altLang="en-US" dirty="0">
                <a:solidFill>
                  <a:srgbClr val="A50021"/>
                </a:solidFill>
                <a:latin typeface="Times New Roman" panose="02020603050405020304" pitchFamily="18" charset="0"/>
                <a:cs typeface="Times New Roman" panose="02020603050405020304" pitchFamily="18" charset="0"/>
              </a:rPr>
              <a:t>periodic waveforms</a:t>
            </a:r>
            <a:r>
              <a:rPr lang="en-US" altLang="en-US" dirty="0">
                <a:solidFill>
                  <a:srgbClr val="0000CC"/>
                </a:solidFill>
                <a:latin typeface="Times New Roman" panose="02020603050405020304" pitchFamily="18" charset="0"/>
                <a:cs typeface="Times New Roman" panose="02020603050405020304" pitchFamily="18" charset="0"/>
              </a:rPr>
              <a:t>, the duration of the waveform before it repeats is called the period of the waveform</a:t>
            </a:r>
          </a:p>
        </p:txBody>
      </p:sp>
      <p:graphicFrame>
        <p:nvGraphicFramePr>
          <p:cNvPr id="313362" name="Object 18"/>
          <p:cNvGraphicFramePr>
            <a:graphicFrameLocks noChangeAspect="1"/>
          </p:cNvGraphicFramePr>
          <p:nvPr/>
        </p:nvGraphicFramePr>
        <p:xfrm>
          <a:off x="2976564" y="2590800"/>
          <a:ext cx="6321425" cy="3981450"/>
        </p:xfrm>
        <a:graphic>
          <a:graphicData uri="http://schemas.openxmlformats.org/presentationml/2006/ole">
            <mc:AlternateContent xmlns:mc="http://schemas.openxmlformats.org/markup-compatibility/2006">
              <mc:Choice xmlns:v="urn:schemas-microsoft-com:vml" Requires="v">
                <p:oleObj name="CorelPhotoPaint.Image.9" r:id="rId2" imgW="7200000" imgH="4533333" progId="CorelPhotoPaint.Image.9">
                  <p:embed/>
                </p:oleObj>
              </mc:Choice>
              <mc:Fallback>
                <p:oleObj name="CorelPhotoPaint.Image.9" r:id="rId2" imgW="7200000" imgH="4533333" progId="CorelPhotoPaint.Image.9">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6564" y="2590800"/>
                        <a:ext cx="6321425" cy="39814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3648769562"/>
      </p:ext>
    </p:extLst>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179317" y="57150"/>
            <a:ext cx="8585200" cy="952500"/>
          </a:xfrm>
        </p:spPr>
        <p:txBody>
          <a:bodyPr>
            <a:normAutofit/>
          </a:bodyPr>
          <a:lstStyle/>
          <a:p>
            <a:r>
              <a:rPr lang="en-US" altLang="en-US" sz="3600" dirty="0">
                <a:solidFill>
                  <a:srgbClr val="FF0000"/>
                </a:solidFill>
                <a:latin typeface="Times New Roman" panose="02020603050405020304" pitchFamily="18" charset="0"/>
                <a:cs typeface="Times New Roman" panose="02020603050405020304" pitchFamily="18" charset="0"/>
              </a:rPr>
              <a:t>Frequency</a:t>
            </a:r>
          </a:p>
        </p:txBody>
      </p:sp>
      <p:sp>
        <p:nvSpPr>
          <p:cNvPr id="557059" name="Rectangle 3"/>
          <p:cNvSpPr>
            <a:spLocks noGrp="1" noChangeArrowheads="1"/>
          </p:cNvSpPr>
          <p:nvPr>
            <p:ph idx="1"/>
          </p:nvPr>
        </p:nvSpPr>
        <p:spPr>
          <a:xfrm>
            <a:off x="504209" y="1066800"/>
            <a:ext cx="9376770" cy="1524000"/>
          </a:xfrm>
        </p:spPr>
        <p:txBody>
          <a:bodyPr/>
          <a:lstStyle/>
          <a:p>
            <a:pPr algn="ctr"/>
            <a:r>
              <a:rPr lang="en-US" altLang="en-US" dirty="0">
                <a:solidFill>
                  <a:srgbClr val="0000CC"/>
                </a:solidFill>
                <a:latin typeface="Times New Roman" panose="02020603050405020304" pitchFamily="18" charset="0"/>
                <a:cs typeface="Times New Roman" panose="02020603050405020304" pitchFamily="18" charset="0"/>
              </a:rPr>
              <a:t>The rate at which a regular vibration pattern repeats itself (frequency = 1/period)</a:t>
            </a:r>
          </a:p>
        </p:txBody>
      </p:sp>
      <p:graphicFrame>
        <p:nvGraphicFramePr>
          <p:cNvPr id="557061" name="Object 5"/>
          <p:cNvGraphicFramePr>
            <a:graphicFrameLocks noChangeAspect="1"/>
          </p:cNvGraphicFramePr>
          <p:nvPr>
            <p:extLst>
              <p:ext uri="{D42A27DB-BD31-4B8C-83A1-F6EECF244321}">
                <p14:modId xmlns:p14="http://schemas.microsoft.com/office/powerpoint/2010/main" val="554997528"/>
              </p:ext>
            </p:extLst>
          </p:nvPr>
        </p:nvGraphicFramePr>
        <p:xfrm>
          <a:off x="1925021" y="2113128"/>
          <a:ext cx="7533523" cy="4744871"/>
        </p:xfrm>
        <a:graphic>
          <a:graphicData uri="http://schemas.openxmlformats.org/presentationml/2006/ole">
            <mc:AlternateContent xmlns:mc="http://schemas.openxmlformats.org/markup-compatibility/2006">
              <mc:Choice xmlns:v="urn:schemas-microsoft-com:vml" Requires="v">
                <p:oleObj name="CorelPhotoPaint.Image.9" r:id="rId2" imgW="7200000" imgH="4533333" progId="CorelPhotoPaint.Image.9">
                  <p:embed/>
                </p:oleObj>
              </mc:Choice>
              <mc:Fallback>
                <p:oleObj name="CorelPhotoPaint.Image.9" r:id="rId2" imgW="7200000" imgH="4533333" progId="CorelPhotoPaint.Image.9">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5021" y="2113128"/>
                        <a:ext cx="7533523" cy="4744871"/>
                      </a:xfrm>
                      <a:prstGeom prst="rect">
                        <a:avLst/>
                      </a:prstGeom>
                      <a:solidFill>
                        <a:srgbClr val="006600"/>
                      </a:solidFill>
                      <a:ln>
                        <a:solidFill>
                          <a:schemeClr val="accent1"/>
                        </a:solidFill>
                      </a:ln>
                      <a:effectLst/>
                    </p:spPr>
                  </p:pic>
                </p:oleObj>
              </mc:Fallback>
            </mc:AlternateContent>
          </a:graphicData>
        </a:graphic>
      </p:graphicFrame>
    </p:spTree>
    <p:extLst>
      <p:ext uri="{BB962C8B-B14F-4D97-AF65-F5344CB8AC3E}">
        <p14:creationId xmlns:p14="http://schemas.microsoft.com/office/powerpoint/2010/main" val="1941353501"/>
      </p:ext>
    </p:extLst>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8386" name="Rectangle 1026"/>
          <p:cNvSpPr>
            <a:spLocks noGrp="1" noChangeArrowheads="1"/>
          </p:cNvSpPr>
          <p:nvPr>
            <p:ph type="title"/>
          </p:nvPr>
        </p:nvSpPr>
        <p:spPr>
          <a:xfrm>
            <a:off x="315794" y="254758"/>
            <a:ext cx="8585200" cy="685800"/>
          </a:xfrm>
        </p:spPr>
        <p:txBody>
          <a:bodyPr>
            <a:normAutofit fontScale="90000"/>
          </a:bodyPr>
          <a:lstStyle/>
          <a:p>
            <a:r>
              <a:rPr lang="en-US" altLang="en-US" dirty="0">
                <a:solidFill>
                  <a:srgbClr val="FF0000"/>
                </a:solidFill>
                <a:latin typeface="Times New Roman" panose="02020603050405020304" pitchFamily="18" charset="0"/>
                <a:cs typeface="Times New Roman" panose="02020603050405020304" pitchFamily="18" charset="0"/>
              </a:rPr>
              <a:t>Frequency of a Waveform</a:t>
            </a:r>
          </a:p>
        </p:txBody>
      </p:sp>
      <p:sp>
        <p:nvSpPr>
          <p:cNvPr id="528387" name="Rectangle 1027"/>
          <p:cNvSpPr>
            <a:spLocks noGrp="1" noChangeArrowheads="1"/>
          </p:cNvSpPr>
          <p:nvPr>
            <p:ph idx="1"/>
          </p:nvPr>
        </p:nvSpPr>
        <p:spPr>
          <a:xfrm>
            <a:off x="1885950" y="1600200"/>
            <a:ext cx="8420100" cy="4114800"/>
          </a:xfrm>
        </p:spPr>
        <p:txBody>
          <a:bodyPr/>
          <a:lstStyle/>
          <a:p>
            <a:r>
              <a:rPr lang="en-US" altLang="en-US" dirty="0">
                <a:solidFill>
                  <a:srgbClr val="0000CC"/>
                </a:solidFill>
                <a:latin typeface="Times New Roman" panose="02020603050405020304" pitchFamily="18" charset="0"/>
                <a:cs typeface="Times New Roman" panose="02020603050405020304" pitchFamily="18" charset="0"/>
              </a:rPr>
              <a:t>The unit for frequency is cycles/second, also called Hertz (Hz). </a:t>
            </a:r>
          </a:p>
          <a:p>
            <a:r>
              <a:rPr lang="en-US" altLang="en-US" dirty="0">
                <a:solidFill>
                  <a:srgbClr val="0000CC"/>
                </a:solidFill>
                <a:latin typeface="Times New Roman" panose="02020603050405020304" pitchFamily="18" charset="0"/>
                <a:cs typeface="Times New Roman" panose="02020603050405020304" pitchFamily="18" charset="0"/>
              </a:rPr>
              <a:t>The frequency of a waveform is equal to the reciprocal of the period.</a:t>
            </a:r>
          </a:p>
          <a:p>
            <a:endParaRPr lang="en-US" altLang="en-US" dirty="0">
              <a:solidFill>
                <a:srgbClr val="0000CC"/>
              </a:solidFill>
              <a:latin typeface="Times New Roman" panose="02020603050405020304" pitchFamily="18" charset="0"/>
              <a:cs typeface="Times New Roman" panose="02020603050405020304" pitchFamily="18" charset="0"/>
            </a:endParaRPr>
          </a:p>
          <a:p>
            <a:pPr algn="ctr">
              <a:buFontTx/>
              <a:buNone/>
            </a:pPr>
            <a:r>
              <a:rPr lang="en-US" altLang="en-US" dirty="0">
                <a:solidFill>
                  <a:srgbClr val="A50021"/>
                </a:solidFill>
                <a:latin typeface="Times New Roman" panose="02020603050405020304" pitchFamily="18" charset="0"/>
                <a:cs typeface="Times New Roman" panose="02020603050405020304" pitchFamily="18" charset="0"/>
              </a:rPr>
              <a:t>frequency = 1/period </a:t>
            </a:r>
          </a:p>
          <a:p>
            <a:endParaRPr lang="en-US" alt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589320"/>
      </p:ext>
    </p:extLst>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288499" y="214953"/>
            <a:ext cx="8585200" cy="685800"/>
          </a:xfrm>
        </p:spPr>
        <p:txBody>
          <a:bodyPr>
            <a:normAutofit fontScale="90000"/>
          </a:bodyPr>
          <a:lstStyle/>
          <a:p>
            <a:r>
              <a:rPr lang="en-US" altLang="en-US" dirty="0">
                <a:solidFill>
                  <a:srgbClr val="FF0000"/>
                </a:solidFill>
                <a:latin typeface="Times New Roman" panose="02020603050405020304" pitchFamily="18" charset="0"/>
                <a:cs typeface="Times New Roman" panose="02020603050405020304" pitchFamily="18" charset="0"/>
              </a:rPr>
              <a:t>Frequency of a Waveform</a:t>
            </a:r>
          </a:p>
        </p:txBody>
      </p:sp>
      <p:sp>
        <p:nvSpPr>
          <p:cNvPr id="529411" name="Rectangle 3"/>
          <p:cNvSpPr>
            <a:spLocks noGrp="1" noChangeArrowheads="1"/>
          </p:cNvSpPr>
          <p:nvPr>
            <p:ph idx="1"/>
          </p:nvPr>
        </p:nvSpPr>
        <p:spPr>
          <a:xfrm>
            <a:off x="1638300" y="1371600"/>
            <a:ext cx="8915400" cy="4953000"/>
          </a:xfrm>
        </p:spPr>
        <p:txBody>
          <a:bodyPr>
            <a:normAutofit/>
          </a:bodyPr>
          <a:lstStyle/>
          <a:p>
            <a:r>
              <a:rPr lang="en-US" altLang="en-US" sz="3200" dirty="0">
                <a:solidFill>
                  <a:srgbClr val="0000CC"/>
                </a:solidFill>
                <a:latin typeface="Times New Roman" panose="02020603050405020304" pitchFamily="18" charset="0"/>
                <a:cs typeface="Times New Roman" panose="02020603050405020304" pitchFamily="18" charset="0"/>
              </a:rPr>
              <a:t>Examples:</a:t>
            </a: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frequency = 10 Hz</a:t>
            </a: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period = .1 (1/10) seconds</a:t>
            </a:r>
          </a:p>
          <a:p>
            <a:pPr>
              <a:buFontTx/>
              <a:buNone/>
            </a:pPr>
            <a:endParaRPr lang="en-US" altLang="en-US" sz="3200" dirty="0">
              <a:solidFill>
                <a:srgbClr val="0000CC"/>
              </a:solidFill>
              <a:latin typeface="Times New Roman" panose="02020603050405020304" pitchFamily="18" charset="0"/>
              <a:cs typeface="Times New Roman" panose="02020603050405020304" pitchFamily="18" charset="0"/>
            </a:endParaRP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frequency = 100 Hz</a:t>
            </a: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period = .01 (1/100) seconds</a:t>
            </a:r>
          </a:p>
          <a:p>
            <a:pPr>
              <a:buFontTx/>
              <a:buNone/>
            </a:pPr>
            <a:endParaRPr lang="en-US" altLang="en-US" sz="3200" dirty="0">
              <a:solidFill>
                <a:srgbClr val="0000CC"/>
              </a:solidFill>
              <a:latin typeface="Times New Roman" panose="02020603050405020304" pitchFamily="18" charset="0"/>
              <a:cs typeface="Times New Roman" panose="02020603050405020304" pitchFamily="18" charset="0"/>
            </a:endParaRP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frequency = 261.6 Hz</a:t>
            </a:r>
          </a:p>
          <a:p>
            <a:pPr lvl="1">
              <a:buFontTx/>
              <a:buNone/>
            </a:pPr>
            <a:r>
              <a:rPr lang="en-US" altLang="en-US" sz="2800" dirty="0">
                <a:solidFill>
                  <a:srgbClr val="0000CC"/>
                </a:solidFill>
                <a:latin typeface="Times New Roman" panose="02020603050405020304" pitchFamily="18" charset="0"/>
                <a:cs typeface="Times New Roman" panose="02020603050405020304" pitchFamily="18" charset="0"/>
              </a:rPr>
              <a:t>	period = .0038226 (1/ 261.6) seconds</a:t>
            </a:r>
          </a:p>
        </p:txBody>
      </p:sp>
    </p:spTree>
    <p:extLst>
      <p:ext uri="{BB962C8B-B14F-4D97-AF65-F5344CB8AC3E}">
        <p14:creationId xmlns:p14="http://schemas.microsoft.com/office/powerpoint/2010/main" val="624461470"/>
      </p:ext>
    </p:extLst>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a:xfrm>
            <a:off x="234950" y="174626"/>
            <a:ext cx="8585200" cy="685800"/>
          </a:xfrm>
        </p:spPr>
        <p:txBody>
          <a:bodyPr>
            <a:normAutofit/>
          </a:bodyPr>
          <a:lstStyle/>
          <a:p>
            <a:r>
              <a:rPr lang="en-US" altLang="en-US" sz="3600" dirty="0">
                <a:solidFill>
                  <a:srgbClr val="FF0000"/>
                </a:solidFill>
                <a:latin typeface="Times New Roman" panose="02020603050405020304" pitchFamily="18" charset="0"/>
                <a:cs typeface="Times New Roman" panose="02020603050405020304" pitchFamily="18" charset="0"/>
              </a:rPr>
              <a:t>Waveform Sampling</a:t>
            </a:r>
          </a:p>
        </p:txBody>
      </p:sp>
      <p:sp>
        <p:nvSpPr>
          <p:cNvPr id="530435" name="Rectangle 3"/>
          <p:cNvSpPr>
            <a:spLocks noGrp="1" noChangeArrowheads="1"/>
          </p:cNvSpPr>
          <p:nvPr>
            <p:ph idx="1"/>
          </p:nvPr>
        </p:nvSpPr>
        <p:spPr>
          <a:xfrm>
            <a:off x="560127" y="984913"/>
            <a:ext cx="8915400" cy="3810000"/>
          </a:xfrm>
        </p:spPr>
        <p:txBody>
          <a:bodyPr/>
          <a:lstStyle/>
          <a:p>
            <a:r>
              <a:rPr lang="en-US" altLang="en-US" sz="2800" dirty="0">
                <a:solidFill>
                  <a:srgbClr val="0000CC"/>
                </a:solidFill>
                <a:latin typeface="Times New Roman" panose="02020603050405020304" pitchFamily="18" charset="0"/>
                <a:cs typeface="Times New Roman" panose="02020603050405020304" pitchFamily="18" charset="0"/>
              </a:rPr>
              <a:t>To represent waveforms on digital computers, we need to digitize or sample the waveform.</a:t>
            </a:r>
            <a:endParaRPr lang="en-US" altLang="en-US" dirty="0">
              <a:solidFill>
                <a:srgbClr val="0000CC"/>
              </a:solidFill>
              <a:latin typeface="Times New Roman" panose="02020603050405020304" pitchFamily="18" charset="0"/>
              <a:cs typeface="Times New Roman" panose="02020603050405020304" pitchFamily="18" charset="0"/>
            </a:endParaRPr>
          </a:p>
        </p:txBody>
      </p:sp>
      <p:pic>
        <p:nvPicPr>
          <p:cNvPr id="530436" name="Picture 4" descr="wavelength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704" y="2032331"/>
            <a:ext cx="5780533" cy="3225469"/>
          </a:xfrm>
          <a:prstGeom prst="rect">
            <a:avLst/>
          </a:prstGeom>
          <a:noFill/>
          <a:extLst>
            <a:ext uri="{909E8E84-426E-40DD-AFC4-6F175D3DCCD1}">
              <a14:hiddenFill xmlns:a14="http://schemas.microsoft.com/office/drawing/2010/main">
                <a:solidFill>
                  <a:srgbClr val="FFFFFF"/>
                </a:solidFill>
              </a14:hiddenFill>
            </a:ext>
          </a:extLst>
        </p:spPr>
      </p:pic>
      <p:sp>
        <p:nvSpPr>
          <p:cNvPr id="530437" name="Rectangle 5"/>
          <p:cNvSpPr>
            <a:spLocks noChangeArrowheads="1"/>
          </p:cNvSpPr>
          <p:nvPr/>
        </p:nvSpPr>
        <p:spPr bwMode="auto">
          <a:xfrm>
            <a:off x="1638300" y="5257800"/>
            <a:ext cx="8915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hlink"/>
              </a:buClr>
              <a:buChar char="•"/>
              <a:defRPr sz="3200" b="1">
                <a:solidFill>
                  <a:srgbClr val="FFFF00"/>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hlink"/>
              </a:buClr>
              <a:buChar char="•"/>
              <a:defRPr sz="2800" b="1">
                <a:solidFill>
                  <a:srgbClr val="FFFFFF"/>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Char char="•"/>
              <a:defRPr sz="2400" b="1">
                <a:solidFill>
                  <a:srgbClr val="FFFFFF"/>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9pPr>
          </a:lstStyle>
          <a:p>
            <a:pPr eaLnBrk="0" fontAlgn="base" hangingPunct="0">
              <a:spcAft>
                <a:spcPct val="0"/>
              </a:spcAft>
              <a:buClr>
                <a:srgbClr val="C000C0"/>
              </a:buClr>
            </a:pPr>
            <a:r>
              <a:rPr lang="en-US" altLang="en-US" sz="2800" b="0" dirty="0">
                <a:solidFill>
                  <a:srgbClr val="0000CC"/>
                </a:solidFill>
                <a:effectLst/>
                <a:latin typeface="Times New Roman" panose="02020603050405020304" pitchFamily="18" charset="0"/>
                <a:cs typeface="Times New Roman" panose="02020603050405020304" pitchFamily="18" charset="0"/>
              </a:rPr>
              <a:t>side effects of digitization:</a:t>
            </a:r>
          </a:p>
          <a:p>
            <a:pPr lvl="1" eaLnBrk="0" fontAlgn="base" hangingPunct="0">
              <a:spcAft>
                <a:spcPct val="0"/>
              </a:spcAft>
              <a:buClr>
                <a:srgbClr val="C000C0"/>
              </a:buClr>
            </a:pPr>
            <a:r>
              <a:rPr lang="en-US" altLang="en-US" sz="2400" b="0" dirty="0">
                <a:solidFill>
                  <a:srgbClr val="0000CC"/>
                </a:solidFill>
                <a:effectLst/>
                <a:latin typeface="Times New Roman" panose="02020603050405020304" pitchFamily="18" charset="0"/>
                <a:cs typeface="Times New Roman" panose="02020603050405020304" pitchFamily="18" charset="0"/>
              </a:rPr>
              <a:t>introduces some noise </a:t>
            </a:r>
          </a:p>
          <a:p>
            <a:pPr lvl="1" eaLnBrk="0" fontAlgn="base" hangingPunct="0">
              <a:spcAft>
                <a:spcPct val="0"/>
              </a:spcAft>
              <a:buClr>
                <a:srgbClr val="C000C0"/>
              </a:buClr>
            </a:pPr>
            <a:r>
              <a:rPr lang="en-US" altLang="en-US" sz="2400" b="0" dirty="0">
                <a:solidFill>
                  <a:srgbClr val="0000CC"/>
                </a:solidFill>
                <a:effectLst/>
                <a:latin typeface="Times New Roman" panose="02020603050405020304" pitchFamily="18" charset="0"/>
                <a:cs typeface="Times New Roman" panose="02020603050405020304" pitchFamily="18" charset="0"/>
              </a:rPr>
              <a:t>limits the maximum upper frequency range</a:t>
            </a:r>
            <a:endParaRPr lang="en-US" altLang="en-US" b="0" dirty="0">
              <a:solidFill>
                <a:srgbClr val="0000CC"/>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782794"/>
      </p:ext>
    </p:extLst>
  </p:cSld>
  <p:clrMapOvr>
    <a:masterClrMapping/>
  </p:clrMapOvr>
  <p:transition spd="med">
    <p:random/>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a:xfrm>
            <a:off x="370385" y="378725"/>
            <a:ext cx="8585200" cy="685800"/>
          </a:xfrm>
        </p:spPr>
        <p:txBody>
          <a:bodyPr>
            <a:normAutofit fontScale="90000"/>
          </a:bodyPr>
          <a:lstStyle/>
          <a:p>
            <a:r>
              <a:rPr lang="en-US" altLang="en-US" dirty="0">
                <a:solidFill>
                  <a:srgbClr val="FF0000"/>
                </a:solidFill>
                <a:latin typeface="Times New Roman" panose="02020603050405020304" pitchFamily="18" charset="0"/>
                <a:cs typeface="Times New Roman" panose="02020603050405020304" pitchFamily="18" charset="0"/>
              </a:rPr>
              <a:t>Sampling Rate</a:t>
            </a:r>
          </a:p>
        </p:txBody>
      </p:sp>
      <p:sp>
        <p:nvSpPr>
          <p:cNvPr id="531459" name="Rectangle 3"/>
          <p:cNvSpPr>
            <a:spLocks noGrp="1" noChangeArrowheads="1"/>
          </p:cNvSpPr>
          <p:nvPr>
            <p:ph idx="1"/>
          </p:nvPr>
        </p:nvSpPr>
        <p:spPr>
          <a:xfrm>
            <a:off x="1720850" y="1385248"/>
            <a:ext cx="8832850" cy="4876800"/>
          </a:xfrm>
        </p:spPr>
        <p:txBody>
          <a:bodyPr>
            <a:normAutofit/>
          </a:bodyPr>
          <a:lstStyle/>
          <a:p>
            <a:r>
              <a:rPr lang="en-US" altLang="en-US" sz="3200" dirty="0">
                <a:solidFill>
                  <a:srgbClr val="0000CC"/>
                </a:solidFill>
                <a:latin typeface="Times New Roman" panose="02020603050405020304" pitchFamily="18" charset="0"/>
                <a:cs typeface="Times New Roman" panose="02020603050405020304" pitchFamily="18" charset="0"/>
              </a:rPr>
              <a:t>The sampling rate (SR) is the rate at which amplitude values are digitized from the original waveform.</a:t>
            </a:r>
          </a:p>
          <a:p>
            <a:pPr lvl="1"/>
            <a:r>
              <a:rPr lang="en-US" altLang="en-US" sz="3200" dirty="0">
                <a:solidFill>
                  <a:srgbClr val="006600"/>
                </a:solidFill>
                <a:latin typeface="Times New Roman" panose="02020603050405020304" pitchFamily="18" charset="0"/>
                <a:cs typeface="Times New Roman" panose="02020603050405020304" pitchFamily="18" charset="0"/>
              </a:rPr>
              <a:t>CD sampling rate (high-quality):</a:t>
            </a:r>
            <a:br>
              <a:rPr lang="en-US" altLang="en-US" sz="3200" dirty="0">
                <a:solidFill>
                  <a:srgbClr val="006600"/>
                </a:solidFill>
                <a:latin typeface="Times New Roman" panose="02020603050405020304" pitchFamily="18" charset="0"/>
                <a:cs typeface="Times New Roman" panose="02020603050405020304" pitchFamily="18" charset="0"/>
              </a:rPr>
            </a:br>
            <a:r>
              <a:rPr lang="en-US" altLang="en-US" sz="3200" dirty="0">
                <a:solidFill>
                  <a:srgbClr val="006600"/>
                </a:solidFill>
                <a:latin typeface="Times New Roman" panose="02020603050405020304" pitchFamily="18" charset="0"/>
                <a:cs typeface="Times New Roman" panose="02020603050405020304" pitchFamily="18" charset="0"/>
              </a:rPr>
              <a:t>SR = 44,100 samples/second</a:t>
            </a:r>
          </a:p>
          <a:p>
            <a:pPr lvl="1"/>
            <a:r>
              <a:rPr lang="en-US" altLang="en-US" sz="3200" dirty="0">
                <a:solidFill>
                  <a:srgbClr val="006600"/>
                </a:solidFill>
                <a:latin typeface="Times New Roman" panose="02020603050405020304" pitchFamily="18" charset="0"/>
                <a:cs typeface="Times New Roman" panose="02020603050405020304" pitchFamily="18" charset="0"/>
              </a:rPr>
              <a:t>medium-quality sampling rate:</a:t>
            </a:r>
            <a:br>
              <a:rPr lang="en-US" altLang="en-US" sz="3200" dirty="0">
                <a:solidFill>
                  <a:srgbClr val="006600"/>
                </a:solidFill>
                <a:latin typeface="Times New Roman" panose="02020603050405020304" pitchFamily="18" charset="0"/>
                <a:cs typeface="Times New Roman" panose="02020603050405020304" pitchFamily="18" charset="0"/>
              </a:rPr>
            </a:br>
            <a:r>
              <a:rPr lang="en-US" altLang="en-US" sz="3200" dirty="0">
                <a:solidFill>
                  <a:srgbClr val="006600"/>
                </a:solidFill>
                <a:latin typeface="Times New Roman" panose="02020603050405020304" pitchFamily="18" charset="0"/>
                <a:cs typeface="Times New Roman" panose="02020603050405020304" pitchFamily="18" charset="0"/>
              </a:rPr>
              <a:t>SR = 22,050 samples/second</a:t>
            </a:r>
          </a:p>
          <a:p>
            <a:pPr lvl="1"/>
            <a:r>
              <a:rPr lang="en-US" altLang="en-US" sz="3200" dirty="0">
                <a:solidFill>
                  <a:srgbClr val="006600"/>
                </a:solidFill>
                <a:latin typeface="Times New Roman" panose="02020603050405020304" pitchFamily="18" charset="0"/>
                <a:cs typeface="Times New Roman" panose="02020603050405020304" pitchFamily="18" charset="0"/>
              </a:rPr>
              <a:t>phone sampling rate (low-quality):</a:t>
            </a:r>
            <a:br>
              <a:rPr lang="en-US" altLang="en-US" sz="3200" dirty="0">
                <a:solidFill>
                  <a:srgbClr val="006600"/>
                </a:solidFill>
                <a:latin typeface="Times New Roman" panose="02020603050405020304" pitchFamily="18" charset="0"/>
                <a:cs typeface="Times New Roman" panose="02020603050405020304" pitchFamily="18" charset="0"/>
              </a:rPr>
            </a:br>
            <a:r>
              <a:rPr lang="en-US" altLang="en-US" sz="3200" dirty="0">
                <a:solidFill>
                  <a:srgbClr val="006600"/>
                </a:solidFill>
                <a:latin typeface="Times New Roman" panose="02020603050405020304" pitchFamily="18" charset="0"/>
                <a:cs typeface="Times New Roman" panose="02020603050405020304" pitchFamily="18" charset="0"/>
              </a:rPr>
              <a:t>SR = 8,192 samples/second</a:t>
            </a:r>
          </a:p>
        </p:txBody>
      </p:sp>
    </p:spTree>
    <p:extLst>
      <p:ext uri="{BB962C8B-B14F-4D97-AF65-F5344CB8AC3E}">
        <p14:creationId xmlns:p14="http://schemas.microsoft.com/office/powerpoint/2010/main" val="1281764121"/>
      </p:ext>
    </p:extLst>
  </p:cSld>
  <p:clrMapOvr>
    <a:masterClrMapping/>
  </p:clrMapOvr>
  <p:transition spd="med">
    <p:random/>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206612" y="228600"/>
            <a:ext cx="4044950" cy="713096"/>
          </a:xfrm>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Sampling Rate</a:t>
            </a:r>
          </a:p>
        </p:txBody>
      </p:sp>
      <p:sp>
        <p:nvSpPr>
          <p:cNvPr id="532483" name="Rectangle 3"/>
          <p:cNvSpPr>
            <a:spLocks noGrp="1" noChangeArrowheads="1"/>
          </p:cNvSpPr>
          <p:nvPr>
            <p:ph idx="1"/>
          </p:nvPr>
        </p:nvSpPr>
        <p:spPr>
          <a:xfrm>
            <a:off x="341099" y="941696"/>
            <a:ext cx="4375150" cy="4419600"/>
          </a:xfrm>
        </p:spPr>
        <p:txBody>
          <a:bodyPr>
            <a:normAutofit/>
          </a:bodyPr>
          <a:lstStyle/>
          <a:p>
            <a:r>
              <a:rPr lang="en-US" altLang="en-US" sz="3200" dirty="0">
                <a:solidFill>
                  <a:srgbClr val="0000CC"/>
                </a:solidFill>
                <a:latin typeface="Times New Roman" panose="02020603050405020304" pitchFamily="18" charset="0"/>
                <a:cs typeface="Times New Roman" panose="02020603050405020304" pitchFamily="18" charset="0"/>
              </a:rPr>
              <a:t>Higher sampling rates allow the waveform to be more accurately represented</a:t>
            </a:r>
          </a:p>
        </p:txBody>
      </p:sp>
      <p:pic>
        <p:nvPicPr>
          <p:cNvPr id="532484" name="Picture 4" descr="waveform5"/>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95081" y="226894"/>
            <a:ext cx="6878471"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362409"/>
      </p:ext>
    </p:extLst>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6517" y="347730"/>
            <a:ext cx="11217499" cy="6117464"/>
          </a:xfrm>
        </p:spPr>
        <p:txBody>
          <a:bodyPr/>
          <a:lstStyle/>
          <a:p>
            <a:pPr marL="0" indent="0">
              <a:buNone/>
            </a:pPr>
            <a:r>
              <a:rPr lang="en-US" dirty="0">
                <a:solidFill>
                  <a:srgbClr val="00B0F0"/>
                </a:solidFill>
                <a:latin typeface="Times New Roman" panose="02020603050405020304" pitchFamily="18" charset="0"/>
                <a:cs typeface="Times New Roman" panose="02020603050405020304" pitchFamily="18" charset="0"/>
              </a:rPr>
              <a:t>Which leads us to a simple definition of: </a:t>
            </a:r>
          </a:p>
          <a:p>
            <a:pPr marL="0" indent="0">
              <a:buNone/>
            </a:pPr>
            <a:r>
              <a:rPr lang="en-US" dirty="0">
                <a:solidFill>
                  <a:srgbClr val="006600"/>
                </a:solidFill>
                <a:latin typeface="Times New Roman" panose="02020603050405020304" pitchFamily="18" charset="0"/>
                <a:cs typeface="Times New Roman" panose="02020603050405020304" pitchFamily="18" charset="0"/>
              </a:rPr>
              <a:t>Digital Signal processing: changing or analyzing information which is measured as discrete sequences of numbers </a:t>
            </a:r>
          </a:p>
          <a:p>
            <a:pPr marL="0" indent="0">
              <a:buNone/>
            </a:pPr>
            <a:endParaRPr lang="en-US" dirty="0">
              <a:solidFill>
                <a:srgbClr val="006600"/>
              </a:solidFill>
              <a:latin typeface="Times New Roman" panose="02020603050405020304" pitchFamily="18" charset="0"/>
              <a:cs typeface="Times New Roman" panose="02020603050405020304" pitchFamily="18" charset="0"/>
            </a:endParaRPr>
          </a:p>
          <a:p>
            <a:pPr marL="0" indent="0">
              <a:buNone/>
            </a:pPr>
            <a:r>
              <a:rPr lang="en-US" dirty="0">
                <a:solidFill>
                  <a:srgbClr val="0000CC"/>
                </a:solidFill>
                <a:latin typeface="Times New Roman" panose="02020603050405020304" pitchFamily="18" charset="0"/>
                <a:cs typeface="Times New Roman" panose="02020603050405020304" pitchFamily="18" charset="0"/>
              </a:rPr>
              <a:t>Note two unique features of Digital Signal processing as opposed to plain old ordinary digital processing: </a:t>
            </a:r>
          </a:p>
          <a:p>
            <a:pPr>
              <a:buFont typeface="Wingdings" panose="05000000000000000000" pitchFamily="2" charset="2"/>
              <a:buChar char="v"/>
            </a:pPr>
            <a:r>
              <a:rPr lang="en-US" dirty="0">
                <a:solidFill>
                  <a:srgbClr val="A50021"/>
                </a:solidFill>
                <a:latin typeface="Times New Roman" panose="02020603050405020304" pitchFamily="18" charset="0"/>
                <a:cs typeface="Times New Roman" panose="02020603050405020304" pitchFamily="18" charset="0"/>
              </a:rPr>
              <a:t>Signals come from the real world - this intimate connection with the real world leads to many unique needs such as the need to react in real time and a need to measure signals and convert them to digital numbers </a:t>
            </a:r>
          </a:p>
          <a:p>
            <a:pPr>
              <a:buFont typeface="Wingdings" panose="05000000000000000000" pitchFamily="2" charset="2"/>
              <a:buChar char="v"/>
            </a:pPr>
            <a:r>
              <a:rPr lang="en-US" dirty="0">
                <a:solidFill>
                  <a:srgbClr val="A50021"/>
                </a:solidFill>
                <a:latin typeface="Times New Roman" panose="02020603050405020304" pitchFamily="18" charset="0"/>
                <a:cs typeface="Times New Roman" panose="02020603050405020304" pitchFamily="18" charset="0"/>
              </a:rPr>
              <a:t>Signals are discrete - which means the information in between discrete samples is lost</a:t>
            </a:r>
          </a:p>
          <a:p>
            <a:pPr marL="0" indent="0">
              <a:buNone/>
            </a:pPr>
            <a:endParaRPr lang="en-US" dirty="0">
              <a:solidFill>
                <a:srgbClr val="A5002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7097831"/>
      </p:ext>
    </p:extLst>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163015" y="160361"/>
            <a:ext cx="9163050" cy="685800"/>
          </a:xfrm>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3507" name="Rectangle 3"/>
          <p:cNvSpPr>
            <a:spLocks noGrp="1" noChangeArrowheads="1"/>
          </p:cNvSpPr>
          <p:nvPr>
            <p:ph idx="1"/>
          </p:nvPr>
        </p:nvSpPr>
        <p:spPr>
          <a:xfrm>
            <a:off x="163014" y="954206"/>
            <a:ext cx="11150979" cy="4953000"/>
          </a:xfrm>
        </p:spPr>
        <p:txBody>
          <a:bodyPr/>
          <a:lstStyle/>
          <a:p>
            <a:pPr>
              <a:lnSpc>
                <a:spcPct val="90000"/>
              </a:lnSpc>
            </a:pPr>
            <a:r>
              <a:rPr lang="en-US" altLang="en-US" sz="2800" u="sng" dirty="0">
                <a:solidFill>
                  <a:srgbClr val="0000CC"/>
                </a:solidFill>
                <a:latin typeface="Times New Roman" panose="02020603050405020304" pitchFamily="18" charset="0"/>
                <a:cs typeface="Times New Roman" panose="02020603050405020304" pitchFamily="18" charset="0"/>
              </a:rPr>
              <a:t>Nyquist Theorem</a:t>
            </a:r>
            <a:r>
              <a:rPr lang="en-US" altLang="en-US" sz="2800" dirty="0">
                <a:solidFill>
                  <a:srgbClr val="0000CC"/>
                </a:solidFill>
                <a:latin typeface="Times New Roman" panose="02020603050405020304" pitchFamily="18" charset="0"/>
                <a:cs typeface="Times New Roman" panose="02020603050405020304" pitchFamily="18" charset="0"/>
              </a:rPr>
              <a:t>:</a:t>
            </a:r>
          </a:p>
          <a:p>
            <a:pPr>
              <a:lnSpc>
                <a:spcPct val="90000"/>
              </a:lnSpc>
              <a:buFontTx/>
              <a:buNone/>
            </a:pPr>
            <a:r>
              <a:rPr lang="en-US" altLang="en-US" sz="2800" dirty="0">
                <a:solidFill>
                  <a:srgbClr val="0000CC"/>
                </a:solidFill>
                <a:latin typeface="Times New Roman" panose="02020603050405020304" pitchFamily="18" charset="0"/>
                <a:cs typeface="Times New Roman" panose="02020603050405020304" pitchFamily="18" charset="0"/>
              </a:rPr>
              <a:t>	We can digitally represent only frequencies up to half the sampling rate. </a:t>
            </a:r>
          </a:p>
          <a:p>
            <a:pPr>
              <a:lnSpc>
                <a:spcPct val="90000"/>
              </a:lnSpc>
            </a:pPr>
            <a:endParaRPr lang="en-US" altLang="en-US" sz="2800" dirty="0">
              <a:solidFill>
                <a:srgbClr val="0000CC"/>
              </a:solidFill>
              <a:latin typeface="Times New Roman" panose="02020603050405020304" pitchFamily="18" charset="0"/>
              <a:cs typeface="Times New Roman" panose="02020603050405020304" pitchFamily="18" charset="0"/>
            </a:endParaRPr>
          </a:p>
          <a:p>
            <a:pPr lvl="1">
              <a:lnSpc>
                <a:spcPct val="90000"/>
              </a:lnSpc>
            </a:pPr>
            <a:r>
              <a:rPr lang="en-US" altLang="en-US" sz="2400" u="sng" dirty="0">
                <a:solidFill>
                  <a:srgbClr val="0000CC"/>
                </a:solidFill>
                <a:latin typeface="Times New Roman" panose="02020603050405020304" pitchFamily="18" charset="0"/>
                <a:cs typeface="Times New Roman" panose="02020603050405020304" pitchFamily="18" charset="0"/>
              </a:rPr>
              <a:t>Example</a:t>
            </a:r>
            <a:r>
              <a:rPr lang="en-US" altLang="en-US" sz="2400" dirty="0">
                <a:solidFill>
                  <a:srgbClr val="0000CC"/>
                </a:solidFill>
                <a:latin typeface="Times New Roman" panose="02020603050405020304" pitchFamily="18" charset="0"/>
                <a:cs typeface="Times New Roman" panose="02020603050405020304" pitchFamily="18" charset="0"/>
              </a:rPr>
              <a:t>:</a:t>
            </a:r>
          </a:p>
          <a:p>
            <a:pPr lvl="1">
              <a:lnSpc>
                <a:spcPct val="90000"/>
              </a:lnSpc>
              <a:buFontTx/>
              <a:buNone/>
            </a:pPr>
            <a:r>
              <a:rPr lang="en-US" altLang="en-US" sz="2400" dirty="0">
                <a:solidFill>
                  <a:srgbClr val="0000CC"/>
                </a:solidFill>
                <a:latin typeface="Times New Roman" panose="02020603050405020304" pitchFamily="18" charset="0"/>
                <a:cs typeface="Times New Roman" panose="02020603050405020304" pitchFamily="18" charset="0"/>
              </a:rPr>
              <a:t>	CD: SR=44,100 Hz</a:t>
            </a:r>
          </a:p>
          <a:p>
            <a:pPr lvl="1">
              <a:lnSpc>
                <a:spcPct val="90000"/>
              </a:lnSpc>
              <a:buFontTx/>
              <a:buNone/>
            </a:pPr>
            <a:r>
              <a:rPr lang="en-US" altLang="en-US" sz="2400" dirty="0">
                <a:solidFill>
                  <a:srgbClr val="0000CC"/>
                </a:solidFill>
                <a:latin typeface="Times New Roman" panose="02020603050405020304" pitchFamily="18" charset="0"/>
                <a:cs typeface="Times New Roman" panose="02020603050405020304" pitchFamily="18" charset="0"/>
              </a:rPr>
              <a:t>	Nyquist Frequency = SR/2 = 22,050 Hz</a:t>
            </a:r>
          </a:p>
          <a:p>
            <a:pPr>
              <a:lnSpc>
                <a:spcPct val="90000"/>
              </a:lnSpc>
            </a:pPr>
            <a:endParaRPr lang="en-US" altLang="en-US" sz="2800" dirty="0">
              <a:solidFill>
                <a:srgbClr val="0000CC"/>
              </a:solidFill>
              <a:latin typeface="Times New Roman" panose="02020603050405020304" pitchFamily="18" charset="0"/>
              <a:cs typeface="Times New Roman" panose="02020603050405020304" pitchFamily="18" charset="0"/>
            </a:endParaRPr>
          </a:p>
          <a:p>
            <a:pPr lvl="1">
              <a:lnSpc>
                <a:spcPct val="90000"/>
              </a:lnSpc>
            </a:pPr>
            <a:r>
              <a:rPr lang="en-US" altLang="en-US" sz="2400" u="sng" dirty="0">
                <a:solidFill>
                  <a:srgbClr val="0000CC"/>
                </a:solidFill>
                <a:latin typeface="Times New Roman" panose="02020603050405020304" pitchFamily="18" charset="0"/>
                <a:cs typeface="Times New Roman" panose="02020603050405020304" pitchFamily="18" charset="0"/>
              </a:rPr>
              <a:t>Example</a:t>
            </a:r>
            <a:r>
              <a:rPr lang="en-US" altLang="en-US" sz="2400" dirty="0">
                <a:solidFill>
                  <a:srgbClr val="0000CC"/>
                </a:solidFill>
                <a:latin typeface="Times New Roman" panose="02020603050405020304" pitchFamily="18" charset="0"/>
                <a:cs typeface="Times New Roman" panose="02020603050405020304" pitchFamily="18" charset="0"/>
              </a:rPr>
              <a:t>:</a:t>
            </a:r>
          </a:p>
          <a:p>
            <a:pPr lvl="1">
              <a:lnSpc>
                <a:spcPct val="90000"/>
              </a:lnSpc>
              <a:buFontTx/>
              <a:buNone/>
            </a:pPr>
            <a:r>
              <a:rPr lang="en-US" altLang="en-US" sz="2400" dirty="0">
                <a:solidFill>
                  <a:srgbClr val="0000CC"/>
                </a:solidFill>
                <a:latin typeface="Times New Roman" panose="02020603050405020304" pitchFamily="18" charset="0"/>
                <a:cs typeface="Times New Roman" panose="02020603050405020304" pitchFamily="18" charset="0"/>
              </a:rPr>
              <a:t>	SR=22,050 Hz</a:t>
            </a:r>
          </a:p>
          <a:p>
            <a:pPr lvl="1">
              <a:lnSpc>
                <a:spcPct val="90000"/>
              </a:lnSpc>
              <a:buFontTx/>
              <a:buNone/>
            </a:pPr>
            <a:r>
              <a:rPr lang="en-US" altLang="en-US" sz="2400" dirty="0">
                <a:solidFill>
                  <a:srgbClr val="0000CC"/>
                </a:solidFill>
                <a:latin typeface="Times New Roman" panose="02020603050405020304" pitchFamily="18" charset="0"/>
                <a:cs typeface="Times New Roman" panose="02020603050405020304" pitchFamily="18" charset="0"/>
              </a:rPr>
              <a:t>	Nyquist Frequency = SR/2 = 11,025 Hz</a:t>
            </a:r>
            <a:endParaRPr lang="en-US" altLang="en-US" dirty="0">
              <a:solidFill>
                <a:srgbClr val="00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5382076"/>
      </p:ext>
    </p:extLst>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4530" name="Rectangle 1026"/>
          <p:cNvSpPr>
            <a:spLocks noGrp="1" noChangeArrowheads="1"/>
          </p:cNvSpPr>
          <p:nvPr>
            <p:ph type="title"/>
          </p:nvPr>
        </p:nvSpPr>
        <p:spPr>
          <a:xfrm>
            <a:off x="258549" y="242248"/>
            <a:ext cx="9163050" cy="685800"/>
          </a:xfrm>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4531" name="Rectangle 1027"/>
          <p:cNvSpPr>
            <a:spLocks noGrp="1" noChangeArrowheads="1"/>
          </p:cNvSpPr>
          <p:nvPr>
            <p:ph idx="1"/>
          </p:nvPr>
        </p:nvSpPr>
        <p:spPr>
          <a:xfrm>
            <a:off x="1720850" y="1371600"/>
            <a:ext cx="8832850" cy="4876800"/>
          </a:xfrm>
        </p:spPr>
        <p:txBody>
          <a:bodyPr>
            <a:normAutofit/>
          </a:bodyPr>
          <a:lstStyle/>
          <a:p>
            <a:r>
              <a:rPr lang="en-US" altLang="en-US" sz="3200" dirty="0">
                <a:solidFill>
                  <a:srgbClr val="0000CC"/>
                </a:solidFill>
                <a:latin typeface="Times New Roman" panose="02020603050405020304" pitchFamily="18" charset="0"/>
                <a:cs typeface="Times New Roman" panose="02020603050405020304" pitchFamily="18" charset="0"/>
              </a:rPr>
              <a:t>Frequencies above Nyquist frequency "fold over" to sound like lower frequencies.</a:t>
            </a:r>
          </a:p>
          <a:p>
            <a:pPr lvl="1"/>
            <a:r>
              <a:rPr lang="en-US" altLang="en-US" sz="2800" dirty="0">
                <a:solidFill>
                  <a:srgbClr val="0000CC"/>
                </a:solidFill>
                <a:latin typeface="Times New Roman" panose="02020603050405020304" pitchFamily="18" charset="0"/>
                <a:cs typeface="Times New Roman" panose="02020603050405020304" pitchFamily="18" charset="0"/>
              </a:rPr>
              <a:t>This fold over is called </a:t>
            </a:r>
            <a:r>
              <a:rPr lang="en-US" altLang="en-US" sz="2800" i="1" dirty="0">
                <a:solidFill>
                  <a:srgbClr val="0000CC"/>
                </a:solidFill>
                <a:latin typeface="Times New Roman" panose="02020603050405020304" pitchFamily="18" charset="0"/>
                <a:cs typeface="Times New Roman" panose="02020603050405020304" pitchFamily="18" charset="0"/>
              </a:rPr>
              <a:t>aliasing</a:t>
            </a:r>
            <a:r>
              <a:rPr lang="en-US" altLang="en-US" sz="2800" dirty="0">
                <a:solidFill>
                  <a:srgbClr val="0000CC"/>
                </a:solidFill>
                <a:latin typeface="Times New Roman" panose="02020603050405020304" pitchFamily="18" charset="0"/>
                <a:cs typeface="Times New Roman" panose="02020603050405020304" pitchFamily="18" charset="0"/>
              </a:rPr>
              <a:t>.</a:t>
            </a:r>
          </a:p>
          <a:p>
            <a:endParaRPr lang="en-US" altLang="en-US" sz="3200" dirty="0">
              <a:solidFill>
                <a:srgbClr val="0000CC"/>
              </a:solidFill>
              <a:latin typeface="Times New Roman" panose="02020603050405020304" pitchFamily="18" charset="0"/>
              <a:cs typeface="Times New Roman" panose="02020603050405020304" pitchFamily="18" charset="0"/>
            </a:endParaRPr>
          </a:p>
          <a:p>
            <a:r>
              <a:rPr lang="en-US" altLang="en-US" sz="3200" dirty="0">
                <a:solidFill>
                  <a:srgbClr val="0000CC"/>
                </a:solidFill>
                <a:latin typeface="Times New Roman" panose="02020603050405020304" pitchFamily="18" charset="0"/>
                <a:cs typeface="Times New Roman" panose="02020603050405020304" pitchFamily="18" charset="0"/>
              </a:rPr>
              <a:t>Aliased frequency f in range [SR/2, SR] becomes f':</a:t>
            </a:r>
          </a:p>
          <a:p>
            <a:pPr algn="ctr">
              <a:buFontTx/>
              <a:buNone/>
            </a:pPr>
            <a:r>
              <a:rPr lang="en-US" altLang="en-US" sz="3200" dirty="0">
                <a:solidFill>
                  <a:srgbClr val="A50021"/>
                </a:solidFill>
                <a:latin typeface="Times New Roman" panose="02020603050405020304" pitchFamily="18" charset="0"/>
                <a:cs typeface="Times New Roman" panose="02020603050405020304" pitchFamily="18" charset="0"/>
              </a:rPr>
              <a:t>f' = |f - SR|</a:t>
            </a:r>
          </a:p>
        </p:txBody>
      </p:sp>
    </p:spTree>
    <p:extLst>
      <p:ext uri="{BB962C8B-B14F-4D97-AF65-F5344CB8AC3E}">
        <p14:creationId xmlns:p14="http://schemas.microsoft.com/office/powerpoint/2010/main" val="3749226065"/>
      </p:ext>
    </p:extLst>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367731" y="351430"/>
            <a:ext cx="9163050" cy="685800"/>
          </a:xfrm>
        </p:spPr>
        <p:txBody>
          <a:bodyPr>
            <a:normAutofit/>
          </a:bodyPr>
          <a:lstStyle/>
          <a:p>
            <a:r>
              <a:rPr lang="en-US" altLang="en-US" sz="36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5555" name="Rectangle 3"/>
          <p:cNvSpPr>
            <a:spLocks noGrp="1" noChangeArrowheads="1"/>
          </p:cNvSpPr>
          <p:nvPr>
            <p:ph idx="1"/>
          </p:nvPr>
        </p:nvSpPr>
        <p:spPr>
          <a:xfrm>
            <a:off x="450281" y="1170296"/>
            <a:ext cx="8997950" cy="4419600"/>
          </a:xfrm>
        </p:spPr>
        <p:txBody>
          <a:bodyPr/>
          <a:lstStyle/>
          <a:p>
            <a:pPr>
              <a:buFontTx/>
              <a:buNone/>
            </a:pPr>
            <a:r>
              <a:rPr lang="en-US" altLang="en-US" dirty="0"/>
              <a:t>		</a:t>
            </a:r>
            <a:r>
              <a:rPr lang="en-US" altLang="en-US" sz="3200" dirty="0">
                <a:solidFill>
                  <a:srgbClr val="A50021"/>
                </a:solidFill>
                <a:latin typeface="Times New Roman" panose="02020603050405020304" pitchFamily="18" charset="0"/>
                <a:cs typeface="Times New Roman" panose="02020603050405020304" pitchFamily="18" charset="0"/>
              </a:rPr>
              <a:t>f' = |f - SR|</a:t>
            </a:r>
          </a:p>
          <a:p>
            <a:endParaRPr lang="en-US" altLang="en-US" sz="3200" dirty="0">
              <a:solidFill>
                <a:srgbClr val="0000CC"/>
              </a:solidFill>
              <a:latin typeface="Times New Roman" panose="02020603050405020304" pitchFamily="18" charset="0"/>
              <a:cs typeface="Times New Roman" panose="02020603050405020304" pitchFamily="18" charset="0"/>
            </a:endParaRPr>
          </a:p>
          <a:p>
            <a:r>
              <a:rPr lang="en-US" altLang="en-US" sz="3200" u="sng" dirty="0">
                <a:solidFill>
                  <a:srgbClr val="0000CC"/>
                </a:solidFill>
                <a:latin typeface="Times New Roman" panose="02020603050405020304" pitchFamily="18" charset="0"/>
                <a:cs typeface="Times New Roman" panose="02020603050405020304" pitchFamily="18" charset="0"/>
              </a:rPr>
              <a:t>Example</a:t>
            </a:r>
            <a:r>
              <a:rPr lang="en-US" altLang="en-US" sz="3200" dirty="0">
                <a:solidFill>
                  <a:srgbClr val="0000CC"/>
                </a:solidFill>
                <a:latin typeface="Times New Roman" panose="02020603050405020304" pitchFamily="18" charset="0"/>
                <a:cs typeface="Times New Roman" panose="02020603050405020304" pitchFamily="18" charset="0"/>
              </a:rPr>
              <a:t>:</a:t>
            </a:r>
          </a:p>
          <a:p>
            <a:pPr lvl="1"/>
            <a:r>
              <a:rPr lang="en-US" altLang="en-US" sz="2800" dirty="0">
                <a:solidFill>
                  <a:srgbClr val="0000CC"/>
                </a:solidFill>
                <a:latin typeface="Times New Roman" panose="02020603050405020304" pitchFamily="18" charset="0"/>
                <a:cs typeface="Times New Roman" panose="02020603050405020304" pitchFamily="18" charset="0"/>
              </a:rPr>
              <a:t>SR = 20,000 Hz</a:t>
            </a:r>
          </a:p>
          <a:p>
            <a:pPr lvl="1"/>
            <a:r>
              <a:rPr lang="en-US" altLang="en-US" sz="2800" dirty="0">
                <a:solidFill>
                  <a:srgbClr val="0000CC"/>
                </a:solidFill>
                <a:latin typeface="Times New Roman" panose="02020603050405020304" pitchFamily="18" charset="0"/>
                <a:cs typeface="Times New Roman" panose="02020603050405020304" pitchFamily="18" charset="0"/>
              </a:rPr>
              <a:t>Nyquist Frequency = 10,000 Hz</a:t>
            </a:r>
          </a:p>
          <a:p>
            <a:pPr lvl="1"/>
            <a:r>
              <a:rPr lang="en-US" altLang="en-US" sz="2800" dirty="0">
                <a:solidFill>
                  <a:srgbClr val="0000CC"/>
                </a:solidFill>
                <a:latin typeface="Times New Roman" panose="02020603050405020304" pitchFamily="18" charset="0"/>
                <a:cs typeface="Times New Roman" panose="02020603050405020304" pitchFamily="18" charset="0"/>
              </a:rPr>
              <a:t>f = 12,000 Hz → f' = 8,000 Hz</a:t>
            </a:r>
          </a:p>
          <a:p>
            <a:pPr lvl="1"/>
            <a:r>
              <a:rPr lang="en-US" altLang="en-US" sz="2800" dirty="0">
                <a:solidFill>
                  <a:srgbClr val="0000CC"/>
                </a:solidFill>
                <a:latin typeface="Times New Roman" panose="02020603050405020304" pitchFamily="18" charset="0"/>
                <a:cs typeface="Times New Roman" panose="02020603050405020304" pitchFamily="18" charset="0"/>
              </a:rPr>
              <a:t>f = 18,000 Hz → f' = 2,000 Hz</a:t>
            </a:r>
          </a:p>
          <a:p>
            <a:pPr lvl="1"/>
            <a:r>
              <a:rPr lang="en-US" altLang="en-US" sz="2800" dirty="0">
                <a:solidFill>
                  <a:srgbClr val="0000CC"/>
                </a:solidFill>
                <a:latin typeface="Times New Roman" panose="02020603050405020304" pitchFamily="18" charset="0"/>
                <a:cs typeface="Times New Roman" panose="02020603050405020304" pitchFamily="18" charset="0"/>
              </a:rPr>
              <a:t>f = 20,000 Hz → f' = 0 Hz</a:t>
            </a:r>
          </a:p>
        </p:txBody>
      </p:sp>
      <p:pic>
        <p:nvPicPr>
          <p:cNvPr id="535556" name="Picture 4" descr="waveforms7"/>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168126" y="738913"/>
            <a:ext cx="6023874" cy="3520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845260"/>
      </p:ext>
    </p:extLst>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a:xfrm>
            <a:off x="258549" y="76200"/>
            <a:ext cx="9163050" cy="685800"/>
          </a:xfrm>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6579" name="Rectangle 3"/>
          <p:cNvSpPr>
            <a:spLocks noGrp="1" noChangeArrowheads="1"/>
          </p:cNvSpPr>
          <p:nvPr>
            <p:ph idx="1"/>
          </p:nvPr>
        </p:nvSpPr>
        <p:spPr>
          <a:xfrm>
            <a:off x="423649" y="762000"/>
            <a:ext cx="8997950" cy="2209800"/>
          </a:xfrm>
        </p:spPr>
        <p:txBody>
          <a:bodyPr/>
          <a:lstStyle/>
          <a:p>
            <a:r>
              <a:rPr lang="en-US" altLang="en-US" u="sng" dirty="0">
                <a:solidFill>
                  <a:srgbClr val="0000CC"/>
                </a:solidFill>
                <a:latin typeface="Times New Roman" panose="02020603050405020304" pitchFamily="18" charset="0"/>
                <a:cs typeface="Times New Roman" panose="02020603050405020304" pitchFamily="18" charset="0"/>
              </a:rPr>
              <a:t>Graphical Example 1a</a:t>
            </a:r>
            <a:r>
              <a:rPr lang="en-US" altLang="en-US" dirty="0">
                <a:solidFill>
                  <a:srgbClr val="0000CC"/>
                </a:solidFill>
                <a:latin typeface="Times New Roman" panose="02020603050405020304" pitchFamily="18" charset="0"/>
                <a:cs typeface="Times New Roman" panose="02020603050405020304" pitchFamily="18" charset="0"/>
              </a:rPr>
              <a:t>:</a:t>
            </a:r>
          </a:p>
          <a:p>
            <a:pPr lvl="1"/>
            <a:r>
              <a:rPr lang="en-US" altLang="en-US" dirty="0">
                <a:solidFill>
                  <a:srgbClr val="0000CC"/>
                </a:solidFill>
                <a:latin typeface="Times New Roman" panose="02020603050405020304" pitchFamily="18" charset="0"/>
                <a:cs typeface="Times New Roman" panose="02020603050405020304" pitchFamily="18" charset="0"/>
              </a:rPr>
              <a:t>SR = 20,000 Hz</a:t>
            </a:r>
          </a:p>
          <a:p>
            <a:pPr lvl="1"/>
            <a:r>
              <a:rPr lang="en-US" altLang="en-US" dirty="0">
                <a:solidFill>
                  <a:srgbClr val="0000CC"/>
                </a:solidFill>
                <a:latin typeface="Times New Roman" panose="02020603050405020304" pitchFamily="18" charset="0"/>
                <a:cs typeface="Times New Roman" panose="02020603050405020304" pitchFamily="18" charset="0"/>
              </a:rPr>
              <a:t>Nyquist Frequency = 10,000 Hz</a:t>
            </a:r>
          </a:p>
          <a:p>
            <a:pPr lvl="1"/>
            <a:r>
              <a:rPr lang="en-US" altLang="en-US" dirty="0">
                <a:solidFill>
                  <a:srgbClr val="0000CC"/>
                </a:solidFill>
                <a:latin typeface="Times New Roman" panose="02020603050405020304" pitchFamily="18" charset="0"/>
                <a:cs typeface="Times New Roman" panose="02020603050405020304" pitchFamily="18" charset="0"/>
              </a:rPr>
              <a:t>f = 2,500 Hz (no aliasing)</a:t>
            </a:r>
          </a:p>
        </p:txBody>
      </p:sp>
      <p:pic>
        <p:nvPicPr>
          <p:cNvPr id="536581" name="Picture 5" descr="waveforms8_1"/>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83701" y="2442949"/>
            <a:ext cx="7531157" cy="44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045947"/>
      </p:ext>
    </p:extLst>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122072" y="105770"/>
            <a:ext cx="9163050" cy="685800"/>
          </a:xfrm>
        </p:spPr>
        <p:txBody>
          <a:bodyPr>
            <a:normAutofit/>
          </a:bodyPr>
          <a:lstStyle/>
          <a:p>
            <a:r>
              <a:rPr lang="en-US" altLang="en-US" sz="36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7603" name="Rectangle 3"/>
          <p:cNvSpPr>
            <a:spLocks noGrp="1" noChangeArrowheads="1"/>
          </p:cNvSpPr>
          <p:nvPr>
            <p:ph idx="1"/>
          </p:nvPr>
        </p:nvSpPr>
        <p:spPr>
          <a:xfrm>
            <a:off x="287172" y="791570"/>
            <a:ext cx="8997950" cy="2057400"/>
          </a:xfrm>
        </p:spPr>
        <p:txBody>
          <a:bodyPr>
            <a:normAutofit/>
          </a:bodyPr>
          <a:lstStyle/>
          <a:p>
            <a:pPr>
              <a:lnSpc>
                <a:spcPct val="90000"/>
              </a:lnSpc>
            </a:pPr>
            <a:r>
              <a:rPr lang="en-US" altLang="en-US" sz="3200" u="sng" dirty="0">
                <a:solidFill>
                  <a:srgbClr val="0000CC"/>
                </a:solidFill>
                <a:latin typeface="Times New Roman" panose="02020603050405020304" pitchFamily="18" charset="0"/>
                <a:cs typeface="Times New Roman" panose="02020603050405020304" pitchFamily="18" charset="0"/>
              </a:rPr>
              <a:t>Graphical Example 1b</a:t>
            </a:r>
            <a:r>
              <a:rPr lang="en-US" altLang="en-US" sz="3200" dirty="0">
                <a:solidFill>
                  <a:srgbClr val="0000CC"/>
                </a:solidFill>
                <a:latin typeface="Times New Roman" panose="02020603050405020304" pitchFamily="18" charset="0"/>
                <a:cs typeface="Times New Roman" panose="02020603050405020304" pitchFamily="18" charset="0"/>
              </a:rPr>
              <a:t>:</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SR = 20,000 Hz</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Nyquist Frequency = 10,000 Hz</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f = 5,000 Hz (no aliasing)</a:t>
            </a:r>
          </a:p>
        </p:txBody>
      </p:sp>
      <p:pic>
        <p:nvPicPr>
          <p:cNvPr id="537605" name="Picture 5" descr="waveforms8_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87172" y="2726081"/>
            <a:ext cx="11542814" cy="3293719"/>
          </a:xfrm>
          <a:prstGeom prst="rect">
            <a:avLst/>
          </a:prstGeom>
          <a:noFill/>
          <a:extLst>
            <a:ext uri="{909E8E84-426E-40DD-AFC4-6F175D3DCCD1}">
              <a14:hiddenFill xmlns:a14="http://schemas.microsoft.com/office/drawing/2010/main">
                <a:solidFill>
                  <a:srgbClr val="FFFFFF"/>
                </a:solidFill>
              </a14:hiddenFill>
            </a:ext>
          </a:extLst>
        </p:spPr>
      </p:pic>
      <p:sp>
        <p:nvSpPr>
          <p:cNvPr id="537606" name="Rectangle 6"/>
          <p:cNvSpPr>
            <a:spLocks noChangeArrowheads="1"/>
          </p:cNvSpPr>
          <p:nvPr/>
        </p:nvSpPr>
        <p:spPr bwMode="auto">
          <a:xfrm>
            <a:off x="122832" y="6019800"/>
            <a:ext cx="11928146"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lr>
                <a:schemeClr val="hlink"/>
              </a:buClr>
              <a:buChar char="•"/>
              <a:defRPr sz="3200" b="1">
                <a:solidFill>
                  <a:srgbClr val="FFFF00"/>
                </a:solidFill>
                <a:effectLst>
                  <a:outerShdw blurRad="38100" dist="38100" dir="2700000" algn="tl">
                    <a:srgbClr val="000000"/>
                  </a:outerShdw>
                </a:effectLst>
                <a:latin typeface="Arial" panose="020B0604020202020204" pitchFamily="34" charset="0"/>
              </a:defRPr>
            </a:lvl1pPr>
            <a:lvl2pPr marL="742950" indent="-285750">
              <a:spcBef>
                <a:spcPct val="20000"/>
              </a:spcBef>
              <a:buClr>
                <a:schemeClr val="hlink"/>
              </a:buClr>
              <a:buChar char="•"/>
              <a:defRPr sz="2800" b="1">
                <a:solidFill>
                  <a:srgbClr val="FFFFFF"/>
                </a:solidFill>
                <a:effectLst>
                  <a:outerShdw blurRad="38100" dist="38100" dir="2700000" algn="tl">
                    <a:srgbClr val="000000"/>
                  </a:outerShdw>
                </a:effectLst>
                <a:latin typeface="Arial" panose="020B0604020202020204" pitchFamily="34" charset="0"/>
              </a:defRPr>
            </a:lvl2pPr>
            <a:lvl3pPr marL="1143000" indent="-228600">
              <a:spcBef>
                <a:spcPct val="20000"/>
              </a:spcBef>
              <a:buClr>
                <a:schemeClr val="hlink"/>
              </a:buClr>
              <a:buChar char="•"/>
              <a:defRPr sz="2400" b="1">
                <a:solidFill>
                  <a:srgbClr val="FFFFFF"/>
                </a:solidFill>
                <a:effectLst>
                  <a:outerShdw blurRad="38100" dist="38100" dir="2700000" algn="tl">
                    <a:srgbClr val="000000"/>
                  </a:outerShdw>
                </a:effectLst>
                <a:latin typeface="Arial" panose="020B0604020202020204" pitchFamily="34" charset="0"/>
              </a:defRPr>
            </a:lvl3pPr>
            <a:lvl4pPr marL="1600200" indent="-228600">
              <a:spcBef>
                <a:spcPct val="20000"/>
              </a:spcBef>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4pPr>
            <a:lvl5pPr marL="2057400" indent="-228600">
              <a:spcBef>
                <a:spcPct val="20000"/>
              </a:spcBef>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5pPr>
            <a:lvl6pPr marL="25146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6pPr>
            <a:lvl7pPr marL="29718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7pPr>
            <a:lvl8pPr marL="34290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8pPr>
            <a:lvl9pPr marL="3886200" indent="-228600" eaLnBrk="0" fontAlgn="base" hangingPunct="0">
              <a:spcBef>
                <a:spcPct val="20000"/>
              </a:spcBef>
              <a:spcAft>
                <a:spcPct val="0"/>
              </a:spcAft>
              <a:buClr>
                <a:schemeClr val="hlink"/>
              </a:buClr>
              <a:buChar char="•"/>
              <a:defRPr sz="2000" b="1">
                <a:solidFill>
                  <a:srgbClr val="FFFFFF"/>
                </a:solidFill>
                <a:effectLst>
                  <a:outerShdw blurRad="38100" dist="38100" dir="2700000" algn="tl">
                    <a:srgbClr val="000000"/>
                  </a:outerShdw>
                </a:effectLst>
                <a:latin typeface="Arial" panose="020B0604020202020204" pitchFamily="34" charset="0"/>
              </a:defRPr>
            </a:lvl9pPr>
          </a:lstStyle>
          <a:p>
            <a:pPr eaLnBrk="0" fontAlgn="base" hangingPunct="0">
              <a:spcAft>
                <a:spcPct val="0"/>
              </a:spcAft>
              <a:buClr>
                <a:srgbClr val="C000C0"/>
              </a:buClr>
              <a:buFontTx/>
              <a:buNone/>
            </a:pPr>
            <a:r>
              <a:rPr lang="en-US" altLang="en-US" dirty="0"/>
              <a:t>	</a:t>
            </a:r>
            <a:r>
              <a:rPr lang="en-US" altLang="en-US" sz="2400" dirty="0">
                <a:solidFill>
                  <a:srgbClr val="A50021"/>
                </a:solidFill>
                <a:effectLst/>
                <a:latin typeface="Times New Roman" panose="02020603050405020304" pitchFamily="18" charset="0"/>
                <a:cs typeface="Times New Roman" panose="02020603050405020304" pitchFamily="18" charset="0"/>
              </a:rPr>
              <a:t>(left and right figures have same frequency, but have different sampling points)</a:t>
            </a:r>
          </a:p>
        </p:txBody>
      </p:sp>
    </p:spTree>
    <p:extLst>
      <p:ext uri="{BB962C8B-B14F-4D97-AF65-F5344CB8AC3E}">
        <p14:creationId xmlns:p14="http://schemas.microsoft.com/office/powerpoint/2010/main" val="877428610"/>
      </p:ext>
    </p:extLst>
  </p:cSld>
  <p:clrMapOvr>
    <a:masterClrMapping/>
  </p:clrMapOvr>
  <p:transition spd="med">
    <p:random/>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8626" name="Rectangle 2"/>
          <p:cNvSpPr>
            <a:spLocks noGrp="1" noChangeArrowheads="1"/>
          </p:cNvSpPr>
          <p:nvPr>
            <p:ph type="title"/>
          </p:nvPr>
        </p:nvSpPr>
        <p:spPr>
          <a:xfrm>
            <a:off x="135720" y="228600"/>
            <a:ext cx="9163050" cy="685800"/>
          </a:xfrm>
        </p:spPr>
        <p:txBody>
          <a:bodyPr>
            <a:normAutofit/>
          </a:bodyPr>
          <a:lstStyle/>
          <a:p>
            <a:r>
              <a:rPr lang="en-US" altLang="en-US" sz="32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8627" name="Rectangle 3"/>
          <p:cNvSpPr>
            <a:spLocks noGrp="1" noChangeArrowheads="1"/>
          </p:cNvSpPr>
          <p:nvPr>
            <p:ph idx="1"/>
          </p:nvPr>
        </p:nvSpPr>
        <p:spPr>
          <a:xfrm>
            <a:off x="1555750" y="1066800"/>
            <a:ext cx="8997950" cy="2057400"/>
          </a:xfrm>
        </p:spPr>
        <p:txBody>
          <a:bodyPr>
            <a:normAutofit/>
          </a:bodyPr>
          <a:lstStyle/>
          <a:p>
            <a:pPr>
              <a:lnSpc>
                <a:spcPct val="90000"/>
              </a:lnSpc>
            </a:pPr>
            <a:r>
              <a:rPr lang="en-US" altLang="en-US" sz="3200" u="sng" dirty="0">
                <a:solidFill>
                  <a:srgbClr val="0000CC"/>
                </a:solidFill>
                <a:latin typeface="Times New Roman" panose="02020603050405020304" pitchFamily="18" charset="0"/>
                <a:cs typeface="Times New Roman" panose="02020603050405020304" pitchFamily="18" charset="0"/>
              </a:rPr>
              <a:t>Graphical Example 2</a:t>
            </a:r>
            <a:r>
              <a:rPr lang="en-US" altLang="en-US" sz="3200" dirty="0">
                <a:solidFill>
                  <a:srgbClr val="0000CC"/>
                </a:solidFill>
                <a:latin typeface="Times New Roman" panose="02020603050405020304" pitchFamily="18" charset="0"/>
                <a:cs typeface="Times New Roman" panose="02020603050405020304" pitchFamily="18" charset="0"/>
              </a:rPr>
              <a:t>:</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SR = 20,000 Hz</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Nyquist Frequency = 10,000 Hz</a:t>
            </a:r>
          </a:p>
          <a:p>
            <a:pPr lvl="1">
              <a:lnSpc>
                <a:spcPct val="90000"/>
              </a:lnSpc>
            </a:pPr>
            <a:r>
              <a:rPr lang="en-US" altLang="en-US" sz="2800" dirty="0">
                <a:solidFill>
                  <a:srgbClr val="0000CC"/>
                </a:solidFill>
                <a:latin typeface="Times New Roman" panose="02020603050405020304" pitchFamily="18" charset="0"/>
                <a:cs typeface="Times New Roman" panose="02020603050405020304" pitchFamily="18" charset="0"/>
              </a:rPr>
              <a:t>f = 10,000 Hz (no aliasing)</a:t>
            </a:r>
          </a:p>
        </p:txBody>
      </p:sp>
      <p:pic>
        <p:nvPicPr>
          <p:cNvPr id="538630" name="Picture 6" descr="waveforms9_1"/>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7922" y="2934519"/>
            <a:ext cx="10003809" cy="3810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707790"/>
      </p:ext>
    </p:extLst>
  </p:cSld>
  <p:clrMapOvr>
    <a:masterClrMapping/>
  </p:clrMapOvr>
  <p:transition spd="med">
    <p:random/>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122072" y="152400"/>
            <a:ext cx="9163050" cy="685800"/>
          </a:xfrm>
        </p:spPr>
        <p:txBody>
          <a:bodyPr>
            <a:normAutofit/>
          </a:bodyPr>
          <a:lstStyle/>
          <a:p>
            <a:r>
              <a:rPr lang="en-US" altLang="en-US" sz="3600"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39651" name="Rectangle 3"/>
          <p:cNvSpPr>
            <a:spLocks noGrp="1" noChangeArrowheads="1"/>
          </p:cNvSpPr>
          <p:nvPr>
            <p:ph idx="1"/>
          </p:nvPr>
        </p:nvSpPr>
        <p:spPr>
          <a:xfrm>
            <a:off x="1555750" y="1066800"/>
            <a:ext cx="8997950" cy="2057400"/>
          </a:xfrm>
        </p:spPr>
        <p:txBody>
          <a:bodyPr>
            <a:normAutofit/>
          </a:bodyPr>
          <a:lstStyle/>
          <a:p>
            <a:r>
              <a:rPr lang="en-US" altLang="en-US" sz="3600" u="sng" dirty="0">
                <a:solidFill>
                  <a:srgbClr val="0000CC"/>
                </a:solidFill>
                <a:latin typeface="Times New Roman" panose="02020603050405020304" pitchFamily="18" charset="0"/>
                <a:cs typeface="Times New Roman" panose="02020603050405020304" pitchFamily="18" charset="0"/>
              </a:rPr>
              <a:t>Graphical Example 2</a:t>
            </a:r>
            <a:r>
              <a:rPr lang="en-US" altLang="en-US" sz="3600" dirty="0">
                <a:solidFill>
                  <a:srgbClr val="0000CC"/>
                </a:solidFill>
                <a:latin typeface="Times New Roman" panose="02020603050405020304" pitchFamily="18" charset="0"/>
                <a:cs typeface="Times New Roman" panose="02020603050405020304" pitchFamily="18" charset="0"/>
              </a:rPr>
              <a:t>:</a:t>
            </a:r>
          </a:p>
          <a:p>
            <a:pPr lvl="1"/>
            <a:r>
              <a:rPr lang="en-US" altLang="en-US" sz="3200" dirty="0">
                <a:solidFill>
                  <a:srgbClr val="0000CC"/>
                </a:solidFill>
                <a:latin typeface="Times New Roman" panose="02020603050405020304" pitchFamily="18" charset="0"/>
                <a:cs typeface="Times New Roman" panose="02020603050405020304" pitchFamily="18" charset="0"/>
              </a:rPr>
              <a:t>BUT, if sample points fall on zero-crossings the sound is completely cancelled out</a:t>
            </a:r>
          </a:p>
        </p:txBody>
      </p:sp>
      <p:pic>
        <p:nvPicPr>
          <p:cNvPr id="539653" name="Picture 5" descr="waveforms9_2"/>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895237" y="2615821"/>
            <a:ext cx="7997701" cy="4242179"/>
          </a:xfrm>
          <a:prstGeom prst="rect">
            <a:avLst/>
          </a:prstGeom>
          <a:noFill/>
          <a:extLst>
            <a:ext uri="{909E8E84-426E-40DD-AFC4-6F175D3DCCD1}">
              <a14:hiddenFill xmlns:a14="http://schemas.microsoft.com/office/drawing/2010/main">
                <a:solidFill>
                  <a:srgbClr val="FFFFFF"/>
                </a:solidFill>
              </a14:hiddenFill>
            </a:ext>
          </a:extLst>
        </p:spPr>
      </p:pic>
      <p:sp>
        <p:nvSpPr>
          <p:cNvPr id="539654" name="Line 6"/>
          <p:cNvSpPr>
            <a:spLocks noChangeShapeType="1"/>
          </p:cNvSpPr>
          <p:nvPr/>
        </p:nvSpPr>
        <p:spPr bwMode="auto">
          <a:xfrm>
            <a:off x="3239351" y="4615216"/>
            <a:ext cx="5852160" cy="0"/>
          </a:xfrm>
          <a:prstGeom prst="line">
            <a:avLst/>
          </a:prstGeom>
          <a:noFill/>
          <a:ln w="57150">
            <a:solidFill>
              <a:srgbClr val="FF0000"/>
            </a:solidFill>
            <a:round/>
            <a:headEnd type="none" w="sm" len="sm"/>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fontAlgn="base" hangingPunct="0">
              <a:spcBef>
                <a:spcPct val="0"/>
              </a:spcBef>
              <a:spcAft>
                <a:spcPct val="0"/>
              </a:spcAft>
            </a:pPr>
            <a:endParaRPr lang="en-US" sz="2000" b="1">
              <a:solidFill>
                <a:srgbClr val="FFFFFF"/>
              </a:solidFill>
            </a:endParaRPr>
          </a:p>
        </p:txBody>
      </p:sp>
    </p:spTree>
    <p:extLst>
      <p:ext uri="{BB962C8B-B14F-4D97-AF65-F5344CB8AC3E}">
        <p14:creationId xmlns:p14="http://schemas.microsoft.com/office/powerpoint/2010/main" val="378303276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539654"/>
                                        </p:tgtEl>
                                        <p:attrNameLst>
                                          <p:attrName>style.visibility</p:attrName>
                                        </p:attrNameLst>
                                      </p:cBhvr>
                                      <p:to>
                                        <p:strVal val="visible"/>
                                      </p:to>
                                    </p:set>
                                    <p:anim calcmode="lin" valueType="num">
                                      <p:cBhvr>
                                        <p:cTn id="7" dur="500" fill="hold"/>
                                        <p:tgtEl>
                                          <p:spTgt spid="539654"/>
                                        </p:tgtEl>
                                        <p:attrNameLst>
                                          <p:attrName>ppt_x</p:attrName>
                                        </p:attrNameLst>
                                      </p:cBhvr>
                                      <p:tavLst>
                                        <p:tav tm="0">
                                          <p:val>
                                            <p:strVal val="#ppt_x-#ppt_w/2"/>
                                          </p:val>
                                        </p:tav>
                                        <p:tav tm="100000">
                                          <p:val>
                                            <p:strVal val="#ppt_x"/>
                                          </p:val>
                                        </p:tav>
                                      </p:tavLst>
                                    </p:anim>
                                    <p:anim calcmode="lin" valueType="num">
                                      <p:cBhvr>
                                        <p:cTn id="8" dur="500" fill="hold"/>
                                        <p:tgtEl>
                                          <p:spTgt spid="539654"/>
                                        </p:tgtEl>
                                        <p:attrNameLst>
                                          <p:attrName>ppt_y</p:attrName>
                                        </p:attrNameLst>
                                      </p:cBhvr>
                                      <p:tavLst>
                                        <p:tav tm="0">
                                          <p:val>
                                            <p:strVal val="#ppt_y"/>
                                          </p:val>
                                        </p:tav>
                                        <p:tav tm="100000">
                                          <p:val>
                                            <p:strVal val="#ppt_y"/>
                                          </p:val>
                                        </p:tav>
                                      </p:tavLst>
                                    </p:anim>
                                    <p:anim calcmode="lin" valueType="num">
                                      <p:cBhvr>
                                        <p:cTn id="9" dur="500" fill="hold"/>
                                        <p:tgtEl>
                                          <p:spTgt spid="539654"/>
                                        </p:tgtEl>
                                        <p:attrNameLst>
                                          <p:attrName>ppt_w</p:attrName>
                                        </p:attrNameLst>
                                      </p:cBhvr>
                                      <p:tavLst>
                                        <p:tav tm="0">
                                          <p:val>
                                            <p:fltVal val="0"/>
                                          </p:val>
                                        </p:tav>
                                        <p:tav tm="100000">
                                          <p:val>
                                            <p:strVal val="#ppt_w"/>
                                          </p:val>
                                        </p:tav>
                                      </p:tavLst>
                                    </p:anim>
                                    <p:anim calcmode="lin" valueType="num">
                                      <p:cBhvr>
                                        <p:cTn id="10" dur="500" fill="hold"/>
                                        <p:tgtEl>
                                          <p:spTgt spid="53965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4"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a:xfrm>
            <a:off x="122072" y="220639"/>
            <a:ext cx="9163050" cy="609600"/>
          </a:xfrm>
        </p:spPr>
        <p:txBody>
          <a:bodyPr>
            <a:normAutofit fontScale="90000"/>
          </a:bodyPr>
          <a:lstStyle/>
          <a:p>
            <a:r>
              <a:rPr lang="en-US" altLang="en-US" dirty="0">
                <a:solidFill>
                  <a:srgbClr val="FF0000"/>
                </a:solidFill>
                <a:latin typeface="Times New Roman" panose="02020603050405020304" pitchFamily="18" charset="0"/>
                <a:cs typeface="Times New Roman" panose="02020603050405020304" pitchFamily="18" charset="0"/>
              </a:rPr>
              <a:t>Nyquist Theorem and Aliasing</a:t>
            </a:r>
          </a:p>
        </p:txBody>
      </p:sp>
      <p:sp>
        <p:nvSpPr>
          <p:cNvPr id="540675" name="Rectangle 3"/>
          <p:cNvSpPr>
            <a:spLocks noGrp="1" noChangeArrowheads="1"/>
          </p:cNvSpPr>
          <p:nvPr>
            <p:ph idx="1"/>
          </p:nvPr>
        </p:nvSpPr>
        <p:spPr>
          <a:xfrm>
            <a:off x="753617" y="830239"/>
            <a:ext cx="8997950" cy="1694597"/>
          </a:xfrm>
        </p:spPr>
        <p:txBody>
          <a:bodyPr/>
          <a:lstStyle/>
          <a:p>
            <a:pPr>
              <a:lnSpc>
                <a:spcPct val="90000"/>
              </a:lnSpc>
            </a:pPr>
            <a:r>
              <a:rPr lang="en-US" altLang="en-US" u="sng" dirty="0">
                <a:solidFill>
                  <a:srgbClr val="0000CC"/>
                </a:solidFill>
                <a:latin typeface="Times New Roman" panose="02020603050405020304" pitchFamily="18" charset="0"/>
                <a:cs typeface="Times New Roman" panose="02020603050405020304" pitchFamily="18" charset="0"/>
              </a:rPr>
              <a:t>Graphical Example 3</a:t>
            </a:r>
            <a:r>
              <a:rPr lang="en-US" altLang="en-US" dirty="0">
                <a:solidFill>
                  <a:srgbClr val="0000CC"/>
                </a:solidFill>
                <a:latin typeface="Times New Roman" panose="02020603050405020304" pitchFamily="18" charset="0"/>
                <a:cs typeface="Times New Roman" panose="02020603050405020304" pitchFamily="18" charset="0"/>
              </a:rPr>
              <a:t>:</a:t>
            </a:r>
          </a:p>
          <a:p>
            <a:pPr lvl="1">
              <a:lnSpc>
                <a:spcPct val="90000"/>
              </a:lnSpc>
            </a:pPr>
            <a:r>
              <a:rPr lang="en-US" altLang="en-US" dirty="0">
                <a:solidFill>
                  <a:srgbClr val="0000CC"/>
                </a:solidFill>
                <a:latin typeface="Times New Roman" panose="02020603050405020304" pitchFamily="18" charset="0"/>
                <a:cs typeface="Times New Roman" panose="02020603050405020304" pitchFamily="18" charset="0"/>
              </a:rPr>
              <a:t>SR = 20,000 Hz</a:t>
            </a:r>
          </a:p>
          <a:p>
            <a:pPr lvl="1">
              <a:lnSpc>
                <a:spcPct val="90000"/>
              </a:lnSpc>
            </a:pPr>
            <a:r>
              <a:rPr lang="en-US" altLang="en-US" dirty="0">
                <a:solidFill>
                  <a:srgbClr val="0000CC"/>
                </a:solidFill>
                <a:latin typeface="Times New Roman" panose="02020603050405020304" pitchFamily="18" charset="0"/>
                <a:cs typeface="Times New Roman" panose="02020603050405020304" pitchFamily="18" charset="0"/>
              </a:rPr>
              <a:t>Nyquist Frequency = 10,000 Hz</a:t>
            </a:r>
          </a:p>
          <a:p>
            <a:pPr lvl="1">
              <a:lnSpc>
                <a:spcPct val="90000"/>
              </a:lnSpc>
            </a:pPr>
            <a:r>
              <a:rPr lang="en-US" altLang="en-US" dirty="0">
                <a:solidFill>
                  <a:srgbClr val="0000CC"/>
                </a:solidFill>
                <a:latin typeface="Times New Roman" panose="02020603050405020304" pitchFamily="18" charset="0"/>
                <a:cs typeface="Times New Roman" panose="02020603050405020304" pitchFamily="18" charset="0"/>
              </a:rPr>
              <a:t>f = 12,500 Hz, f' = 7,500</a:t>
            </a:r>
          </a:p>
        </p:txBody>
      </p:sp>
      <p:pic>
        <p:nvPicPr>
          <p:cNvPr id="540678" name="Picture 6" descr="waveforms10_1"/>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720183" y="2838734"/>
            <a:ext cx="7031384" cy="4019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899869"/>
      </p:ext>
    </p:extLst>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blip>
          <a:stretch>
            <a:fillRect/>
          </a:stretch>
        </p:blipFill>
        <p:spPr>
          <a:xfrm>
            <a:off x="0" y="1"/>
            <a:ext cx="12192000" cy="6741994"/>
          </a:xfrm>
          <a:prstGeom prst="rect">
            <a:avLst/>
          </a:prstGeom>
        </p:spPr>
      </p:pic>
    </p:spTree>
    <p:extLst>
      <p:ext uri="{BB962C8B-B14F-4D97-AF65-F5344CB8AC3E}">
        <p14:creationId xmlns:p14="http://schemas.microsoft.com/office/powerpoint/2010/main" val="2383775332"/>
      </p:ext>
    </p:extLst>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0" y="0"/>
            <a:ext cx="12146673" cy="6755642"/>
          </a:xfrm>
          <a:prstGeom prst="rect">
            <a:avLst/>
          </a:prstGeom>
        </p:spPr>
      </p:pic>
    </p:spTree>
    <p:extLst>
      <p:ext uri="{BB962C8B-B14F-4D97-AF65-F5344CB8AC3E}">
        <p14:creationId xmlns:p14="http://schemas.microsoft.com/office/powerpoint/2010/main" val="1906140037"/>
      </p:ext>
    </p:extLst>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title"/>
          </p:nvPr>
        </p:nvSpPr>
        <p:spPr>
          <a:xfrm>
            <a:off x="457200" y="277813"/>
            <a:ext cx="8229600" cy="1139825"/>
          </a:xfrm>
        </p:spPr>
        <p:txBody>
          <a:bodyPr/>
          <a:lstStyle/>
          <a:p>
            <a:r>
              <a:rPr lang="en-US" altLang="en-US" sz="32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Digital better than Analog</a:t>
            </a:r>
          </a:p>
        </p:txBody>
      </p:sp>
      <p:sp>
        <p:nvSpPr>
          <p:cNvPr id="8" name="Rectangle 5"/>
          <p:cNvSpPr txBox="1">
            <a:spLocks noChangeArrowheads="1"/>
          </p:cNvSpPr>
          <p:nvPr/>
        </p:nvSpPr>
        <p:spPr bwMode="auto">
          <a:xfrm>
            <a:off x="457200" y="1600200"/>
            <a:ext cx="83820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fontAlgn="base">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fontAlgn="base">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fontAlgn="base">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fontAlgn="base">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en-US" sz="28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Analog</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0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t>	</a:t>
            </a: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Aging</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 Sensitivity to the environment</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 Uncertain performance in production units</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 Variation in performance of units</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 Sensitivity analog traces on PCBs</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r>
              <a:rPr kumimoji="0" lang="en-US" altLang="en-US" sz="2800" b="1"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	- Effort to migrate and adopt “canned” solutions</a:t>
            </a: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None/>
              <a:tabLst/>
              <a:defRPr/>
            </a:pPr>
            <a:endParaRPr kumimoji="0" lang="en-US" altLang="en-US" sz="2800" b="1"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base" latinLnBrk="0" hangingPunct="1">
              <a:lnSpc>
                <a:spcPct val="100000"/>
              </a:lnSpc>
              <a:spcBef>
                <a:spcPct val="20000"/>
              </a:spcBef>
              <a:spcAft>
                <a:spcPct val="0"/>
              </a:spcAft>
              <a:buClr>
                <a:srgbClr val="CC9900"/>
              </a:buClr>
              <a:buSzPct val="65000"/>
              <a:buFont typeface="Wingdings" panose="05000000000000000000" pitchFamily="2" charset="2"/>
              <a:buChar char="n"/>
              <a:tabLst/>
              <a:defRPr/>
            </a:pPr>
            <a:r>
              <a:rPr kumimoji="0" lang="en-US" altLang="en-US" sz="2800" b="1" i="0" u="none" strike="noStrike" kern="1200" cap="none" spc="0" normalizeH="0" baseline="0" noProof="0" dirty="0">
                <a:ln>
                  <a:noFill/>
                </a:ln>
                <a:solidFill>
                  <a:srgbClr val="00B0F0"/>
                </a:solidFill>
                <a:effectLst/>
                <a:uLnTx/>
                <a:uFillTx/>
                <a:latin typeface="Times New Roman" panose="02020603050405020304" pitchFamily="18" charset="0"/>
                <a:cs typeface="Times New Roman" panose="02020603050405020304" pitchFamily="18" charset="0"/>
              </a:rPr>
              <a:t>DSP doesn’t have these problems!</a:t>
            </a:r>
          </a:p>
        </p:txBody>
      </p:sp>
    </p:spTree>
    <p:extLst>
      <p:ext uri="{BB962C8B-B14F-4D97-AF65-F5344CB8AC3E}">
        <p14:creationId xmlns:p14="http://schemas.microsoft.com/office/powerpoint/2010/main" val="936629242"/>
      </p:ext>
    </p:extLst>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67097" y="0"/>
            <a:ext cx="12070842" cy="6858000"/>
          </a:xfrm>
          <a:prstGeom prst="rect">
            <a:avLst/>
          </a:prstGeom>
        </p:spPr>
      </p:pic>
    </p:spTree>
    <p:extLst>
      <p:ext uri="{BB962C8B-B14F-4D97-AF65-F5344CB8AC3E}">
        <p14:creationId xmlns:p14="http://schemas.microsoft.com/office/powerpoint/2010/main" val="903645711"/>
      </p:ext>
    </p:extLst>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1">
                <a:shade val="45000"/>
                <a:satMod val="135000"/>
              </a:schemeClr>
              <a:prstClr val="white"/>
            </a:duotone>
          </a:blip>
          <a:stretch>
            <a:fillRect/>
          </a:stretch>
        </p:blipFill>
        <p:spPr>
          <a:xfrm>
            <a:off x="0" y="0"/>
            <a:ext cx="12192000" cy="6858000"/>
          </a:xfrm>
          <a:prstGeom prst="rect">
            <a:avLst/>
          </a:prstGeom>
        </p:spPr>
      </p:pic>
    </p:spTree>
    <p:extLst>
      <p:ext uri="{BB962C8B-B14F-4D97-AF65-F5344CB8AC3E}">
        <p14:creationId xmlns:p14="http://schemas.microsoft.com/office/powerpoint/2010/main" val="2432277377"/>
      </p:ext>
    </p:extLst>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schemeClr val="accent1">
                <a:shade val="45000"/>
                <a:satMod val="135000"/>
              </a:schemeClr>
              <a:prstClr val="white"/>
            </a:duotone>
          </a:blip>
          <a:stretch>
            <a:fillRect/>
          </a:stretch>
        </p:blipFill>
        <p:spPr>
          <a:xfrm>
            <a:off x="0" y="68244"/>
            <a:ext cx="12192000" cy="6756740"/>
          </a:xfrm>
          <a:prstGeom prst="rect">
            <a:avLst/>
          </a:prstGeom>
        </p:spPr>
      </p:pic>
    </p:spTree>
    <p:extLst>
      <p:ext uri="{BB962C8B-B14F-4D97-AF65-F5344CB8AC3E}">
        <p14:creationId xmlns:p14="http://schemas.microsoft.com/office/powerpoint/2010/main" val="1546790839"/>
      </p:ext>
    </p:extLst>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78794" y="2194398"/>
            <a:ext cx="10006885" cy="3539430"/>
          </a:xfrm>
          <a:prstGeom prst="rect">
            <a:avLst/>
          </a:prstGeom>
        </p:spPr>
        <p:txBody>
          <a:bodyPr wrap="square">
            <a:spAutoFit/>
          </a:bodyPr>
          <a:lstStyle/>
          <a:p>
            <a:pPr>
              <a:lnSpc>
                <a:spcPct val="140000"/>
              </a:lnSpc>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Variable of Signals</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p>
          <a:p>
            <a:pPr>
              <a:lnSpc>
                <a:spcPct val="140000"/>
              </a:lnSpc>
            </a:pP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Time</a:t>
            </a:r>
            <a:r>
              <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Distance</a:t>
            </a:r>
            <a:r>
              <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Temperature</a:t>
            </a:r>
            <a:r>
              <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Voltage</a:t>
            </a:r>
            <a:endPar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lnSpc>
                <a:spcPct val="140000"/>
              </a:lnSpc>
            </a:pPr>
            <a:r>
              <a:rPr lang="zh-CN" altLang="zh-CN"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One-dimensional Signals</a:t>
            </a:r>
            <a:r>
              <a:rPr lang="zh-CN" altLang="en-US"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Single variable</a:t>
            </a:r>
            <a:r>
              <a:rPr lang="zh-CN" altLang="zh-CN"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rgbClr val="FF0000"/>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y=x(t)</a:t>
            </a:r>
          </a:p>
          <a:p>
            <a:pPr>
              <a:lnSpc>
                <a:spcPct val="140000"/>
              </a:lnSpc>
            </a:pPr>
            <a:r>
              <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Two-dimensional Signals</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Two variables</a:t>
            </a:r>
            <a:endPar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lnSpc>
                <a:spcPct val="140000"/>
              </a:lnSpc>
            </a:pPr>
            <a:r>
              <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a:t>
            </a:r>
            <a:r>
              <a:rPr lang="en-US" altLang="zh-CN" sz="3200" b="1" dirty="0">
                <a:solidFill>
                  <a:srgbClr val="FF0000"/>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Three-dimensional Signals</a:t>
            </a:r>
            <a:r>
              <a:rPr lang="zh-CN" altLang="zh-CN" sz="3200" dirty="0">
                <a:latin typeface="Times New Roman" panose="02020603050405020304" pitchFamily="18" charset="0"/>
                <a:cs typeface="Times New Roman" panose="02020603050405020304" pitchFamily="18" charset="0"/>
              </a:rPr>
              <a:t> </a:t>
            </a:r>
            <a:r>
              <a:rPr lang="zh-CN" altLang="en-US"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Three variables</a:t>
            </a:r>
            <a:endParaRPr lang="zh-CN" altLang="zh-CN" sz="3200" b="1" dirty="0">
              <a:solidFill>
                <a:schemeClr val="accent2"/>
              </a:solidFill>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Rectangle 4"/>
          <p:cNvSpPr/>
          <p:nvPr/>
        </p:nvSpPr>
        <p:spPr>
          <a:xfrm>
            <a:off x="446467" y="281476"/>
            <a:ext cx="11157398" cy="1421928"/>
          </a:xfrm>
          <a:prstGeom prst="rect">
            <a:avLst/>
          </a:prstGeom>
        </p:spPr>
        <p:txBody>
          <a:bodyPr wrap="square">
            <a:spAutoFit/>
          </a:bodyPr>
          <a:lstStyle/>
          <a:p>
            <a:pPr marL="342900" lvl="0" indent="-342900" algn="just" fontAlgn="base">
              <a:lnSpc>
                <a:spcPct val="80000"/>
              </a:lnSpc>
              <a:spcBef>
                <a:spcPct val="20000"/>
              </a:spcBef>
              <a:spcAft>
                <a:spcPct val="0"/>
              </a:spcAft>
              <a:defRPr/>
            </a:pPr>
            <a:r>
              <a:rPr lang="en-US" altLang="en-US" sz="3600" dirty="0">
                <a:solidFill>
                  <a:srgbClr val="0000CC"/>
                </a:solidFill>
                <a:latin typeface="Times New Roman" panose="02020603050405020304" pitchFamily="18" charset="0"/>
                <a:cs typeface="Times New Roman" panose="02020603050405020304" pitchFamily="18" charset="0"/>
              </a:rPr>
              <a:t>By a </a:t>
            </a:r>
            <a:r>
              <a:rPr lang="en-US" altLang="en-US" sz="3600" b="1" dirty="0">
                <a:solidFill>
                  <a:srgbClr val="0000CC"/>
                </a:solidFill>
                <a:latin typeface="Times New Roman" panose="02020603050405020304" pitchFamily="18" charset="0"/>
                <a:cs typeface="Times New Roman" panose="02020603050405020304" pitchFamily="18" charset="0"/>
              </a:rPr>
              <a:t>signal</a:t>
            </a:r>
            <a:r>
              <a:rPr lang="en-US" altLang="en-US" sz="3600" dirty="0">
                <a:solidFill>
                  <a:srgbClr val="0000CC"/>
                </a:solidFill>
                <a:latin typeface="Times New Roman" panose="02020603050405020304" pitchFamily="18" charset="0"/>
                <a:cs typeface="Times New Roman" panose="02020603050405020304" pitchFamily="18" charset="0"/>
              </a:rPr>
              <a:t> we mean any variable that carries or contains some kind of information that can be </a:t>
            </a:r>
            <a:r>
              <a:rPr lang="en-US" altLang="en-US" sz="3600" b="1" dirty="0">
                <a:solidFill>
                  <a:srgbClr val="C00000"/>
                </a:solidFill>
                <a:latin typeface="Times New Roman" panose="02020603050405020304" pitchFamily="18" charset="0"/>
                <a:cs typeface="Times New Roman" panose="02020603050405020304" pitchFamily="18" charset="0"/>
              </a:rPr>
              <a:t>conveyed</a:t>
            </a:r>
            <a:r>
              <a:rPr lang="en-US" altLang="en-US" sz="3600" dirty="0">
                <a:solidFill>
                  <a:srgbClr val="C00000"/>
                </a:solidFill>
                <a:latin typeface="Times New Roman" panose="02020603050405020304" pitchFamily="18" charset="0"/>
                <a:cs typeface="Times New Roman" panose="02020603050405020304" pitchFamily="18" charset="0"/>
              </a:rPr>
              <a:t>, </a:t>
            </a:r>
            <a:r>
              <a:rPr lang="en-US" altLang="en-US" sz="3600" b="1" dirty="0">
                <a:solidFill>
                  <a:srgbClr val="C00000"/>
                </a:solidFill>
                <a:latin typeface="Times New Roman" panose="02020603050405020304" pitchFamily="18" charset="0"/>
                <a:cs typeface="Times New Roman" panose="02020603050405020304" pitchFamily="18" charset="0"/>
              </a:rPr>
              <a:t>displayed</a:t>
            </a:r>
            <a:r>
              <a:rPr lang="en-US" altLang="en-US" sz="3600" dirty="0">
                <a:solidFill>
                  <a:srgbClr val="C00000"/>
                </a:solidFill>
                <a:latin typeface="Times New Roman" panose="02020603050405020304" pitchFamily="18" charset="0"/>
                <a:cs typeface="Times New Roman" panose="02020603050405020304" pitchFamily="18" charset="0"/>
              </a:rPr>
              <a:t> </a:t>
            </a:r>
            <a:r>
              <a:rPr lang="en-US" altLang="en-US" sz="3600" dirty="0">
                <a:solidFill>
                  <a:srgbClr val="0000CC"/>
                </a:solidFill>
                <a:latin typeface="Times New Roman" panose="02020603050405020304" pitchFamily="18" charset="0"/>
                <a:cs typeface="Times New Roman" panose="02020603050405020304" pitchFamily="18" charset="0"/>
              </a:rPr>
              <a:t>or</a:t>
            </a:r>
            <a:r>
              <a:rPr lang="en-US" altLang="en-US" sz="3600" dirty="0">
                <a:solidFill>
                  <a:srgbClr val="C00000"/>
                </a:solidFill>
                <a:latin typeface="Times New Roman" panose="02020603050405020304" pitchFamily="18" charset="0"/>
                <a:cs typeface="Times New Roman" panose="02020603050405020304" pitchFamily="18" charset="0"/>
              </a:rPr>
              <a:t> </a:t>
            </a:r>
            <a:r>
              <a:rPr lang="en-US" altLang="en-US" sz="3600" b="1" dirty="0">
                <a:solidFill>
                  <a:srgbClr val="C00000"/>
                </a:solidFill>
                <a:latin typeface="Times New Roman" panose="02020603050405020304" pitchFamily="18" charset="0"/>
                <a:cs typeface="Times New Roman" panose="02020603050405020304" pitchFamily="18" charset="0"/>
              </a:rPr>
              <a:t>manipulated</a:t>
            </a:r>
            <a:r>
              <a:rPr lang="en-US" altLang="en-US" sz="3600" dirty="0">
                <a:solidFill>
                  <a:srgbClr val="C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04446758"/>
      </p:ext>
    </p:extLst>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83141" y="665565"/>
            <a:ext cx="8982075" cy="5383212"/>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36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Classification of Signal</a:t>
            </a:r>
          </a:p>
          <a:p>
            <a:pPr lvl="1" eaLnBrk="1" hangingPunct="1">
              <a:lnSpc>
                <a:spcPct val="140000"/>
              </a:lnSpc>
              <a:buFontTx/>
              <a:buBlip>
                <a:blip r:embed="rId2"/>
              </a:buBlip>
            </a:pPr>
            <a:r>
              <a:rPr lang="zh-CN" altLang="zh-CN" b="1"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rPr>
              <a:t> </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Continuous-</a:t>
            </a:r>
            <a:r>
              <a:rPr lang="en-US" altLang="zh-CN" b="1" dirty="0">
                <a:solidFill>
                  <a:srgbClr val="0000CC"/>
                </a:solidFill>
                <a:effectLst>
                  <a:outerShdw blurRad="38100" dist="38100" dir="2700000" algn="tl">
                    <a:srgbClr val="C0C0C0"/>
                  </a:outerShdw>
                </a:effectLst>
                <a:cs typeface="Times New Roman" panose="02020603050405020304" pitchFamily="18" charset="0"/>
              </a:rPr>
              <a:t>time</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and discrete-time signal</a:t>
            </a:r>
          </a:p>
          <a:p>
            <a:pPr lvl="1" eaLnBrk="1" hangingPunct="1">
              <a:lnSpc>
                <a:spcPct val="140000"/>
              </a:lnSpc>
              <a:buFontTx/>
              <a:buBlip>
                <a:blip r:embed="rId2"/>
              </a:buBlip>
            </a:pP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Analog and digital signal </a:t>
            </a: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time and amplitude</a:t>
            </a: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a:t>
            </a: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(1) </a:t>
            </a:r>
            <a:r>
              <a:rPr lang="en-US" altLang="zh-CN"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Continuous-time signal</a:t>
            </a:r>
            <a:r>
              <a:rPr lang="zh-CN" altLang="en-US"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a:t>
            </a: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(2) </a:t>
            </a:r>
            <a:r>
              <a:rPr lang="en-US" altLang="zh-CN"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Discrete-time signal</a:t>
            </a:r>
            <a:r>
              <a:rPr lang="zh-CN" altLang="en-US"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Discrete variable</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sym typeface="Wingdings" panose="05000000000000000000" pitchFamily="2" charset="2"/>
              </a:rPr>
              <a:t></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sym typeface="Wingdings" panose="05000000000000000000" pitchFamily="2" charset="2"/>
              </a:rPr>
              <a:t>Continuous </a:t>
            </a:r>
            <a:r>
              <a:rPr lang="en-US" altLang="zh-CN" sz="2000" b="1" dirty="0">
                <a:solidFill>
                  <a:schemeClr val="accent2"/>
                </a:solidFill>
                <a:effectLst>
                  <a:outerShdw blurRad="38100" dist="38100" dir="2700000" algn="tl">
                    <a:srgbClr val="C0C0C0"/>
                  </a:outerShdw>
                </a:effectLst>
                <a:cs typeface="Times New Roman" panose="02020603050405020304" pitchFamily="18" charset="0"/>
              </a:rPr>
              <a:t>amplitude  </a:t>
            </a:r>
          </a:p>
          <a:p>
            <a:pPr eaLnBrk="1" hangingPunct="1">
              <a:lnSpc>
                <a:spcPct val="140000"/>
              </a:lnSpc>
            </a:pPr>
            <a:r>
              <a:rPr lang="en-US" altLang="zh-CN" sz="2000" b="1" dirty="0">
                <a:solidFill>
                  <a:schemeClr val="accent2"/>
                </a:solidFill>
                <a:effectLst>
                  <a:outerShdw blurRad="38100" dist="38100" dir="2700000" algn="tl">
                    <a:srgbClr val="C0C0C0"/>
                  </a:outerShdw>
                </a:effectLst>
                <a:cs typeface="Times New Roman" panose="02020603050405020304" pitchFamily="18" charset="0"/>
              </a:rPr>
              <a:t>                                               </a:t>
            </a:r>
            <a:r>
              <a:rPr lang="en-US" altLang="zh-CN" sz="20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Time-domain discrete signals</a:t>
            </a:r>
            <a:endParaRPr lang="zh-CN" altLang="zh-CN" sz="20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(3) </a:t>
            </a:r>
            <a:r>
              <a:rPr lang="en-US" altLang="zh-CN"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Analog Signal:</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z="2000" b="1" dirty="0">
                <a:solidFill>
                  <a:schemeClr val="accent2"/>
                </a:solidFill>
                <a:effectLst>
                  <a:outerShdw blurRad="38100" dist="38100" dir="2700000" algn="tl">
                    <a:srgbClr val="C0C0C0"/>
                  </a:outerShdw>
                </a:effectLst>
                <a:cs typeface="Times New Roman" panose="02020603050405020304" pitchFamily="18" charset="0"/>
              </a:rPr>
              <a:t>Continuous variable</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sym typeface="Wingdings" panose="05000000000000000000" pitchFamily="2" charset="2"/>
              </a:rPr>
              <a:t></a:t>
            </a:r>
            <a:r>
              <a:rPr lang="en-US" altLang="zh-CN" sz="2000" b="1" dirty="0">
                <a:solidFill>
                  <a:schemeClr val="accent2"/>
                </a:solidFill>
                <a:effectLst>
                  <a:outerShdw blurRad="38100" dist="38100" dir="2700000" algn="tl">
                    <a:srgbClr val="C0C0C0"/>
                  </a:outerShdw>
                </a:effectLst>
                <a:cs typeface="Times New Roman" panose="02020603050405020304" pitchFamily="18" charset="0"/>
                <a:sym typeface="Wingdings" panose="05000000000000000000" pitchFamily="2" charset="2"/>
              </a:rPr>
              <a:t>Continuous </a:t>
            </a:r>
            <a:r>
              <a:rPr lang="en-US" altLang="zh-CN" sz="2000" b="1" dirty="0">
                <a:solidFill>
                  <a:schemeClr val="accent2"/>
                </a:solidFill>
                <a:effectLst>
                  <a:outerShdw blurRad="38100" dist="38100" dir="2700000" algn="tl">
                    <a:srgbClr val="C0C0C0"/>
                  </a:outerShdw>
                </a:effectLst>
                <a:cs typeface="Times New Roman" panose="02020603050405020304" pitchFamily="18" charset="0"/>
              </a:rPr>
              <a:t>amplitude</a:t>
            </a:r>
            <a:endPar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Speech, Television,</a:t>
            </a:r>
            <a:r>
              <a:rPr lang="zh-CN" altLang="zh-CN" sz="20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z="2000" b="1" dirty="0">
                <a:solidFill>
                  <a:srgbClr val="FF0000"/>
                </a:solidFill>
                <a:effectLst>
                  <a:outerShdw blurRad="38100" dist="38100" dir="2700000" algn="tl">
                    <a:srgbClr val="C0C0C0"/>
                  </a:outerShdw>
                </a:effectLst>
                <a:cs typeface="Times New Roman" panose="02020603050405020304" pitchFamily="18" charset="0"/>
              </a:rPr>
              <a:t>Time-domain continuous signals</a:t>
            </a:r>
            <a:endParaRPr lang="zh-CN" altLang="en-US" sz="20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(4) </a:t>
            </a:r>
            <a:r>
              <a:rPr lang="en-US" altLang="zh-CN"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Digital Signal</a:t>
            </a:r>
            <a:r>
              <a:rPr lang="zh-CN" altLang="en-US" sz="2000" b="1" u="sng" dirty="0">
                <a:solidFill>
                  <a:srgbClr val="008000"/>
                </a:solidFill>
                <a:effectLst>
                  <a:outerShdw blurRad="38100" dist="38100" dir="2700000" algn="tl">
                    <a:srgbClr val="C0C0C0"/>
                  </a:outerShdw>
                </a:effectLst>
                <a:ea typeface="黑体" panose="02010609060101010101" pitchFamily="49" charset="-122"/>
                <a:cs typeface="Times New Roman" panose="02020603050405020304" pitchFamily="18" charset="0"/>
              </a:rPr>
              <a:t>：</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Discrete variables</a:t>
            </a:r>
            <a:r>
              <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sym typeface="Wingdings" panose="05000000000000000000" pitchFamily="2" charset="2"/>
              </a:rPr>
              <a:t></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sym typeface="Wingdings" panose="05000000000000000000" pitchFamily="2" charset="2"/>
              </a:rPr>
              <a:t>Discrete </a:t>
            </a:r>
            <a:r>
              <a:rPr lang="en-US" altLang="zh-CN" b="1" dirty="0">
                <a:solidFill>
                  <a:schemeClr val="accent2"/>
                </a:solidFill>
                <a:effectLst>
                  <a:outerShdw blurRad="38100" dist="38100" dir="2700000" algn="tl">
                    <a:srgbClr val="C0C0C0"/>
                  </a:outerShdw>
                </a:effectLst>
                <a:cs typeface="Times New Roman" panose="02020603050405020304" pitchFamily="18" charset="0"/>
              </a:rPr>
              <a:t>amplitude</a:t>
            </a:r>
            <a:endParaRPr lang="zh-CN"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r>
              <a:rPr lang="zh-CN" altLang="en-US"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sz="2000" b="1" dirty="0">
                <a:solidFill>
                  <a:schemeClr val="accent2"/>
                </a:solidFill>
                <a:effectLst>
                  <a:outerShdw blurRad="38100" dist="38100" dir="2700000" algn="tl">
                    <a:srgbClr val="C0C0C0"/>
                  </a:outerShdw>
                </a:effectLst>
                <a:ea typeface="黑体" panose="02010609060101010101" pitchFamily="49" charset="-122"/>
                <a:cs typeface="Times New Roman" panose="02020603050405020304" pitchFamily="18" charset="0"/>
              </a:rPr>
              <a:t>Quantized discrete-time signals</a:t>
            </a:r>
            <a:endParaRPr lang="zh-CN" altLang="zh-CN" sz="20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endParaRPr lang="zh-CN" altLang="zh-CN" sz="2000" b="1" dirty="0">
              <a:solidFill>
                <a:schemeClr val="accent2"/>
              </a:solidFill>
              <a:effectLst>
                <a:outerShdw blurRad="38100" dist="38100" dir="2700000" algn="tl">
                  <a:srgbClr val="C0C0C0"/>
                </a:outerShdw>
              </a:effectLst>
              <a:latin typeface="Arial" panose="020B0604020202020204" pitchFamily="34" charset="0"/>
              <a:ea typeface="黑体" panose="02010609060101010101" pitchFamily="49" charset="-122"/>
            </a:endParaRPr>
          </a:p>
        </p:txBody>
      </p:sp>
    </p:spTree>
    <p:extLst>
      <p:ext uri="{BB962C8B-B14F-4D97-AF65-F5344CB8AC3E}">
        <p14:creationId xmlns:p14="http://schemas.microsoft.com/office/powerpoint/2010/main" val="3036936963"/>
      </p:ext>
    </p:extLst>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duotone>
              <a:schemeClr val="accent4">
                <a:shade val="45000"/>
                <a:satMod val="135000"/>
              </a:schemeClr>
              <a:prstClr val="white"/>
            </a:duotone>
          </a:blip>
          <a:stretch>
            <a:fillRect/>
          </a:stretch>
        </p:blipFill>
        <p:spPr>
          <a:xfrm>
            <a:off x="617806" y="613715"/>
            <a:ext cx="11296031" cy="2902217"/>
          </a:xfrm>
          <a:prstGeom prst="rect">
            <a:avLst/>
          </a:prstGeom>
        </p:spPr>
      </p:pic>
    </p:spTree>
    <p:extLst>
      <p:ext uri="{BB962C8B-B14F-4D97-AF65-F5344CB8AC3E}">
        <p14:creationId xmlns:p14="http://schemas.microsoft.com/office/powerpoint/2010/main" val="1911356244"/>
      </p:ext>
    </p:extLst>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671334" y="385360"/>
            <a:ext cx="10185556" cy="6247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fontAlgn="base">
              <a:spcBef>
                <a:spcPct val="20000"/>
              </a:spcBef>
              <a:spcAft>
                <a:spcPct val="0"/>
              </a:spcAft>
              <a:buNone/>
              <a:defRPr sz="2400" kern="1200">
                <a:solidFill>
                  <a:schemeClr val="tx1"/>
                </a:solidFill>
                <a:latin typeface="+mn-lt"/>
                <a:ea typeface="+mn-ea"/>
                <a:cs typeface="+mn-cs"/>
              </a:defRPr>
            </a:lvl1pPr>
            <a:lvl2pPr marL="457200" indent="0" algn="ctr" rtl="0" fontAlgn="base">
              <a:spcBef>
                <a:spcPct val="20000"/>
              </a:spcBef>
              <a:spcAft>
                <a:spcPct val="0"/>
              </a:spcAft>
              <a:buNone/>
              <a:defRPr sz="2000" kern="1200">
                <a:solidFill>
                  <a:schemeClr val="tx1"/>
                </a:solidFill>
                <a:latin typeface="+mn-lt"/>
                <a:ea typeface="+mn-ea"/>
                <a:cs typeface="+mn-cs"/>
              </a:defRPr>
            </a:lvl2pPr>
            <a:lvl3pPr marL="914400" indent="0" algn="ctr" rtl="0" fontAlgn="base">
              <a:spcBef>
                <a:spcPct val="20000"/>
              </a:spcBef>
              <a:spcAft>
                <a:spcPct val="0"/>
              </a:spcAft>
              <a:buNone/>
              <a:defRPr sz="1800" kern="1200">
                <a:solidFill>
                  <a:schemeClr val="tx1"/>
                </a:solidFill>
                <a:latin typeface="+mn-lt"/>
                <a:ea typeface="+mn-ea"/>
                <a:cs typeface="+mn-cs"/>
              </a:defRPr>
            </a:lvl3pPr>
            <a:lvl4pPr marL="1371600" indent="0" algn="ctr" rtl="0" fontAlgn="base">
              <a:spcBef>
                <a:spcPct val="20000"/>
              </a:spcBef>
              <a:spcAft>
                <a:spcPct val="0"/>
              </a:spcAft>
              <a:buNone/>
              <a:defRPr sz="1600" kern="1200">
                <a:solidFill>
                  <a:schemeClr val="tx1"/>
                </a:solidFill>
                <a:latin typeface="+mn-lt"/>
                <a:ea typeface="+mn-ea"/>
                <a:cs typeface="+mn-cs"/>
              </a:defRPr>
            </a:lvl4pPr>
            <a:lvl5pPr marL="1828800" indent="0" algn="ctr" rtl="0" fontAlgn="base">
              <a:spcBef>
                <a:spcPct val="20000"/>
              </a:spcBef>
              <a:spcAft>
                <a:spcPct val="0"/>
              </a:spcAft>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marR="0" lvl="0" indent="-342900" algn="just" defTabSz="914400" rtl="0" eaLnBrk="1" fontAlgn="base" latinLnBrk="0" hangingPunct="1">
              <a:lnSpc>
                <a:spcPct val="80000"/>
              </a:lnSpc>
              <a:spcBef>
                <a:spcPct val="20000"/>
              </a:spcBef>
              <a:spcAft>
                <a:spcPct val="0"/>
              </a:spcAft>
              <a:buClrTx/>
              <a:buSzTx/>
              <a:buFontTx/>
              <a:buNone/>
              <a:tabLst/>
              <a:defRPr/>
            </a:pPr>
            <a:r>
              <a:rPr kumimoji="0" lang="en-US" altLang="en-US" sz="1600" b="0" i="0" u="none" strike="noStrike" kern="1200" cap="none" spc="0" normalizeH="0" baseline="0" noProof="0" dirty="0">
                <a:ln>
                  <a:noFill/>
                </a:ln>
                <a:solidFill>
                  <a:srgbClr val="000000"/>
                </a:solidFill>
                <a:effectLst/>
                <a:uLnTx/>
                <a:uFillTx/>
                <a:latin typeface="Arial"/>
                <a:ea typeface="+mn-ea"/>
                <a:cs typeface="+mn-cs"/>
              </a:rPr>
              <a:t>	</a:t>
            </a: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lang="en-US" altLang="en-US" sz="1600" dirty="0">
              <a:solidFill>
                <a:srgbClr val="000000"/>
              </a:solidFill>
              <a:latin typeface="Arial"/>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lang="en-US" altLang="en-US" sz="1600" dirty="0">
              <a:solidFill>
                <a:srgbClr val="000000"/>
              </a:solidFill>
              <a:latin typeface="Arial"/>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lang="en-US" altLang="en-US" sz="1600" dirty="0">
              <a:solidFill>
                <a:srgbClr val="000000"/>
              </a:solidFill>
              <a:latin typeface="Arial"/>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lang="en-US" altLang="en-US" sz="1600" dirty="0">
              <a:solidFill>
                <a:srgbClr val="000000"/>
              </a:solidFill>
              <a:latin typeface="Arial"/>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r>
              <a:rPr kumimoji="0" lang="en-US" altLang="en-US" sz="2800" b="0" i="0" u="none" strike="noStrike" kern="1200" cap="none" spc="0" normalizeH="0" baseline="0" noProof="0" dirty="0">
                <a:ln>
                  <a:noFill/>
                </a:ln>
                <a:solidFill>
                  <a:srgbClr val="0000CC"/>
                </a:solidFill>
                <a:effectLst/>
                <a:uLnTx/>
                <a:uFillTx/>
                <a:latin typeface="Times New Roman" panose="02020603050405020304" pitchFamily="18" charset="0"/>
                <a:cs typeface="Times New Roman" panose="02020603050405020304" pitchFamily="18" charset="0"/>
              </a:rPr>
              <a:t>Examples of signals of particular interest are:</a:t>
            </a: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2800" b="0" i="0" u="none" strike="noStrike" kern="120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1" fontAlgn="base" latinLnBrk="0" hangingPunct="1">
              <a:lnSpc>
                <a:spcPct val="80000"/>
              </a:lnSpc>
              <a:spcBef>
                <a:spcPct val="20000"/>
              </a:spcBef>
              <a:spcAft>
                <a:spcPct val="0"/>
              </a:spcAft>
              <a:buClrTx/>
              <a:buSzTx/>
              <a:buFont typeface="Wingdings" panose="05000000000000000000" pitchFamily="2" charset="2"/>
              <a:buChar char="q"/>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Speech,  is encountered in telephony, radio, and everyday life </a:t>
            </a:r>
          </a:p>
          <a:p>
            <a:pPr marL="342900" marR="0" lvl="0" indent="-342900" algn="just" defTabSz="914400" rtl="0" eaLnBrk="1" fontAlgn="base" latinLnBrk="0" hangingPunct="1">
              <a:lnSpc>
                <a:spcPct val="80000"/>
              </a:lnSpc>
              <a:spcBef>
                <a:spcPct val="20000"/>
              </a:spcBef>
              <a:spcAft>
                <a:spcPct val="0"/>
              </a:spcAft>
              <a:buClrTx/>
              <a:buSzTx/>
              <a:buFont typeface="Wingdings" panose="05000000000000000000" pitchFamily="2" charset="2"/>
              <a:buChar char="q"/>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Biomedical signals,  (heart signals, brain signals)  </a:t>
            </a:r>
          </a:p>
          <a:p>
            <a:pPr marL="342900" marR="0" lvl="0" indent="-342900" algn="just" defTabSz="914400" rtl="0" eaLnBrk="1" fontAlgn="base" latinLnBrk="0" hangingPunct="1">
              <a:lnSpc>
                <a:spcPct val="80000"/>
              </a:lnSpc>
              <a:spcBef>
                <a:spcPct val="20000"/>
              </a:spcBef>
              <a:spcAft>
                <a:spcPct val="0"/>
              </a:spcAft>
              <a:buClrTx/>
              <a:buSzTx/>
              <a:buFont typeface="Wingdings" panose="05000000000000000000" pitchFamily="2" charset="2"/>
              <a:buChar char="q"/>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Sound and music,  as reproduced by the compact disc player </a:t>
            </a:r>
          </a:p>
          <a:p>
            <a:pPr marL="342900" marR="0" lvl="0" indent="-342900" algn="just" defTabSz="914400" rtl="0" eaLnBrk="1" fontAlgn="base" latinLnBrk="0" hangingPunct="1">
              <a:lnSpc>
                <a:spcPct val="80000"/>
              </a:lnSpc>
              <a:spcBef>
                <a:spcPct val="20000"/>
              </a:spcBef>
              <a:spcAft>
                <a:spcPct val="0"/>
              </a:spcAft>
              <a:buClrTx/>
              <a:buSzTx/>
              <a:buFont typeface="Wingdings" panose="05000000000000000000" pitchFamily="2" charset="2"/>
              <a:buChar char="q"/>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Video and image, </a:t>
            </a:r>
          </a:p>
          <a:p>
            <a:pPr marL="342900" marR="0" lvl="0" indent="-342900" algn="just" defTabSz="914400" rtl="0" eaLnBrk="1" fontAlgn="base" latinLnBrk="0" hangingPunct="1">
              <a:lnSpc>
                <a:spcPct val="80000"/>
              </a:lnSpc>
              <a:spcBef>
                <a:spcPct val="20000"/>
              </a:spcBef>
              <a:spcAft>
                <a:spcPct val="0"/>
              </a:spcAft>
              <a:buClrTx/>
              <a:buSzTx/>
              <a:buFont typeface="Wingdings" panose="05000000000000000000" pitchFamily="2" charset="2"/>
              <a:buChar char="q"/>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Radar signals, which are used to determine the range and bearing </a:t>
            </a:r>
          </a:p>
          <a:p>
            <a:pPr marL="342900" marR="0" lvl="0" indent="-342900" algn="just" defTabSz="914400" rtl="0" eaLnBrk="1" fontAlgn="base" latinLnBrk="0" hangingPunct="1">
              <a:lnSpc>
                <a:spcPct val="80000"/>
              </a:lnSpc>
              <a:spcBef>
                <a:spcPct val="20000"/>
              </a:spcBef>
              <a:spcAft>
                <a:spcPct val="0"/>
              </a:spcAft>
              <a:buClrTx/>
              <a:buSzTx/>
              <a:buFontTx/>
              <a:buNone/>
              <a:tabLst/>
              <a:defRPr/>
            </a:pPr>
            <a:r>
              <a:rPr kumimoji="0" lang="en-US" altLang="en-US" sz="2800" b="0" i="0" u="none" strike="noStrike" kern="1200" cap="none" spc="0" normalizeH="0" baseline="0" noProof="0" dirty="0">
                <a:ln>
                  <a:noFill/>
                </a:ln>
                <a:solidFill>
                  <a:srgbClr val="A50021"/>
                </a:solidFill>
                <a:effectLst/>
                <a:uLnTx/>
                <a:uFillTx/>
                <a:latin typeface="Times New Roman" panose="02020603050405020304" pitchFamily="18" charset="0"/>
                <a:cs typeface="Times New Roman" panose="02020603050405020304" pitchFamily="18" charset="0"/>
              </a:rPr>
              <a:t>     of distant targets </a:t>
            </a: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a:p>
            <a:pPr marL="342900" marR="0" lvl="0" indent="-342900" algn="just" defTabSz="914400" rtl="0" eaLnBrk="1" fontAlgn="base" latinLnBrk="0" hangingPunct="1">
              <a:lnSpc>
                <a:spcPct val="80000"/>
              </a:lnSpc>
              <a:spcBef>
                <a:spcPct val="20000"/>
              </a:spcBef>
              <a:spcAft>
                <a:spcPct val="0"/>
              </a:spcAft>
              <a:buClrTx/>
              <a:buSzTx/>
              <a:buFontTx/>
              <a:buChar char="-"/>
              <a:tabLst/>
              <a:defRPr/>
            </a:pPr>
            <a:endParaRPr kumimoji="0" lang="en-US" altLang="en-US" sz="1600" b="0" i="0" u="none" strike="noStrike" kern="1200" cap="none" spc="0" normalizeH="0" baseline="0" noProof="0" dirty="0">
              <a:ln>
                <a:noFill/>
              </a:ln>
              <a:solidFill>
                <a:srgbClr val="000000"/>
              </a:solidFill>
              <a:effectLst/>
              <a:uLnTx/>
              <a:uFillTx/>
              <a:latin typeface="Arial"/>
              <a:ea typeface="+mn-ea"/>
              <a:cs typeface="+mn-cs"/>
            </a:endParaRPr>
          </a:p>
        </p:txBody>
      </p:sp>
      <p:sp>
        <p:nvSpPr>
          <p:cNvPr id="3" name="Text Box 5"/>
          <p:cNvSpPr txBox="1">
            <a:spLocks noChangeArrowheads="1"/>
          </p:cNvSpPr>
          <p:nvPr/>
        </p:nvSpPr>
        <p:spPr bwMode="auto">
          <a:xfrm>
            <a:off x="671334" y="16869"/>
            <a:ext cx="8208962" cy="2763834"/>
          </a:xfrm>
          <a:prstGeom prst="rect">
            <a:avLst/>
          </a:prstGeom>
          <a:noFill/>
          <a:ln w="9525">
            <a:noFill/>
            <a:miter lim="800000"/>
            <a:headEnd/>
            <a:tailEnd/>
          </a:ln>
          <a:effectLst/>
        </p:spPr>
        <p:txBody>
          <a:bodyPr>
            <a:spAutoFit/>
          </a:bodyPr>
          <a:lstStyle>
            <a:lvl1pPr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lang="en-US" altLang="zh-CN" sz="2800"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Signal operation include:</a:t>
            </a:r>
            <a:endParaRPr lang="zh-CN" altLang="zh-CN" sz="2800"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hangingPunct="1">
              <a:lnSpc>
                <a:spcPct val="140000"/>
              </a:lnSpc>
            </a:pPr>
            <a:r>
              <a:rPr lang="en-US" altLang="zh-CN" b="1" dirty="0">
                <a:solidFill>
                  <a:schemeClr val="accent2"/>
                </a:solidFill>
                <a:ea typeface="黑体" panose="02010609060101010101" pitchFamily="49" charset="-122"/>
                <a:cs typeface="Times New Roman" panose="02020603050405020304" pitchFamily="18" charset="0"/>
              </a:rPr>
              <a:t> (1) Transform, filter, </a:t>
            </a:r>
            <a:r>
              <a:rPr lang="en-US" altLang="zh-CN" b="1" dirty="0">
                <a:solidFill>
                  <a:srgbClr val="FF0000"/>
                </a:solidFill>
                <a:ea typeface="黑体" panose="02010609060101010101" pitchFamily="49" charset="-122"/>
                <a:cs typeface="Times New Roman" panose="02020603050405020304" pitchFamily="18" charset="0"/>
              </a:rPr>
              <a:t>inspection</a:t>
            </a:r>
            <a:r>
              <a:rPr lang="en-US" altLang="zh-CN" b="1" dirty="0">
                <a:solidFill>
                  <a:schemeClr val="accent2"/>
                </a:solidFill>
                <a:ea typeface="黑体" panose="02010609060101010101" pitchFamily="49" charset="-122"/>
                <a:cs typeface="Times New Roman" panose="02020603050405020304" pitchFamily="18" charset="0"/>
              </a:rPr>
              <a:t>, spectrum analysis;   </a:t>
            </a:r>
          </a:p>
          <a:p>
            <a:pPr eaLnBrk="1" hangingPunct="1">
              <a:lnSpc>
                <a:spcPct val="140000"/>
              </a:lnSpc>
            </a:pPr>
            <a:r>
              <a:rPr lang="en-US" altLang="zh-CN" b="1" dirty="0">
                <a:solidFill>
                  <a:schemeClr val="accent2"/>
                </a:solidFill>
                <a:ea typeface="黑体" panose="02010609060101010101" pitchFamily="49" charset="-122"/>
                <a:cs typeface="Times New Roman" panose="02020603050405020304" pitchFamily="18" charset="0"/>
              </a:rPr>
              <a:t> (2) Modulation and coding; </a:t>
            </a:r>
            <a:endParaRPr lang="zh-CN" altLang="zh-CN" b="1" dirty="0">
              <a:solidFill>
                <a:schemeClr val="accent2"/>
              </a:solidFill>
              <a:ea typeface="黑体" panose="02010609060101010101" pitchFamily="49" charset="-122"/>
              <a:cs typeface="Times New Roman" panose="02020603050405020304" pitchFamily="18" charset="0"/>
            </a:endParaRPr>
          </a:p>
          <a:p>
            <a:pPr eaLnBrk="1" hangingPunct="1">
              <a:lnSpc>
                <a:spcPct val="140000"/>
              </a:lnSpc>
            </a:pPr>
            <a:r>
              <a:rPr lang="zh-CN" altLang="en-US" b="1" dirty="0">
                <a:solidFill>
                  <a:srgbClr val="FF0000"/>
                </a:solidFill>
                <a:ea typeface="黑体" panose="02010609060101010101" pitchFamily="49" charset="-122"/>
                <a:cs typeface="Times New Roman" panose="02020603050405020304" pitchFamily="18" charset="0"/>
              </a:rPr>
              <a:t> </a:t>
            </a:r>
            <a:r>
              <a:rPr lang="en-US" altLang="zh-CN" b="1" dirty="0">
                <a:solidFill>
                  <a:srgbClr val="FF0000"/>
                </a:solidFill>
                <a:ea typeface="黑体" panose="02010609060101010101" pitchFamily="49" charset="-122"/>
                <a:cs typeface="Times New Roman" panose="02020603050405020304" pitchFamily="18" charset="0"/>
              </a:rPr>
              <a:t>(3) </a:t>
            </a:r>
            <a:r>
              <a:rPr lang="zh-CN" altLang="zh-CN" b="1" dirty="0">
                <a:solidFill>
                  <a:srgbClr val="FF0000"/>
                </a:solidFill>
                <a:ea typeface="黑体" panose="02010609060101010101" pitchFamily="49" charset="-122"/>
                <a:cs typeface="Times New Roman" panose="02020603050405020304" pitchFamily="18" charset="0"/>
              </a:rPr>
              <a:t>Analog Signal Processing</a:t>
            </a:r>
            <a:r>
              <a:rPr lang="en-US" altLang="zh-CN" b="1" dirty="0">
                <a:solidFill>
                  <a:srgbClr val="FF0000"/>
                </a:solidFill>
                <a:ea typeface="黑体" panose="02010609060101010101" pitchFamily="49" charset="-122"/>
                <a:cs typeface="Times New Roman" panose="02020603050405020304" pitchFamily="18" charset="0"/>
              </a:rPr>
              <a:t>;</a:t>
            </a:r>
            <a:endParaRPr lang="zh-CN" altLang="zh-CN" b="1" dirty="0">
              <a:solidFill>
                <a:schemeClr val="accent2"/>
              </a:solidFill>
              <a:ea typeface="黑体" panose="02010609060101010101" pitchFamily="49" charset="-122"/>
              <a:cs typeface="Times New Roman" panose="02020603050405020304" pitchFamily="18" charset="0"/>
            </a:endParaRPr>
          </a:p>
          <a:p>
            <a:pPr eaLnBrk="1" hangingPunct="1">
              <a:lnSpc>
                <a:spcPct val="140000"/>
              </a:lnSpc>
            </a:pPr>
            <a:r>
              <a:rPr lang="en-US" altLang="zh-CN" b="1" dirty="0">
                <a:solidFill>
                  <a:srgbClr val="FF0000"/>
                </a:solidFill>
                <a:ea typeface="黑体" panose="02010609060101010101" pitchFamily="49" charset="-122"/>
                <a:cs typeface="Times New Roman" panose="02020603050405020304" pitchFamily="18" charset="0"/>
              </a:rPr>
              <a:t> (4) </a:t>
            </a:r>
            <a:r>
              <a:rPr lang="zh-CN" altLang="zh-CN" b="1" dirty="0">
                <a:solidFill>
                  <a:srgbClr val="FF0000"/>
                </a:solidFill>
                <a:ea typeface="黑体" panose="02010609060101010101" pitchFamily="49" charset="-122"/>
                <a:cs typeface="Times New Roman" panose="02020603050405020304" pitchFamily="18" charset="0"/>
              </a:rPr>
              <a:t>Digital Signal Processing</a:t>
            </a:r>
            <a:r>
              <a:rPr lang="en-US" altLang="zh-CN" b="1" dirty="0">
                <a:solidFill>
                  <a:srgbClr val="FF0000"/>
                </a:solidFill>
                <a:ea typeface="黑体" panose="02010609060101010101" pitchFamily="49" charset="-122"/>
                <a:cs typeface="Times New Roman" panose="02020603050405020304" pitchFamily="18" charset="0"/>
              </a:rPr>
              <a:t>.</a:t>
            </a:r>
            <a:endParaRPr lang="zh-CN" altLang="zh-CN" b="1" dirty="0">
              <a:solidFill>
                <a:schemeClr val="accent2"/>
              </a:solidFill>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332811643"/>
      </p:ext>
    </p:extLst>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362201" y="576263"/>
            <a:ext cx="7604125" cy="806450"/>
          </a:xfrm>
          <a:prstGeom prst="rect">
            <a:avLst/>
          </a:prstGeom>
          <a:noFill/>
          <a:ln w="9525">
            <a:noFill/>
            <a:miter lim="800000"/>
            <a:headEnd/>
            <a:tailEnd/>
          </a:ln>
          <a:effectLst/>
        </p:spPr>
        <p:txBody>
          <a:bodyPr>
            <a:spAutoFit/>
          </a:bodyPr>
          <a:lstStyle/>
          <a:p>
            <a:pPr fontAlgn="base">
              <a:lnSpc>
                <a:spcPct val="130000"/>
              </a:lnSpc>
              <a:spcBef>
                <a:spcPct val="0"/>
              </a:spcBef>
              <a:spcAft>
                <a:spcPct val="0"/>
              </a:spcAft>
              <a:defRPr/>
            </a:pPr>
            <a:r>
              <a:rPr lang="en-US" altLang="zh-CN" sz="3600" b="1" dirty="0">
                <a:solidFill>
                  <a:srgbClr val="FF0000"/>
                </a:solidFill>
                <a:effectLst>
                  <a:outerShdw blurRad="38100" dist="38100" dir="2700000" algn="tl">
                    <a:srgbClr val="C0C0C0"/>
                  </a:outerShdw>
                </a:effectLst>
                <a:latin typeface="Times New Roman" panose="02020603050405020304" pitchFamily="18" charset="0"/>
                <a:ea typeface="黑体" pitchFamily="49" charset="-122"/>
                <a:cs typeface="Times New Roman" panose="02020603050405020304" pitchFamily="18" charset="0"/>
              </a:rPr>
              <a:t>Basic concepts about system</a:t>
            </a:r>
          </a:p>
        </p:txBody>
      </p:sp>
      <p:sp>
        <p:nvSpPr>
          <p:cNvPr id="10243" name="Text Box 3"/>
          <p:cNvSpPr txBox="1">
            <a:spLocks noChangeArrowheads="1"/>
          </p:cNvSpPr>
          <p:nvPr/>
        </p:nvSpPr>
        <p:spPr bwMode="auto">
          <a:xfrm>
            <a:off x="2495550" y="1541463"/>
            <a:ext cx="7308850" cy="3933384"/>
          </a:xfrm>
          <a:prstGeom prst="rect">
            <a:avLst/>
          </a:prstGeom>
          <a:noFill/>
          <a:ln w="9525">
            <a:noFill/>
            <a:miter lim="800000"/>
            <a:headEnd/>
            <a:tailEnd/>
          </a:ln>
          <a:effectLst/>
        </p:spPr>
        <p:txBody>
          <a:bodyPr>
            <a:spAutoFit/>
          </a:bodyPr>
          <a:lstStyle>
            <a:lvl1pPr marL="457200" indent="-457200" eaLnBrk="0" hangingPunct="0">
              <a:defRPr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base" hangingPunct="1">
              <a:lnSpc>
                <a:spcPct val="160000"/>
              </a:lnSpc>
              <a:spcBef>
                <a:spcPct val="0"/>
              </a:spcBef>
              <a:spcAft>
                <a:spcPct val="0"/>
              </a:spcAft>
            </a:pPr>
            <a:r>
              <a:rPr lang="en-US" altLang="zh-CN" b="1" dirty="0">
                <a:solidFill>
                  <a:srgbClr val="3333CC"/>
                </a:solidFill>
                <a:effectLst>
                  <a:outerShdw blurRad="38100" dist="38100" dir="2700000" algn="tl">
                    <a:srgbClr val="C0C0C0"/>
                  </a:outerShdw>
                </a:effectLst>
                <a:ea typeface="黑体" panose="02010609060101010101" pitchFamily="49" charset="-122"/>
                <a:cs typeface="Times New Roman" panose="02020603050405020304" pitchFamily="18" charset="0"/>
              </a:rPr>
              <a:t>(1) </a:t>
            </a:r>
            <a:r>
              <a:rPr lang="en-US"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System</a:t>
            </a:r>
            <a:endParaRPr lang="zh-CN"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fontAlgn="base" hangingPunct="1">
              <a:lnSpc>
                <a:spcPct val="160000"/>
              </a:lnSpc>
              <a:spcBef>
                <a:spcPct val="0"/>
              </a:spcBef>
              <a:spcAft>
                <a:spcPct val="0"/>
              </a:spcAft>
            </a:pP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en-US"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Device or technology of signal processing.</a:t>
            </a:r>
          </a:p>
          <a:p>
            <a:pPr eaLnBrk="1" fontAlgn="base" hangingPunct="1">
              <a:lnSpc>
                <a:spcPct val="160000"/>
              </a:lnSpc>
              <a:spcBef>
                <a:spcPct val="0"/>
              </a:spcBef>
              <a:spcAft>
                <a:spcPct val="0"/>
              </a:spcAft>
            </a:pPr>
            <a:r>
              <a:rPr lang="zh-CN" altLang="zh-CN" b="1" dirty="0">
                <a:solidFill>
                  <a:srgbClr val="3333CC"/>
                </a:solidFill>
                <a:effectLst>
                  <a:outerShdw blurRad="38100" dist="38100" dir="2700000" algn="tl">
                    <a:srgbClr val="C0C0C0"/>
                  </a:outerShdw>
                </a:effectLst>
                <a:ea typeface="黑体" panose="02010609060101010101" pitchFamily="49" charset="-122"/>
                <a:cs typeface="Times New Roman" panose="02020603050405020304" pitchFamily="18" charset="0"/>
              </a:rPr>
              <a:t>(2) </a:t>
            </a:r>
            <a:r>
              <a:rPr lang="en-US"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Analog system</a:t>
            </a:r>
            <a:endParaRPr lang="zh-CN"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fontAlgn="base" hangingPunct="1">
              <a:lnSpc>
                <a:spcPct val="160000"/>
              </a:lnSpc>
              <a:spcBef>
                <a:spcPct val="0"/>
              </a:spcBef>
              <a:spcAft>
                <a:spcPct val="0"/>
              </a:spcAft>
            </a:pP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en-US"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System with analog input and output.</a:t>
            </a:r>
            <a:endPar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fontAlgn="base" hangingPunct="1">
              <a:lnSpc>
                <a:spcPct val="160000"/>
              </a:lnSpc>
              <a:spcBef>
                <a:spcPct val="0"/>
              </a:spcBef>
              <a:spcAft>
                <a:spcPct val="0"/>
              </a:spcAft>
            </a:pPr>
            <a:r>
              <a:rPr lang="zh-CN" altLang="zh-CN" b="1" dirty="0">
                <a:solidFill>
                  <a:srgbClr val="3333CC"/>
                </a:solidFill>
                <a:effectLst>
                  <a:outerShdw blurRad="38100" dist="38100" dir="2700000" algn="tl">
                    <a:srgbClr val="C0C0C0"/>
                  </a:outerShdw>
                </a:effectLst>
                <a:ea typeface="黑体" panose="02010609060101010101" pitchFamily="49" charset="-122"/>
                <a:cs typeface="Times New Roman" panose="02020603050405020304" pitchFamily="18" charset="0"/>
              </a:rPr>
              <a:t>(3) </a:t>
            </a:r>
            <a:r>
              <a:rPr lang="en-US"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rPr>
              <a:t>Digital system</a:t>
            </a:r>
            <a:endParaRPr lang="zh-CN" altLang="zh-CN" sz="2800" b="1" dirty="0">
              <a:solidFill>
                <a:srgbClr val="FF0000"/>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a:p>
            <a:pPr eaLnBrk="1" fontAlgn="base" hangingPunct="1">
              <a:lnSpc>
                <a:spcPct val="160000"/>
              </a:lnSpc>
              <a:spcBef>
                <a:spcPct val="0"/>
              </a:spcBef>
              <a:spcAft>
                <a:spcPct val="0"/>
              </a:spcAft>
            </a:pPr>
            <a:r>
              <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zh-CN" altLang="en-US"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 </a:t>
            </a:r>
            <a:r>
              <a:rPr lang="en-US"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rPr>
              <a:t>System with digital input and output.</a:t>
            </a:r>
            <a:endParaRPr lang="zh-CN" altLang="zh-CN" b="1" dirty="0">
              <a:solidFill>
                <a:srgbClr val="0000CC"/>
              </a:solidFill>
              <a:effectLst>
                <a:outerShdw blurRad="38100" dist="38100" dir="2700000" algn="tl">
                  <a:srgbClr val="C0C0C0"/>
                </a:outerShdw>
              </a:effectLst>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486076922"/>
      </p:ext>
    </p:extLst>
  </p:cSld>
  <p:clrMapOvr>
    <a:masterClrMapping/>
  </p:clrMapOvr>
  <p:transition spd="med">
    <p:random/>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otalTime>991</TotalTime>
  <Words>2042</Words>
  <Application>Microsoft Office PowerPoint</Application>
  <PresentationFormat>Widescreen</PresentationFormat>
  <Paragraphs>294</Paragraphs>
  <Slides>42</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42</vt:i4>
      </vt:variant>
    </vt:vector>
  </HeadingPairs>
  <TitlesOfParts>
    <vt:vector size="51" baseType="lpstr">
      <vt:lpstr>Arial</vt:lpstr>
      <vt:lpstr>Calibri</vt:lpstr>
      <vt:lpstr>Calibri Light</vt:lpstr>
      <vt:lpstr>Comic Sans MS</vt:lpstr>
      <vt:lpstr>Times New Roman</vt:lpstr>
      <vt:lpstr>Wingdings</vt:lpstr>
      <vt:lpstr>默认设计模板</vt:lpstr>
      <vt:lpstr>Office Theme</vt:lpstr>
      <vt:lpstr>CorelPhotoPaint.Image.9</vt:lpstr>
      <vt:lpstr>Digital Signal Processing  Introduction to DSP </vt:lpstr>
      <vt:lpstr>Introduction to DSP </vt:lpstr>
      <vt:lpstr>PowerPoint Presentation</vt:lpstr>
      <vt:lpstr>Digital better than Analog</vt:lpstr>
      <vt:lpstr>PowerPoint Presentation</vt:lpstr>
      <vt:lpstr>PowerPoint Presentation</vt:lpstr>
      <vt:lpstr>PowerPoint Presentation</vt:lpstr>
      <vt:lpstr>PowerPoint Presentation</vt:lpstr>
      <vt:lpstr>PowerPoint Presentation</vt:lpstr>
      <vt:lpstr>Signals and Systems</vt:lpstr>
      <vt:lpstr>             x                                  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Frequency</vt:lpstr>
      <vt:lpstr>Frequency of a Waveform</vt:lpstr>
      <vt:lpstr>Frequency of a Waveform</vt:lpstr>
      <vt:lpstr>Waveform Sampling</vt:lpstr>
      <vt:lpstr>Sampling Rate</vt:lpstr>
      <vt:lpstr>Sampling Rate</vt:lpstr>
      <vt:lpstr>Nyquist Theorem and Aliasing</vt:lpstr>
      <vt:lpstr>Nyquist Theorem and Aliasing</vt:lpstr>
      <vt:lpstr>Nyquist Theorem and Aliasing</vt:lpstr>
      <vt:lpstr>Nyquist Theorem and Aliasing</vt:lpstr>
      <vt:lpstr>Nyquist Theorem and Aliasing</vt:lpstr>
      <vt:lpstr>Nyquist Theorem and Aliasing</vt:lpstr>
      <vt:lpstr>Nyquist Theorem and Aliasing</vt:lpstr>
      <vt:lpstr>Nyquist Theorem and Aliasing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Digital Signal Processing   Lecture 1</dc:title>
  <dc:creator>Mohammed Al Salam</dc:creator>
  <cp:lastModifiedBy>admin</cp:lastModifiedBy>
  <cp:revision>54</cp:revision>
  <dcterms:created xsi:type="dcterms:W3CDTF">2014-10-24T15:49:42Z</dcterms:created>
  <dcterms:modified xsi:type="dcterms:W3CDTF">2021-05-11T10:00:45Z</dcterms:modified>
</cp:coreProperties>
</file>