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5" r:id="rId2"/>
    <p:sldId id="306" r:id="rId3"/>
    <p:sldId id="260" r:id="rId4"/>
    <p:sldId id="307" r:id="rId5"/>
    <p:sldId id="308" r:id="rId6"/>
    <p:sldId id="309" r:id="rId7"/>
    <p:sldId id="310" r:id="rId8"/>
    <p:sldId id="311" r:id="rId9"/>
    <p:sldId id="312" r:id="rId10"/>
    <p:sldId id="314" r:id="rId11"/>
    <p:sldId id="313"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6E4DBC0-2567-4D7D-ABB1-D53F476BA88E}">
          <p14:sldIdLst>
            <p14:sldId id="305"/>
            <p14:sldId id="306"/>
            <p14:sldId id="260"/>
            <p14:sldId id="307"/>
            <p14:sldId id="308"/>
            <p14:sldId id="309"/>
            <p14:sldId id="310"/>
            <p14:sldId id="311"/>
            <p14:sldId id="312"/>
            <p14:sldId id="314"/>
            <p14:sldId id="313"/>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E3C"/>
    <a:srgbClr val="040632"/>
    <a:srgbClr val="080C60"/>
    <a:srgbClr val="195FFB"/>
    <a:srgbClr val="296AFB"/>
    <a:srgbClr val="5287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210" autoAdjust="0"/>
  </p:normalViewPr>
  <p:slideViewPr>
    <p:cSldViewPr snapToGrid="0">
      <p:cViewPr varScale="1">
        <p:scale>
          <a:sx n="58" d="100"/>
          <a:sy n="58" d="100"/>
        </p:scale>
        <p:origin x="76" y="68"/>
      </p:cViewPr>
      <p:guideLst/>
    </p:cSldViewPr>
  </p:slideViewPr>
  <p:outlineViewPr>
    <p:cViewPr>
      <p:scale>
        <a:sx n="33" d="100"/>
        <a:sy n="33" d="100"/>
      </p:scale>
      <p:origin x="0" y="-1374"/>
    </p:cViewPr>
  </p:outlineViewPr>
  <p:notesTextViewPr>
    <p:cViewPr>
      <p:scale>
        <a:sx n="1" d="1"/>
        <a:sy n="1" d="1"/>
      </p:scale>
      <p:origin x="0" y="0"/>
    </p:cViewPr>
  </p:notesText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6D157-9380-4D74-BBA6-7F05F5EB9FF9}" type="datetimeFigureOut">
              <a:rPr lang="ko-KR" altLang="en-US" smtClean="0"/>
              <a:t>2021-01-17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3412A-BAE9-4098-9AC9-207BF0E2A825}" type="slidenum">
              <a:rPr lang="ko-KR" altLang="en-US" smtClean="0"/>
              <a:t>‹#›</a:t>
            </a:fld>
            <a:endParaRPr lang="ko-KR" altLang="en-US"/>
          </a:p>
        </p:txBody>
      </p:sp>
    </p:spTree>
    <p:extLst>
      <p:ext uri="{BB962C8B-B14F-4D97-AF65-F5344CB8AC3E}">
        <p14:creationId xmlns:p14="http://schemas.microsoft.com/office/powerpoint/2010/main" val="41173257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a:t>
            </a:fld>
            <a:endParaRPr lang="ko-KR" altLang="en-US"/>
          </a:p>
        </p:txBody>
      </p:sp>
    </p:spTree>
    <p:extLst>
      <p:ext uri="{BB962C8B-B14F-4D97-AF65-F5344CB8AC3E}">
        <p14:creationId xmlns:p14="http://schemas.microsoft.com/office/powerpoint/2010/main" val="195267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a:t>
            </a:r>
            <a:r>
              <a:rPr lang="ko-KR" altLang="en-US" dirty="0"/>
              <a:t>줄로 요약을 시킬 것이기 때문에</a:t>
            </a:r>
            <a:r>
              <a:rPr lang="en-US" altLang="ko-KR" dirty="0"/>
              <a:t>, </a:t>
            </a:r>
            <a:r>
              <a:rPr lang="ko-KR" altLang="en-US" dirty="0" err="1"/>
              <a:t>머신러닝의</a:t>
            </a:r>
            <a:r>
              <a:rPr lang="ko-KR" altLang="en-US" dirty="0"/>
              <a:t> </a:t>
            </a:r>
            <a:r>
              <a:rPr lang="en-US" altLang="ko-KR" dirty="0"/>
              <a:t>5</a:t>
            </a:r>
            <a:r>
              <a:rPr lang="ko-KR" altLang="en-US" dirty="0"/>
              <a:t>가지 모델들에 대한 텍스트에 대한 요약을 시켜보았습니다</a:t>
            </a:r>
            <a:r>
              <a:rPr lang="en-US" altLang="ko-KR" dirty="0"/>
              <a:t>. </a:t>
            </a:r>
          </a:p>
          <a:p>
            <a:r>
              <a:rPr lang="ko-KR" altLang="en-US" dirty="0"/>
              <a:t>만약 사람이 요약을 한다면 각 모델별로 한 </a:t>
            </a:r>
            <a:r>
              <a:rPr lang="ko-KR" altLang="en-US" dirty="0" err="1"/>
              <a:t>문장씩</a:t>
            </a:r>
            <a:r>
              <a:rPr lang="ko-KR" altLang="en-US" dirty="0"/>
              <a:t> 고를 것이라고 생각하였고</a:t>
            </a:r>
            <a:r>
              <a:rPr lang="en-US" altLang="ko-KR" baseline="0" dirty="0"/>
              <a:t> </a:t>
            </a:r>
            <a:r>
              <a:rPr lang="ko-KR" altLang="en-US" baseline="0" dirty="0"/>
              <a:t>저희가 구현한 </a:t>
            </a:r>
            <a:r>
              <a:rPr lang="ko-KR" altLang="en-US" baseline="0" dirty="0" err="1"/>
              <a:t>추출적</a:t>
            </a:r>
            <a:r>
              <a:rPr lang="ko-KR" altLang="en-US" baseline="0" dirty="0"/>
              <a:t> 텍스트 요약기는 어떠한 결과를 내는지 확인해봤습니다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10</a:t>
            </a:fld>
            <a:endParaRPr lang="ko-KR" altLang="en-US"/>
          </a:p>
        </p:txBody>
      </p:sp>
    </p:spTree>
    <p:extLst>
      <p:ext uri="{BB962C8B-B14F-4D97-AF65-F5344CB8AC3E}">
        <p14:creationId xmlns:p14="http://schemas.microsoft.com/office/powerpoint/2010/main" val="34965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같이 네가지 경우 모두 주로 </a:t>
            </a:r>
            <a:r>
              <a:rPr lang="en-US" altLang="ko-KR" dirty="0"/>
              <a:t>ANN</a:t>
            </a:r>
            <a:r>
              <a:rPr lang="ko-KR" altLang="en-US" dirty="0"/>
              <a:t>에 대한 내용을 뽑은 것을 확인할 수 있습니다</a:t>
            </a:r>
            <a:r>
              <a:rPr lang="en-US" altLang="ko-KR" dirty="0"/>
              <a:t>. </a:t>
            </a:r>
          </a:p>
          <a:p>
            <a:r>
              <a:rPr lang="ko-KR" altLang="en-US" dirty="0"/>
              <a:t>이는 </a:t>
            </a:r>
            <a:r>
              <a:rPr lang="en-US" altLang="ko-KR" dirty="0"/>
              <a:t>ANN</a:t>
            </a:r>
            <a:r>
              <a:rPr lang="ko-KR" altLang="en-US" dirty="0"/>
              <a:t>에 대해 설명하는 부분</a:t>
            </a:r>
            <a:r>
              <a:rPr lang="ko-KR" altLang="en-US" baseline="0" dirty="0"/>
              <a:t>이 길기 때문에 </a:t>
            </a:r>
            <a:r>
              <a:rPr lang="en-US" altLang="ko-KR" baseline="0" dirty="0" err="1"/>
              <a:t>tf</a:t>
            </a:r>
            <a:r>
              <a:rPr lang="ko-KR" altLang="en-US" baseline="0" dirty="0"/>
              <a:t>를 이용하는 </a:t>
            </a:r>
            <a:r>
              <a:rPr lang="en-US" altLang="ko-KR" baseline="0" dirty="0" err="1"/>
              <a:t>textrank</a:t>
            </a:r>
            <a:r>
              <a:rPr lang="en-US" altLang="ko-KR" baseline="0" dirty="0"/>
              <a:t> </a:t>
            </a:r>
            <a:r>
              <a:rPr lang="ko-KR" altLang="en-US" baseline="0" dirty="0"/>
              <a:t>알고리즘에서는 </a:t>
            </a:r>
            <a:r>
              <a:rPr lang="en-US" altLang="ko-KR" baseline="0" dirty="0" err="1"/>
              <a:t>ann</a:t>
            </a:r>
            <a:r>
              <a:rPr lang="ko-KR" altLang="en-US" baseline="0" dirty="0"/>
              <a:t>에 대해 설명하는 문장들의 </a:t>
            </a:r>
            <a:r>
              <a:rPr lang="en-US" altLang="ko-KR" baseline="0" dirty="0"/>
              <a:t>rank</a:t>
            </a:r>
            <a:r>
              <a:rPr lang="ko-KR" altLang="en-US" baseline="0" dirty="0"/>
              <a:t>가 높기 때문입니다</a:t>
            </a:r>
            <a:r>
              <a:rPr lang="en-US" altLang="ko-KR" baseline="0" dirty="0"/>
              <a:t>.</a:t>
            </a:r>
          </a:p>
          <a:p>
            <a:endParaRPr lang="en-US" altLang="ko-KR" baseline="0" dirty="0"/>
          </a:p>
          <a:p>
            <a:r>
              <a:rPr lang="en-US" altLang="ko-KR" dirty="0"/>
              <a:t>Cosine</a:t>
            </a:r>
            <a:r>
              <a:rPr lang="en-US" altLang="ko-KR" baseline="0" dirty="0"/>
              <a:t> similarity</a:t>
            </a:r>
            <a:r>
              <a:rPr lang="ko-KR" altLang="en-US" baseline="0" dirty="0"/>
              <a:t>만 이용한 결과와 다른 결과들의 차이는 빨갛게 표시하였습니다</a:t>
            </a:r>
            <a:r>
              <a:rPr lang="en-US" altLang="ko-KR" baseline="0" dirty="0"/>
              <a:t>.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11</a:t>
            </a:fld>
            <a:endParaRPr lang="ko-KR" altLang="en-US"/>
          </a:p>
        </p:txBody>
      </p:sp>
    </p:spTree>
    <p:extLst>
      <p:ext uri="{BB962C8B-B14F-4D97-AF65-F5344CB8AC3E}">
        <p14:creationId xmlns:p14="http://schemas.microsoft.com/office/powerpoint/2010/main" val="13072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5</a:t>
            </a:r>
            <a:r>
              <a:rPr lang="ko-KR" altLang="en-US" dirty="0"/>
              <a:t>줄로 요약을 시킬 것이기 때문에</a:t>
            </a:r>
            <a:r>
              <a:rPr lang="en-US" altLang="ko-KR" dirty="0"/>
              <a:t>, </a:t>
            </a:r>
            <a:r>
              <a:rPr lang="ko-KR" altLang="en-US" dirty="0" err="1"/>
              <a:t>머신러닝의</a:t>
            </a:r>
            <a:r>
              <a:rPr lang="ko-KR" altLang="en-US" dirty="0"/>
              <a:t> </a:t>
            </a:r>
            <a:r>
              <a:rPr lang="en-US" altLang="ko-KR" dirty="0"/>
              <a:t>5</a:t>
            </a:r>
            <a:r>
              <a:rPr lang="ko-KR" altLang="en-US" dirty="0"/>
              <a:t>가지 모델들에 대한 텍스트에 대한 요약을 시켜보았습니다</a:t>
            </a:r>
            <a:r>
              <a:rPr lang="en-US" altLang="ko-KR" dirty="0"/>
              <a:t>. </a:t>
            </a:r>
          </a:p>
          <a:p>
            <a:r>
              <a:rPr lang="ko-KR" altLang="en-US" dirty="0"/>
              <a:t>만약 사람이 요약을 한다면 각 모델별로 한 </a:t>
            </a:r>
            <a:r>
              <a:rPr lang="ko-KR" altLang="en-US" dirty="0" err="1"/>
              <a:t>문장씩</a:t>
            </a:r>
            <a:r>
              <a:rPr lang="ko-KR" altLang="en-US" dirty="0"/>
              <a:t> 고를 것이라고 생각하였고</a:t>
            </a:r>
            <a:r>
              <a:rPr lang="en-US" altLang="ko-KR" baseline="0" dirty="0"/>
              <a:t> </a:t>
            </a:r>
            <a:r>
              <a:rPr lang="ko-KR" altLang="en-US" baseline="0" dirty="0"/>
              <a:t>저희가 구현한 </a:t>
            </a:r>
            <a:r>
              <a:rPr lang="ko-KR" altLang="en-US" baseline="0" dirty="0" err="1"/>
              <a:t>추출적</a:t>
            </a:r>
            <a:r>
              <a:rPr lang="ko-KR" altLang="en-US" baseline="0" dirty="0"/>
              <a:t> 텍스트 요약기는 어떠한 결과를 내는지 확인해봤습니다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12</a:t>
            </a:fld>
            <a:endParaRPr lang="ko-KR" altLang="en-US"/>
          </a:p>
        </p:txBody>
      </p:sp>
    </p:spTree>
    <p:extLst>
      <p:ext uri="{BB962C8B-B14F-4D97-AF65-F5344CB8AC3E}">
        <p14:creationId xmlns:p14="http://schemas.microsoft.com/office/powerpoint/2010/main" val="98312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앞의 문서와 비슷하게 </a:t>
            </a:r>
            <a:r>
              <a:rPr lang="en-US" altLang="ko-KR" dirty="0"/>
              <a:t>5</a:t>
            </a:r>
            <a:r>
              <a:rPr lang="ko-KR" altLang="en-US" dirty="0"/>
              <a:t>개의 항목으로 구성된 문서를 골랐다</a:t>
            </a:r>
            <a:r>
              <a:rPr lang="en-US" altLang="ko-KR" dirty="0"/>
              <a:t>.</a:t>
            </a:r>
          </a:p>
          <a:p>
            <a:r>
              <a:rPr lang="ko-KR" altLang="en-US" dirty="0"/>
              <a:t>이 경우 앞의 세개의 항목이 </a:t>
            </a:r>
            <a:r>
              <a:rPr lang="en-US" altLang="ko-KR" dirty="0"/>
              <a:t>supervised</a:t>
            </a:r>
            <a:r>
              <a:rPr lang="en-US" altLang="ko-KR" baseline="0" dirty="0"/>
              <a:t> learning, unsupervised learning, semi-supervised learning</a:t>
            </a:r>
            <a:r>
              <a:rPr lang="ko-KR" altLang="en-US" baseline="0" dirty="0"/>
              <a:t>으로 용어의 유사성이 컸다</a:t>
            </a:r>
            <a:r>
              <a:rPr lang="en-US" altLang="ko-KR" baseline="0" dirty="0"/>
              <a:t>. </a:t>
            </a:r>
          </a:p>
          <a:p>
            <a:r>
              <a:rPr lang="ko-KR" altLang="en-US" baseline="0" dirty="0"/>
              <a:t>모든 방식에서</a:t>
            </a:r>
            <a:r>
              <a:rPr lang="en-US" altLang="ko-KR" baseline="0" dirty="0"/>
              <a:t>, supervised, unsupervised, semi-supervised</a:t>
            </a:r>
            <a:r>
              <a:rPr lang="ko-KR" altLang="en-US" baseline="0" dirty="0"/>
              <a:t>에 관한 문장을 적어도 </a:t>
            </a:r>
            <a:r>
              <a:rPr lang="ko-KR" altLang="en-US" baseline="0" dirty="0" err="1"/>
              <a:t>한문장씩은</a:t>
            </a:r>
            <a:r>
              <a:rPr lang="ko-KR" altLang="en-US" baseline="0" dirty="0"/>
              <a:t> 추출하여 앞선 경우보단 나은 성능을 보였다</a:t>
            </a:r>
            <a:r>
              <a:rPr lang="en-US" altLang="ko-KR" baseline="0" dirty="0"/>
              <a:t>.</a:t>
            </a:r>
          </a:p>
          <a:p>
            <a:endParaRPr lang="en-US" altLang="ko-KR" baseline="0" dirty="0"/>
          </a:p>
          <a:p>
            <a:r>
              <a:rPr lang="ko-KR" altLang="en-US" baseline="0" dirty="0"/>
              <a:t>여전히 가장 긴 문단을 가진 </a:t>
            </a:r>
            <a:r>
              <a:rPr lang="en-US" altLang="ko-KR" baseline="0" dirty="0"/>
              <a:t>supervised learning</a:t>
            </a:r>
            <a:r>
              <a:rPr lang="ko-KR" altLang="en-US" baseline="0" dirty="0"/>
              <a:t>에서 가장 많은 문장을 추출한다</a:t>
            </a:r>
            <a:r>
              <a:rPr lang="en-US" altLang="ko-KR" baseline="0" dirty="0"/>
              <a:t>.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13</a:t>
            </a:fld>
            <a:endParaRPr lang="ko-KR" altLang="en-US"/>
          </a:p>
        </p:txBody>
      </p:sp>
    </p:spTree>
    <p:extLst>
      <p:ext uri="{BB962C8B-B14F-4D97-AF65-F5344CB8AC3E}">
        <p14:creationId xmlns:p14="http://schemas.microsoft.com/office/powerpoint/2010/main" val="4044120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요약의 성능을 평가하기 위해 잘 아는 영화인 </a:t>
            </a:r>
            <a:r>
              <a:rPr lang="ko-KR" altLang="en-US" dirty="0" err="1"/>
              <a:t>어벤져스</a:t>
            </a:r>
            <a:r>
              <a:rPr lang="ko-KR" altLang="en-US" dirty="0"/>
              <a:t> 인피니티 </a:t>
            </a:r>
            <a:r>
              <a:rPr lang="ko-KR" altLang="en-US" dirty="0" err="1"/>
              <a:t>워의</a:t>
            </a:r>
            <a:r>
              <a:rPr lang="ko-KR" altLang="en-US" dirty="0"/>
              <a:t> 줄거리를 요약시켜보았다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14</a:t>
            </a:fld>
            <a:endParaRPr lang="ko-KR" altLang="en-US"/>
          </a:p>
        </p:txBody>
      </p:sp>
    </p:spTree>
    <p:extLst>
      <p:ext uri="{BB962C8B-B14F-4D97-AF65-F5344CB8AC3E}">
        <p14:creationId xmlns:p14="http://schemas.microsoft.com/office/powerpoint/2010/main" val="284286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특이하게 네가지 방법 모두 같은 문장을 고른 것을 볼 </a:t>
            </a:r>
            <a:r>
              <a:rPr lang="ko-KR" altLang="en-US" dirty="0" err="1"/>
              <a:t>수있다</a:t>
            </a:r>
            <a:r>
              <a:rPr lang="en-US" altLang="ko-KR" dirty="0"/>
              <a:t>.</a:t>
            </a:r>
          </a:p>
          <a:p>
            <a:r>
              <a:rPr lang="ko-KR" altLang="en-US" dirty="0"/>
              <a:t>역시 단어의 빈도수를 이용하여 문장을 선택하는 방법이기 때문에 </a:t>
            </a:r>
            <a:r>
              <a:rPr lang="en-US" altLang="ko-KR" dirty="0" err="1"/>
              <a:t>thaos</a:t>
            </a:r>
            <a:r>
              <a:rPr lang="ko-KR" altLang="en-US" dirty="0"/>
              <a:t>와 </a:t>
            </a:r>
            <a:r>
              <a:rPr lang="en-US" altLang="ko-KR" dirty="0"/>
              <a:t>kills</a:t>
            </a:r>
            <a:r>
              <a:rPr lang="ko-KR" altLang="en-US" dirty="0"/>
              <a:t>가 포함된 문장이 선택되는 경우가</a:t>
            </a:r>
            <a:r>
              <a:rPr lang="ko-KR" altLang="en-US" baseline="0" dirty="0"/>
              <a:t> 많았다</a:t>
            </a:r>
            <a:r>
              <a:rPr lang="en-US" altLang="ko-KR" baseline="0" dirty="0"/>
              <a:t>. </a:t>
            </a:r>
          </a:p>
          <a:p>
            <a:endParaRPr lang="en-US" altLang="ko-KR" baseline="0" dirty="0"/>
          </a:p>
          <a:p>
            <a:r>
              <a:rPr lang="ko-KR" altLang="en-US" baseline="0" dirty="0"/>
              <a:t>요약의 성능이 별로 좋지 않았다</a:t>
            </a:r>
            <a:r>
              <a:rPr lang="en-US" altLang="ko-KR" baseline="0" dirty="0"/>
              <a:t>. </a:t>
            </a:r>
            <a:r>
              <a:rPr lang="ko-KR" altLang="en-US" baseline="0" dirty="0" err="1"/>
              <a:t>어벤져스</a:t>
            </a:r>
            <a:r>
              <a:rPr lang="ko-KR" altLang="en-US" baseline="0" dirty="0"/>
              <a:t> </a:t>
            </a:r>
            <a:r>
              <a:rPr lang="ko-KR" altLang="en-US" baseline="0" dirty="0" err="1"/>
              <a:t>인피니티워의</a:t>
            </a:r>
            <a:r>
              <a:rPr lang="ko-KR" altLang="en-US" baseline="0" dirty="0"/>
              <a:t> 핵심 내용인 인류의 절반을 멸망시키는 내용이 </a:t>
            </a:r>
            <a:r>
              <a:rPr lang="ko-KR" altLang="en-US" baseline="0" dirty="0" err="1"/>
              <a:t>빠져있다</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15</a:t>
            </a:fld>
            <a:endParaRPr lang="ko-KR" altLang="en-US"/>
          </a:p>
        </p:txBody>
      </p:sp>
    </p:spTree>
    <p:extLst>
      <p:ext uri="{BB962C8B-B14F-4D97-AF65-F5344CB8AC3E}">
        <p14:creationId xmlns:p14="http://schemas.microsoft.com/office/powerpoint/2010/main" val="2045566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요약의 성능을 평가하기 위해 잘 아는 영화인 </a:t>
            </a:r>
            <a:r>
              <a:rPr lang="ko-KR" altLang="en-US" dirty="0" err="1"/>
              <a:t>어벤져스</a:t>
            </a:r>
            <a:r>
              <a:rPr lang="ko-KR" altLang="en-US" dirty="0"/>
              <a:t> 인피니티 </a:t>
            </a:r>
            <a:r>
              <a:rPr lang="ko-KR" altLang="en-US" dirty="0" err="1"/>
              <a:t>워의</a:t>
            </a:r>
            <a:r>
              <a:rPr lang="ko-KR" altLang="en-US" dirty="0"/>
              <a:t> 줄거리를 요약시켜보았다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16</a:t>
            </a:fld>
            <a:endParaRPr lang="ko-KR" altLang="en-US"/>
          </a:p>
        </p:txBody>
      </p:sp>
    </p:spTree>
    <p:extLst>
      <p:ext uri="{BB962C8B-B14F-4D97-AF65-F5344CB8AC3E}">
        <p14:creationId xmlns:p14="http://schemas.microsoft.com/office/powerpoint/2010/main" val="40510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Lemmatize</a:t>
            </a:r>
            <a:r>
              <a:rPr lang="ko-KR" altLang="en-US" dirty="0"/>
              <a:t>를 한 경우와 완전히 다른 결과가 나왔다</a:t>
            </a:r>
            <a:r>
              <a:rPr lang="en-US" altLang="ko-KR" dirty="0"/>
              <a:t>. </a:t>
            </a:r>
            <a:r>
              <a:rPr lang="ko-KR" altLang="en-US" dirty="0"/>
              <a:t>영화의 경우 요약의 성능이 떨어지는 것 같다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17</a:t>
            </a:fld>
            <a:endParaRPr lang="ko-KR" altLang="en-US"/>
          </a:p>
        </p:txBody>
      </p:sp>
    </p:spTree>
    <p:extLst>
      <p:ext uri="{BB962C8B-B14F-4D97-AF65-F5344CB8AC3E}">
        <p14:creationId xmlns:p14="http://schemas.microsoft.com/office/powerpoint/2010/main" val="2501186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폰 노이만의 뛰어난 능력에 대한 얘기이다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18</a:t>
            </a:fld>
            <a:endParaRPr lang="ko-KR" altLang="en-US"/>
          </a:p>
        </p:txBody>
      </p:sp>
    </p:spTree>
    <p:extLst>
      <p:ext uri="{BB962C8B-B14F-4D97-AF65-F5344CB8AC3E}">
        <p14:creationId xmlns:p14="http://schemas.microsoft.com/office/powerpoint/2010/main" val="368046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모두 같은 문장을 선택하였다</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19</a:t>
            </a:fld>
            <a:endParaRPr lang="ko-KR" altLang="en-US"/>
          </a:p>
        </p:txBody>
      </p:sp>
    </p:spTree>
    <p:extLst>
      <p:ext uri="{BB962C8B-B14F-4D97-AF65-F5344CB8AC3E}">
        <p14:creationId xmlns:p14="http://schemas.microsoft.com/office/powerpoint/2010/main" val="189355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a:t>
            </a:fld>
            <a:endParaRPr lang="ko-KR" altLang="en-US"/>
          </a:p>
        </p:txBody>
      </p:sp>
    </p:spTree>
    <p:extLst>
      <p:ext uri="{BB962C8B-B14F-4D97-AF65-F5344CB8AC3E}">
        <p14:creationId xmlns:p14="http://schemas.microsoft.com/office/powerpoint/2010/main" val="4033413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트럼프가 닉슨에 비교당해 화를 낸 내용이다</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20</a:t>
            </a:fld>
            <a:endParaRPr lang="ko-KR" altLang="en-US"/>
          </a:p>
        </p:txBody>
      </p:sp>
    </p:spTree>
    <p:extLst>
      <p:ext uri="{BB962C8B-B14F-4D97-AF65-F5344CB8AC3E}">
        <p14:creationId xmlns:p14="http://schemas.microsoft.com/office/powerpoint/2010/main" val="197132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트럼프가 닉슨에 비교당해 화를 낸 내용이다</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21</a:t>
            </a:fld>
            <a:endParaRPr lang="ko-KR" altLang="en-US"/>
          </a:p>
        </p:txBody>
      </p:sp>
    </p:spTree>
    <p:extLst>
      <p:ext uri="{BB962C8B-B14F-4D97-AF65-F5344CB8AC3E}">
        <p14:creationId xmlns:p14="http://schemas.microsoft.com/office/powerpoint/2010/main" val="2851564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트럼프가 닉슨에 비교당해 화를 낸 내용이다</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22</a:t>
            </a:fld>
            <a:endParaRPr lang="ko-KR" altLang="en-US"/>
          </a:p>
        </p:txBody>
      </p:sp>
    </p:spTree>
    <p:extLst>
      <p:ext uri="{BB962C8B-B14F-4D97-AF65-F5344CB8AC3E}">
        <p14:creationId xmlns:p14="http://schemas.microsoft.com/office/powerpoint/2010/main" val="2514479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트럼프가 닉슨에 비교당해 화를 낸 내용이다</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23</a:t>
            </a:fld>
            <a:endParaRPr lang="ko-KR" altLang="en-US"/>
          </a:p>
        </p:txBody>
      </p:sp>
    </p:spTree>
    <p:extLst>
      <p:ext uri="{BB962C8B-B14F-4D97-AF65-F5344CB8AC3E}">
        <p14:creationId xmlns:p14="http://schemas.microsoft.com/office/powerpoint/2010/main" val="3528429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가장 중요한 트럼프가 닉슨에 비교당해 화가 났다는 내용이 </a:t>
            </a:r>
            <a:r>
              <a:rPr lang="en-US" altLang="ko-KR" dirty="0"/>
              <a:t>1</a:t>
            </a:r>
            <a:r>
              <a:rPr lang="ko-KR" altLang="en-US" dirty="0"/>
              <a:t>위로 나오는 것을 보면 요약은 어느정도 되었다</a:t>
            </a:r>
            <a:r>
              <a:rPr lang="en-US" altLang="ko-KR" dirty="0"/>
              <a:t>.</a:t>
            </a:r>
          </a:p>
          <a:p>
            <a:r>
              <a:rPr lang="ko-KR" altLang="en-US" dirty="0"/>
              <a:t>모든 문장에 </a:t>
            </a:r>
            <a:r>
              <a:rPr lang="en-US" altLang="ko-KR" dirty="0"/>
              <a:t>Trump</a:t>
            </a:r>
            <a:r>
              <a:rPr lang="ko-KR" altLang="en-US" dirty="0"/>
              <a:t>가 포함되어 있는 걸로 보아 </a:t>
            </a:r>
            <a:r>
              <a:rPr lang="en-US" altLang="ko-KR" dirty="0"/>
              <a:t>Trump</a:t>
            </a:r>
            <a:r>
              <a:rPr lang="ko-KR" altLang="en-US" dirty="0"/>
              <a:t>가 가장 중요한 키워드였던 것 같다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24</a:t>
            </a:fld>
            <a:endParaRPr lang="ko-KR" altLang="en-US"/>
          </a:p>
        </p:txBody>
      </p:sp>
    </p:spTree>
    <p:extLst>
      <p:ext uri="{BB962C8B-B14F-4D97-AF65-F5344CB8AC3E}">
        <p14:creationId xmlns:p14="http://schemas.microsoft.com/office/powerpoint/2010/main" val="3442696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미국에서 일어난 시위에 관한 내용이다</a:t>
            </a:r>
            <a:r>
              <a:rPr lang="en-US" altLang="ko-KR" dirty="0"/>
              <a:t>. </a:t>
            </a:r>
            <a:r>
              <a:rPr lang="ko-KR" altLang="en-US" dirty="0"/>
              <a:t>시위를 막는 경찰이 겪은 극심한 시위대들에 관한 내용</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25</a:t>
            </a:fld>
            <a:endParaRPr lang="ko-KR" altLang="en-US"/>
          </a:p>
        </p:txBody>
      </p:sp>
    </p:spTree>
    <p:extLst>
      <p:ext uri="{BB962C8B-B14F-4D97-AF65-F5344CB8AC3E}">
        <p14:creationId xmlns:p14="http://schemas.microsoft.com/office/powerpoint/2010/main" val="1158732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미국에서 일어난 시위에 관한 내용이다</a:t>
            </a:r>
            <a:r>
              <a:rPr lang="en-US" altLang="ko-KR" dirty="0"/>
              <a:t>. </a:t>
            </a:r>
            <a:r>
              <a:rPr lang="ko-KR" altLang="en-US" dirty="0"/>
              <a:t>시위를 막는 경찰이 겪은 극심한 시위대들에 관한 내용</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26</a:t>
            </a:fld>
            <a:endParaRPr lang="ko-KR" altLang="en-US"/>
          </a:p>
        </p:txBody>
      </p:sp>
    </p:spTree>
    <p:extLst>
      <p:ext uri="{BB962C8B-B14F-4D97-AF65-F5344CB8AC3E}">
        <p14:creationId xmlns:p14="http://schemas.microsoft.com/office/powerpoint/2010/main" val="1910193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미국에서 일어난 시위에 관한 내용이다</a:t>
            </a:r>
            <a:r>
              <a:rPr lang="en-US" altLang="ko-KR" dirty="0"/>
              <a:t>. </a:t>
            </a:r>
            <a:r>
              <a:rPr lang="ko-KR" altLang="en-US" dirty="0"/>
              <a:t>시위를 막는 경찰이 겪은 극심한 시위대들에 관한 내용</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27</a:t>
            </a:fld>
            <a:endParaRPr lang="ko-KR" altLang="en-US"/>
          </a:p>
        </p:txBody>
      </p:sp>
    </p:spTree>
    <p:extLst>
      <p:ext uri="{BB962C8B-B14F-4D97-AF65-F5344CB8AC3E}">
        <p14:creationId xmlns:p14="http://schemas.microsoft.com/office/powerpoint/2010/main" val="61811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Cosine similarity</a:t>
            </a:r>
            <a:r>
              <a:rPr lang="ko-KR" altLang="en-US" dirty="0"/>
              <a:t>만을 사용했을 때와 달리 모두 한 문장이 바뀐 것을 볼 수 있다</a:t>
            </a:r>
            <a:r>
              <a:rPr lang="en-US" altLang="ko-KR" dirty="0"/>
              <a:t>.</a:t>
            </a:r>
          </a:p>
          <a:p>
            <a:r>
              <a:rPr lang="ko-KR" altLang="en-US" dirty="0"/>
              <a:t>자세히 보면 다른 사람이 시위대에 관해 말한 것이 시위대를 막은 경찰의 인터뷰로 바뀐 것을 알 수 있는데</a:t>
            </a:r>
            <a:r>
              <a:rPr lang="en-US" altLang="ko-KR" dirty="0"/>
              <a:t>, </a:t>
            </a:r>
          </a:p>
          <a:p>
            <a:r>
              <a:rPr lang="ko-KR" altLang="en-US" dirty="0"/>
              <a:t>이는 더 직접적이므로 요약을 효과적으로 했다고 볼 수 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28</a:t>
            </a:fld>
            <a:endParaRPr lang="ko-KR" altLang="en-US"/>
          </a:p>
        </p:txBody>
      </p:sp>
    </p:spTree>
    <p:extLst>
      <p:ext uri="{BB962C8B-B14F-4D97-AF65-F5344CB8AC3E}">
        <p14:creationId xmlns:p14="http://schemas.microsoft.com/office/powerpoint/2010/main" val="1738316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북한이 개발하고 있는 잠수 미사일과 그것이 미국에 가할 수 있는 위협에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29</a:t>
            </a:fld>
            <a:endParaRPr lang="ko-KR" altLang="en-US"/>
          </a:p>
        </p:txBody>
      </p:sp>
    </p:spTree>
    <p:extLst>
      <p:ext uri="{BB962C8B-B14F-4D97-AF65-F5344CB8AC3E}">
        <p14:creationId xmlns:p14="http://schemas.microsoft.com/office/powerpoint/2010/main" val="284422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코사인 유사도</a:t>
            </a:r>
            <a:r>
              <a:rPr lang="en-US" altLang="ko-KR" dirty="0"/>
              <a:t>, tf-idf</a:t>
            </a:r>
            <a:r>
              <a:rPr lang="ko-KR" altLang="en-US" dirty="0"/>
              <a:t>와 코사인 </a:t>
            </a:r>
            <a:r>
              <a:rPr lang="ko-KR" altLang="en-US" dirty="0" err="1"/>
              <a:t>유사도를</a:t>
            </a:r>
            <a:r>
              <a:rPr lang="ko-KR" altLang="en-US" dirty="0"/>
              <a:t> 결합한 두</a:t>
            </a:r>
            <a:r>
              <a:rPr lang="ko-KR" altLang="en-US" baseline="0" dirty="0"/>
              <a:t> 가지 방법을 이용하여 문장 그래프를 생성하였다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a:t>
            </a:fld>
            <a:endParaRPr lang="ko-KR" altLang="en-US"/>
          </a:p>
        </p:txBody>
      </p:sp>
    </p:spTree>
    <p:extLst>
      <p:ext uri="{BB962C8B-B14F-4D97-AF65-F5344CB8AC3E}">
        <p14:creationId xmlns:p14="http://schemas.microsoft.com/office/powerpoint/2010/main" val="3208105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북한이 개발하고 있는 잠수 미사일과 그것이 미국에 가할 수 있는 위협에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30</a:t>
            </a:fld>
            <a:endParaRPr lang="ko-KR" altLang="en-US"/>
          </a:p>
        </p:txBody>
      </p:sp>
    </p:spTree>
    <p:extLst>
      <p:ext uri="{BB962C8B-B14F-4D97-AF65-F5344CB8AC3E}">
        <p14:creationId xmlns:p14="http://schemas.microsoft.com/office/powerpoint/2010/main" val="2596616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North</a:t>
            </a:r>
            <a:r>
              <a:rPr lang="ko-KR" altLang="en-US" sz="1200" dirty="0"/>
              <a:t> </a:t>
            </a:r>
            <a:r>
              <a:rPr lang="en-US" altLang="ko-KR" sz="1200" dirty="0"/>
              <a:t>Korea</a:t>
            </a:r>
            <a:r>
              <a:rPr lang="ko-KR" altLang="en-US" sz="1200" dirty="0"/>
              <a:t>가 핵심 단어인 것이 보인다</a:t>
            </a:r>
            <a:r>
              <a:rPr lang="en-US" altLang="ko-KR" sz="12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김정은이</a:t>
            </a:r>
            <a:r>
              <a:rPr lang="ko-KR" altLang="en-US" sz="1200" dirty="0"/>
              <a:t> 인사하는 것을 묘사하는 문장이 북한이 미사일을 왜 국민들에게 보여주고 싶었는지에 대한 문장으로</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대체되었는데 이는 뒤로 갈 수록 더 다양한 내용에 관해 요약한 것을 알 수 있다</a:t>
            </a:r>
            <a:r>
              <a:rPr lang="en-US" altLang="ko-KR" sz="12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다만</a:t>
            </a:r>
            <a:r>
              <a:rPr lang="en-US" altLang="ko-KR" sz="1200" dirty="0"/>
              <a:t>, </a:t>
            </a:r>
            <a:r>
              <a:rPr lang="ko-KR" altLang="en-US" sz="1200" dirty="0"/>
              <a:t>기사내에 같은 문장이 </a:t>
            </a:r>
            <a:r>
              <a:rPr lang="en-US" altLang="ko-KR" sz="1200" dirty="0"/>
              <a:t>2</a:t>
            </a:r>
            <a:r>
              <a:rPr lang="ko-KR" altLang="en-US" sz="1200" dirty="0"/>
              <a:t>개 존재할 경우</a:t>
            </a:r>
            <a:r>
              <a:rPr lang="en-US" altLang="ko-KR" sz="1200" dirty="0"/>
              <a:t>, </a:t>
            </a:r>
            <a:r>
              <a:rPr lang="ko-KR" altLang="en-US" sz="1200" dirty="0"/>
              <a:t>그것을 복수로 보지 않고 각각 다른 문장으로 인식하여 출력되었음을 알 수 있다</a:t>
            </a:r>
            <a:r>
              <a:rPr lang="en-US" altLang="ko-KR" sz="1200" dirty="0"/>
              <a:t>.</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31</a:t>
            </a:fld>
            <a:endParaRPr lang="ko-KR" altLang="en-US"/>
          </a:p>
        </p:txBody>
      </p:sp>
    </p:spTree>
    <p:extLst>
      <p:ext uri="{BB962C8B-B14F-4D97-AF65-F5344CB8AC3E}">
        <p14:creationId xmlns:p14="http://schemas.microsoft.com/office/powerpoint/2010/main" val="550754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코로나로 인해 오랜 기간 학교가 닫으면서</a:t>
            </a:r>
            <a:r>
              <a:rPr lang="en-US" altLang="ko-KR" dirty="0"/>
              <a:t>, </a:t>
            </a:r>
            <a:r>
              <a:rPr lang="ko-KR" altLang="en-US" dirty="0"/>
              <a:t>아이들에게 미칠 수 있는 영향에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32</a:t>
            </a:fld>
            <a:endParaRPr lang="ko-KR" altLang="en-US"/>
          </a:p>
        </p:txBody>
      </p:sp>
    </p:spTree>
    <p:extLst>
      <p:ext uri="{BB962C8B-B14F-4D97-AF65-F5344CB8AC3E}">
        <p14:creationId xmlns:p14="http://schemas.microsoft.com/office/powerpoint/2010/main" val="2722092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코로나로 인해 오랜 기간 학교가 닫으면서</a:t>
            </a:r>
            <a:r>
              <a:rPr lang="en-US" altLang="ko-KR" dirty="0"/>
              <a:t>, </a:t>
            </a:r>
            <a:r>
              <a:rPr lang="ko-KR" altLang="en-US" dirty="0"/>
              <a:t>아이들에게 미칠 수 있는 영향에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33</a:t>
            </a:fld>
            <a:endParaRPr lang="ko-KR" altLang="en-US"/>
          </a:p>
        </p:txBody>
      </p:sp>
    </p:spTree>
    <p:extLst>
      <p:ext uri="{BB962C8B-B14F-4D97-AF65-F5344CB8AC3E}">
        <p14:creationId xmlns:p14="http://schemas.microsoft.com/office/powerpoint/2010/main" val="3424626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코로나로 인해 오랜 기간 학교가 닫으면서</a:t>
            </a:r>
            <a:r>
              <a:rPr lang="en-US" altLang="ko-KR" dirty="0"/>
              <a:t>, </a:t>
            </a:r>
            <a:r>
              <a:rPr lang="ko-KR" altLang="en-US" dirty="0"/>
              <a:t>아이들에게 미칠 수 있는 영향에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34</a:t>
            </a:fld>
            <a:endParaRPr lang="ko-KR" altLang="en-US"/>
          </a:p>
        </p:txBody>
      </p:sp>
    </p:spTree>
    <p:extLst>
      <p:ext uri="{BB962C8B-B14F-4D97-AF65-F5344CB8AC3E}">
        <p14:creationId xmlns:p14="http://schemas.microsoft.com/office/powerpoint/2010/main" val="4024936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코로나로 인해 오랜 기간 학교가 닫으면서</a:t>
            </a:r>
            <a:r>
              <a:rPr lang="en-US" altLang="ko-KR" dirty="0"/>
              <a:t>, </a:t>
            </a:r>
            <a:r>
              <a:rPr lang="ko-KR" altLang="en-US" dirty="0"/>
              <a:t>아이들에게 미칠 수 있는 영향에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35</a:t>
            </a:fld>
            <a:endParaRPr lang="ko-KR" altLang="en-US"/>
          </a:p>
        </p:txBody>
      </p:sp>
    </p:spTree>
    <p:extLst>
      <p:ext uri="{BB962C8B-B14F-4D97-AF65-F5344CB8AC3E}">
        <p14:creationId xmlns:p14="http://schemas.microsoft.com/office/powerpoint/2010/main" val="3512964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코로나로 인해 오랜 기간 학교가 닫으면서</a:t>
            </a:r>
            <a:r>
              <a:rPr lang="en-US" altLang="ko-KR" dirty="0"/>
              <a:t>, </a:t>
            </a:r>
            <a:r>
              <a:rPr lang="ko-KR" altLang="en-US" dirty="0"/>
              <a:t>아이들에게 미칠 수 있는 영향에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36</a:t>
            </a:fld>
            <a:endParaRPr lang="ko-KR" altLang="en-US"/>
          </a:p>
        </p:txBody>
      </p:sp>
    </p:spTree>
    <p:extLst>
      <p:ext uri="{BB962C8B-B14F-4D97-AF65-F5344CB8AC3E}">
        <p14:creationId xmlns:p14="http://schemas.microsoft.com/office/powerpoint/2010/main" val="1575273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상대적으로 그 전의 기사들보다 달라지는 문장들이 많았다</a:t>
            </a:r>
            <a:r>
              <a:rPr lang="en-US" altLang="ko-KR" dirty="0"/>
              <a:t>. </a:t>
            </a:r>
          </a:p>
          <a:p>
            <a:r>
              <a:rPr lang="en-US" altLang="ko-KR" dirty="0" err="1"/>
              <a:t>Tf-idf</a:t>
            </a:r>
            <a:r>
              <a:rPr lang="ko-KR" altLang="en-US" dirty="0"/>
              <a:t>를 적용시켰을 때와 적용시키지 않았을 때</a:t>
            </a:r>
            <a:r>
              <a:rPr lang="en-US" altLang="ko-KR" dirty="0"/>
              <a:t>, </a:t>
            </a:r>
            <a:r>
              <a:rPr lang="ko-KR" altLang="en-US" dirty="0"/>
              <a:t>문장들을 보면</a:t>
            </a:r>
            <a:r>
              <a:rPr lang="en-US" altLang="ko-KR" dirty="0"/>
              <a:t>, </a:t>
            </a:r>
            <a:r>
              <a:rPr lang="ko-KR" altLang="en-US" dirty="0"/>
              <a:t>지엽적인 문장이 사라졌는데</a:t>
            </a:r>
            <a:r>
              <a:rPr lang="en-US" altLang="ko-KR" dirty="0"/>
              <a:t>,</a:t>
            </a:r>
          </a:p>
          <a:p>
            <a:r>
              <a:rPr lang="ko-KR" altLang="en-US" dirty="0"/>
              <a:t>해당 문장은 키워드는 많이 포함하고 있지만</a:t>
            </a:r>
            <a:r>
              <a:rPr lang="en-US" altLang="ko-KR" dirty="0"/>
              <a:t>, </a:t>
            </a:r>
            <a:r>
              <a:rPr lang="ko-KR" altLang="en-US" dirty="0"/>
              <a:t>전체 문서에서의 언급은 적을 수 밖에 없으므로 그런 것 같다</a:t>
            </a:r>
            <a:r>
              <a:rPr lang="en-US" altLang="ko-KR" dirty="0"/>
              <a:t>.</a:t>
            </a:r>
          </a:p>
          <a:p>
            <a:r>
              <a:rPr lang="en-US" altLang="ko-KR" dirty="0" err="1"/>
              <a:t>Tf-idf</a:t>
            </a:r>
            <a:r>
              <a:rPr lang="ko-KR" altLang="en-US" dirty="0"/>
              <a:t>의 중요성을 확인 할 수 있다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37</a:t>
            </a:fld>
            <a:endParaRPr lang="ko-KR" altLang="en-US"/>
          </a:p>
        </p:txBody>
      </p:sp>
    </p:spTree>
    <p:extLst>
      <p:ext uri="{BB962C8B-B14F-4D97-AF65-F5344CB8AC3E}">
        <p14:creationId xmlns:p14="http://schemas.microsoft.com/office/powerpoint/2010/main" val="3992545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마블에서</a:t>
            </a:r>
            <a:r>
              <a:rPr lang="ko-KR" altLang="en-US" dirty="0"/>
              <a:t> 선보이는 ‘</a:t>
            </a:r>
            <a:r>
              <a:rPr lang="en-US" altLang="ko-KR" dirty="0"/>
              <a:t>Wanda Vision’</a:t>
            </a:r>
            <a:r>
              <a:rPr lang="ko-KR" altLang="en-US" dirty="0"/>
              <a:t>이라는 새로운 시리즈에 관한 내용이다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38</a:t>
            </a:fld>
            <a:endParaRPr lang="ko-KR" altLang="en-US"/>
          </a:p>
        </p:txBody>
      </p:sp>
    </p:spTree>
    <p:extLst>
      <p:ext uri="{BB962C8B-B14F-4D97-AF65-F5344CB8AC3E}">
        <p14:creationId xmlns:p14="http://schemas.microsoft.com/office/powerpoint/2010/main" val="1260202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위키피디아와 마찬가지로</a:t>
            </a:r>
            <a:r>
              <a:rPr lang="en-US" altLang="ko-KR" dirty="0"/>
              <a:t>, </a:t>
            </a:r>
            <a:r>
              <a:rPr lang="ko-KR" altLang="en-US" dirty="0"/>
              <a:t>영화와 관련된 기사에서는 달라지는 문장이 많았다</a:t>
            </a:r>
            <a:r>
              <a:rPr lang="en-US" altLang="ko-KR" dirty="0"/>
              <a:t>.</a:t>
            </a:r>
          </a:p>
          <a:p>
            <a:r>
              <a:rPr lang="ko-KR" altLang="en-US" dirty="0"/>
              <a:t>특히 </a:t>
            </a:r>
            <a:r>
              <a:rPr lang="en-US" altLang="ko-KR" dirty="0"/>
              <a:t>lemmatize</a:t>
            </a:r>
            <a:r>
              <a:rPr lang="ko-KR" altLang="en-US" dirty="0"/>
              <a:t>했을 때 그 전과 전혀 다른 문장들이 나오는 것을 알 수 있었다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39</a:t>
            </a:fld>
            <a:endParaRPr lang="ko-KR" altLang="en-US"/>
          </a:p>
        </p:txBody>
      </p:sp>
    </p:spTree>
    <p:extLst>
      <p:ext uri="{BB962C8B-B14F-4D97-AF65-F5344CB8AC3E}">
        <p14:creationId xmlns:p14="http://schemas.microsoft.com/office/powerpoint/2010/main" val="307301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문장</a:t>
            </a:r>
            <a:r>
              <a:rPr lang="ko-KR" altLang="en-US" baseline="0" dirty="0"/>
              <a:t> 그래프를 생성하기에 앞서 먼저 텍스트 전처리를 해주었다</a:t>
            </a:r>
            <a:r>
              <a:rPr lang="en-US" altLang="ko-KR" baseline="0" dirty="0"/>
              <a:t>.</a:t>
            </a:r>
            <a:endParaRPr lang="en-US" altLang="ko-KR" dirty="0"/>
          </a:p>
          <a:p>
            <a:r>
              <a:rPr lang="ko-KR" altLang="en-US" dirty="0"/>
              <a:t>세 개는 공통으로</a:t>
            </a:r>
            <a:r>
              <a:rPr lang="en-US" altLang="ko-KR" dirty="0"/>
              <a:t>, lemmatization</a:t>
            </a:r>
            <a:r>
              <a:rPr lang="ko-KR" altLang="en-US" dirty="0"/>
              <a:t>을 한 텍스트와 안 한 텍스트 간의 결과를 비교하였다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4</a:t>
            </a:fld>
            <a:endParaRPr lang="ko-KR" altLang="en-US"/>
          </a:p>
        </p:txBody>
      </p:sp>
    </p:spTree>
    <p:extLst>
      <p:ext uri="{BB962C8B-B14F-4D97-AF65-F5344CB8AC3E}">
        <p14:creationId xmlns:p14="http://schemas.microsoft.com/office/powerpoint/2010/main" val="8050982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40</a:t>
            </a:fld>
            <a:endParaRPr lang="ko-KR" altLang="en-US"/>
          </a:p>
        </p:txBody>
      </p:sp>
    </p:spTree>
    <p:extLst>
      <p:ext uri="{BB962C8B-B14F-4D97-AF65-F5344CB8AC3E}">
        <p14:creationId xmlns:p14="http://schemas.microsoft.com/office/powerpoint/2010/main" val="3446056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거의 비슷한 의미를 가진 문장이지만</a:t>
            </a:r>
            <a:r>
              <a:rPr lang="en-US" altLang="ko-KR" dirty="0"/>
              <a:t>,</a:t>
            </a:r>
            <a:r>
              <a:rPr lang="en-US" altLang="ko-KR" baseline="0" dirty="0"/>
              <a:t> </a:t>
            </a:r>
            <a:r>
              <a:rPr lang="ko-KR" altLang="en-US" baseline="0" dirty="0"/>
              <a:t>겹치는 단어가 없어 </a:t>
            </a:r>
            <a:r>
              <a:rPr lang="en-US" altLang="ko-KR" baseline="0" dirty="0"/>
              <a:t>text rank</a:t>
            </a:r>
            <a:r>
              <a:rPr lang="ko-KR" altLang="en-US" baseline="0" dirty="0"/>
              <a:t>의 경우 두 </a:t>
            </a:r>
            <a:r>
              <a:rPr lang="ko-KR" altLang="en-US" baseline="0" dirty="0" err="1"/>
              <a:t>문장간의</a:t>
            </a:r>
            <a:r>
              <a:rPr lang="ko-KR" altLang="en-US" baseline="0" dirty="0"/>
              <a:t> 유사도가 없다고 나온다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41</a:t>
            </a:fld>
            <a:endParaRPr lang="ko-KR" altLang="en-US"/>
          </a:p>
        </p:txBody>
      </p:sp>
    </p:spTree>
    <p:extLst>
      <p:ext uri="{BB962C8B-B14F-4D97-AF65-F5344CB8AC3E}">
        <p14:creationId xmlns:p14="http://schemas.microsoft.com/office/powerpoint/2010/main" val="3975981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42</a:t>
            </a:fld>
            <a:endParaRPr lang="ko-KR" altLang="en-US"/>
          </a:p>
        </p:txBody>
      </p:sp>
    </p:spTree>
    <p:extLst>
      <p:ext uri="{BB962C8B-B14F-4D97-AF65-F5344CB8AC3E}">
        <p14:creationId xmlns:p14="http://schemas.microsoft.com/office/powerpoint/2010/main" val="4100982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err="1">
                <a:solidFill>
                  <a:schemeClr val="tx1"/>
                </a:solidFill>
                <a:effectLst/>
                <a:latin typeface="+mn-lt"/>
                <a:ea typeface="+mn-ea"/>
                <a:cs typeface="+mn-cs"/>
              </a:rPr>
              <a:t>문장간의</a:t>
            </a:r>
            <a:r>
              <a:rPr lang="ko-KR" altLang="en-US" sz="1200" b="0" i="0" kern="1200" dirty="0">
                <a:solidFill>
                  <a:schemeClr val="tx1"/>
                </a:solidFill>
                <a:effectLst/>
                <a:latin typeface="+mn-lt"/>
                <a:ea typeface="+mn-ea"/>
                <a:cs typeface="+mn-cs"/>
              </a:rPr>
              <a:t> 코사인 유사도를 구하려면 먼저 문장을 벡터로 </a:t>
            </a:r>
            <a:r>
              <a:rPr lang="ko-KR" altLang="en-US" sz="1200" b="0" i="0" kern="1200" dirty="0" err="1">
                <a:solidFill>
                  <a:schemeClr val="tx1"/>
                </a:solidFill>
                <a:effectLst/>
                <a:latin typeface="+mn-lt"/>
                <a:ea typeface="+mn-ea"/>
                <a:cs typeface="+mn-cs"/>
              </a:rPr>
              <a:t>나타내야한다</a:t>
            </a:r>
            <a:r>
              <a:rPr lang="en-US" altLang="ko-KR" sz="1200" b="0" i="0" kern="1200" dirty="0">
                <a:solidFill>
                  <a:schemeClr val="tx1"/>
                </a:solidFill>
                <a:effectLst/>
                <a:latin typeface="+mn-lt"/>
                <a:ea typeface="+mn-ea"/>
                <a:cs typeface="+mn-cs"/>
              </a:rPr>
              <a:t>. "I have a cat.", "My cat likes tuna."</a:t>
            </a:r>
            <a:r>
              <a:rPr lang="ko-KR" altLang="en-US" sz="1200" b="0" i="0" kern="1200" dirty="0">
                <a:solidFill>
                  <a:schemeClr val="tx1"/>
                </a:solidFill>
                <a:effectLst/>
                <a:latin typeface="+mn-lt"/>
                <a:ea typeface="+mn-ea"/>
                <a:cs typeface="+mn-cs"/>
              </a:rPr>
              <a:t>라는 두개의 문장이 있다고 하면 두개의 문장이 포함하는 모든 단어</a:t>
            </a:r>
            <a:r>
              <a:rPr lang="en-US" altLang="ko-KR" sz="1200" b="0" i="0" kern="1200" dirty="0">
                <a:solidFill>
                  <a:schemeClr val="tx1"/>
                </a:solidFill>
                <a:effectLst/>
                <a:latin typeface="+mn-lt"/>
                <a:ea typeface="+mn-ea"/>
                <a:cs typeface="+mn-cs"/>
              </a:rPr>
              <a:t>(I, have, a, cat, My, likes, tuna)</a:t>
            </a:r>
            <a:r>
              <a:rPr lang="ko-KR" altLang="en-US" sz="1200" b="0" i="0" kern="1200" dirty="0">
                <a:solidFill>
                  <a:schemeClr val="tx1"/>
                </a:solidFill>
                <a:effectLst/>
                <a:latin typeface="+mn-lt"/>
                <a:ea typeface="+mn-ea"/>
                <a:cs typeface="+mn-cs"/>
              </a:rPr>
              <a:t>가 각각의 문장에서 등장하는 빈도를 벡터로 나타내면 된다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모든 문장에 대해 코사인 유사도를 계산하면</a:t>
            </a:r>
            <a:r>
              <a:rPr lang="en-US" altLang="ko-KR" sz="1200" b="0" i="0" kern="1200" dirty="0">
                <a:solidFill>
                  <a:schemeClr val="tx1"/>
                </a:solidFill>
                <a:effectLst/>
                <a:latin typeface="+mn-lt"/>
                <a:ea typeface="+mn-ea"/>
                <a:cs typeface="+mn-cs"/>
              </a:rPr>
              <a:t>, similarity matrix</a:t>
            </a:r>
            <a:r>
              <a:rPr lang="ko-KR" altLang="en-US" sz="1200" b="0" i="0" kern="1200" dirty="0">
                <a:solidFill>
                  <a:schemeClr val="tx1"/>
                </a:solidFill>
                <a:effectLst/>
                <a:latin typeface="+mn-lt"/>
                <a:ea typeface="+mn-ea"/>
                <a:cs typeface="+mn-cs"/>
              </a:rPr>
              <a:t>를 구성할 수 있다</a:t>
            </a:r>
            <a:r>
              <a:rPr lang="en-US" altLang="ko-KR" sz="1200" b="0" i="0" kern="1200" dirty="0">
                <a:solidFill>
                  <a:schemeClr val="tx1"/>
                </a:solidFill>
                <a:effectLst/>
                <a:latin typeface="+mn-lt"/>
                <a:ea typeface="+mn-ea"/>
                <a:cs typeface="+mn-cs"/>
              </a:rPr>
              <a:t>.</a:t>
            </a:r>
          </a:p>
          <a:p>
            <a:endParaRPr lang="en-US" altLang="ko-KR" dirty="0"/>
          </a:p>
          <a:p>
            <a:r>
              <a:rPr lang="ko-KR" altLang="en-US" dirty="0"/>
              <a:t>생성된 그래프를 이용하여 </a:t>
            </a:r>
            <a:r>
              <a:rPr lang="en-US" altLang="ko-KR" dirty="0" err="1"/>
              <a:t>pagerank</a:t>
            </a:r>
            <a:r>
              <a:rPr lang="en-US" altLang="ko-KR" dirty="0"/>
              <a:t> </a:t>
            </a:r>
            <a:r>
              <a:rPr lang="ko-KR" altLang="en-US" dirty="0"/>
              <a:t>알고리즘을 적용시켜 </a:t>
            </a:r>
            <a:r>
              <a:rPr lang="en-US" altLang="ko-KR" dirty="0" err="1"/>
              <a:t>textrank</a:t>
            </a:r>
            <a:r>
              <a:rPr lang="en-US" altLang="ko-KR" dirty="0"/>
              <a:t> </a:t>
            </a:r>
            <a:r>
              <a:rPr lang="ko-KR" altLang="en-US" dirty="0"/>
              <a:t>값이 가장 높은 </a:t>
            </a:r>
            <a:r>
              <a:rPr lang="en-US" altLang="ko-KR" dirty="0"/>
              <a:t>5</a:t>
            </a:r>
            <a:r>
              <a:rPr lang="ko-KR" altLang="en-US" dirty="0"/>
              <a:t>개의 문장을 선택하였다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5</a:t>
            </a:fld>
            <a:endParaRPr lang="ko-KR" altLang="en-US"/>
          </a:p>
        </p:txBody>
      </p:sp>
    </p:spTree>
    <p:extLst>
      <p:ext uri="{BB962C8B-B14F-4D97-AF65-F5344CB8AC3E}">
        <p14:creationId xmlns:p14="http://schemas.microsoft.com/office/powerpoint/2010/main" val="245459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6</a:t>
            </a:fld>
            <a:endParaRPr lang="ko-KR" altLang="en-US"/>
          </a:p>
        </p:txBody>
      </p:sp>
    </p:spTree>
    <p:extLst>
      <p:ext uri="{BB962C8B-B14F-4D97-AF65-F5344CB8AC3E}">
        <p14:creationId xmlns:p14="http://schemas.microsoft.com/office/powerpoint/2010/main" val="241213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TF</a:t>
            </a:r>
            <a:r>
              <a:rPr lang="en-US" altLang="ko-KR" baseline="0" dirty="0"/>
              <a:t> – IDF </a:t>
            </a:r>
            <a:r>
              <a:rPr lang="ko-KR" altLang="en-US" baseline="0" dirty="0"/>
              <a:t>를 이용하여 어떤 단어가 특정 문서 내에서 얼마나 중요한지 계산할 수 있다</a:t>
            </a:r>
            <a:r>
              <a:rPr lang="en-US" altLang="ko-KR" baseline="0" dirty="0"/>
              <a:t>. </a:t>
            </a:r>
            <a:r>
              <a:rPr lang="ko-KR" altLang="en-US" baseline="0" dirty="0"/>
              <a:t>예를 들어</a:t>
            </a:r>
            <a:r>
              <a:rPr lang="en-US" altLang="ko-KR" baseline="0" dirty="0"/>
              <a:t>, </a:t>
            </a:r>
            <a:r>
              <a:rPr lang="ko-KR" altLang="en-US" baseline="0" dirty="0"/>
              <a:t>모든 문장에 많이 등장하는 단어는 </a:t>
            </a:r>
            <a:r>
              <a:rPr lang="en-US" altLang="ko-KR" baseline="0" dirty="0" err="1"/>
              <a:t>tf</a:t>
            </a:r>
            <a:r>
              <a:rPr lang="en-US" altLang="ko-KR" baseline="0" dirty="0"/>
              <a:t> </a:t>
            </a:r>
            <a:r>
              <a:rPr lang="ko-KR" altLang="en-US" baseline="0" dirty="0"/>
              <a:t>값도 크지만</a:t>
            </a:r>
            <a:r>
              <a:rPr lang="en-US" altLang="ko-KR" baseline="0" dirty="0"/>
              <a:t>, </a:t>
            </a:r>
            <a:r>
              <a:rPr lang="en-US" altLang="ko-KR" baseline="0" dirty="0" err="1"/>
              <a:t>idf</a:t>
            </a:r>
            <a:r>
              <a:rPr lang="en-US" altLang="ko-KR" baseline="0" dirty="0"/>
              <a:t> </a:t>
            </a:r>
            <a:r>
              <a:rPr lang="ko-KR" altLang="en-US" baseline="0" dirty="0"/>
              <a:t>값이 그만큼 작아져서 중요도가 낮아진다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7</a:t>
            </a:fld>
            <a:endParaRPr lang="ko-KR" altLang="en-US"/>
          </a:p>
        </p:txBody>
      </p:sp>
    </p:spTree>
    <p:extLst>
      <p:ext uri="{BB962C8B-B14F-4D97-AF65-F5344CB8AC3E}">
        <p14:creationId xmlns:p14="http://schemas.microsoft.com/office/powerpoint/2010/main" val="393551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마찬가지로 생성된 그래프를 이용하여 </a:t>
            </a:r>
            <a:r>
              <a:rPr lang="en-US" altLang="ko-KR" dirty="0" err="1"/>
              <a:t>pagerank</a:t>
            </a:r>
            <a:r>
              <a:rPr lang="en-US" altLang="ko-KR" dirty="0"/>
              <a:t> </a:t>
            </a:r>
            <a:r>
              <a:rPr lang="ko-KR" altLang="en-US" dirty="0"/>
              <a:t>알고리즘을 적용시켜 </a:t>
            </a:r>
            <a:r>
              <a:rPr lang="en-US" altLang="ko-KR" dirty="0" err="1"/>
              <a:t>textrank</a:t>
            </a:r>
            <a:r>
              <a:rPr lang="en-US" altLang="ko-KR" dirty="0"/>
              <a:t> </a:t>
            </a:r>
            <a:r>
              <a:rPr lang="ko-KR" altLang="en-US" dirty="0"/>
              <a:t>값이 가장 높은 </a:t>
            </a:r>
            <a:r>
              <a:rPr lang="en-US" altLang="ko-KR" dirty="0"/>
              <a:t>5</a:t>
            </a:r>
            <a:r>
              <a:rPr lang="ko-KR" altLang="en-US" dirty="0"/>
              <a:t>개의 문장을 선택하였다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8</a:t>
            </a:fld>
            <a:endParaRPr lang="ko-KR" altLang="en-US"/>
          </a:p>
        </p:txBody>
      </p:sp>
    </p:spTree>
    <p:extLst>
      <p:ext uri="{BB962C8B-B14F-4D97-AF65-F5344CB8AC3E}">
        <p14:creationId xmlns:p14="http://schemas.microsoft.com/office/powerpoint/2010/main" val="3518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 어떤 텍스트를 요약해야 할지 고르기 위해 </a:t>
            </a:r>
            <a:r>
              <a:rPr lang="en-US" altLang="ko-KR" dirty="0"/>
              <a:t>Tensor</a:t>
            </a:r>
            <a:r>
              <a:rPr lang="en-US" altLang="ko-KR" baseline="0" dirty="0"/>
              <a:t> flow</a:t>
            </a:r>
            <a:r>
              <a:rPr lang="ko-KR" altLang="en-US" baseline="0" dirty="0"/>
              <a:t>의 </a:t>
            </a:r>
            <a:r>
              <a:rPr lang="en-US" altLang="ko-KR" baseline="0" dirty="0"/>
              <a:t>dataset</a:t>
            </a:r>
            <a:r>
              <a:rPr lang="ko-KR" altLang="en-US" baseline="0" dirty="0"/>
              <a:t>을 확인했다</a:t>
            </a:r>
            <a:endParaRPr lang="en-US" altLang="ko-KR" baseline="0" dirty="0"/>
          </a:p>
          <a:p>
            <a:r>
              <a:rPr lang="ko-KR" altLang="en-US" dirty="0"/>
              <a:t>요약의 성능을 평가할 때 주로 이용되는 </a:t>
            </a:r>
            <a:r>
              <a:rPr lang="en-US" altLang="ko-KR" dirty="0"/>
              <a:t>data set</a:t>
            </a:r>
            <a:r>
              <a:rPr lang="ko-KR" altLang="en-US" dirty="0"/>
              <a:t>이 뉴스인 점</a:t>
            </a:r>
            <a:r>
              <a:rPr lang="en-US" altLang="ko-KR" dirty="0"/>
              <a:t>, </a:t>
            </a:r>
            <a:r>
              <a:rPr lang="ko-KR" altLang="en-US" dirty="0"/>
              <a:t>네이버나 다음에서도 뉴스 요약 봇이 있다는 사실을 감안하여 뉴스 데이터 </a:t>
            </a:r>
            <a:r>
              <a:rPr lang="en-US" altLang="ko-KR" dirty="0"/>
              <a:t>5</a:t>
            </a:r>
            <a:r>
              <a:rPr lang="ko-KR" altLang="en-US" dirty="0"/>
              <a:t>개를 직접 요약해보고 결과를 평가하였다</a:t>
            </a:r>
            <a:r>
              <a:rPr lang="en-US" altLang="ko-KR" dirty="0"/>
              <a:t>.</a:t>
            </a:r>
          </a:p>
          <a:p>
            <a:r>
              <a:rPr lang="ko-KR" altLang="en-US" dirty="0"/>
              <a:t>이 외에도 정보 전달을 위한</a:t>
            </a:r>
            <a:r>
              <a:rPr lang="ko-KR" altLang="en-US" baseline="0" dirty="0"/>
              <a:t> 글들의 요약 필요성을 느껴 위키피디아 문서도 </a:t>
            </a:r>
            <a:r>
              <a:rPr lang="en-US" altLang="ko-KR" baseline="0" dirty="0"/>
              <a:t>5</a:t>
            </a:r>
            <a:r>
              <a:rPr lang="ko-KR" altLang="en-US" baseline="0" dirty="0"/>
              <a:t>개 요약해보았다</a:t>
            </a:r>
            <a:r>
              <a:rPr lang="en-US" altLang="ko-KR" baseline="0" dirty="0"/>
              <a:t>.</a:t>
            </a:r>
            <a:r>
              <a:rPr lang="en-US" altLang="ko-KR" dirty="0"/>
              <a:t>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2D73412A-BAE9-4098-9AC9-207BF0E2A825}" type="slidenum">
              <a:rPr lang="ko-KR" altLang="en-US" smtClean="0"/>
              <a:t>9</a:t>
            </a:fld>
            <a:endParaRPr lang="ko-KR" altLang="en-US"/>
          </a:p>
        </p:txBody>
      </p:sp>
    </p:spTree>
    <p:extLst>
      <p:ext uri="{BB962C8B-B14F-4D97-AF65-F5344CB8AC3E}">
        <p14:creationId xmlns:p14="http://schemas.microsoft.com/office/powerpoint/2010/main" val="394726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93AD51-25B3-41E9-A51E-9AF1472AC25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43482AE-3A54-4E1B-B758-E0165BBDA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2B9736F-AC6F-4E35-BB11-2A749A2FECB0}"/>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39F5DD21-71E5-44CD-A3BB-93F96E92FF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198B2F-337B-49BF-8D89-C7A546A3A838}"/>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198406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23401E-6C3F-4CE3-A518-826308F7722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F1F1A32-CFBC-4D75-9597-1440EA5520F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DB314F-0CD2-471C-9703-BBDAF3C56788}"/>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EAB3BD00-7EEA-4BAF-A840-9940C4E2E21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A783691-5270-46AF-9472-9A390F2612AB}"/>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604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7840206-456C-440D-BB1B-0F781DCA103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D47499A-1B8E-4022-8F05-0E966014648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227B250-D647-4F9E-B588-34CCC7FE2AC1}"/>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E03E8E74-7AB5-4EE1-9437-C38427C17E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FFCC13-589D-4CAF-A221-B1EC8DEA6A36}"/>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199577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375FB-B69B-4D72-B97D-3FDC59827A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50704F6-CE4D-489C-AFB5-9B7E559C741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65370E-C9F7-4952-ACB5-D6C3B66F99F8}"/>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5FBF01E7-84B9-46A3-B6D4-0718A5E407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2F87A4-79BE-442C-AFA0-E5976D8D6263}"/>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263509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46C7B1-028C-4A87-B519-7743CEE9A1F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5395F72-9636-4F65-9526-91F9269D1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28B3230-041D-440B-ABAB-0BB6D2B3B0D1}"/>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CBD32F7E-42CE-4EA1-BD4E-66944510BB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AA3838B-6538-491E-B14F-5EDFF93DCD14}"/>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142748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EB4F07-D874-4AD0-84D4-279D3C5E046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E81BE8-B8A0-444A-8563-EF1D11ED9A8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EFC3268-EC07-40A0-91B5-69F52EC6527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C7CE20D-4D05-4257-8737-CF78C81192EE}"/>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6" name="바닥글 개체 틀 5">
            <a:extLst>
              <a:ext uri="{FF2B5EF4-FFF2-40B4-BE49-F238E27FC236}">
                <a16:creationId xmlns:a16="http://schemas.microsoft.com/office/drawing/2014/main" id="{362AC7BB-1EE2-445D-8CC4-F7BBC3B882F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E6954C-2FD0-4AD1-A7DB-725413EA6B5C}"/>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419783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B17DDC-BB45-4DA3-8598-7B361D451D0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052A540-F609-4ED4-BF13-10F80E60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5205F15-E756-4E5E-B13B-9DCA2AB4E72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2702034-3DF4-4544-ABB8-E4137970A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B0C6D9A-6B50-4B3C-B687-0FC4AF93699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4D165FC-CF1D-4CC5-8F2A-E95AD9C44F0C}"/>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8" name="바닥글 개체 틀 7">
            <a:extLst>
              <a:ext uri="{FF2B5EF4-FFF2-40B4-BE49-F238E27FC236}">
                <a16:creationId xmlns:a16="http://schemas.microsoft.com/office/drawing/2014/main" id="{4A60FD19-E225-4C38-87A8-3C0495D8618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A4E4D45-B616-4045-8AF8-9307881F7FA9}"/>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93388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EED739-7FDF-4994-916C-FBB2025E2C7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4B889AA-543C-425B-8374-87BFF3D5EDC2}"/>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4" name="바닥글 개체 틀 3">
            <a:extLst>
              <a:ext uri="{FF2B5EF4-FFF2-40B4-BE49-F238E27FC236}">
                <a16:creationId xmlns:a16="http://schemas.microsoft.com/office/drawing/2014/main" id="{AEA8E4E3-7891-4B18-B594-7B1F4F5FB3A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960345F-8263-4DE7-AD15-EDB606C04FA0}"/>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849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DEA2E1-B943-43E5-9042-AD51B592ED63}"/>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3" name="바닥글 개체 틀 2">
            <a:extLst>
              <a:ext uri="{FF2B5EF4-FFF2-40B4-BE49-F238E27FC236}">
                <a16:creationId xmlns:a16="http://schemas.microsoft.com/office/drawing/2014/main" id="{C2721FDE-705D-45F6-B9B8-A10FCDE882F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C9E0EED-78F1-4E7D-B98B-636EDB556060}"/>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80094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C62077-7655-461E-BB48-7F93FB20E7A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1971987-3CEC-4268-8209-62A244390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02A7664-15C4-45EC-8A0F-394A7E856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14DEC82-AD6D-42D6-9147-BCEE32F13DFF}"/>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6" name="바닥글 개체 틀 5">
            <a:extLst>
              <a:ext uri="{FF2B5EF4-FFF2-40B4-BE49-F238E27FC236}">
                <a16:creationId xmlns:a16="http://schemas.microsoft.com/office/drawing/2014/main" id="{81E1F0CB-2ADE-40C5-875D-BDC508F6EAC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0506F64-2434-477E-8A88-749A3501E503}"/>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4837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B3231-E0B9-4890-8E22-76BC5D6717B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33AEB36-B096-4A97-8A70-D234C9202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6299755-05F4-4232-8381-A0AE701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394AC1A-2E4D-41DC-AABB-6CDF0B41B015}"/>
              </a:ext>
            </a:extLst>
          </p:cNvPr>
          <p:cNvSpPr>
            <a:spLocks noGrp="1"/>
          </p:cNvSpPr>
          <p:nvPr>
            <p:ph type="dt" sz="half" idx="10"/>
          </p:nvPr>
        </p:nvSpPr>
        <p:spPr/>
        <p:txBody>
          <a:bodyPr/>
          <a:lstStyle/>
          <a:p>
            <a:fld id="{C26D9A6C-F3E3-47ED-806A-04E909A53EA2}" type="datetimeFigureOut">
              <a:rPr lang="ko-KR" altLang="en-US" smtClean="0"/>
              <a:t>2021-01-17</a:t>
            </a:fld>
            <a:endParaRPr lang="ko-KR" altLang="en-US"/>
          </a:p>
        </p:txBody>
      </p:sp>
      <p:sp>
        <p:nvSpPr>
          <p:cNvPr id="6" name="바닥글 개체 틀 5">
            <a:extLst>
              <a:ext uri="{FF2B5EF4-FFF2-40B4-BE49-F238E27FC236}">
                <a16:creationId xmlns:a16="http://schemas.microsoft.com/office/drawing/2014/main" id="{28D00A6E-8868-421E-80C1-167950051E9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EC550E-C88E-47C4-8803-7BBA32A13A39}"/>
              </a:ext>
            </a:extLst>
          </p:cNvPr>
          <p:cNvSpPr>
            <a:spLocks noGrp="1"/>
          </p:cNvSpPr>
          <p:nvPr>
            <p:ph type="sldNum" sz="quarter" idx="12"/>
          </p:nvPr>
        </p:nvSpPr>
        <p:spPr/>
        <p:txBody>
          <a:body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340318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52F358F-98A6-40E5-9DA3-D43AE6F0E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B4AA4BD-D8EE-4FAC-AE5E-09803C8D1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D504867-9C1B-41CE-B165-BC3167DD5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D9A6C-F3E3-47ED-806A-04E909A53EA2}" type="datetimeFigureOut">
              <a:rPr lang="ko-KR" altLang="en-US" smtClean="0"/>
              <a:t>2021-01-17</a:t>
            </a:fld>
            <a:endParaRPr lang="ko-KR" altLang="en-US"/>
          </a:p>
        </p:txBody>
      </p:sp>
      <p:sp>
        <p:nvSpPr>
          <p:cNvPr id="5" name="바닥글 개체 틀 4">
            <a:extLst>
              <a:ext uri="{FF2B5EF4-FFF2-40B4-BE49-F238E27FC236}">
                <a16:creationId xmlns:a16="http://schemas.microsoft.com/office/drawing/2014/main" id="{993149FC-BD49-4857-8997-DE33B65EB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76B1152-4131-436C-A3A9-F87DDDCAF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F51ED-699C-4F9B-9378-7FE36FF931E4}" type="slidenum">
              <a:rPr lang="ko-KR" altLang="en-US" smtClean="0"/>
              <a:t>‹#›</a:t>
            </a:fld>
            <a:endParaRPr lang="ko-KR" altLang="en-US"/>
          </a:p>
        </p:txBody>
      </p:sp>
    </p:spTree>
    <p:extLst>
      <p:ext uri="{BB962C8B-B14F-4D97-AF65-F5344CB8AC3E}">
        <p14:creationId xmlns:p14="http://schemas.microsoft.com/office/powerpoint/2010/main" val="356954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edition.cnn.com/2021/01/14/politics/donald-trump-presidency-ending/index.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edition.cnn.com/2021/01/14/politics/donald-trump-presidency-ending/index.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edition.cnn.com/2021/01/14/politics/donald-trump-presidency-ending/index.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edition.cnn.com/2021/01/14/politics/donald-trump-presidency-ending/index.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edition.cnn.com/2021/01/14/politics/police-officers-capitol-riot-hodges-fanone/index.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edition.cnn.com/2021/01/14/politics/police-officers-capitol-riot-hodges-fanone/ind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edition.cnn.com/2021/01/14/politics/police-officers-capitol-riot-hodges-fanone/index.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edition.cnn.com/2021/01/14/asia/north-korea-military-parade-intl-hnk/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edition.cnn.com/2021/01/14/asia/north-korea-military-parade-intl-hnk/index.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edition.cnn.com/2021/01/15/world/schools-closures-impact-children-history-intl/index.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edition.cnn.com/2021/01/15/world/schools-closures-impact-children-history-intl/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edition.cnn.com/2021/01/15/world/schools-closures-impact-children-history-intl/index.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edition.cnn.com/2021/01/15/world/schools-closures-impact-children-history-intl/index.htm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edition.cnn.com/2021/01/15/world/schools-closures-impact-children-history-intl/index.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edition.cnn.com/2021/01/14/entertainment/wandavision-review/index.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rxiv.org/pdf/1602.03606.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tensorflow.org/datasets/catalog/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lexus Abstract Network Business Technology Stock Footage Video (100%  Royalty-free) 1020909670 | Shutterstock">
            <a:extLst>
              <a:ext uri="{FF2B5EF4-FFF2-40B4-BE49-F238E27FC236}">
                <a16:creationId xmlns:a16="http://schemas.microsoft.com/office/drawing/2014/main" id="{D6FE9DC3-2245-446E-B326-3A7184F8E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5676406"/>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E200491-83B0-4528-9000-4D885A1E70EB}"/>
              </a:ext>
            </a:extLst>
          </p:cNvPr>
          <p:cNvSpPr/>
          <p:nvPr/>
        </p:nvSpPr>
        <p:spPr>
          <a:xfrm>
            <a:off x="0" y="95003"/>
            <a:ext cx="12192000" cy="5581403"/>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224482" y="1987479"/>
            <a:ext cx="6783860" cy="782849"/>
          </a:xfrm>
        </p:spPr>
        <p:txBody>
          <a:bodyPr>
            <a:normAutofit fontScale="90000"/>
          </a:bodyPr>
          <a:lstStyle/>
          <a:p>
            <a:r>
              <a:rPr lang="en-US" altLang="ko-KR" sz="4000" b="1" dirty="0" err="1">
                <a:solidFill>
                  <a:schemeClr val="bg1"/>
                </a:solidFill>
                <a:effectLst>
                  <a:outerShdw blurRad="50800" dist="38100" dir="2700000" algn="tl" rotWithShape="0">
                    <a:schemeClr val="bg1">
                      <a:alpha val="40000"/>
                    </a:schemeClr>
                  </a:outerShdw>
                </a:effectLst>
                <a:latin typeface="에스코어 드림 6 Bold" panose="020B0703030302020204" pitchFamily="34" charset="-127"/>
                <a:ea typeface="에스코어 드림 6 Bold" panose="020B0703030302020204" pitchFamily="34" charset="-127"/>
              </a:rPr>
              <a:t>TextRank</a:t>
            </a:r>
            <a:r>
              <a:rPr lang="en-US" altLang="ko-KR" sz="4000" b="1" dirty="0">
                <a:solidFill>
                  <a:schemeClr val="bg1"/>
                </a:solidFill>
                <a:effectLst>
                  <a:outerShdw blurRad="50800" dist="38100" dir="2700000" algn="tl" rotWithShape="0">
                    <a:schemeClr val="bg1">
                      <a:alpha val="40000"/>
                    </a:schemeClr>
                  </a:outerShdw>
                </a:effectLst>
                <a:latin typeface="에스코어 드림 6 Bold" panose="020B0703030302020204" pitchFamily="34" charset="-127"/>
                <a:ea typeface="에스코어 드림 6 Bold" panose="020B0703030302020204" pitchFamily="34" charset="-127"/>
              </a:rPr>
              <a:t> </a:t>
            </a:r>
            <a:r>
              <a:rPr lang="ko-KR" altLang="en-US" sz="3600" b="1" dirty="0">
                <a:solidFill>
                  <a:schemeClr val="bg1"/>
                </a:solidFill>
                <a:latin typeface="에스코어 드림 6 Bold" panose="020B0703030302020204" pitchFamily="34" charset="-127"/>
                <a:ea typeface="에스코어 드림 6 Bold" panose="020B0703030302020204" pitchFamily="34" charset="-127"/>
              </a:rPr>
              <a:t>를 이용한 추출적요약</a:t>
            </a:r>
          </a:p>
        </p:txBody>
      </p:sp>
      <p:sp>
        <p:nvSpPr>
          <p:cNvPr id="3" name="부제목 2"/>
          <p:cNvSpPr>
            <a:spLocks noGrp="1"/>
          </p:cNvSpPr>
          <p:nvPr>
            <p:ph type="subTitle" idx="1"/>
          </p:nvPr>
        </p:nvSpPr>
        <p:spPr>
          <a:xfrm>
            <a:off x="5995675" y="3079523"/>
            <a:ext cx="2198914" cy="349476"/>
          </a:xfrm>
        </p:spPr>
        <p:txBody>
          <a:bodyPr>
            <a:normAutofit fontScale="92500" lnSpcReduction="10000"/>
          </a:bodyPr>
          <a:lstStyle/>
          <a:p>
            <a:r>
              <a:rPr lang="ko-KR" altLang="en-US" sz="2000" dirty="0">
                <a:solidFill>
                  <a:schemeClr val="bg1"/>
                </a:solidFill>
                <a:latin typeface="a고딕15" panose="02020600000000000000" pitchFamily="18" charset="-127"/>
                <a:ea typeface="a고딕15" panose="02020600000000000000" pitchFamily="18" charset="-127"/>
              </a:rPr>
              <a:t>서태원</a:t>
            </a:r>
            <a:r>
              <a:rPr lang="en-US" altLang="ko-KR" sz="2000" dirty="0">
                <a:solidFill>
                  <a:schemeClr val="bg1"/>
                </a:solidFill>
                <a:latin typeface="a고딕15" panose="02020600000000000000" pitchFamily="18" charset="-127"/>
                <a:ea typeface="a고딕15" panose="02020600000000000000" pitchFamily="18" charset="-127"/>
              </a:rPr>
              <a:t>, </a:t>
            </a:r>
            <a:r>
              <a:rPr lang="ko-KR" altLang="en-US" sz="2000" dirty="0">
                <a:solidFill>
                  <a:schemeClr val="bg1"/>
                </a:solidFill>
                <a:latin typeface="a고딕15" panose="02020600000000000000" pitchFamily="18" charset="-127"/>
                <a:ea typeface="a고딕15" panose="02020600000000000000" pitchFamily="18" charset="-127"/>
              </a:rPr>
              <a:t>정진원</a:t>
            </a:r>
          </a:p>
        </p:txBody>
      </p:sp>
      <p:cxnSp>
        <p:nvCxnSpPr>
          <p:cNvPr id="9" name="직선 연결선 8">
            <a:extLst>
              <a:ext uri="{FF2B5EF4-FFF2-40B4-BE49-F238E27FC236}">
                <a16:creationId xmlns:a16="http://schemas.microsoft.com/office/drawing/2014/main" id="{ADCEBD34-4EDA-4517-BE28-5AFEF8C73363}"/>
              </a:ext>
            </a:extLst>
          </p:cNvPr>
          <p:cNvCxnSpPr/>
          <p:nvPr/>
        </p:nvCxnSpPr>
        <p:spPr>
          <a:xfrm>
            <a:off x="8587946"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FEAF3496-49FE-4D5A-B28D-CE96FB495861}"/>
              </a:ext>
            </a:extLst>
          </p:cNvPr>
          <p:cNvCxnSpPr>
            <a:cxnSpLocks/>
          </p:cNvCxnSpPr>
          <p:nvPr/>
        </p:nvCxnSpPr>
        <p:spPr>
          <a:xfrm>
            <a:off x="527223" y="2918610"/>
            <a:ext cx="75129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7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83072" y="1320931"/>
            <a:ext cx="11621001" cy="524950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52F8E03A-8DDC-4569-861B-88EE37760858}"/>
              </a:ext>
            </a:extLst>
          </p:cNvPr>
          <p:cNvPicPr>
            <a:picLocks noChangeAspect="1"/>
          </p:cNvPicPr>
          <p:nvPr/>
        </p:nvPicPr>
        <p:blipFill>
          <a:blip r:embed="rId4"/>
          <a:stretch>
            <a:fillRect/>
          </a:stretch>
        </p:blipFill>
        <p:spPr>
          <a:xfrm>
            <a:off x="2080034" y="2139701"/>
            <a:ext cx="8137058" cy="4230146"/>
          </a:xfrm>
          <a:prstGeom prst="rect">
            <a:avLst/>
          </a:prstGeom>
          <a:effectLst>
            <a:outerShdw blurRad="50800" dist="38100" dir="2700000" algn="tl" rotWithShape="0">
              <a:prstClr val="black">
                <a:alpha val="40000"/>
              </a:prstClr>
            </a:outerShdw>
          </a:effectLst>
        </p:spPr>
      </p:pic>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4">
            <a:extLst>
              <a:ext uri="{FF2B5EF4-FFF2-40B4-BE49-F238E27FC236}">
                <a16:creationId xmlns:a16="http://schemas.microsoft.com/office/drawing/2014/main" id="{FF878F62-F8E1-4A67-A6FB-F2ED3E2B1E29}"/>
              </a:ext>
            </a:extLst>
          </p:cNvPr>
          <p:cNvSpPr txBox="1">
            <a:spLocks/>
          </p:cNvSpPr>
          <p:nvPr/>
        </p:nvSpPr>
        <p:spPr>
          <a:xfrm>
            <a:off x="4702241" y="1483951"/>
            <a:ext cx="4994809" cy="438950"/>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spTree>
    <p:extLst>
      <p:ext uri="{BB962C8B-B14F-4D97-AF65-F5344CB8AC3E}">
        <p14:creationId xmlns:p14="http://schemas.microsoft.com/office/powerpoint/2010/main" val="403918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321294"/>
            <a:ext cx="11621001" cy="524950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5" name="텍스트 개체 틀 2">
            <a:extLst>
              <a:ext uri="{FF2B5EF4-FFF2-40B4-BE49-F238E27FC236}">
                <a16:creationId xmlns:a16="http://schemas.microsoft.com/office/drawing/2014/main" id="{FF9B5E88-AA22-412D-BAD7-BEA4C01DE432}"/>
              </a:ext>
            </a:extLst>
          </p:cNvPr>
          <p:cNvSpPr txBox="1">
            <a:spLocks/>
          </p:cNvSpPr>
          <p:nvPr/>
        </p:nvSpPr>
        <p:spPr>
          <a:xfrm>
            <a:off x="2332551" y="1566828"/>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26" name="내용 개체 틀 3">
            <a:extLst>
              <a:ext uri="{FF2B5EF4-FFF2-40B4-BE49-F238E27FC236}">
                <a16:creationId xmlns:a16="http://schemas.microsoft.com/office/drawing/2014/main" id="{2DEFB6F0-8247-4832-872F-04F02FAEBA3E}"/>
              </a:ext>
            </a:extLst>
          </p:cNvPr>
          <p:cNvSpPr txBox="1">
            <a:spLocks/>
          </p:cNvSpPr>
          <p:nvPr/>
        </p:nvSpPr>
        <p:spPr>
          <a:xfrm>
            <a:off x="730514" y="2237147"/>
            <a:ext cx="5262628" cy="4295433"/>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b="1" dirty="0"/>
              <a:t>&lt;Summarization Using Cosine Similarity&gt;</a:t>
            </a:r>
          </a:p>
          <a:p>
            <a:pPr marL="0" indent="0">
              <a:buFont typeface="Arial" panose="020B0604020202020204" pitchFamily="34" charset="0"/>
              <a:buNone/>
            </a:pPr>
            <a:r>
              <a:rPr lang="en-US" altLang="ko-KR" sz="3600" dirty="0"/>
              <a:t>1. Deep learning consists of multiple hidden layers in an artificial neural network. : 1.5108748502129647</a:t>
            </a:r>
          </a:p>
          <a:p>
            <a:pPr marL="0" indent="0">
              <a:buFont typeface="Arial" panose="020B0604020202020204" pitchFamily="34" charset="0"/>
              <a:buNone/>
            </a:pPr>
            <a:r>
              <a:rPr lang="en-US" altLang="ko-KR" sz="3600" dirty="0"/>
              <a:t>2. In common ANN implementations, the signal at a connection between artificial neurons is a real number, and the output of each artificial neuron is computed by some non-linear function of the sum of its inputs. : 1.504883097132494</a:t>
            </a:r>
          </a:p>
          <a:p>
            <a:pPr marL="0" indent="0">
              <a:buFont typeface="Arial" panose="020B0604020202020204" pitchFamily="34" charset="0"/>
              <a:buNone/>
            </a:pPr>
            <a:r>
              <a:rPr lang="en-US" altLang="ko-KR" sz="3600" dirty="0"/>
              <a:t>3. An ANN is a model based on a collection of connected units or nodes called "artificial neurons", which loosely model the neurons in a biological brain. : 1.4987446158076563</a:t>
            </a:r>
          </a:p>
          <a:p>
            <a:pPr marL="0" indent="0">
              <a:buFont typeface="Arial" panose="020B0604020202020204" pitchFamily="34" charset="0"/>
              <a:buNone/>
            </a:pPr>
            <a:r>
              <a:rPr lang="en-US" altLang="ko-KR" sz="3600" dirty="0"/>
              <a:t>4. Artificial neurons and edges typically have a weight that adjusts as learning proceeds. : 1.42525720961605</a:t>
            </a:r>
          </a:p>
          <a:p>
            <a:pPr marL="0" indent="0">
              <a:buFont typeface="Arial" panose="020B0604020202020204" pitchFamily="34" charset="0"/>
              <a:buNone/>
            </a:pPr>
            <a:r>
              <a:rPr lang="en-US" altLang="ko-KR" sz="3600" dirty="0"/>
              <a:t>5. An artificial neuron that receives a signal can process it and then signal additional artificial neurons connected to it. : 1.4120225602217942</a:t>
            </a:r>
          </a:p>
          <a:p>
            <a:endParaRPr lang="en-US" altLang="ko-KR" dirty="0"/>
          </a:p>
          <a:p>
            <a:pPr marL="0" indent="0">
              <a:buFont typeface="Arial" panose="020B0604020202020204" pitchFamily="34" charset="0"/>
              <a:buNone/>
            </a:pPr>
            <a:r>
              <a:rPr lang="en-US" altLang="ko-KR" sz="3600" b="1" dirty="0"/>
              <a:t>&lt;Summarization Using TF-IDF &amp; Cosine Similarity&gt;</a:t>
            </a:r>
          </a:p>
          <a:p>
            <a:pPr marL="0" indent="0">
              <a:buFont typeface="Arial" panose="020B0604020202020204" pitchFamily="34" charset="0"/>
              <a:buNone/>
            </a:pPr>
            <a:r>
              <a:rPr lang="en-US" altLang="ko-KR" sz="3600" dirty="0"/>
              <a:t>1. In common ANN implementations, the signal at a connection between artificial neurons is a real number, and the output of each artificial neuron is computed by some non-linear function of the sum of its inputs. : 1.4993180315177193</a:t>
            </a:r>
          </a:p>
          <a:p>
            <a:pPr marL="0" indent="0">
              <a:buFont typeface="Arial" panose="020B0604020202020204" pitchFamily="34" charset="0"/>
              <a:buNone/>
            </a:pPr>
            <a:r>
              <a:rPr lang="en-US" altLang="ko-KR" sz="3600" dirty="0"/>
              <a:t>2. An ANN is a model based on a collection of connected units or nodes called "artificial neurons", which loosely model the neurons in a biological brain. : 1.4677153212723861</a:t>
            </a:r>
          </a:p>
          <a:p>
            <a:pPr marL="0" indent="0">
              <a:buFont typeface="Arial" panose="020B0604020202020204" pitchFamily="34" charset="0"/>
              <a:buNone/>
            </a:pPr>
            <a:r>
              <a:rPr lang="en-US" altLang="ko-KR" sz="3600" dirty="0"/>
              <a:t>3. An artificial neuron that receives a signal can process it and then signal additional artificial neurons connected to it. : 1.4052005994507746</a:t>
            </a:r>
          </a:p>
          <a:p>
            <a:pPr marL="0" indent="0">
              <a:buFont typeface="Arial" panose="020B0604020202020204" pitchFamily="34" charset="0"/>
              <a:buNone/>
            </a:pPr>
            <a:r>
              <a:rPr lang="en-US" altLang="ko-KR" sz="3600" dirty="0">
                <a:solidFill>
                  <a:srgbClr val="FF0000"/>
                </a:solidFill>
              </a:rPr>
              <a:t>4. The connections between artificial neurons are called "edges". : 1.3885499504238994</a:t>
            </a:r>
          </a:p>
          <a:p>
            <a:pPr marL="0" indent="0">
              <a:buFont typeface="Arial" panose="020B0604020202020204" pitchFamily="34" charset="0"/>
              <a:buNone/>
            </a:pPr>
            <a:r>
              <a:rPr lang="en-US" altLang="ko-KR" sz="3600" dirty="0"/>
              <a:t>5. Deep learning consists of multiple hidden layers in an artificial neural network. : 1.3869114447316409</a:t>
            </a:r>
          </a:p>
        </p:txBody>
      </p:sp>
      <p:sp>
        <p:nvSpPr>
          <p:cNvPr id="27" name="텍스트 개체 틀 4">
            <a:extLst>
              <a:ext uri="{FF2B5EF4-FFF2-40B4-BE49-F238E27FC236}">
                <a16:creationId xmlns:a16="http://schemas.microsoft.com/office/drawing/2014/main" id="{CBC09CC4-9AAB-4B6D-B31B-112912E81985}"/>
              </a:ext>
            </a:extLst>
          </p:cNvPr>
          <p:cNvSpPr txBox="1">
            <a:spLocks/>
          </p:cNvSpPr>
          <p:nvPr/>
        </p:nvSpPr>
        <p:spPr>
          <a:xfrm>
            <a:off x="7850582" y="1570929"/>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sp>
        <p:nvSpPr>
          <p:cNvPr id="28" name="내용 개체 틀 5">
            <a:extLst>
              <a:ext uri="{FF2B5EF4-FFF2-40B4-BE49-F238E27FC236}">
                <a16:creationId xmlns:a16="http://schemas.microsoft.com/office/drawing/2014/main" id="{CD1155A7-2BA5-46E2-95F9-EC6C6F76F610}"/>
              </a:ext>
            </a:extLst>
          </p:cNvPr>
          <p:cNvSpPr txBox="1">
            <a:spLocks/>
          </p:cNvSpPr>
          <p:nvPr/>
        </p:nvSpPr>
        <p:spPr>
          <a:xfrm>
            <a:off x="6218116" y="2141530"/>
            <a:ext cx="5337240" cy="412048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b="1" dirty="0"/>
              <a:t>&lt;Summarization Using Cosine Similarity + Lemmatization&gt;</a:t>
            </a:r>
          </a:p>
          <a:p>
            <a:pPr marL="0" indent="0">
              <a:buFont typeface="Arial" panose="020B0604020202020204" pitchFamily="34" charset="0"/>
              <a:buNone/>
            </a:pPr>
            <a:r>
              <a:rPr lang="en-US" altLang="ko-KR" sz="3600" dirty="0"/>
              <a:t>1. In common ANN implementations, the signal at a connection between artificial neurons is a real number, and the output of each artificial neuron is computed by some non-linear function of the sum of its inputs. : 1.4827259219002222</a:t>
            </a:r>
          </a:p>
          <a:p>
            <a:pPr marL="0" indent="0">
              <a:buFont typeface="Arial" panose="020B0604020202020204" pitchFamily="34" charset="0"/>
              <a:buNone/>
            </a:pPr>
            <a:r>
              <a:rPr lang="en-US" altLang="ko-KR" sz="3600" dirty="0">
                <a:solidFill>
                  <a:srgbClr val="FF0000"/>
                </a:solidFill>
              </a:rPr>
              <a:t>2. Bayesian networks that model sequences of variables, like speech signals or protein sequences, are called dynamic Bayesian networks. : 1.4093933074056135</a:t>
            </a:r>
          </a:p>
          <a:p>
            <a:pPr marL="0" indent="0">
              <a:buFont typeface="Arial" panose="020B0604020202020204" pitchFamily="34" charset="0"/>
              <a:buNone/>
            </a:pPr>
            <a:r>
              <a:rPr lang="en-US" altLang="ko-KR" sz="3600" dirty="0"/>
              <a:t>3. An ANN is a model based on a collection of connected units or nodes called "artificial neurons", which loosely model the neurons in a biological brain. : 1.3954707209241919</a:t>
            </a:r>
          </a:p>
          <a:p>
            <a:pPr marL="0" indent="0">
              <a:buFont typeface="Arial" panose="020B0604020202020204" pitchFamily="34" charset="0"/>
              <a:buNone/>
            </a:pPr>
            <a:r>
              <a:rPr lang="en-US" altLang="ko-KR" sz="3600" dirty="0">
                <a:solidFill>
                  <a:srgbClr val="FF0000"/>
                </a:solidFill>
              </a:rPr>
              <a:t>4. Artificial neural networks have been used on a variety of tasks, including computer vision, speech recognition, machine translation, social network filtering, playing board and video games and medical diagnosis. : 1.3880726905951368</a:t>
            </a:r>
          </a:p>
          <a:p>
            <a:pPr marL="0" indent="0">
              <a:buFont typeface="Arial" panose="020B0604020202020204" pitchFamily="34" charset="0"/>
              <a:buNone/>
            </a:pPr>
            <a:r>
              <a:rPr lang="en-US" altLang="ko-KR" sz="3600" dirty="0"/>
              <a:t>5. Deep learning consists of multiple hidden layers in an artificial neural network. : 1.3460279425556823</a:t>
            </a:r>
          </a:p>
          <a:p>
            <a:endParaRPr lang="en-US" altLang="ko-KR" dirty="0"/>
          </a:p>
          <a:p>
            <a:pPr marL="0" indent="0">
              <a:buFont typeface="Arial" panose="020B0604020202020204" pitchFamily="34" charset="0"/>
              <a:buNone/>
            </a:pPr>
            <a:r>
              <a:rPr lang="en-US" altLang="ko-KR" sz="3600" b="1" dirty="0"/>
              <a:t>&lt;Summarization Using TF-IDF &amp; Cosine Similarity + Lemmatization&gt;</a:t>
            </a:r>
          </a:p>
          <a:p>
            <a:pPr marL="0" indent="0">
              <a:buFont typeface="Arial" panose="020B0604020202020204" pitchFamily="34" charset="0"/>
              <a:buNone/>
            </a:pPr>
            <a:r>
              <a:rPr lang="en-US" altLang="ko-KR" sz="3600" dirty="0"/>
              <a:t>1. In common ANN implementations, the signal at a connection between artificial neurons is a real number, and the output of each artificial neuron is computed by some non-linear function of the sum of its inputs. : 1.5112238903536008</a:t>
            </a:r>
          </a:p>
          <a:p>
            <a:pPr marL="0" indent="0">
              <a:buFont typeface="Arial" panose="020B0604020202020204" pitchFamily="34" charset="0"/>
              <a:buNone/>
            </a:pPr>
            <a:r>
              <a:rPr lang="en-US" altLang="ko-KR" sz="3600" dirty="0"/>
              <a:t>2. An ANN is a model based on a collection of connected units or nodes called "artificial neurons", which loosely model the neurons in a biological brain. : 1.3690653499964887</a:t>
            </a:r>
          </a:p>
          <a:p>
            <a:pPr marL="0" indent="0">
              <a:buFont typeface="Arial" panose="020B0604020202020204" pitchFamily="34" charset="0"/>
              <a:buNone/>
            </a:pPr>
            <a:r>
              <a:rPr lang="en-US" altLang="ko-KR" sz="3600" dirty="0">
                <a:solidFill>
                  <a:srgbClr val="FF0000"/>
                </a:solidFill>
              </a:rPr>
              <a:t>3. The connections between artificial neurons are called "edges". : 1.359450966704859</a:t>
            </a:r>
          </a:p>
          <a:p>
            <a:pPr marL="0" indent="0">
              <a:buFont typeface="Arial" panose="020B0604020202020204" pitchFamily="34" charset="0"/>
              <a:buNone/>
            </a:pPr>
            <a:r>
              <a:rPr lang="en-US" altLang="ko-KR" sz="3600" dirty="0"/>
              <a:t>4. An artificial neuron that receives a signal can process it and then signal additional artificial neurons connected to it. : 1.3278203284848602</a:t>
            </a:r>
          </a:p>
          <a:p>
            <a:pPr marL="0" indent="0">
              <a:buFont typeface="Arial" panose="020B0604020202020204" pitchFamily="34" charset="0"/>
              <a:buNone/>
            </a:pPr>
            <a:r>
              <a:rPr lang="en-US" altLang="ko-KR" sz="3600" dirty="0">
                <a:solidFill>
                  <a:srgbClr val="FF0000"/>
                </a:solidFill>
              </a:rPr>
              <a:t>5. Bayesian networks that model sequences of variables, like speech signals or protein sequences, are called dynamic Bayesian networks. : 1.3275979648512077</a:t>
            </a:r>
          </a:p>
          <a:p>
            <a:endParaRPr lang="ko-KR" altLang="en-US" dirty="0"/>
          </a:p>
        </p:txBody>
      </p:sp>
      <p:cxnSp>
        <p:nvCxnSpPr>
          <p:cNvPr id="29" name="직선 연결선 28">
            <a:extLst>
              <a:ext uri="{FF2B5EF4-FFF2-40B4-BE49-F238E27FC236}">
                <a16:creationId xmlns:a16="http://schemas.microsoft.com/office/drawing/2014/main" id="{38FF9F49-543A-4F78-8878-02FF94A271E0}"/>
              </a:ext>
            </a:extLst>
          </p:cNvPr>
          <p:cNvCxnSpPr>
            <a:cxnSpLocks/>
          </p:cNvCxnSpPr>
          <p:nvPr/>
        </p:nvCxnSpPr>
        <p:spPr>
          <a:xfrm flipV="1">
            <a:off x="6019423" y="1992834"/>
            <a:ext cx="0" cy="4248237"/>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0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321294"/>
            <a:ext cx="11621001" cy="524950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2 </a:t>
            </a:r>
            <a:endParaRPr lang="ko-KR" altLang="en-US" sz="2400" b="1" dirty="0">
              <a:solidFill>
                <a:schemeClr val="bg1"/>
              </a:solidFill>
              <a:latin typeface="a고딕16" panose="02020600000000000000" pitchFamily="18" charset="-127"/>
              <a:ea typeface="a고딕16" panose="02020600000000000000" pitchFamily="18" charset="-127"/>
            </a:endParaRPr>
          </a:p>
        </p:txBody>
      </p:sp>
      <p:pic>
        <p:nvPicPr>
          <p:cNvPr id="15" name="그림 14">
            <a:extLst>
              <a:ext uri="{FF2B5EF4-FFF2-40B4-BE49-F238E27FC236}">
                <a16:creationId xmlns:a16="http://schemas.microsoft.com/office/drawing/2014/main" id="{4DBA1CFB-7067-4116-AE55-94277B2F10F2}"/>
              </a:ext>
            </a:extLst>
          </p:cNvPr>
          <p:cNvPicPr>
            <a:picLocks noChangeAspect="1"/>
          </p:cNvPicPr>
          <p:nvPr/>
        </p:nvPicPr>
        <p:blipFill>
          <a:blip r:embed="rId4"/>
          <a:stretch>
            <a:fillRect/>
          </a:stretch>
        </p:blipFill>
        <p:spPr>
          <a:xfrm>
            <a:off x="1192251" y="1422233"/>
            <a:ext cx="9807498" cy="4958204"/>
          </a:xfrm>
          <a:prstGeom prst="rect">
            <a:avLst/>
          </a:prstGeom>
        </p:spPr>
      </p:pic>
    </p:spTree>
    <p:extLst>
      <p:ext uri="{BB962C8B-B14F-4D97-AF65-F5344CB8AC3E}">
        <p14:creationId xmlns:p14="http://schemas.microsoft.com/office/powerpoint/2010/main" val="316818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321294"/>
            <a:ext cx="11621001" cy="524950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2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1" name="내용 개체 틀 3">
            <a:extLst>
              <a:ext uri="{FF2B5EF4-FFF2-40B4-BE49-F238E27FC236}">
                <a16:creationId xmlns:a16="http://schemas.microsoft.com/office/drawing/2014/main" id="{486C2E4F-D930-4952-A73B-4CDC0A5BC7A1}"/>
              </a:ext>
            </a:extLst>
          </p:cNvPr>
          <p:cNvSpPr txBox="1">
            <a:spLocks/>
          </p:cNvSpPr>
          <p:nvPr/>
        </p:nvSpPr>
        <p:spPr>
          <a:xfrm>
            <a:off x="708487" y="2093773"/>
            <a:ext cx="5157787" cy="4069550"/>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b="1" dirty="0"/>
              <a:t>&lt;Summarization Using Cosine Similarity&gt;</a:t>
            </a:r>
          </a:p>
          <a:p>
            <a:pPr marL="0" indent="0">
              <a:buFont typeface="Arial" panose="020B0604020202020204" pitchFamily="34" charset="0"/>
              <a:buNone/>
            </a:pPr>
            <a:r>
              <a:rPr lang="en-US" altLang="ko-KR" sz="3600" dirty="0"/>
              <a:t>1. Semi-supervised learning falls between unsupervised learning (without any labeled training data) and supervised learning (with completely labeled training data). : 1.827429002778696</a:t>
            </a:r>
          </a:p>
          <a:p>
            <a:pPr marL="0" indent="0">
              <a:buFont typeface="Arial" panose="020B0604020202020204" pitchFamily="34" charset="0"/>
              <a:buNone/>
            </a:pPr>
            <a:r>
              <a:rPr lang="en-US" altLang="ko-KR" sz="3600" dirty="0"/>
              <a:t>2. Supervised learning algorithms build a mathematical model of a set of data that contains both the inputs and the desired outputs. : 1.6274663238241187</a:t>
            </a:r>
          </a:p>
          <a:p>
            <a:pPr marL="0" indent="0">
              <a:buFont typeface="Arial" panose="020B0604020202020204" pitchFamily="34" charset="0"/>
              <a:buNone/>
            </a:pPr>
            <a:r>
              <a:rPr lang="en-US" altLang="ko-KR" sz="3600" dirty="0"/>
              <a:t>3. Some of the training examples are missing training labels, yet many machine-learning researchers have found that unlabeled data, when used in conjunction with a small amount of labeled data, can produce a considerable improvement in learning accuracy. : 1.6039440420326834</a:t>
            </a:r>
          </a:p>
          <a:p>
            <a:pPr marL="0" indent="0">
              <a:buFont typeface="Arial" panose="020B0604020202020204" pitchFamily="34" charset="0"/>
              <a:buNone/>
            </a:pPr>
            <a:r>
              <a:rPr lang="en-US" altLang="ko-KR" sz="3600" dirty="0"/>
              <a:t>4. Types of supervised learning algorithms include active learning, classification and regression. : 1.5930037115657938</a:t>
            </a:r>
          </a:p>
          <a:p>
            <a:pPr marL="0" indent="0">
              <a:buFont typeface="Arial" panose="020B0604020202020204" pitchFamily="34" charset="0"/>
              <a:buNone/>
            </a:pPr>
            <a:r>
              <a:rPr lang="en-US" altLang="ko-KR" sz="3600" dirty="0"/>
              <a:t>5. Unsupervised learning algorithms take a set of data that contains only inputs, and find structure in the data, like grouping or clustering of data points. : 1.5497150122599357</a:t>
            </a:r>
          </a:p>
          <a:p>
            <a:pPr marL="0" indent="0">
              <a:buFont typeface="Arial" panose="020B0604020202020204" pitchFamily="34" charset="0"/>
              <a:buNone/>
            </a:pPr>
            <a:endParaRPr lang="en-US" altLang="ko-KR" sz="3600" b="1" dirty="0"/>
          </a:p>
          <a:p>
            <a:pPr marL="0" indent="0">
              <a:buFont typeface="Arial" panose="020B0604020202020204" pitchFamily="34" charset="0"/>
              <a:buNone/>
            </a:pPr>
            <a:r>
              <a:rPr lang="en-US" altLang="ko-KR" sz="3600" b="1" dirty="0"/>
              <a:t>&lt;Summarization Using TF-IDF &amp; Cosine Similarity&gt;</a:t>
            </a:r>
          </a:p>
          <a:p>
            <a:pPr marL="0" indent="0">
              <a:buFont typeface="Arial" panose="020B0604020202020204" pitchFamily="34" charset="0"/>
              <a:buNone/>
            </a:pPr>
            <a:r>
              <a:rPr lang="en-US" altLang="ko-KR" sz="3600" dirty="0"/>
              <a:t>1. Semi-supervised learning falls between unsupervised learning (without any labeled training data) and supervised learning (with completely labeled training data). : 1.7908226781029466</a:t>
            </a:r>
          </a:p>
          <a:p>
            <a:pPr marL="0" indent="0">
              <a:buFont typeface="Arial" panose="020B0604020202020204" pitchFamily="34" charset="0"/>
              <a:buNone/>
            </a:pPr>
            <a:r>
              <a:rPr lang="en-US" altLang="ko-KR" sz="3600" dirty="0"/>
              <a:t>2. Supervised learning algorithms build a mathematical model of a set of data that contains both the inputs and the desired outputs. : 1.6463551943066266</a:t>
            </a:r>
          </a:p>
          <a:p>
            <a:pPr marL="0" indent="0">
              <a:buFont typeface="Arial" panose="020B0604020202020204" pitchFamily="34" charset="0"/>
              <a:buNone/>
            </a:pPr>
            <a:r>
              <a:rPr lang="en-US" altLang="ko-KR" sz="3600" dirty="0"/>
              <a:t>3. Unsupervised learning algorithms take a set of data that contains only inputs, and find structure in the data, like grouping or clustering of data points. : 1.5593852699214108</a:t>
            </a:r>
          </a:p>
          <a:p>
            <a:pPr marL="0" indent="0">
              <a:buFont typeface="Arial" panose="020B0604020202020204" pitchFamily="34" charset="0"/>
              <a:buNone/>
            </a:pPr>
            <a:r>
              <a:rPr lang="en-US" altLang="ko-KR" sz="3600" dirty="0"/>
              <a:t>4. Some of the training examples are missing training labels, yet many machine-learning researchers have found that unlabeled data, when used in conjunction with a small amount of labeled data, can produce a considerable improvement in learning accuracy. : 1.542313084060234</a:t>
            </a:r>
          </a:p>
          <a:p>
            <a:pPr marL="0" indent="0">
              <a:buFont typeface="Arial" panose="020B0604020202020204" pitchFamily="34" charset="0"/>
              <a:buNone/>
            </a:pPr>
            <a:r>
              <a:rPr lang="en-US" altLang="ko-KR" sz="3600" dirty="0">
                <a:solidFill>
                  <a:srgbClr val="FF0000"/>
                </a:solidFill>
              </a:rPr>
              <a:t>5. [38] The data is known as training data, and consists of a set of training examples. : 1.504812271253991</a:t>
            </a:r>
          </a:p>
          <a:p>
            <a:pPr marL="0" indent="0">
              <a:buFont typeface="Arial" panose="020B0604020202020204" pitchFamily="34" charset="0"/>
              <a:buNone/>
            </a:pPr>
            <a:endParaRPr lang="en-US" altLang="ko-KR" sz="3600" b="1" dirty="0"/>
          </a:p>
        </p:txBody>
      </p:sp>
      <p:sp>
        <p:nvSpPr>
          <p:cNvPr id="14" name="내용 개체 틀 5">
            <a:extLst>
              <a:ext uri="{FF2B5EF4-FFF2-40B4-BE49-F238E27FC236}">
                <a16:creationId xmlns:a16="http://schemas.microsoft.com/office/drawing/2014/main" id="{2154BF08-692F-4462-863E-AAC35EA0A7CA}"/>
              </a:ext>
            </a:extLst>
          </p:cNvPr>
          <p:cNvSpPr txBox="1">
            <a:spLocks/>
          </p:cNvSpPr>
          <p:nvPr/>
        </p:nvSpPr>
        <p:spPr>
          <a:xfrm>
            <a:off x="6325721" y="2093773"/>
            <a:ext cx="5183188" cy="4069550"/>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b="1" dirty="0"/>
              <a:t>&lt;Summarization Using Cosine Similarity + Lemmatization&gt;</a:t>
            </a:r>
          </a:p>
          <a:p>
            <a:pPr marL="0" indent="0">
              <a:buFont typeface="Arial" panose="020B0604020202020204" pitchFamily="34" charset="0"/>
              <a:buNone/>
            </a:pPr>
            <a:r>
              <a:rPr lang="en-US" altLang="ko-KR" sz="3600" dirty="0"/>
              <a:t>1. Semi-supervised learning falls between unsupervised learning (without any labeled training data) and supervised learning (with completely labeled training data). : 1.7660778306203926</a:t>
            </a:r>
          </a:p>
          <a:p>
            <a:pPr marL="0" indent="0">
              <a:buFont typeface="Arial" panose="020B0604020202020204" pitchFamily="34" charset="0"/>
              <a:buNone/>
            </a:pPr>
            <a:r>
              <a:rPr lang="en-US" altLang="ko-KR" sz="3600" dirty="0"/>
              <a:t>2. Unsupervised learning algorithms take a set of data that contains only inputs, and find structure in the data, like grouping or clustering of data points. : 1.6339658094793994</a:t>
            </a:r>
          </a:p>
          <a:p>
            <a:pPr marL="0" indent="0">
              <a:buFont typeface="Arial" panose="020B0604020202020204" pitchFamily="34" charset="0"/>
              <a:buNone/>
            </a:pPr>
            <a:r>
              <a:rPr lang="en-US" altLang="ko-KR" sz="3600" dirty="0"/>
              <a:t>3. Some of the training examples are missing training labels, yet many machine-learning researchers have found that unlabeled data, when used in conjunction with a small amount of labeled data, can produce a considerable improvement in learning accuracy. : 1.5710910814506485</a:t>
            </a:r>
          </a:p>
          <a:p>
            <a:pPr marL="0" indent="0">
              <a:buFont typeface="Arial" panose="020B0604020202020204" pitchFamily="34" charset="0"/>
              <a:buNone/>
            </a:pPr>
            <a:r>
              <a:rPr lang="en-US" altLang="ko-KR" sz="3600" dirty="0">
                <a:solidFill>
                  <a:srgbClr val="FF0000"/>
                </a:solidFill>
              </a:rPr>
              <a:t>4. Through iterative optimization of an objective function, supervised learning algorithms learn a function that can be used to predict the output associated with new inputs. : 1.3476574575727969</a:t>
            </a:r>
          </a:p>
          <a:p>
            <a:pPr marL="0" indent="0">
              <a:buFont typeface="Arial" panose="020B0604020202020204" pitchFamily="34" charset="0"/>
              <a:buNone/>
            </a:pPr>
            <a:r>
              <a:rPr lang="en-US" altLang="ko-KR" sz="3600" dirty="0">
                <a:solidFill>
                  <a:srgbClr val="FF0000"/>
                </a:solidFill>
              </a:rPr>
              <a:t>5. Reinforcement learning algorithms are used in autonomous vehicles or in learning to play a game against a human opponent. : 1.3400740841901104</a:t>
            </a:r>
          </a:p>
          <a:p>
            <a:pPr marL="0" indent="0">
              <a:buFont typeface="Arial" panose="020B0604020202020204" pitchFamily="34" charset="0"/>
              <a:buNone/>
            </a:pPr>
            <a:endParaRPr lang="en-US" altLang="ko-KR" sz="3600" b="1" dirty="0"/>
          </a:p>
          <a:p>
            <a:pPr marL="0" indent="0">
              <a:buFont typeface="Arial" panose="020B0604020202020204" pitchFamily="34" charset="0"/>
              <a:buNone/>
            </a:pPr>
            <a:r>
              <a:rPr lang="en-US" altLang="ko-KR" sz="3600" b="1" dirty="0"/>
              <a:t>&lt;Summarization Using TF-IDF &amp; Cosine Similarity + Lemmatization&gt;</a:t>
            </a:r>
          </a:p>
          <a:p>
            <a:pPr marL="0" indent="0">
              <a:buFont typeface="Arial" panose="020B0604020202020204" pitchFamily="34" charset="0"/>
              <a:buNone/>
            </a:pPr>
            <a:r>
              <a:rPr lang="en-US" altLang="ko-KR" sz="3600" dirty="0"/>
              <a:t>1. Semi-supervised learning falls between unsupervised learning (without any labeled training data) and supervised learning (with completely labeled training data). : 1.6495643605762083</a:t>
            </a:r>
          </a:p>
          <a:p>
            <a:pPr marL="0" indent="0">
              <a:buFont typeface="Arial" panose="020B0604020202020204" pitchFamily="34" charset="0"/>
              <a:buNone/>
            </a:pPr>
            <a:r>
              <a:rPr lang="en-US" altLang="ko-KR" sz="3600" dirty="0"/>
              <a:t>2. Unsupervised learning algorithms take a set of data that contains only inputs, and find structure in the data, like grouping or clustering of data points. : 1.5798240065139288</a:t>
            </a:r>
          </a:p>
          <a:p>
            <a:pPr marL="0" indent="0">
              <a:buFont typeface="Arial" panose="020B0604020202020204" pitchFamily="34" charset="0"/>
              <a:buNone/>
            </a:pPr>
            <a:r>
              <a:rPr lang="en-US" altLang="ko-KR" sz="3600" dirty="0"/>
              <a:t>3. Some of the training examples are missing training labels, yet many machine-learning researchers have found that unlabeled data, when used in conjunction with a small amount of labeled data, can produce a considerable improvement in learning accuracy. : 1.5349328413644008</a:t>
            </a:r>
          </a:p>
          <a:p>
            <a:pPr marL="0" indent="0">
              <a:buFont typeface="Arial" panose="020B0604020202020204" pitchFamily="34" charset="0"/>
              <a:buNone/>
            </a:pPr>
            <a:r>
              <a:rPr lang="en-US" altLang="ko-KR" sz="3600" dirty="0">
                <a:solidFill>
                  <a:srgbClr val="FF0000"/>
                </a:solidFill>
              </a:rPr>
              <a:t>4. [38] The data is known as training data, and consists of a set of training examples. : 1.494637228052596</a:t>
            </a:r>
          </a:p>
          <a:p>
            <a:pPr marL="0" indent="0">
              <a:buFont typeface="Arial" panose="020B0604020202020204" pitchFamily="34" charset="0"/>
              <a:buNone/>
            </a:pPr>
            <a:r>
              <a:rPr lang="en-US" altLang="ko-KR" sz="3600" dirty="0"/>
              <a:t>5. Supervised learning algorithms build a mathematical model of a set of data that contains both the inputs and the desired outputs. : 1.4437718438000986</a:t>
            </a:r>
            <a:endParaRPr lang="ko-KR" altLang="en-US" dirty="0"/>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332551" y="1566828"/>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850582" y="1570929"/>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0" name="직선 연결선 19">
            <a:extLst>
              <a:ext uri="{FF2B5EF4-FFF2-40B4-BE49-F238E27FC236}">
                <a16:creationId xmlns:a16="http://schemas.microsoft.com/office/drawing/2014/main" id="{5F144BD8-DC6B-4690-8C58-1F1EF9F07578}"/>
              </a:ext>
            </a:extLst>
          </p:cNvPr>
          <p:cNvCxnSpPr>
            <a:cxnSpLocks/>
          </p:cNvCxnSpPr>
          <p:nvPr/>
        </p:nvCxnSpPr>
        <p:spPr>
          <a:xfrm flipV="1">
            <a:off x="6019423" y="1992834"/>
            <a:ext cx="0" cy="4248237"/>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321294"/>
            <a:ext cx="11621001" cy="524950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3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0" name="TextBox 9">
            <a:extLst>
              <a:ext uri="{FF2B5EF4-FFF2-40B4-BE49-F238E27FC236}">
                <a16:creationId xmlns:a16="http://schemas.microsoft.com/office/drawing/2014/main" id="{1261EBFC-6CAD-42C4-B614-0B956413AB61}"/>
              </a:ext>
            </a:extLst>
          </p:cNvPr>
          <p:cNvSpPr txBox="1"/>
          <p:nvPr/>
        </p:nvSpPr>
        <p:spPr>
          <a:xfrm>
            <a:off x="500235" y="1460195"/>
            <a:ext cx="11008940" cy="5016758"/>
          </a:xfrm>
          <a:prstGeom prst="rect">
            <a:avLst/>
          </a:prstGeom>
          <a:noFill/>
        </p:spPr>
        <p:txBody>
          <a:bodyPr wrap="square" rtlCol="0">
            <a:spAutoFit/>
          </a:bodyPr>
          <a:lstStyle/>
          <a:p>
            <a:r>
              <a:rPr lang="en-US" altLang="ko-KR" sz="1000" dirty="0"/>
              <a:t>Having acquired the Power Stone–one of the six Infinity Stones–from the planet </a:t>
            </a:r>
            <a:r>
              <a:rPr lang="en-US" altLang="ko-KR" sz="1000" dirty="0" err="1"/>
              <a:t>Xandar</a:t>
            </a:r>
            <a:r>
              <a:rPr lang="en-US" altLang="ko-KR" sz="1000" dirty="0"/>
              <a:t>, </a:t>
            </a:r>
            <a:r>
              <a:rPr lang="en-US" altLang="ko-KR" sz="1000" dirty="0" err="1"/>
              <a:t>Thanos</a:t>
            </a:r>
            <a:r>
              <a:rPr lang="en-US" altLang="ko-KR" sz="1000" dirty="0"/>
              <a:t> and his lieutenants: Ebony Maw, Cull Obsidian, </a:t>
            </a:r>
            <a:r>
              <a:rPr lang="en-US" altLang="ko-KR" sz="1000" dirty="0" err="1"/>
              <a:t>Proxima</a:t>
            </a:r>
            <a:r>
              <a:rPr lang="en-US" altLang="ko-KR" sz="1000" dirty="0"/>
              <a:t> Midnight, and </a:t>
            </a:r>
            <a:r>
              <a:rPr lang="en-US" altLang="ko-KR" sz="1000" dirty="0" err="1"/>
              <a:t>Corvus</a:t>
            </a:r>
            <a:r>
              <a:rPr lang="en-US" altLang="ko-KR" sz="1000" dirty="0"/>
              <a:t> Glaive, intercept the spaceship carrying the survivors of </a:t>
            </a:r>
            <a:r>
              <a:rPr lang="en-US" altLang="ko-KR" sz="1000" dirty="0" err="1"/>
              <a:t>Asgard's</a:t>
            </a:r>
            <a:r>
              <a:rPr lang="en-US" altLang="ko-KR" sz="1000" dirty="0"/>
              <a:t> destruction.[N 1] After subduing Thor, </a:t>
            </a:r>
            <a:r>
              <a:rPr lang="en-US" altLang="ko-KR" sz="1000" dirty="0" err="1"/>
              <a:t>Thanos</a:t>
            </a:r>
            <a:r>
              <a:rPr lang="en-US" altLang="ko-KR" sz="1000" dirty="0"/>
              <a:t> extracts the Space Stone from the Tesseract, overpowers the Hulk, and kills Loki. </a:t>
            </a:r>
            <a:r>
              <a:rPr lang="en-US" altLang="ko-KR" sz="1000" dirty="0" err="1"/>
              <a:t>Thanos</a:t>
            </a:r>
            <a:r>
              <a:rPr lang="en-US" altLang="ko-KR" sz="1000" dirty="0"/>
              <a:t> also kills </a:t>
            </a:r>
            <a:r>
              <a:rPr lang="en-US" altLang="ko-KR" sz="1000" dirty="0" err="1"/>
              <a:t>Heimdall</a:t>
            </a:r>
            <a:r>
              <a:rPr lang="en-US" altLang="ko-KR" sz="1000" dirty="0"/>
              <a:t> after he sends Hulk to Earth using the </a:t>
            </a:r>
            <a:r>
              <a:rPr lang="en-US" altLang="ko-KR" sz="1000" dirty="0" err="1"/>
              <a:t>Bifröst</a:t>
            </a:r>
            <a:r>
              <a:rPr lang="en-US" altLang="ko-KR" sz="1000" dirty="0"/>
              <a:t>. </a:t>
            </a:r>
            <a:r>
              <a:rPr lang="en-US" altLang="ko-KR" sz="1000" dirty="0" err="1"/>
              <a:t>Thanos</a:t>
            </a:r>
            <a:r>
              <a:rPr lang="en-US" altLang="ko-KR" sz="1000" dirty="0"/>
              <a:t> and his lieutenants leave, destroying the ship.</a:t>
            </a:r>
          </a:p>
          <a:p>
            <a:endParaRPr lang="en-US" altLang="ko-KR" sz="1000" dirty="0"/>
          </a:p>
          <a:p>
            <a:r>
              <a:rPr lang="en-US" altLang="ko-KR" sz="1000" dirty="0"/>
              <a:t>Hulk crash-lands in the Sanctum Sanctorum in New York City, reverting to the form of Bruce Banner. He warns Stephen Strange and Wong about </a:t>
            </a:r>
            <a:r>
              <a:rPr lang="en-US" altLang="ko-KR" sz="1000" dirty="0" err="1"/>
              <a:t>Thanos</a:t>
            </a:r>
            <a:r>
              <a:rPr lang="en-US" altLang="ko-KR" sz="1000" dirty="0"/>
              <a:t>' plan to destroy half of all life in the universe, and they recruit Tony Stark. Maw and Obsidian arrive to retrieve the Time Stone from Strange, drawing Peter Parker's attention. Maw is unable to take the Time Stone due to an enchantment and captures Strange instead. Stark and Parker sneak aboard Maw's spaceship while Wong stays behind to guard the Sanctum.</a:t>
            </a:r>
          </a:p>
          <a:p>
            <a:endParaRPr lang="en-US" altLang="ko-KR" sz="1000" dirty="0"/>
          </a:p>
          <a:p>
            <a:r>
              <a:rPr lang="en-US" altLang="ko-KR" sz="1000" dirty="0"/>
              <a:t>In Edinburgh, Midnight and Glaive ambush Wanda </a:t>
            </a:r>
            <a:r>
              <a:rPr lang="en-US" altLang="ko-KR" sz="1000" dirty="0" err="1"/>
              <a:t>Maximoff</a:t>
            </a:r>
            <a:r>
              <a:rPr lang="en-US" altLang="ko-KR" sz="1000" dirty="0"/>
              <a:t> and Vision to retrieve the Mind Stone in Vision's forehead. Steve Rogers, Natasha Romanoff, and Sam Wilson rescue them and they take shelter with James Rhodes and Banner at the Avengers' compound. Vision asks </a:t>
            </a:r>
            <a:r>
              <a:rPr lang="en-US" altLang="ko-KR" sz="1000" dirty="0" err="1"/>
              <a:t>Maximoff</a:t>
            </a:r>
            <a:r>
              <a:rPr lang="en-US" altLang="ko-KR" sz="1000" dirty="0"/>
              <a:t> to destroy him and the Mind Stone to keep </a:t>
            </a:r>
            <a:r>
              <a:rPr lang="en-US" altLang="ko-KR" sz="1000" dirty="0" err="1"/>
              <a:t>Thanos</a:t>
            </a:r>
            <a:r>
              <a:rPr lang="en-US" altLang="ko-KR" sz="1000" dirty="0"/>
              <a:t> from retrieving it, but </a:t>
            </a:r>
            <a:r>
              <a:rPr lang="en-US" altLang="ko-KR" sz="1000" dirty="0" err="1"/>
              <a:t>Maximoff</a:t>
            </a:r>
            <a:r>
              <a:rPr lang="en-US" altLang="ko-KR" sz="1000" dirty="0"/>
              <a:t> refuses. Rogers suggests they travel to </a:t>
            </a:r>
            <a:r>
              <a:rPr lang="en-US" altLang="ko-KR" sz="1000" dirty="0" err="1"/>
              <a:t>Wakanda</a:t>
            </a:r>
            <a:r>
              <a:rPr lang="en-US" altLang="ko-KR" sz="1000" dirty="0"/>
              <a:t>, which he believes has the resources to remove the Stone without killing Vision.</a:t>
            </a:r>
          </a:p>
          <a:p>
            <a:endParaRPr lang="en-US" altLang="ko-KR" sz="1000" dirty="0"/>
          </a:p>
          <a:p>
            <a:r>
              <a:rPr lang="en-US" altLang="ko-KR" sz="1000" dirty="0"/>
              <a:t>The Guardians of the Galaxy respond to a distress call from the Asgardian ship and rescue Thor, who surmises that </a:t>
            </a:r>
            <a:r>
              <a:rPr lang="en-US" altLang="ko-KR" sz="1000" dirty="0" err="1"/>
              <a:t>Thanos</a:t>
            </a:r>
            <a:r>
              <a:rPr lang="en-US" altLang="ko-KR" sz="1000" dirty="0"/>
              <a:t> is going after the Reality Stone, which </a:t>
            </a:r>
            <a:r>
              <a:rPr lang="en-US" altLang="ko-KR" sz="1000" dirty="0" err="1"/>
              <a:t>Taneleer</a:t>
            </a:r>
            <a:r>
              <a:rPr lang="en-US" altLang="ko-KR" sz="1000" dirty="0"/>
              <a:t> </a:t>
            </a:r>
            <a:r>
              <a:rPr lang="en-US" altLang="ko-KR" sz="1000" dirty="0" err="1"/>
              <a:t>Tivan</a:t>
            </a:r>
            <a:r>
              <a:rPr lang="en-US" altLang="ko-KR" sz="1000" dirty="0"/>
              <a:t> </a:t>
            </a:r>
            <a:r>
              <a:rPr lang="en-US" altLang="ko-KR" sz="1000" dirty="0" err="1"/>
              <a:t>posseses</a:t>
            </a:r>
            <a:r>
              <a:rPr lang="en-US" altLang="ko-KR" sz="1000" dirty="0"/>
              <a:t> on </a:t>
            </a:r>
            <a:r>
              <a:rPr lang="en-US" altLang="ko-KR" sz="1000" dirty="0" err="1"/>
              <a:t>Knowhere</a:t>
            </a:r>
            <a:r>
              <a:rPr lang="en-US" altLang="ko-KR" sz="1000" dirty="0"/>
              <a:t>. Rocket, Groot, and Thor travel to </a:t>
            </a:r>
            <a:r>
              <a:rPr lang="en-US" altLang="ko-KR" sz="1000" dirty="0" err="1"/>
              <a:t>Nidavellir</a:t>
            </a:r>
            <a:r>
              <a:rPr lang="en-US" altLang="ko-KR" sz="1000" dirty="0"/>
              <a:t> to enlist the aid of </a:t>
            </a:r>
            <a:r>
              <a:rPr lang="en-US" altLang="ko-KR" sz="1000" dirty="0" err="1"/>
              <a:t>Eitri</a:t>
            </a:r>
            <a:r>
              <a:rPr lang="en-US" altLang="ko-KR" sz="1000" dirty="0"/>
              <a:t> in creating a powerful weapon–the battle-axe </a:t>
            </a:r>
            <a:r>
              <a:rPr lang="en-US" altLang="ko-KR" sz="1000" dirty="0" err="1"/>
              <a:t>Stormbreaker</a:t>
            </a:r>
            <a:r>
              <a:rPr lang="en-US" altLang="ko-KR" sz="1000" dirty="0"/>
              <a:t>–while Peter Quill, </a:t>
            </a:r>
            <a:r>
              <a:rPr lang="en-US" altLang="ko-KR" sz="1000" dirty="0" err="1"/>
              <a:t>Gamora</a:t>
            </a:r>
            <a:r>
              <a:rPr lang="en-US" altLang="ko-KR" sz="1000" dirty="0"/>
              <a:t>, </a:t>
            </a:r>
            <a:r>
              <a:rPr lang="en-US" altLang="ko-KR" sz="1000" dirty="0" err="1"/>
              <a:t>Drax</a:t>
            </a:r>
            <a:r>
              <a:rPr lang="en-US" altLang="ko-KR" sz="1000" dirty="0"/>
              <a:t>, and Mantis travel to </a:t>
            </a:r>
            <a:r>
              <a:rPr lang="en-US" altLang="ko-KR" sz="1000" dirty="0" err="1"/>
              <a:t>Knowhere</a:t>
            </a:r>
            <a:r>
              <a:rPr lang="en-US" altLang="ko-KR" sz="1000" dirty="0"/>
              <a:t>, and they find </a:t>
            </a:r>
            <a:r>
              <a:rPr lang="en-US" altLang="ko-KR" sz="1000" dirty="0" err="1"/>
              <a:t>Thanos</a:t>
            </a:r>
            <a:r>
              <a:rPr lang="en-US" altLang="ko-KR" sz="1000" dirty="0"/>
              <a:t> with the Reality Stone already in his possession. </a:t>
            </a:r>
            <a:r>
              <a:rPr lang="en-US" altLang="ko-KR" sz="1000" dirty="0" err="1"/>
              <a:t>Thanos</a:t>
            </a:r>
            <a:r>
              <a:rPr lang="en-US" altLang="ko-KR" sz="1000" dirty="0"/>
              <a:t> kidnaps </a:t>
            </a:r>
            <a:r>
              <a:rPr lang="en-US" altLang="ko-KR" sz="1000" dirty="0" err="1"/>
              <a:t>Gamora</a:t>
            </a:r>
            <a:r>
              <a:rPr lang="en-US" altLang="ko-KR" sz="1000" dirty="0"/>
              <a:t>, who sees the Soul Stone on </a:t>
            </a:r>
            <a:r>
              <a:rPr lang="en-US" altLang="ko-KR" sz="1000" dirty="0" err="1"/>
              <a:t>Vormir</a:t>
            </a:r>
            <a:r>
              <a:rPr lang="en-US" altLang="ko-KR" sz="1000" dirty="0"/>
              <a:t> to save Nebula from torture. On </a:t>
            </a:r>
            <a:r>
              <a:rPr lang="en-US" altLang="ko-KR" sz="1000" dirty="0" err="1"/>
              <a:t>Vormir</a:t>
            </a:r>
            <a:r>
              <a:rPr lang="en-US" altLang="ko-KR" sz="1000" dirty="0"/>
              <a:t>, the Stone's keeper, Red Skull, tells </a:t>
            </a:r>
            <a:r>
              <a:rPr lang="en-US" altLang="ko-KR" sz="1000" dirty="0" err="1"/>
              <a:t>Thanos</a:t>
            </a:r>
            <a:r>
              <a:rPr lang="en-US" altLang="ko-KR" sz="1000" dirty="0"/>
              <a:t> that he can only acquire it by sacrificing someone he loves. </a:t>
            </a:r>
            <a:r>
              <a:rPr lang="en-US" altLang="ko-KR" sz="1000" dirty="0" err="1"/>
              <a:t>Thanos</a:t>
            </a:r>
            <a:r>
              <a:rPr lang="en-US" altLang="ko-KR" sz="1000" dirty="0"/>
              <a:t> kills </a:t>
            </a:r>
            <a:r>
              <a:rPr lang="en-US" altLang="ko-KR" sz="1000" dirty="0" err="1"/>
              <a:t>Gamora</a:t>
            </a:r>
            <a:r>
              <a:rPr lang="en-US" altLang="ko-KR" sz="1000" dirty="0"/>
              <a:t>, earning the Stone.</a:t>
            </a:r>
          </a:p>
          <a:p>
            <a:endParaRPr lang="en-US" altLang="ko-KR" sz="1000" dirty="0"/>
          </a:p>
          <a:p>
            <a:r>
              <a:rPr lang="en-US" altLang="ko-KR" sz="1000" dirty="0"/>
              <a:t>Nebula escapes captivity and asks the remaining Guardians to meet her on </a:t>
            </a:r>
            <a:r>
              <a:rPr lang="en-US" altLang="ko-KR" sz="1000" dirty="0" err="1"/>
              <a:t>Thanos</a:t>
            </a:r>
            <a:r>
              <a:rPr lang="en-US" altLang="ko-KR" sz="1000" dirty="0"/>
              <a:t>' destroyed </a:t>
            </a:r>
            <a:r>
              <a:rPr lang="en-US" altLang="ko-KR" sz="1000" dirty="0" err="1"/>
              <a:t>homeworld</a:t>
            </a:r>
            <a:r>
              <a:rPr lang="en-US" altLang="ko-KR" sz="1000" dirty="0"/>
              <a:t>, Titan. Stark and Parker kill Maw and rescue Strange. Landing on Titan, they meet Quill, </a:t>
            </a:r>
            <a:r>
              <a:rPr lang="en-US" altLang="ko-KR" sz="1000" dirty="0" err="1"/>
              <a:t>Drax</a:t>
            </a:r>
            <a:r>
              <a:rPr lang="en-US" altLang="ko-KR" sz="1000" dirty="0"/>
              <a:t>, and Mantis. Strange uses the Time Stone to view millions of possible futures, seeing only one in which the Avengers win. The group formulates a plan to subdue </a:t>
            </a:r>
            <a:r>
              <a:rPr lang="en-US" altLang="ko-KR" sz="1000" dirty="0" err="1"/>
              <a:t>Thanos</a:t>
            </a:r>
            <a:r>
              <a:rPr lang="en-US" altLang="ko-KR" sz="1000" dirty="0"/>
              <a:t> and remove the Infinity Gauntlet, which he uses to safely house the Stones. </a:t>
            </a:r>
            <a:r>
              <a:rPr lang="en-US" altLang="ko-KR" sz="1000" dirty="0" err="1"/>
              <a:t>Thanos</a:t>
            </a:r>
            <a:r>
              <a:rPr lang="en-US" altLang="ko-KR" sz="1000" dirty="0"/>
              <a:t> appears and justifies his plans as necessary to guarantee the survival of a universe threatened by overpopulation. Nebula arrives soon after and helps the others subdue </a:t>
            </a:r>
            <a:r>
              <a:rPr lang="en-US" altLang="ko-KR" sz="1000" dirty="0" err="1"/>
              <a:t>Thanos</a:t>
            </a:r>
            <a:r>
              <a:rPr lang="en-US" altLang="ko-KR" sz="1000" dirty="0"/>
              <a:t> until she deduces that </a:t>
            </a:r>
            <a:r>
              <a:rPr lang="en-US" altLang="ko-KR" sz="1000" dirty="0" err="1"/>
              <a:t>Thanos</a:t>
            </a:r>
            <a:r>
              <a:rPr lang="en-US" altLang="ko-KR" sz="1000" dirty="0"/>
              <a:t> has killed </a:t>
            </a:r>
            <a:r>
              <a:rPr lang="en-US" altLang="ko-KR" sz="1000" dirty="0" err="1"/>
              <a:t>Gamora</a:t>
            </a:r>
            <a:r>
              <a:rPr lang="en-US" altLang="ko-KR" sz="1000" dirty="0"/>
              <a:t>. Enraged, Quill attacks </a:t>
            </a:r>
            <a:r>
              <a:rPr lang="en-US" altLang="ko-KR" sz="1000" dirty="0" err="1"/>
              <a:t>Thanos</a:t>
            </a:r>
            <a:r>
              <a:rPr lang="en-US" altLang="ko-KR" sz="1000" dirty="0"/>
              <a:t>, inadvertently allowing him to break the group's hold and overpower them. </a:t>
            </a:r>
            <a:r>
              <a:rPr lang="en-US" altLang="ko-KR" sz="1000" dirty="0" err="1"/>
              <a:t>Thanos</a:t>
            </a:r>
            <a:r>
              <a:rPr lang="en-US" altLang="ko-KR" sz="1000" dirty="0"/>
              <a:t> grievously wounds Stark, but spares him in exchange for the Time Stone, at </a:t>
            </a:r>
            <a:r>
              <a:rPr lang="en-US" altLang="ko-KR" sz="1000" dirty="0" err="1"/>
              <a:t>Strange's</a:t>
            </a:r>
            <a:r>
              <a:rPr lang="en-US" altLang="ko-KR" sz="1000" dirty="0"/>
              <a:t> request.</a:t>
            </a:r>
          </a:p>
          <a:p>
            <a:endParaRPr lang="en-US" altLang="ko-KR" sz="1000" dirty="0"/>
          </a:p>
          <a:p>
            <a:r>
              <a:rPr lang="en-US" altLang="ko-KR" sz="1000" dirty="0"/>
              <a:t>In </a:t>
            </a:r>
            <a:r>
              <a:rPr lang="en-US" altLang="ko-KR" sz="1000" dirty="0" err="1"/>
              <a:t>Wakanda</a:t>
            </a:r>
            <a:r>
              <a:rPr lang="en-US" altLang="ko-KR" sz="1000" dirty="0"/>
              <a:t>, Rogers reunites with Bucky Barnes before </a:t>
            </a:r>
            <a:r>
              <a:rPr lang="en-US" altLang="ko-KR" sz="1000" dirty="0" err="1"/>
              <a:t>Thanos</a:t>
            </a:r>
            <a:r>
              <a:rPr lang="en-US" altLang="ko-KR" sz="1000" dirty="0"/>
              <a:t>' army invades. The Avengers, along with </a:t>
            </a:r>
            <a:r>
              <a:rPr lang="en-US" altLang="ko-KR" sz="1000" dirty="0" err="1"/>
              <a:t>T'Challa</a:t>
            </a:r>
            <a:r>
              <a:rPr lang="en-US" altLang="ko-KR" sz="1000" dirty="0"/>
              <a:t> and the </a:t>
            </a:r>
            <a:r>
              <a:rPr lang="en-US" altLang="ko-KR" sz="1000" dirty="0" err="1"/>
              <a:t>Wakandan</a:t>
            </a:r>
            <a:r>
              <a:rPr lang="en-US" altLang="ko-KR" sz="1000" dirty="0"/>
              <a:t> forces, mount a defense while </a:t>
            </a:r>
            <a:r>
              <a:rPr lang="en-US" altLang="ko-KR" sz="1000" dirty="0" err="1"/>
              <a:t>Shuri</a:t>
            </a:r>
            <a:r>
              <a:rPr lang="en-US" altLang="ko-KR" sz="1000" dirty="0"/>
              <a:t> works to extract the Mind Stone from Vision. Hulk refuses to fight after losing to </a:t>
            </a:r>
            <a:r>
              <a:rPr lang="en-US" altLang="ko-KR" sz="1000" dirty="0" err="1"/>
              <a:t>Thanos</a:t>
            </a:r>
            <a:r>
              <a:rPr lang="en-US" altLang="ko-KR" sz="1000" dirty="0"/>
              <a:t>, so Banner fights in Stark's </a:t>
            </a:r>
            <a:r>
              <a:rPr lang="en-US" altLang="ko-KR" sz="1000" dirty="0" err="1"/>
              <a:t>Hulkbuster</a:t>
            </a:r>
            <a:r>
              <a:rPr lang="en-US" altLang="ko-KR" sz="1000" dirty="0"/>
              <a:t> armor. Thor, Rocket, and Groot arrive to reinforce the Avengers and together they kill Midnight, Obsidian, and Glaive. The invading army routes, but </a:t>
            </a:r>
            <a:r>
              <a:rPr lang="en-US" altLang="ko-KR" sz="1000" dirty="0" err="1"/>
              <a:t>Shuri</a:t>
            </a:r>
            <a:r>
              <a:rPr lang="en-US" altLang="ko-KR" sz="1000" dirty="0"/>
              <a:t> is unable to complete the extraction before </a:t>
            </a:r>
            <a:r>
              <a:rPr lang="en-US" altLang="ko-KR" sz="1000" dirty="0" err="1"/>
              <a:t>Thanos</a:t>
            </a:r>
            <a:r>
              <a:rPr lang="en-US" altLang="ko-KR" sz="1000" dirty="0"/>
              <a:t> arrives. </a:t>
            </a:r>
            <a:r>
              <a:rPr lang="en-US" altLang="ko-KR" sz="1000" dirty="0" err="1"/>
              <a:t>Maximoff</a:t>
            </a:r>
            <a:r>
              <a:rPr lang="en-US" altLang="ko-KR" sz="1000" dirty="0"/>
              <a:t> destroys the Mind Stone and Vision, but </a:t>
            </a:r>
            <a:r>
              <a:rPr lang="en-US" altLang="ko-KR" sz="1000" dirty="0" err="1"/>
              <a:t>Thanos</a:t>
            </a:r>
            <a:r>
              <a:rPr lang="en-US" altLang="ko-KR" sz="1000" dirty="0"/>
              <a:t> uses the Time Stone to reverse her actions and rips the repaired Mind Stone from Vision's forehead, killing him. Thor severely wounds </a:t>
            </a:r>
            <a:r>
              <a:rPr lang="en-US" altLang="ko-KR" sz="1000" dirty="0" err="1"/>
              <a:t>Thanos</a:t>
            </a:r>
            <a:r>
              <a:rPr lang="en-US" altLang="ko-KR" sz="1000" dirty="0"/>
              <a:t> with </a:t>
            </a:r>
            <a:r>
              <a:rPr lang="en-US" altLang="ko-KR" sz="1000" dirty="0" err="1"/>
              <a:t>Stormbreaker</a:t>
            </a:r>
            <a:r>
              <a:rPr lang="en-US" altLang="ko-KR" sz="1000" dirty="0"/>
              <a:t>, but </a:t>
            </a:r>
            <a:r>
              <a:rPr lang="en-US" altLang="ko-KR" sz="1000" dirty="0" err="1"/>
              <a:t>Thanos</a:t>
            </a:r>
            <a:r>
              <a:rPr lang="en-US" altLang="ko-KR" sz="1000" dirty="0"/>
              <a:t> activates the completed Gauntlet by snapping his fingers before teleporting away.</a:t>
            </a:r>
          </a:p>
          <a:p>
            <a:endParaRPr lang="en-US" altLang="ko-KR" sz="1000" dirty="0"/>
          </a:p>
          <a:p>
            <a:r>
              <a:rPr lang="en-US" altLang="ko-KR" sz="1000" dirty="0"/>
              <a:t>Half of all life across the universe disintegrates, including Barnes, </a:t>
            </a:r>
            <a:r>
              <a:rPr lang="en-US" altLang="ko-KR" sz="1000" dirty="0" err="1"/>
              <a:t>T'Challa</a:t>
            </a:r>
            <a:r>
              <a:rPr lang="en-US" altLang="ko-KR" sz="1000" dirty="0"/>
              <a:t>, Groot, </a:t>
            </a:r>
            <a:r>
              <a:rPr lang="en-US" altLang="ko-KR" sz="1000" dirty="0" err="1"/>
              <a:t>Maximoff</a:t>
            </a:r>
            <a:r>
              <a:rPr lang="en-US" altLang="ko-KR" sz="1000" dirty="0"/>
              <a:t>, Wilson, Mantis, </a:t>
            </a:r>
            <a:r>
              <a:rPr lang="en-US" altLang="ko-KR" sz="1000" dirty="0" err="1"/>
              <a:t>Drax</a:t>
            </a:r>
            <a:r>
              <a:rPr lang="en-US" altLang="ko-KR" sz="1000" dirty="0"/>
              <a:t>, Quill, Strange, Parker, Maria Hill, and Nick Fury, though Fury is able to send an emergency signal on a modified pager.[N 2] Stark and Nebula remain stranded on Titan while Banner, </a:t>
            </a:r>
            <a:r>
              <a:rPr lang="en-US" altLang="ko-KR" sz="1000" dirty="0" err="1"/>
              <a:t>M'Baku</a:t>
            </a:r>
            <a:r>
              <a:rPr lang="en-US" altLang="ko-KR" sz="1000" dirty="0"/>
              <a:t>, Okoye, Rhodes, Rocket, Rogers, Romanoff, and Thor are left on the </a:t>
            </a:r>
            <a:r>
              <a:rPr lang="en-US" altLang="ko-KR" sz="1000" dirty="0" err="1"/>
              <a:t>Wakandan</a:t>
            </a:r>
            <a:r>
              <a:rPr lang="en-US" altLang="ko-KR" sz="1000" dirty="0"/>
              <a:t> battlefield. Meanwhile, </a:t>
            </a:r>
            <a:r>
              <a:rPr lang="en-US" altLang="ko-KR" sz="1000" dirty="0" err="1"/>
              <a:t>Thanos</a:t>
            </a:r>
            <a:r>
              <a:rPr lang="en-US" altLang="ko-KR" sz="1000" dirty="0"/>
              <a:t> watches a sunrise on a peaceful planet.</a:t>
            </a:r>
            <a:endParaRPr lang="ko-KR" altLang="en-US" sz="1000" dirty="0"/>
          </a:p>
        </p:txBody>
      </p:sp>
    </p:spTree>
    <p:extLst>
      <p:ext uri="{BB962C8B-B14F-4D97-AF65-F5344CB8AC3E}">
        <p14:creationId xmlns:p14="http://schemas.microsoft.com/office/powerpoint/2010/main" val="122485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104410"/>
            <a:ext cx="11621001" cy="54663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3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349200" y="1284462"/>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867231" y="1288563"/>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0" name="직선 연결선 19">
            <a:extLst>
              <a:ext uri="{FF2B5EF4-FFF2-40B4-BE49-F238E27FC236}">
                <a16:creationId xmlns:a16="http://schemas.microsoft.com/office/drawing/2014/main" id="{5F144BD8-DC6B-4690-8C58-1F1EF9F07578}"/>
              </a:ext>
            </a:extLst>
          </p:cNvPr>
          <p:cNvCxnSpPr>
            <a:cxnSpLocks/>
          </p:cNvCxnSpPr>
          <p:nvPr/>
        </p:nvCxnSpPr>
        <p:spPr>
          <a:xfrm flipV="1">
            <a:off x="6019423" y="1992834"/>
            <a:ext cx="0" cy="4248237"/>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3" name="내용 개체 틀 3">
            <a:extLst>
              <a:ext uri="{FF2B5EF4-FFF2-40B4-BE49-F238E27FC236}">
                <a16:creationId xmlns:a16="http://schemas.microsoft.com/office/drawing/2014/main" id="{13FC0B42-A689-4A54-B5CC-483FFDCBB763}"/>
              </a:ext>
            </a:extLst>
          </p:cNvPr>
          <p:cNvSpPr txBox="1">
            <a:spLocks/>
          </p:cNvSpPr>
          <p:nvPr/>
        </p:nvSpPr>
        <p:spPr>
          <a:xfrm>
            <a:off x="500255" y="1806575"/>
            <a:ext cx="5519164" cy="4321094"/>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Similarity&gt;</a:t>
            </a:r>
          </a:p>
          <a:p>
            <a:pPr marL="0" indent="0">
              <a:buFont typeface="Arial" panose="020B0604020202020204" pitchFamily="34" charset="0"/>
              <a:buNone/>
            </a:pPr>
            <a:r>
              <a:rPr lang="en-US" altLang="ko-KR" sz="1000" dirty="0"/>
              <a:t>1. </a:t>
            </a:r>
            <a:r>
              <a:rPr lang="en-US" altLang="ko-KR" sz="1000" dirty="0" err="1"/>
              <a:t>Thanos</a:t>
            </a:r>
            <a:r>
              <a:rPr lang="en-US" altLang="ko-KR" sz="1000" dirty="0"/>
              <a:t> kills Gamora, earning the Stone. : 1.4454265863081281</a:t>
            </a:r>
          </a:p>
          <a:p>
            <a:pPr marL="0" indent="0">
              <a:buFont typeface="Arial" panose="020B0604020202020204" pitchFamily="34" charset="0"/>
              <a:buNone/>
            </a:pPr>
            <a:r>
              <a:rPr lang="en-US" altLang="ko-KR" sz="1000" dirty="0"/>
              <a:t>2. [N 1] After subduing Thor, </a:t>
            </a:r>
            <a:r>
              <a:rPr lang="en-US" altLang="ko-KR" sz="1000" dirty="0" err="1"/>
              <a:t>Thanos</a:t>
            </a:r>
            <a:r>
              <a:rPr lang="en-US" altLang="ko-KR" sz="1000" dirty="0"/>
              <a:t> extracts the Space Stone from the Tesseract, overpowers the Hulk, and kills Loki. : 1.2893378511016862</a:t>
            </a:r>
          </a:p>
          <a:p>
            <a:pPr marL="0" indent="0">
              <a:buFont typeface="Arial" panose="020B0604020202020204" pitchFamily="34" charset="0"/>
              <a:buNone/>
            </a:pPr>
            <a:r>
              <a:rPr lang="en-US" altLang="ko-KR" sz="1000" dirty="0"/>
              <a:t>3. </a:t>
            </a:r>
            <a:r>
              <a:rPr lang="en-US" altLang="ko-KR" sz="1000" dirty="0" err="1"/>
              <a:t>Thanos</a:t>
            </a:r>
            <a:r>
              <a:rPr lang="en-US" altLang="ko-KR" sz="1000" dirty="0"/>
              <a:t> also kills Heimdall after he sends Hulk to Earth using the </a:t>
            </a:r>
            <a:r>
              <a:rPr lang="en-US" altLang="ko-KR" sz="1000" dirty="0" err="1"/>
              <a:t>Bifröst</a:t>
            </a:r>
            <a:r>
              <a:rPr lang="en-US" altLang="ko-KR" sz="1000" dirty="0"/>
              <a:t>. : 1.031425934583054</a:t>
            </a:r>
          </a:p>
          <a:p>
            <a:pPr marL="0" indent="0">
              <a:buFont typeface="Arial" panose="020B0604020202020204" pitchFamily="34" charset="0"/>
              <a:buNone/>
            </a:pPr>
            <a:r>
              <a:rPr lang="en-US" altLang="ko-KR" sz="1000" dirty="0"/>
              <a:t>4. Having acquired the Power Stone–one of the six Infinity Stones–from the planet </a:t>
            </a:r>
            <a:r>
              <a:rPr lang="en-US" altLang="ko-KR" sz="1000" dirty="0" err="1"/>
              <a:t>Xandar</a:t>
            </a:r>
            <a:r>
              <a:rPr lang="en-US" altLang="ko-KR" sz="1000" dirty="0"/>
              <a:t>, </a:t>
            </a:r>
            <a:r>
              <a:rPr lang="en-US" altLang="ko-KR" sz="1000" dirty="0" err="1"/>
              <a:t>Thanos</a:t>
            </a:r>
            <a:r>
              <a:rPr lang="en-US" altLang="ko-KR" sz="1000" dirty="0"/>
              <a:t> and his lieutenants: Ebony Maw, Cull Obsidian, Proxima Midnight, and </a:t>
            </a:r>
            <a:r>
              <a:rPr lang="en-US" altLang="ko-KR" sz="1000" dirty="0" err="1"/>
              <a:t>Corvus</a:t>
            </a:r>
            <a:r>
              <a:rPr lang="en-US" altLang="ko-KR" sz="1000" dirty="0"/>
              <a:t> Glaive, intercept the spaceship carrying the survivors of </a:t>
            </a:r>
            <a:r>
              <a:rPr lang="en-US" altLang="ko-KR" sz="1000" dirty="0" err="1"/>
              <a:t>Asgard's</a:t>
            </a:r>
            <a:r>
              <a:rPr lang="en-US" altLang="ko-KR" sz="1000" dirty="0"/>
              <a:t> destruction. : 0.8638426521355969</a:t>
            </a:r>
          </a:p>
          <a:p>
            <a:pPr marL="0" indent="0">
              <a:buFont typeface="Arial" panose="020B0604020202020204" pitchFamily="34" charset="0"/>
              <a:buNone/>
            </a:pPr>
            <a:r>
              <a:rPr lang="en-US" altLang="ko-KR" sz="1000" dirty="0"/>
              <a:t>5. Stark and Parker kill Maw and rescue Strange. : 0.36996697587153504</a:t>
            </a:r>
          </a:p>
          <a:p>
            <a:pPr marL="0" indent="0">
              <a:buFont typeface="Arial" panose="020B0604020202020204" pitchFamily="34" charset="0"/>
              <a:buNone/>
            </a:pPr>
            <a:endParaRPr lang="en-US" altLang="ko-KR" sz="1000" dirty="0"/>
          </a:p>
          <a:p>
            <a:pPr marL="0" indent="0">
              <a:buFont typeface="Arial" panose="020B0604020202020204" pitchFamily="34" charset="0"/>
              <a:buNone/>
            </a:pPr>
            <a:r>
              <a:rPr lang="en-US" altLang="ko-KR" sz="1000" b="1" dirty="0"/>
              <a:t>&lt;Summarization Using TF-IDF &amp; Cosine Similarity&gt;</a:t>
            </a:r>
          </a:p>
          <a:p>
            <a:pPr marL="0" indent="0">
              <a:buFont typeface="Arial" panose="020B0604020202020204" pitchFamily="34" charset="0"/>
              <a:buNone/>
            </a:pPr>
            <a:r>
              <a:rPr lang="en-US" altLang="ko-KR" sz="1000" dirty="0"/>
              <a:t>1. </a:t>
            </a:r>
            <a:r>
              <a:rPr lang="en-US" altLang="ko-KR" sz="1000" dirty="0" err="1"/>
              <a:t>Thanos</a:t>
            </a:r>
            <a:r>
              <a:rPr lang="en-US" altLang="ko-KR" sz="1000" dirty="0"/>
              <a:t> kills Gamora, earning the Stone. : 1.401186273327534</a:t>
            </a:r>
          </a:p>
          <a:p>
            <a:pPr marL="0" indent="0">
              <a:buFont typeface="Arial" panose="020B0604020202020204" pitchFamily="34" charset="0"/>
              <a:buNone/>
            </a:pPr>
            <a:r>
              <a:rPr lang="en-US" altLang="ko-KR" sz="1000" dirty="0"/>
              <a:t>2. [N 1] After subduing Thor, </a:t>
            </a:r>
            <a:r>
              <a:rPr lang="en-US" altLang="ko-KR" sz="1000" dirty="0" err="1"/>
              <a:t>Thanos</a:t>
            </a:r>
            <a:r>
              <a:rPr lang="en-US" altLang="ko-KR" sz="1000" dirty="0"/>
              <a:t> extracts the Space Stone from the Tesseract, overpowers the Hulk, and kills Loki. : 1.2882257120970118</a:t>
            </a:r>
          </a:p>
          <a:p>
            <a:pPr marL="0" indent="0">
              <a:buFont typeface="Arial" panose="020B0604020202020204" pitchFamily="34" charset="0"/>
              <a:buNone/>
            </a:pPr>
            <a:r>
              <a:rPr lang="en-US" altLang="ko-KR" sz="1000" dirty="0"/>
              <a:t>3. </a:t>
            </a:r>
            <a:r>
              <a:rPr lang="en-US" altLang="ko-KR" sz="1000" dirty="0" err="1"/>
              <a:t>Thanos</a:t>
            </a:r>
            <a:r>
              <a:rPr lang="en-US" altLang="ko-KR" sz="1000" dirty="0"/>
              <a:t> also kills Heimdall after he sends Hulk to Earth using the </a:t>
            </a:r>
            <a:r>
              <a:rPr lang="en-US" altLang="ko-KR" sz="1000" dirty="0" err="1"/>
              <a:t>Bifröst</a:t>
            </a:r>
            <a:r>
              <a:rPr lang="en-US" altLang="ko-KR" sz="1000" dirty="0"/>
              <a:t>. : 1.0451511455579543</a:t>
            </a:r>
          </a:p>
          <a:p>
            <a:pPr marL="0" indent="0">
              <a:buFont typeface="Arial" panose="020B0604020202020204" pitchFamily="34" charset="0"/>
              <a:buNone/>
            </a:pPr>
            <a:r>
              <a:rPr lang="en-US" altLang="ko-KR" sz="1000" dirty="0"/>
              <a:t>4. Having acquired the Power Stone–one of the six Infinity Stones–from the planet </a:t>
            </a:r>
            <a:r>
              <a:rPr lang="en-US" altLang="ko-KR" sz="1000" dirty="0" err="1"/>
              <a:t>Xandar</a:t>
            </a:r>
            <a:r>
              <a:rPr lang="en-US" altLang="ko-KR" sz="1000" dirty="0"/>
              <a:t>, </a:t>
            </a:r>
            <a:r>
              <a:rPr lang="en-US" altLang="ko-KR" sz="1000" dirty="0" err="1"/>
              <a:t>Thanos</a:t>
            </a:r>
            <a:r>
              <a:rPr lang="en-US" altLang="ko-KR" sz="1000" dirty="0"/>
              <a:t> and his lieutenants: Ebony Maw, Cull Obsidian, Proxima Midnight, and </a:t>
            </a:r>
            <a:r>
              <a:rPr lang="en-US" altLang="ko-KR" sz="1000" dirty="0" err="1"/>
              <a:t>Corvus</a:t>
            </a:r>
            <a:r>
              <a:rPr lang="en-US" altLang="ko-KR" sz="1000" dirty="0"/>
              <a:t> Glaive, intercept the spaceship carrying the survivors of </a:t>
            </a:r>
            <a:r>
              <a:rPr lang="en-US" altLang="ko-KR" sz="1000" dirty="0" err="1"/>
              <a:t>Asgard's</a:t>
            </a:r>
            <a:r>
              <a:rPr lang="en-US" altLang="ko-KR" sz="1000" dirty="0"/>
              <a:t> destruction. : 0.8469850782139824</a:t>
            </a:r>
          </a:p>
          <a:p>
            <a:pPr marL="0" indent="0">
              <a:buFont typeface="Arial" panose="020B0604020202020204" pitchFamily="34" charset="0"/>
              <a:buNone/>
            </a:pPr>
            <a:r>
              <a:rPr lang="en-US" altLang="ko-KR" sz="1000" dirty="0"/>
              <a:t>5. Stark and Parker kill Maw and rescue Strange. : 0.41845179080351735</a:t>
            </a:r>
          </a:p>
        </p:txBody>
      </p:sp>
      <p:sp>
        <p:nvSpPr>
          <p:cNvPr id="15" name="내용 개체 틀 5">
            <a:extLst>
              <a:ext uri="{FF2B5EF4-FFF2-40B4-BE49-F238E27FC236}">
                <a16:creationId xmlns:a16="http://schemas.microsoft.com/office/drawing/2014/main" id="{C5F94302-9853-45E9-88DB-8577F7D937C8}"/>
              </a:ext>
            </a:extLst>
          </p:cNvPr>
          <p:cNvSpPr txBox="1">
            <a:spLocks/>
          </p:cNvSpPr>
          <p:nvPr/>
        </p:nvSpPr>
        <p:spPr>
          <a:xfrm>
            <a:off x="6213624" y="1810418"/>
            <a:ext cx="5519163" cy="4054373"/>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 + Lemmatization&gt;</a:t>
            </a:r>
          </a:p>
          <a:p>
            <a:pPr marL="0" indent="0">
              <a:buFont typeface="Arial" panose="020B0604020202020204" pitchFamily="34" charset="0"/>
              <a:buNone/>
            </a:pPr>
            <a:r>
              <a:rPr lang="en-US" altLang="ko-KR" sz="1000" dirty="0"/>
              <a:t>1. </a:t>
            </a:r>
            <a:r>
              <a:rPr lang="en-US" altLang="ko-KR" sz="1000" dirty="0" err="1"/>
              <a:t>Thanos</a:t>
            </a:r>
            <a:r>
              <a:rPr lang="en-US" altLang="ko-KR" sz="1000" dirty="0"/>
              <a:t> kills Gamora, earning the Stone. : 1.3364723497047377</a:t>
            </a:r>
          </a:p>
          <a:p>
            <a:pPr marL="0" indent="0">
              <a:buFont typeface="Arial" panose="020B0604020202020204" pitchFamily="34" charset="0"/>
              <a:buNone/>
            </a:pPr>
            <a:r>
              <a:rPr lang="en-US" altLang="ko-KR" sz="1000" dirty="0"/>
              <a:t>2. [N 1] After subduing Thor, </a:t>
            </a:r>
            <a:r>
              <a:rPr lang="en-US" altLang="ko-KR" sz="1000" dirty="0" err="1"/>
              <a:t>Thanos</a:t>
            </a:r>
            <a:r>
              <a:rPr lang="en-US" altLang="ko-KR" sz="1000" dirty="0"/>
              <a:t> extracts the Space Stone from the Tesseract, overpowers the Hulk, and kills Loki. : 1.2075936499525786</a:t>
            </a:r>
          </a:p>
          <a:p>
            <a:pPr marL="0" indent="0">
              <a:buFont typeface="Arial" panose="020B0604020202020204" pitchFamily="34" charset="0"/>
              <a:buNone/>
            </a:pPr>
            <a:r>
              <a:rPr lang="en-US" altLang="ko-KR" sz="1000" dirty="0"/>
              <a:t>3. </a:t>
            </a:r>
            <a:r>
              <a:rPr lang="en-US" altLang="ko-KR" sz="1000" dirty="0" err="1"/>
              <a:t>Thanos</a:t>
            </a:r>
            <a:r>
              <a:rPr lang="en-US" altLang="ko-KR" sz="1000" dirty="0"/>
              <a:t> also kills Heimdall after he sends Hulk to Earth using the </a:t>
            </a:r>
            <a:r>
              <a:rPr lang="en-US" altLang="ko-KR" sz="1000" dirty="0" err="1"/>
              <a:t>Bifröst</a:t>
            </a:r>
            <a:r>
              <a:rPr lang="en-US" altLang="ko-KR" sz="1000" dirty="0"/>
              <a:t>. : 1.0381973299530738</a:t>
            </a:r>
          </a:p>
          <a:p>
            <a:pPr marL="0" indent="0">
              <a:buFont typeface="Arial" panose="020B0604020202020204" pitchFamily="34" charset="0"/>
              <a:buNone/>
            </a:pPr>
            <a:r>
              <a:rPr lang="en-US" altLang="ko-KR" sz="1000" dirty="0"/>
              <a:t>4. Stark and Parker kill Maw and rescue Strange. : 0.7490083507447897</a:t>
            </a:r>
          </a:p>
          <a:p>
            <a:pPr marL="0" indent="0">
              <a:buFont typeface="Arial" panose="020B0604020202020204" pitchFamily="34" charset="0"/>
              <a:buNone/>
            </a:pPr>
            <a:r>
              <a:rPr lang="en-US" altLang="ko-KR" sz="1000" dirty="0"/>
              <a:t>5. Having acquired the Power Stone–one of the six Infinity Stones–from the planet </a:t>
            </a:r>
            <a:r>
              <a:rPr lang="en-US" altLang="ko-KR" sz="1000" dirty="0" err="1"/>
              <a:t>Xandar</a:t>
            </a:r>
            <a:r>
              <a:rPr lang="en-US" altLang="ko-KR" sz="1000" dirty="0"/>
              <a:t>, </a:t>
            </a:r>
            <a:r>
              <a:rPr lang="en-US" altLang="ko-KR" sz="1000" dirty="0" err="1"/>
              <a:t>Thanos</a:t>
            </a:r>
            <a:r>
              <a:rPr lang="en-US" altLang="ko-KR" sz="1000" dirty="0"/>
              <a:t> and his lieutenants: Ebony Maw, Cull Obsidian, Proxima Midnight, and </a:t>
            </a:r>
            <a:r>
              <a:rPr lang="en-US" altLang="ko-KR" sz="1000" dirty="0" err="1"/>
              <a:t>Corvus</a:t>
            </a:r>
            <a:r>
              <a:rPr lang="en-US" altLang="ko-KR" sz="1000" dirty="0"/>
              <a:t> Glaive, intercept the spaceship carrying the survivors of </a:t>
            </a:r>
            <a:r>
              <a:rPr lang="en-US" altLang="ko-KR" sz="1000" dirty="0" err="1"/>
              <a:t>Asgard's</a:t>
            </a:r>
            <a:r>
              <a:rPr lang="en-US" altLang="ko-KR" sz="1000" dirty="0"/>
              <a:t> destruction. : 0.6687283196448199</a:t>
            </a:r>
          </a:p>
          <a:p>
            <a:pPr marL="0" indent="0">
              <a:buFont typeface="Arial" panose="020B0604020202020204" pitchFamily="34" charset="0"/>
              <a:buNone/>
            </a:pPr>
            <a:endParaRPr lang="en-US" altLang="ko-KR" sz="1000" b="1" dirty="0"/>
          </a:p>
          <a:p>
            <a:pPr marL="0" indent="0">
              <a:buFont typeface="Arial" panose="020B0604020202020204" pitchFamily="34" charset="0"/>
              <a:buNone/>
            </a:pPr>
            <a:r>
              <a:rPr lang="en-US" altLang="ko-KR" sz="1000" b="1" dirty="0"/>
              <a:t>&lt;Summarization Using TF-IDF &amp; Cosine Similarity + Lemmatization&gt;</a:t>
            </a:r>
          </a:p>
          <a:p>
            <a:pPr marL="0" indent="0">
              <a:buFont typeface="Arial" panose="020B0604020202020204" pitchFamily="34" charset="0"/>
              <a:buNone/>
            </a:pPr>
            <a:r>
              <a:rPr lang="en-US" altLang="ko-KR" sz="1000" dirty="0"/>
              <a:t>1. </a:t>
            </a:r>
            <a:r>
              <a:rPr lang="en-US" altLang="ko-KR" sz="1000" dirty="0" err="1"/>
              <a:t>Thanos</a:t>
            </a:r>
            <a:r>
              <a:rPr lang="en-US" altLang="ko-KR" sz="1000" dirty="0"/>
              <a:t> kills Gamora, earning the Stone. : 1.3062695384093739</a:t>
            </a:r>
          </a:p>
          <a:p>
            <a:pPr marL="0" indent="0">
              <a:buFont typeface="Arial" panose="020B0604020202020204" pitchFamily="34" charset="0"/>
              <a:buNone/>
            </a:pPr>
            <a:r>
              <a:rPr lang="en-US" altLang="ko-KR" sz="1000" dirty="0"/>
              <a:t>2. [N 1] After subduing Thor, </a:t>
            </a:r>
            <a:r>
              <a:rPr lang="en-US" altLang="ko-KR" sz="1000" dirty="0" err="1"/>
              <a:t>Thanos</a:t>
            </a:r>
            <a:r>
              <a:rPr lang="en-US" altLang="ko-KR" sz="1000" dirty="0"/>
              <a:t> extracts the Space Stone from the Tesseract, overpowers the Hulk, and kills Loki. : 1.2100259690479866</a:t>
            </a:r>
          </a:p>
          <a:p>
            <a:pPr marL="0" indent="0">
              <a:buFont typeface="Arial" panose="020B0604020202020204" pitchFamily="34" charset="0"/>
              <a:buNone/>
            </a:pPr>
            <a:r>
              <a:rPr lang="en-US" altLang="ko-KR" sz="1000" dirty="0"/>
              <a:t>3. </a:t>
            </a:r>
            <a:r>
              <a:rPr lang="en-US" altLang="ko-KR" sz="1000" dirty="0" err="1"/>
              <a:t>Thanos</a:t>
            </a:r>
            <a:r>
              <a:rPr lang="en-US" altLang="ko-KR" sz="1000" dirty="0"/>
              <a:t> also kills Heimdall after he sends Hulk to Earth using the </a:t>
            </a:r>
            <a:r>
              <a:rPr lang="en-US" altLang="ko-KR" sz="1000" dirty="0" err="1"/>
              <a:t>Bifröst</a:t>
            </a:r>
            <a:r>
              <a:rPr lang="en-US" altLang="ko-KR" sz="1000" dirty="0"/>
              <a:t>. : 1.010807758216329</a:t>
            </a:r>
          </a:p>
          <a:p>
            <a:pPr marL="0" indent="0">
              <a:buFont typeface="Arial" panose="020B0604020202020204" pitchFamily="34" charset="0"/>
              <a:buNone/>
            </a:pPr>
            <a:r>
              <a:rPr lang="en-US" altLang="ko-KR" sz="1000" dirty="0"/>
              <a:t>4. Stark and Parker kill Maw and rescue Strange. : 0.7528650892531166</a:t>
            </a:r>
          </a:p>
          <a:p>
            <a:pPr marL="0" indent="0">
              <a:buFont typeface="Arial" panose="020B0604020202020204" pitchFamily="34" charset="0"/>
              <a:buNone/>
            </a:pPr>
            <a:r>
              <a:rPr lang="en-US" altLang="ko-KR" sz="1000" dirty="0"/>
              <a:t>5. Having acquired the Power Stone–one of the six Infinity Stones–from the planet </a:t>
            </a:r>
            <a:r>
              <a:rPr lang="en-US" altLang="ko-KR" sz="1000" dirty="0" err="1"/>
              <a:t>Xandar</a:t>
            </a:r>
            <a:r>
              <a:rPr lang="en-US" altLang="ko-KR" sz="1000" dirty="0"/>
              <a:t>, </a:t>
            </a:r>
            <a:r>
              <a:rPr lang="en-US" altLang="ko-KR" sz="1000" dirty="0" err="1"/>
              <a:t>Thanos</a:t>
            </a:r>
            <a:r>
              <a:rPr lang="en-US" altLang="ko-KR" sz="1000" dirty="0"/>
              <a:t> and his lieutenants: Ebony Maw, Cull Obsidian, Proxima Midnight, and </a:t>
            </a:r>
            <a:r>
              <a:rPr lang="en-US" altLang="ko-KR" sz="1000" dirty="0" err="1"/>
              <a:t>Corvus</a:t>
            </a:r>
            <a:r>
              <a:rPr lang="en-US" altLang="ko-KR" sz="1000" dirty="0"/>
              <a:t> Glaive, intercept the spaceship carrying the survivors of </a:t>
            </a:r>
            <a:r>
              <a:rPr lang="en-US" altLang="ko-KR" sz="1000" dirty="0" err="1"/>
              <a:t>Asgard's</a:t>
            </a:r>
            <a:r>
              <a:rPr lang="en-US" altLang="ko-KR" sz="1000" dirty="0"/>
              <a:t> destruction. : 0.720031645073194</a:t>
            </a:r>
          </a:p>
        </p:txBody>
      </p:sp>
    </p:spTree>
    <p:extLst>
      <p:ext uri="{BB962C8B-B14F-4D97-AF65-F5344CB8AC3E}">
        <p14:creationId xmlns:p14="http://schemas.microsoft.com/office/powerpoint/2010/main" val="364617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140032"/>
            <a:ext cx="11621001" cy="5430768"/>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1" name="TextBox 10">
            <a:extLst>
              <a:ext uri="{FF2B5EF4-FFF2-40B4-BE49-F238E27FC236}">
                <a16:creationId xmlns:a16="http://schemas.microsoft.com/office/drawing/2014/main" id="{CCB5B512-1708-42F3-BE03-842D6C9462AE}"/>
              </a:ext>
            </a:extLst>
          </p:cNvPr>
          <p:cNvSpPr txBox="1"/>
          <p:nvPr/>
        </p:nvSpPr>
        <p:spPr>
          <a:xfrm>
            <a:off x="748067" y="1423981"/>
            <a:ext cx="10759559" cy="4862870"/>
          </a:xfrm>
          <a:prstGeom prst="rect">
            <a:avLst/>
          </a:prstGeom>
          <a:noFill/>
        </p:spPr>
        <p:txBody>
          <a:bodyPr wrap="square" rtlCol="0">
            <a:spAutoFit/>
          </a:bodyPr>
          <a:lstStyle/>
          <a:p>
            <a:r>
              <a:rPr lang="en-US" altLang="ko-KR" sz="1000" dirty="0"/>
              <a:t>While stuck in Los Angeles traffic, aspiring actress Mia Dolan has a moment of road rage with Sebastian “</a:t>
            </a:r>
            <a:r>
              <a:rPr lang="en-US" altLang="ko-KR" sz="1000" dirty="0" err="1"/>
              <a:t>Seb</a:t>
            </a:r>
            <a:r>
              <a:rPr lang="en-US" altLang="ko-KR" sz="1000" dirty="0"/>
              <a:t>” Wilder, a struggling jazz pianist. After a hard day at work, Mia's subsequent audition goes awry when the casting director takes a call during an emotional scene. That night, Mia's roommates take her to a lavish party in the Hollywood Hills, promising her that someone in the crowd could jump-start her career. After her car is towed, she walks home in disappointment.</a:t>
            </a:r>
          </a:p>
          <a:p>
            <a:endParaRPr lang="en-US" altLang="ko-KR" sz="1000" dirty="0"/>
          </a:p>
          <a:p>
            <a:r>
              <a:rPr lang="en-US" altLang="ko-KR" sz="1000" dirty="0"/>
              <a:t>During a gig at a restaurant, </a:t>
            </a:r>
            <a:r>
              <a:rPr lang="en-US" altLang="ko-KR" sz="1000" dirty="0" err="1"/>
              <a:t>Seb</a:t>
            </a:r>
            <a:r>
              <a:rPr lang="en-US" altLang="ko-KR" sz="1000" dirty="0"/>
              <a:t> slips into a jazz improvisation, despite the owner's warning to only play traditional Christmas pieces. Mia overhears him playing as she passes by. Moved, she enters the restaurant to witness </a:t>
            </a:r>
            <a:r>
              <a:rPr lang="en-US" altLang="ko-KR" sz="1000" dirty="0" err="1"/>
              <a:t>Seb</a:t>
            </a:r>
            <a:r>
              <a:rPr lang="en-US" altLang="ko-KR" sz="1000" dirty="0"/>
              <a:t> being fired for his disobedience. As he storms out, Mia attempts to compliment him, but he brushes her off. Months later, Mia runs into </a:t>
            </a:r>
            <a:r>
              <a:rPr lang="en-US" altLang="ko-KR" sz="1000" dirty="0" err="1"/>
              <a:t>Seb</a:t>
            </a:r>
            <a:r>
              <a:rPr lang="en-US" altLang="ko-KR" sz="1000" dirty="0"/>
              <a:t> at a party where he plays in a 1980s pop cover band. After the gig, the two walk to their cars and lament wasting a lovely night together despite the clear chemistry between them. Mia finds her car first and, after she drives away, </a:t>
            </a:r>
            <a:r>
              <a:rPr lang="en-US" altLang="ko-KR" sz="1000" dirty="0" err="1"/>
              <a:t>Seb</a:t>
            </a:r>
            <a:r>
              <a:rPr lang="en-US" altLang="ko-KR" sz="1000" dirty="0"/>
              <a:t> walks back down the hill from where they came to get his car, indicating to the viewer that he walked further than necessary in order to spend more time with Mia.</a:t>
            </a:r>
          </a:p>
          <a:p>
            <a:endParaRPr lang="en-US" altLang="ko-KR" sz="1000" dirty="0"/>
          </a:p>
          <a:p>
            <a:r>
              <a:rPr lang="en-US" altLang="ko-KR" sz="1000" dirty="0" err="1"/>
              <a:t>Seb</a:t>
            </a:r>
            <a:r>
              <a:rPr lang="en-US" altLang="ko-KR" sz="1000" dirty="0"/>
              <a:t> arrives at Mia's workplace, and she shows him around the Warner Bros. backlot, where she works as a barista, while explaining her passion for acting. He takes her to a jazz club, describing his passion for jazz and his desire to open his own club. </a:t>
            </a:r>
            <a:r>
              <a:rPr lang="en-US" altLang="ko-KR" sz="1000" dirty="0" err="1"/>
              <a:t>Seb</a:t>
            </a:r>
            <a:r>
              <a:rPr lang="en-US" altLang="ko-KR" sz="1000" dirty="0"/>
              <a:t> invites Mia to a screening of Rebel Without a Cause and she accepts, forgetting a commitment with her boyfriend Greg. Bored with the latter date, she goes to the theater and finds him as the film begins. The two conclude their evening with a romantic visit to the Griffith Observatory.</a:t>
            </a:r>
          </a:p>
          <a:p>
            <a:endParaRPr lang="en-US" altLang="ko-KR" sz="1000" dirty="0"/>
          </a:p>
          <a:p>
            <a:r>
              <a:rPr lang="en-US" altLang="ko-KR" sz="1000" dirty="0"/>
              <a:t>After more failed auditions, Mia decides, with </a:t>
            </a:r>
            <a:r>
              <a:rPr lang="en-US" altLang="ko-KR" sz="1000" dirty="0" err="1"/>
              <a:t>Seb’s</a:t>
            </a:r>
            <a:r>
              <a:rPr lang="en-US" altLang="ko-KR" sz="1000" dirty="0"/>
              <a:t> encouragement, to write a one-woman play. </a:t>
            </a:r>
            <a:r>
              <a:rPr lang="en-US" altLang="ko-KR" sz="1000" dirty="0" err="1"/>
              <a:t>Seb</a:t>
            </a:r>
            <a:r>
              <a:rPr lang="en-US" altLang="ko-KR" sz="1000" dirty="0"/>
              <a:t> begins to perform regularly at a jazz club, and the two move in together. </a:t>
            </a:r>
            <a:r>
              <a:rPr lang="en-US" altLang="ko-KR" sz="1000" dirty="0" err="1"/>
              <a:t>Seb’s</a:t>
            </a:r>
            <a:r>
              <a:rPr lang="en-US" altLang="ko-KR" sz="1000" dirty="0"/>
              <a:t> former classmate Keith invites him to be the keyboardist in his jazz fusion band, where he will enjoy a steady income. Although dismayed by the band's pop style, </a:t>
            </a:r>
            <a:r>
              <a:rPr lang="en-US" altLang="ko-KR" sz="1000" dirty="0" err="1"/>
              <a:t>Seb</a:t>
            </a:r>
            <a:r>
              <a:rPr lang="en-US" altLang="ko-KR" sz="1000" dirty="0"/>
              <a:t> signs on after overhearing Mia trying to convince her mother that </a:t>
            </a:r>
            <a:r>
              <a:rPr lang="en-US" altLang="ko-KR" sz="1000" dirty="0" err="1"/>
              <a:t>Seb</a:t>
            </a:r>
            <a:r>
              <a:rPr lang="en-US" altLang="ko-KR" sz="1000" dirty="0"/>
              <a:t> is working on his career. The band finds success, but Mia realizes that this is not the type of music </a:t>
            </a:r>
            <a:r>
              <a:rPr lang="en-US" altLang="ko-KR" sz="1000" dirty="0" err="1"/>
              <a:t>Seb</a:t>
            </a:r>
            <a:r>
              <a:rPr lang="en-US" altLang="ko-KR" sz="1000" dirty="0"/>
              <a:t> wants to perform.</a:t>
            </a:r>
          </a:p>
          <a:p>
            <a:endParaRPr lang="en-US" altLang="ko-KR" sz="1000" dirty="0"/>
          </a:p>
          <a:p>
            <a:r>
              <a:rPr lang="en-US" altLang="ko-KR" sz="1000" dirty="0"/>
              <a:t>During the band's first tour, Mia and </a:t>
            </a:r>
            <a:r>
              <a:rPr lang="en-US" altLang="ko-KR" sz="1000" dirty="0" err="1"/>
              <a:t>Seb</a:t>
            </a:r>
            <a:r>
              <a:rPr lang="en-US" altLang="ko-KR" sz="1000" dirty="0"/>
              <a:t> have an argument. She accuses him of abandoning his dreams, while he claims that she liked him more when he was unsuccessful. Two weeks later, </a:t>
            </a:r>
            <a:r>
              <a:rPr lang="en-US" altLang="ko-KR" sz="1000" dirty="0" err="1"/>
              <a:t>Seb</a:t>
            </a:r>
            <a:r>
              <a:rPr lang="en-US" altLang="ko-KR" sz="1000" dirty="0"/>
              <a:t> misses Mia's play due to a photo shoot he had forgotten about. The play does not go well as planned; few people attend, and Mia overhears dismissive comments about her performance. Unable to forgive </a:t>
            </a:r>
            <a:r>
              <a:rPr lang="en-US" altLang="ko-KR" sz="1000" dirty="0" err="1"/>
              <a:t>Seb</a:t>
            </a:r>
            <a:r>
              <a:rPr lang="en-US" altLang="ko-KR" sz="1000" dirty="0"/>
              <a:t> for missing the play and their previous argument, Mia ends their relationship and moves back home to Boulder City.</a:t>
            </a:r>
          </a:p>
          <a:p>
            <a:endParaRPr lang="en-US" altLang="ko-KR" sz="1000" dirty="0"/>
          </a:p>
          <a:p>
            <a:r>
              <a:rPr lang="en-US" altLang="ko-KR" sz="1000" dirty="0" err="1"/>
              <a:t>Seb</a:t>
            </a:r>
            <a:r>
              <a:rPr lang="en-US" altLang="ko-KR" sz="1000" dirty="0"/>
              <a:t> receives a call from a prominent casting director who attended Mia's play and invites her to audition for an upcoming film. </a:t>
            </a:r>
            <a:r>
              <a:rPr lang="en-US" altLang="ko-KR" sz="1000" dirty="0" err="1"/>
              <a:t>Seb</a:t>
            </a:r>
            <a:r>
              <a:rPr lang="en-US" altLang="ko-KR" sz="1000" dirty="0"/>
              <a:t> drives to Boulder City and persuades Mia to attend. During the audition, Mia is asked simply to tell a story. In response, Mia sings a story about how her aunt, a former theater actress who eventually died of alcoholism, inspired her to chase her dreams. </a:t>
            </a:r>
            <a:r>
              <a:rPr lang="en-US" altLang="ko-KR" sz="1000" dirty="0" err="1"/>
              <a:t>Seb</a:t>
            </a:r>
            <a:r>
              <a:rPr lang="en-US" altLang="ko-KR" sz="1000" dirty="0"/>
              <a:t>, confident the audition was a success, encourages Mia to devote herself to acting. The two profess that they will always love each other but part ways to follow their dreams.</a:t>
            </a:r>
          </a:p>
          <a:p>
            <a:endParaRPr lang="en-US" altLang="ko-KR" sz="1000" dirty="0"/>
          </a:p>
          <a:p>
            <a:r>
              <a:rPr lang="en-US" altLang="ko-KR" sz="1000" dirty="0"/>
              <a:t>Five years later, Mia is a famous actress and married to another man, David, with whom she has a daughter. One night, the couple stumble upon a jazz bar. Noticing the logo she had once designed, Mia realizes that </a:t>
            </a:r>
            <a:r>
              <a:rPr lang="en-US" altLang="ko-KR" sz="1000" dirty="0" err="1"/>
              <a:t>Seb</a:t>
            </a:r>
            <a:r>
              <a:rPr lang="en-US" altLang="ko-KR" sz="1000" dirty="0"/>
              <a:t> has opened his own club. When </a:t>
            </a:r>
            <a:r>
              <a:rPr lang="en-US" altLang="ko-KR" sz="1000" dirty="0" err="1"/>
              <a:t>Seb</a:t>
            </a:r>
            <a:r>
              <a:rPr lang="en-US" altLang="ko-KR" sz="1000" dirty="0"/>
              <a:t> notices Mia in the crowd, he begins to play their love theme on the piano. A dream sequence unfolds in which the two imagine what might have been had their relationship thrived alongside their careers. Mia and </a:t>
            </a:r>
            <a:r>
              <a:rPr lang="en-US" altLang="ko-KR" sz="1000" dirty="0" err="1"/>
              <a:t>Seb</a:t>
            </a:r>
            <a:r>
              <a:rPr lang="en-US" altLang="ko-KR" sz="1000" dirty="0"/>
              <a:t> acknowledge each other with a silent exchange of smiles before Mia leaves with her husband.</a:t>
            </a:r>
            <a:endParaRPr lang="ko-KR" altLang="en-US" sz="1000" dirty="0"/>
          </a:p>
        </p:txBody>
      </p:sp>
    </p:spTree>
    <p:extLst>
      <p:ext uri="{BB962C8B-B14F-4D97-AF65-F5344CB8AC3E}">
        <p14:creationId xmlns:p14="http://schemas.microsoft.com/office/powerpoint/2010/main" val="317652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923756"/>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104410"/>
            <a:ext cx="11621001" cy="54663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242008"/>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4</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349200" y="1284462"/>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867231" y="1288563"/>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0" name="직선 연결선 19">
            <a:extLst>
              <a:ext uri="{FF2B5EF4-FFF2-40B4-BE49-F238E27FC236}">
                <a16:creationId xmlns:a16="http://schemas.microsoft.com/office/drawing/2014/main" id="{5F144BD8-DC6B-4690-8C58-1F1EF9F07578}"/>
              </a:ext>
            </a:extLst>
          </p:cNvPr>
          <p:cNvCxnSpPr>
            <a:cxnSpLocks/>
          </p:cNvCxnSpPr>
          <p:nvPr/>
        </p:nvCxnSpPr>
        <p:spPr>
          <a:xfrm flipV="1">
            <a:off x="6019423" y="1992834"/>
            <a:ext cx="0" cy="4248237"/>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4" name="내용 개체 틀 3">
            <a:extLst>
              <a:ext uri="{FF2B5EF4-FFF2-40B4-BE49-F238E27FC236}">
                <a16:creationId xmlns:a16="http://schemas.microsoft.com/office/drawing/2014/main" id="{0E342CC8-73D3-4800-A8F2-C0A9942B9C60}"/>
              </a:ext>
            </a:extLst>
          </p:cNvPr>
          <p:cNvSpPr txBox="1">
            <a:spLocks/>
          </p:cNvSpPr>
          <p:nvPr/>
        </p:nvSpPr>
        <p:spPr>
          <a:xfrm>
            <a:off x="568387" y="1734501"/>
            <a:ext cx="5403808" cy="4568588"/>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Similarity&gt;</a:t>
            </a:r>
          </a:p>
          <a:p>
            <a:pPr marL="0" indent="0">
              <a:buFont typeface="Arial" panose="020B0604020202020204" pitchFamily="34" charset="0"/>
              <a:buNone/>
            </a:pPr>
            <a:r>
              <a:rPr lang="en-US" altLang="ko-KR" sz="1000" dirty="0"/>
              <a:t>1. Mia overhears him playing as she passes by. : 1.238189827823028</a:t>
            </a:r>
          </a:p>
          <a:p>
            <a:pPr marL="0" indent="0">
              <a:buFont typeface="Arial" panose="020B0604020202020204" pitchFamily="34" charset="0"/>
              <a:buNone/>
            </a:pPr>
            <a:r>
              <a:rPr lang="en-US" altLang="ko-KR" sz="1000" dirty="0"/>
              <a:t>2. </a:t>
            </a:r>
            <a:r>
              <a:rPr lang="en-US" altLang="ko-KR" sz="1000" dirty="0" err="1"/>
              <a:t>Seb</a:t>
            </a:r>
            <a:r>
              <a:rPr lang="en-US" altLang="ko-KR" sz="1000" dirty="0"/>
              <a:t> invites Mia to a screening of Rebel Without a Cause and she accepts, forgetting a commitment with her boyfriend Greg. : 1.0625196211393093</a:t>
            </a:r>
          </a:p>
          <a:p>
            <a:pPr marL="0" indent="0">
              <a:buFont typeface="Arial" panose="020B0604020202020204" pitchFamily="34" charset="0"/>
              <a:buNone/>
            </a:pPr>
            <a:r>
              <a:rPr lang="en-US" altLang="ko-KR" sz="1000" dirty="0"/>
              <a:t>3. While stuck in Los Angeles traffic, aspiring actress Mia Dolan has a moment of road rage with Sebastian “</a:t>
            </a:r>
            <a:r>
              <a:rPr lang="en-US" altLang="ko-KR" sz="1000" dirty="0" err="1"/>
              <a:t>Seb</a:t>
            </a:r>
            <a:r>
              <a:rPr lang="en-US" altLang="ko-KR" sz="1000" dirty="0"/>
              <a:t>” Wilder, a struggling jazz pianist. : 0.9671358985310564</a:t>
            </a:r>
          </a:p>
          <a:p>
            <a:pPr marL="0" indent="0">
              <a:buFont typeface="Arial" panose="020B0604020202020204" pitchFamily="34" charset="0"/>
              <a:buNone/>
            </a:pPr>
            <a:r>
              <a:rPr lang="en-US" altLang="ko-KR" sz="1000" dirty="0"/>
              <a:t>4. After a hard day at work, Mia's subsequent audition goes awry when the casting director takes a call during an emotional scene. : 0.8760382987415902</a:t>
            </a:r>
          </a:p>
          <a:p>
            <a:pPr marL="0" indent="0">
              <a:buFont typeface="Arial" panose="020B0604020202020204" pitchFamily="34" charset="0"/>
              <a:buNone/>
            </a:pPr>
            <a:r>
              <a:rPr lang="en-US" altLang="ko-KR" sz="1000" dirty="0"/>
              <a:t>5. That night, Mia's roommates take her to a lavish party in the Hollywood Hills, promising her that someone in the crowd could jump-start her career. : 0.8561163537650159</a:t>
            </a:r>
          </a:p>
          <a:p>
            <a:pPr marL="0" indent="0">
              <a:buFont typeface="Arial" panose="020B0604020202020204" pitchFamily="34" charset="0"/>
              <a:buNone/>
            </a:pPr>
            <a:endParaRPr lang="en-US" altLang="ko-KR" sz="1000" dirty="0"/>
          </a:p>
          <a:p>
            <a:pPr marL="0" indent="0">
              <a:buFont typeface="Arial" panose="020B0604020202020204" pitchFamily="34" charset="0"/>
              <a:buNone/>
            </a:pPr>
            <a:r>
              <a:rPr lang="en-US" altLang="ko-KR" sz="1000" b="1" dirty="0"/>
              <a:t>&lt;Summarization Using TF-IDF &amp; Cosine Similarity&gt;</a:t>
            </a:r>
          </a:p>
          <a:p>
            <a:pPr marL="0" indent="0">
              <a:buFont typeface="Arial" panose="020B0604020202020204" pitchFamily="34" charset="0"/>
              <a:buNone/>
            </a:pPr>
            <a:r>
              <a:rPr lang="en-US" altLang="ko-KR" sz="1000" dirty="0"/>
              <a:t>1. </a:t>
            </a:r>
            <a:r>
              <a:rPr lang="en-US" altLang="ko-KR" sz="1000" dirty="0" err="1"/>
              <a:t>Seb</a:t>
            </a:r>
            <a:r>
              <a:rPr lang="en-US" altLang="ko-KR" sz="1000" dirty="0"/>
              <a:t> invites Mia to a screening of Rebel Without a Cause and she accepts, forgetting a commitment with her boyfriend Greg. : 1.1927592266798603</a:t>
            </a:r>
          </a:p>
          <a:p>
            <a:pPr marL="0" indent="0">
              <a:buFont typeface="Arial" panose="020B0604020202020204" pitchFamily="34" charset="0"/>
              <a:buNone/>
            </a:pPr>
            <a:r>
              <a:rPr lang="en-US" altLang="ko-KR" sz="1000" dirty="0"/>
              <a:t>2. Mia overhears him playing as she passes by. : 1.1554619007531537</a:t>
            </a:r>
          </a:p>
          <a:p>
            <a:pPr marL="0" indent="0">
              <a:buFont typeface="Arial" panose="020B0604020202020204" pitchFamily="34" charset="0"/>
              <a:buNone/>
            </a:pPr>
            <a:r>
              <a:rPr lang="en-US" altLang="ko-KR" sz="1000" dirty="0"/>
              <a:t>3. While stuck in Los Angeles traffic, aspiring actress Mia Dolan has a moment of road rage with Sebastian “</a:t>
            </a:r>
            <a:r>
              <a:rPr lang="en-US" altLang="ko-KR" sz="1000" dirty="0" err="1"/>
              <a:t>Seb</a:t>
            </a:r>
            <a:r>
              <a:rPr lang="en-US" altLang="ko-KR" sz="1000" dirty="0"/>
              <a:t>” Wilder, a struggling jazz pianist. : 1.0991600744953058</a:t>
            </a:r>
          </a:p>
          <a:p>
            <a:pPr marL="0" indent="0">
              <a:buFont typeface="Arial" panose="020B0604020202020204" pitchFamily="34" charset="0"/>
              <a:buNone/>
            </a:pPr>
            <a:r>
              <a:rPr lang="en-US" altLang="ko-KR" sz="1000" dirty="0"/>
              <a:t>4. After a hard day at work, Mia's subsequent audition goes awry when the casting director takes a call during an emotional scene. : 0.7848816245819767</a:t>
            </a:r>
          </a:p>
          <a:p>
            <a:pPr marL="0" indent="0">
              <a:buFont typeface="Arial" panose="020B0604020202020204" pitchFamily="34" charset="0"/>
              <a:buNone/>
            </a:pPr>
            <a:r>
              <a:rPr lang="en-US" altLang="ko-KR" sz="1000" dirty="0"/>
              <a:t>5. That night, Mia's roommates take her to a lavish party in the Hollywood Hills, promising her that someone in the crowd could jump-start her career. : 0.767737173489703</a:t>
            </a:r>
          </a:p>
        </p:txBody>
      </p:sp>
      <p:sp>
        <p:nvSpPr>
          <p:cNvPr id="23" name="내용 개체 틀 5">
            <a:extLst>
              <a:ext uri="{FF2B5EF4-FFF2-40B4-BE49-F238E27FC236}">
                <a16:creationId xmlns:a16="http://schemas.microsoft.com/office/drawing/2014/main" id="{410C3782-A092-46B5-A047-D78D00534208}"/>
              </a:ext>
            </a:extLst>
          </p:cNvPr>
          <p:cNvSpPr txBox="1">
            <a:spLocks/>
          </p:cNvSpPr>
          <p:nvPr/>
        </p:nvSpPr>
        <p:spPr>
          <a:xfrm>
            <a:off x="6187083" y="1870315"/>
            <a:ext cx="5430421" cy="4568588"/>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 + Lemmatization&gt;</a:t>
            </a:r>
          </a:p>
          <a:p>
            <a:pPr marL="0" indent="0">
              <a:buFont typeface="Arial" panose="020B0604020202020204" pitchFamily="34" charset="0"/>
              <a:buNone/>
            </a:pPr>
            <a:r>
              <a:rPr lang="en-US" altLang="ko-KR" sz="1000" dirty="0">
                <a:solidFill>
                  <a:srgbClr val="FF0000"/>
                </a:solidFill>
              </a:rPr>
              <a:t>1. Two weeks later, </a:t>
            </a:r>
            <a:r>
              <a:rPr lang="en-US" altLang="ko-KR" sz="1000" dirty="0" err="1">
                <a:solidFill>
                  <a:srgbClr val="FF0000"/>
                </a:solidFill>
              </a:rPr>
              <a:t>Seb</a:t>
            </a:r>
            <a:r>
              <a:rPr lang="en-US" altLang="ko-KR" sz="1000" dirty="0">
                <a:solidFill>
                  <a:srgbClr val="FF0000"/>
                </a:solidFill>
              </a:rPr>
              <a:t> misses Mia's play due to a photo shoot he had forgotten about. : 1.5587251457798073</a:t>
            </a:r>
          </a:p>
          <a:p>
            <a:pPr marL="0" indent="0">
              <a:buFont typeface="Arial" panose="020B0604020202020204" pitchFamily="34" charset="0"/>
              <a:buNone/>
            </a:pPr>
            <a:r>
              <a:rPr lang="en-US" altLang="ko-KR" sz="1000" dirty="0">
                <a:solidFill>
                  <a:srgbClr val="FF0000"/>
                </a:solidFill>
              </a:rPr>
              <a:t>2. Mia and </a:t>
            </a:r>
            <a:r>
              <a:rPr lang="en-US" altLang="ko-KR" sz="1000" dirty="0" err="1">
                <a:solidFill>
                  <a:srgbClr val="FF0000"/>
                </a:solidFill>
              </a:rPr>
              <a:t>Seb</a:t>
            </a:r>
            <a:r>
              <a:rPr lang="en-US" altLang="ko-KR" sz="1000" dirty="0">
                <a:solidFill>
                  <a:srgbClr val="FF0000"/>
                </a:solidFill>
              </a:rPr>
              <a:t> acknowledge each other with a silent exchange of smiles before Mia leaves with her husband. : 1.485767535239963</a:t>
            </a:r>
          </a:p>
          <a:p>
            <a:pPr marL="0" indent="0">
              <a:buFont typeface="Arial" panose="020B0604020202020204" pitchFamily="34" charset="0"/>
              <a:buNone/>
            </a:pPr>
            <a:r>
              <a:rPr lang="en-US" altLang="ko-KR" sz="1000" dirty="0">
                <a:solidFill>
                  <a:srgbClr val="FF0000"/>
                </a:solidFill>
              </a:rPr>
              <a:t>3. When </a:t>
            </a:r>
            <a:r>
              <a:rPr lang="en-US" altLang="ko-KR" sz="1000" dirty="0" err="1">
                <a:solidFill>
                  <a:srgbClr val="FF0000"/>
                </a:solidFill>
              </a:rPr>
              <a:t>Seb</a:t>
            </a:r>
            <a:r>
              <a:rPr lang="en-US" altLang="ko-KR" sz="1000" dirty="0">
                <a:solidFill>
                  <a:srgbClr val="FF0000"/>
                </a:solidFill>
              </a:rPr>
              <a:t> notices Mia in the crowd, he begins to play their love theme on the piano. : 1.4733082328157856</a:t>
            </a:r>
          </a:p>
          <a:p>
            <a:pPr marL="0" indent="0">
              <a:buFont typeface="Arial" panose="020B0604020202020204" pitchFamily="34" charset="0"/>
              <a:buNone/>
            </a:pPr>
            <a:r>
              <a:rPr lang="en-US" altLang="ko-KR" sz="1000" dirty="0">
                <a:solidFill>
                  <a:srgbClr val="FF0000"/>
                </a:solidFill>
              </a:rPr>
              <a:t>4. During the band's first tour, Mia and </a:t>
            </a:r>
            <a:r>
              <a:rPr lang="en-US" altLang="ko-KR" sz="1000" dirty="0" err="1">
                <a:solidFill>
                  <a:srgbClr val="FF0000"/>
                </a:solidFill>
              </a:rPr>
              <a:t>Seb</a:t>
            </a:r>
            <a:r>
              <a:rPr lang="en-US" altLang="ko-KR" sz="1000" dirty="0">
                <a:solidFill>
                  <a:srgbClr val="FF0000"/>
                </a:solidFill>
              </a:rPr>
              <a:t> have an argument. : 1.4604318992178698</a:t>
            </a:r>
          </a:p>
          <a:p>
            <a:pPr marL="0" indent="0">
              <a:buFont typeface="Arial" panose="020B0604020202020204" pitchFamily="34" charset="0"/>
              <a:buNone/>
            </a:pPr>
            <a:r>
              <a:rPr lang="en-US" altLang="ko-KR" sz="1000" dirty="0">
                <a:solidFill>
                  <a:srgbClr val="FF0000"/>
                </a:solidFill>
              </a:rPr>
              <a:t>5. Months later, Mia runs into </a:t>
            </a:r>
            <a:r>
              <a:rPr lang="en-US" altLang="ko-KR" sz="1000" dirty="0" err="1">
                <a:solidFill>
                  <a:srgbClr val="FF0000"/>
                </a:solidFill>
              </a:rPr>
              <a:t>Seb</a:t>
            </a:r>
            <a:r>
              <a:rPr lang="en-US" altLang="ko-KR" sz="1000" dirty="0">
                <a:solidFill>
                  <a:srgbClr val="FF0000"/>
                </a:solidFill>
              </a:rPr>
              <a:t> at a party where he plays in a 1980s pop cover band. : 1.3860748642292902</a:t>
            </a:r>
          </a:p>
          <a:p>
            <a:pPr marL="0" indent="0">
              <a:buFont typeface="Arial" panose="020B0604020202020204" pitchFamily="34" charset="0"/>
              <a:buNone/>
            </a:pPr>
            <a:endParaRPr lang="en-US" altLang="ko-KR" sz="1000" dirty="0"/>
          </a:p>
          <a:p>
            <a:pPr marL="0" indent="0">
              <a:buFont typeface="Arial" panose="020B0604020202020204" pitchFamily="34" charset="0"/>
              <a:buNone/>
            </a:pPr>
            <a:r>
              <a:rPr lang="en-US" altLang="ko-KR" sz="1000" b="1" dirty="0"/>
              <a:t>&lt;Summarization Using TF-IDF &amp; Cosine Similarity + Lemmatization&gt;</a:t>
            </a:r>
          </a:p>
          <a:p>
            <a:pPr marL="0" indent="0">
              <a:buFont typeface="Arial" panose="020B0604020202020204" pitchFamily="34" charset="0"/>
              <a:buNone/>
            </a:pPr>
            <a:r>
              <a:rPr lang="en-US" altLang="ko-KR" sz="1000" dirty="0">
                <a:solidFill>
                  <a:srgbClr val="FF0000"/>
                </a:solidFill>
              </a:rPr>
              <a:t>1. Months later, Mia runs into </a:t>
            </a:r>
            <a:r>
              <a:rPr lang="en-US" altLang="ko-KR" sz="1000" dirty="0" err="1">
                <a:solidFill>
                  <a:srgbClr val="FF0000"/>
                </a:solidFill>
              </a:rPr>
              <a:t>Seb</a:t>
            </a:r>
            <a:r>
              <a:rPr lang="en-US" altLang="ko-KR" sz="1000" dirty="0">
                <a:solidFill>
                  <a:srgbClr val="FF0000"/>
                </a:solidFill>
              </a:rPr>
              <a:t> at a party where he plays in a 1980s pop cover band. : 1.4481944617783005</a:t>
            </a:r>
          </a:p>
          <a:p>
            <a:pPr marL="0" indent="0">
              <a:buFont typeface="Arial" panose="020B0604020202020204" pitchFamily="34" charset="0"/>
              <a:buNone/>
            </a:pPr>
            <a:r>
              <a:rPr lang="en-US" altLang="ko-KR" sz="1000" dirty="0">
                <a:solidFill>
                  <a:srgbClr val="FF0000"/>
                </a:solidFill>
              </a:rPr>
              <a:t>2. </a:t>
            </a:r>
            <a:r>
              <a:rPr lang="en-US" altLang="ko-KR" sz="1000" dirty="0" err="1">
                <a:solidFill>
                  <a:srgbClr val="FF0000"/>
                </a:solidFill>
              </a:rPr>
              <a:t>Seb</a:t>
            </a:r>
            <a:r>
              <a:rPr lang="en-US" altLang="ko-KR" sz="1000" dirty="0">
                <a:solidFill>
                  <a:srgbClr val="FF0000"/>
                </a:solidFill>
              </a:rPr>
              <a:t> receives a call from a prominent casting director who attended Mia's play and invites her to audition for an upcoming film. : 1.440853496731676</a:t>
            </a:r>
          </a:p>
          <a:p>
            <a:pPr marL="0" indent="0">
              <a:buFont typeface="Arial" panose="020B0604020202020204" pitchFamily="34" charset="0"/>
              <a:buNone/>
            </a:pPr>
            <a:r>
              <a:rPr lang="en-US" altLang="ko-KR" sz="1000" dirty="0">
                <a:solidFill>
                  <a:srgbClr val="FF0000"/>
                </a:solidFill>
              </a:rPr>
              <a:t>3. Two weeks later, </a:t>
            </a:r>
            <a:r>
              <a:rPr lang="en-US" altLang="ko-KR" sz="1000" dirty="0" err="1">
                <a:solidFill>
                  <a:srgbClr val="FF0000"/>
                </a:solidFill>
              </a:rPr>
              <a:t>Seb</a:t>
            </a:r>
            <a:r>
              <a:rPr lang="en-US" altLang="ko-KR" sz="1000" dirty="0">
                <a:solidFill>
                  <a:srgbClr val="FF0000"/>
                </a:solidFill>
              </a:rPr>
              <a:t> misses Mia's play due to a photo shoot he had forgotten about. : 1.4391488184574168</a:t>
            </a:r>
          </a:p>
          <a:p>
            <a:pPr marL="0" indent="0">
              <a:buFont typeface="Arial" panose="020B0604020202020204" pitchFamily="34" charset="0"/>
              <a:buNone/>
            </a:pPr>
            <a:r>
              <a:rPr lang="en-US" altLang="ko-KR" sz="1000" dirty="0">
                <a:solidFill>
                  <a:srgbClr val="FF0000"/>
                </a:solidFill>
              </a:rPr>
              <a:t>4. </a:t>
            </a:r>
            <a:r>
              <a:rPr lang="en-US" altLang="ko-KR" sz="1000" dirty="0" err="1">
                <a:solidFill>
                  <a:srgbClr val="FF0000"/>
                </a:solidFill>
              </a:rPr>
              <a:t>Seb</a:t>
            </a:r>
            <a:r>
              <a:rPr lang="en-US" altLang="ko-KR" sz="1000" dirty="0">
                <a:solidFill>
                  <a:srgbClr val="FF0000"/>
                </a:solidFill>
              </a:rPr>
              <a:t> begins to perform regularly at a jazz club, and the two move in together. : 1.426046098004301</a:t>
            </a:r>
          </a:p>
          <a:p>
            <a:pPr marL="0" indent="0">
              <a:buFont typeface="Arial" panose="020B0604020202020204" pitchFamily="34" charset="0"/>
              <a:buNone/>
            </a:pPr>
            <a:r>
              <a:rPr lang="en-US" altLang="ko-KR" sz="1000" dirty="0">
                <a:solidFill>
                  <a:srgbClr val="FF0000"/>
                </a:solidFill>
              </a:rPr>
              <a:t>5. During the band's first tour, Mia and </a:t>
            </a:r>
            <a:r>
              <a:rPr lang="en-US" altLang="ko-KR" sz="1000" dirty="0" err="1">
                <a:solidFill>
                  <a:srgbClr val="FF0000"/>
                </a:solidFill>
              </a:rPr>
              <a:t>Seb</a:t>
            </a:r>
            <a:r>
              <a:rPr lang="en-US" altLang="ko-KR" sz="1000" dirty="0">
                <a:solidFill>
                  <a:srgbClr val="FF0000"/>
                </a:solidFill>
              </a:rPr>
              <a:t> have an argument. : 1.4068484774143677</a:t>
            </a:r>
          </a:p>
        </p:txBody>
      </p:sp>
    </p:spTree>
    <p:extLst>
      <p:ext uri="{BB962C8B-B14F-4D97-AF65-F5344CB8AC3E}">
        <p14:creationId xmlns:p14="http://schemas.microsoft.com/office/powerpoint/2010/main" val="112749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5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0" name="TextBox 9">
            <a:extLst>
              <a:ext uri="{FF2B5EF4-FFF2-40B4-BE49-F238E27FC236}">
                <a16:creationId xmlns:a16="http://schemas.microsoft.com/office/drawing/2014/main" id="{97A66323-A480-45A8-B168-92A8C01CE519}"/>
              </a:ext>
            </a:extLst>
          </p:cNvPr>
          <p:cNvSpPr txBox="1"/>
          <p:nvPr/>
        </p:nvSpPr>
        <p:spPr>
          <a:xfrm>
            <a:off x="1019175" y="938489"/>
            <a:ext cx="10153650" cy="5632311"/>
          </a:xfrm>
          <a:prstGeom prst="rect">
            <a:avLst/>
          </a:prstGeom>
          <a:noFill/>
        </p:spPr>
        <p:txBody>
          <a:bodyPr wrap="square" rtlCol="0">
            <a:spAutoFit/>
          </a:bodyPr>
          <a:lstStyle/>
          <a:p>
            <a:r>
              <a:rPr lang="en-US" altLang="ko-KR" sz="900" dirty="0"/>
              <a:t>Nobel Laureate Hans Bethe said "I have sometimes wondered whether a brain like von Neumann's does not indicate a species superior to that of man",[19] and later Bethe wrote that "[von Neumann's] brain indicated a new species, an evolution beyond man".[188] Seeing von Neumann's mind at work, Eugene Wigner wrote, "one had the impression of a perfect instrument whose gears were machined to mesh accurately to a thousandth of an inch."[189] Paul </a:t>
            </a:r>
            <a:r>
              <a:rPr lang="en-US" altLang="ko-KR" sz="900" dirty="0" err="1"/>
              <a:t>Halmos</a:t>
            </a:r>
            <a:r>
              <a:rPr lang="en-US" altLang="ko-KR" sz="900" dirty="0"/>
              <a:t> states that "von Neumann's speed was awe-inspiring."[18] Israel </a:t>
            </a:r>
            <a:r>
              <a:rPr lang="en-US" altLang="ko-KR" sz="900" dirty="0" err="1"/>
              <a:t>Halperin</a:t>
            </a:r>
            <a:r>
              <a:rPr lang="en-US" altLang="ko-KR" sz="900" dirty="0"/>
              <a:t> said: "Keeping up with him was ... impossible. The feeling was you were on a tricycle chasing a racing car."[190] Edward Teller admitted that he "never could keep up with him".[191] Teller also said "von Neumann would carry on a conversation with my 3-year-old son, and the two of them would talk as equals, and I sometimes wondered if he used the same principle when he talked to the rest of us."[192] Peter Lax wrote "Von Neumann was addicted to thinking, and in particular to thinking about mathematics".[193]</a:t>
            </a:r>
          </a:p>
          <a:p>
            <a:endParaRPr lang="en-US" altLang="ko-KR" sz="900" dirty="0"/>
          </a:p>
          <a:p>
            <a:r>
              <a:rPr lang="en-US" altLang="ko-KR" sz="900" dirty="0"/>
              <a:t>When George </a:t>
            </a:r>
            <a:r>
              <a:rPr lang="en-US" altLang="ko-KR" sz="900" dirty="0" err="1"/>
              <a:t>Dantzig</a:t>
            </a:r>
            <a:r>
              <a:rPr lang="en-US" altLang="ko-KR" sz="900" dirty="0"/>
              <a:t> brought von Neumann an unsolved problem in linear programming "as I would to an ordinary mortal", on which there had been no published literature, he was astonished when von Neumann said "Oh, that!", before offhandedly giving a lecture of over an hour, explaining how to solve the problem using the hitherto unconceived theory of duality.[194]</a:t>
            </a:r>
          </a:p>
          <a:p>
            <a:endParaRPr lang="en-US" altLang="ko-KR" sz="900" dirty="0"/>
          </a:p>
          <a:p>
            <a:r>
              <a:rPr lang="en-US" altLang="ko-KR" sz="900" dirty="0" err="1"/>
              <a:t>Lothar</a:t>
            </a:r>
            <a:r>
              <a:rPr lang="en-US" altLang="ko-KR" sz="900" dirty="0"/>
              <a:t> Wolfgang </a:t>
            </a:r>
            <a:r>
              <a:rPr lang="en-US" altLang="ko-KR" sz="900" dirty="0" err="1"/>
              <a:t>Nordheim</a:t>
            </a:r>
            <a:r>
              <a:rPr lang="en-US" altLang="ko-KR" sz="900" dirty="0"/>
              <a:t> described von Neumann as the "fastest mind I ever met",[195] and Jacob </a:t>
            </a:r>
            <a:r>
              <a:rPr lang="en-US" altLang="ko-KR" sz="900" dirty="0" err="1"/>
              <a:t>Bronowski</a:t>
            </a:r>
            <a:r>
              <a:rPr lang="en-US" altLang="ko-KR" sz="900" dirty="0"/>
              <a:t> wrote "He was the cleverest man I ever knew, without exception. He was a genius."[196] George </a:t>
            </a:r>
            <a:r>
              <a:rPr lang="en-US" altLang="ko-KR" sz="900" dirty="0" err="1"/>
              <a:t>Pólya</a:t>
            </a:r>
            <a:r>
              <a:rPr lang="en-US" altLang="ko-KR" sz="900" dirty="0"/>
              <a:t>, whose lectures at ETH Zürich von Neumann attended as a student, said "Johnny was the only student I was ever afraid of. If in the course of a lecture I stated an unsolved problem, the chances were he'd come to me at the end of the lecture with the complete solution scribbled on a slip of paper."[197] Eugene Wigner writes: "'</a:t>
            </a:r>
            <a:r>
              <a:rPr lang="en-US" altLang="ko-KR" sz="900" dirty="0" err="1"/>
              <a:t>Jancsi</a:t>
            </a:r>
            <a:r>
              <a:rPr lang="en-US" altLang="ko-KR" sz="900" dirty="0"/>
              <a:t>,' I might say, 'Is angular momentum always an integer of h? ' He would return a day later with a decisive answer: 'Yes, if all particles are at rest.'... We were all in awe of </a:t>
            </a:r>
            <a:r>
              <a:rPr lang="en-US" altLang="ko-KR" sz="900" dirty="0" err="1"/>
              <a:t>Jancsi</a:t>
            </a:r>
            <a:r>
              <a:rPr lang="en-US" altLang="ko-KR" sz="900" dirty="0"/>
              <a:t> von Neumann".[198] Enrico Fermi told physicist Herbert L. Anderson: "You know, Herb, Johnny can do calculations in his head ten times as fast as I can! And I can do them ten times as fast as you can, Herb, so you can see how impressive Johnny is!"[199]</a:t>
            </a:r>
          </a:p>
          <a:p>
            <a:endParaRPr lang="en-US" altLang="ko-KR" sz="900" dirty="0"/>
          </a:p>
          <a:p>
            <a:r>
              <a:rPr lang="en-US" altLang="ko-KR" sz="900" dirty="0" err="1"/>
              <a:t>Halmos</a:t>
            </a:r>
            <a:r>
              <a:rPr lang="en-US" altLang="ko-KR" sz="900" dirty="0"/>
              <a:t> recounts a story told by Nicholas Metropolis, concerning the speed of von Neumann's calculations, when somebody asked von Neumann to solve the famous fly puzzle:[200]</a:t>
            </a:r>
          </a:p>
          <a:p>
            <a:endParaRPr lang="en-US" altLang="ko-KR" sz="900" dirty="0"/>
          </a:p>
          <a:p>
            <a:r>
              <a:rPr lang="en-US" altLang="ko-KR" sz="900" dirty="0"/>
              <a:t>Two bicyclists start 20 miles apart and head toward each other, each going at a steady rate of 10 mph. At the same time a fly that travels at a steady 15 mph starts from the front wheel of the southbound bicycle and flies to the front wheel of the northbound one, then turns around and flies to the front wheel of the southbound one again, and continues in this manner till he is crushed between the two front wheels. Question: what total distance did the fly cover? The slow way to find the answer is to calculate what distance the fly covers on the first, southbound, leg of the trip, then on the second, northbound, leg, then on the third, etc., etc., and, finally, to sum the infinite series so obtained.</a:t>
            </a:r>
          </a:p>
          <a:p>
            <a:endParaRPr lang="en-US" altLang="ko-KR" sz="900" dirty="0"/>
          </a:p>
          <a:p>
            <a:r>
              <a:rPr lang="en-US" altLang="ko-KR" sz="900" dirty="0"/>
              <a:t>The quick way is to observe that the bicycles meet exactly one hour after their start, so that the fly had just an hour for his travels; the answer must therefore be 15 miles.</a:t>
            </a:r>
          </a:p>
          <a:p>
            <a:endParaRPr lang="en-US" altLang="ko-KR" sz="900" dirty="0"/>
          </a:p>
          <a:p>
            <a:r>
              <a:rPr lang="en-US" altLang="ko-KR" sz="900" dirty="0"/>
              <a:t>When the question was put to von Neumann, he solved it in an instant, and thereby disappointed the questioner: "Oh, you must have heard the trick before!" "What trick?" asked von Neumann, "All I did was sum the geometric series."[18]</a:t>
            </a:r>
          </a:p>
          <a:p>
            <a:endParaRPr lang="en-US" altLang="ko-KR" sz="900" dirty="0"/>
          </a:p>
          <a:p>
            <a:r>
              <a:rPr lang="en-US" altLang="ko-KR" sz="900" dirty="0"/>
              <a:t>Eugene Wigner told a similar story, only with a swallow instead of a fly, and says it was Max Born who posed the question to von Neumann in the 1920s.[201]</a:t>
            </a:r>
          </a:p>
          <a:p>
            <a:endParaRPr lang="en-US" altLang="ko-KR" sz="900" dirty="0"/>
          </a:p>
          <a:p>
            <a:r>
              <a:rPr lang="en-US" altLang="ko-KR" sz="900" dirty="0"/>
              <a:t>Von Neumann was also noted for his eidetic memory (sometimes called photographic memory). Herman </a:t>
            </a:r>
            <a:r>
              <a:rPr lang="en-US" altLang="ko-KR" sz="900" dirty="0" err="1"/>
              <a:t>Goldstine</a:t>
            </a:r>
            <a:r>
              <a:rPr lang="en-US" altLang="ko-KR" sz="900" dirty="0"/>
              <a:t> wrote:</a:t>
            </a:r>
          </a:p>
          <a:p>
            <a:endParaRPr lang="en-US" altLang="ko-KR" sz="900" dirty="0"/>
          </a:p>
          <a:p>
            <a:r>
              <a:rPr lang="en-US" altLang="ko-KR" sz="900" dirty="0"/>
              <a:t>One of his remarkable abilities was his power of absolute recall. As far as I could tell, von Neumann was able on once reading a book or article to quote it back verbatim; moreover, he could do it years later without hesitation. He could also translate it at no diminution in speed from its original language into English. On one occasion I tested his ability by asking him to tell me how A Tale of Two Cities started. Whereupon, without any pause, he immediately began to recite the first chapter and continued until asked to stop after about ten or fifteen minutes.[202]</a:t>
            </a:r>
          </a:p>
          <a:p>
            <a:endParaRPr lang="en-US" altLang="ko-KR" sz="900" dirty="0"/>
          </a:p>
          <a:p>
            <a:r>
              <a:rPr lang="en-US" altLang="ko-KR" sz="900" dirty="0"/>
              <a:t>Von Neumann was reportedly able to memorize the pages of telephone directories. He entertained friends by asking them to randomly call out page numbers; he then recited the names, addresses and numbers therein.</a:t>
            </a:r>
            <a:endParaRPr lang="ko-KR" altLang="en-US" sz="900" dirty="0"/>
          </a:p>
        </p:txBody>
      </p:sp>
    </p:spTree>
    <p:extLst>
      <p:ext uri="{BB962C8B-B14F-4D97-AF65-F5344CB8AC3E}">
        <p14:creationId xmlns:p14="http://schemas.microsoft.com/office/powerpoint/2010/main" val="341076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241371" y="757502"/>
            <a:ext cx="27037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1253269"/>
            <a:ext cx="11762159" cy="5516011"/>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934317"/>
            <a:ext cx="11621001" cy="5727735"/>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41371" y="88719"/>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Wikipedia Test – 5</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296637" y="1115499"/>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814668" y="1119600"/>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0" name="직선 연결선 19">
            <a:extLst>
              <a:ext uri="{FF2B5EF4-FFF2-40B4-BE49-F238E27FC236}">
                <a16:creationId xmlns:a16="http://schemas.microsoft.com/office/drawing/2014/main" id="{5F144BD8-DC6B-4690-8C58-1F1EF9F07578}"/>
              </a:ext>
            </a:extLst>
          </p:cNvPr>
          <p:cNvCxnSpPr>
            <a:cxnSpLocks/>
          </p:cNvCxnSpPr>
          <p:nvPr/>
        </p:nvCxnSpPr>
        <p:spPr>
          <a:xfrm flipV="1">
            <a:off x="5966860" y="1823871"/>
            <a:ext cx="0" cy="4248237"/>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3" name="내용 개체 틀 3">
            <a:extLst>
              <a:ext uri="{FF2B5EF4-FFF2-40B4-BE49-F238E27FC236}">
                <a16:creationId xmlns:a16="http://schemas.microsoft.com/office/drawing/2014/main" id="{3D8E63FB-3871-45A9-B73A-3E2591DF565E}"/>
              </a:ext>
            </a:extLst>
          </p:cNvPr>
          <p:cNvSpPr txBox="1">
            <a:spLocks/>
          </p:cNvSpPr>
          <p:nvPr/>
        </p:nvSpPr>
        <p:spPr>
          <a:xfrm>
            <a:off x="477395" y="1541505"/>
            <a:ext cx="5463184" cy="3812164"/>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Similarity&gt;</a:t>
            </a:r>
          </a:p>
          <a:p>
            <a:pPr marL="0" indent="0">
              <a:buFont typeface="Arial" panose="020B0604020202020204" pitchFamily="34" charset="0"/>
              <a:buNone/>
            </a:pPr>
            <a:r>
              <a:rPr lang="en-US" altLang="ko-KR" sz="1000" dirty="0"/>
              <a:t>1. We were all in awe of </a:t>
            </a:r>
            <a:r>
              <a:rPr lang="en-US" altLang="ko-KR" sz="1000" dirty="0" err="1"/>
              <a:t>Jancsi</a:t>
            </a:r>
            <a:r>
              <a:rPr lang="en-US" altLang="ko-KR" sz="1000" dirty="0"/>
              <a:t> von Neumann". : 1.2689389874257646</a:t>
            </a:r>
          </a:p>
          <a:p>
            <a:pPr marL="0" indent="0">
              <a:buFont typeface="Arial" panose="020B0604020202020204" pitchFamily="34" charset="0"/>
              <a:buNone/>
            </a:pPr>
            <a:r>
              <a:rPr lang="en-US" altLang="ko-KR" sz="1000" dirty="0"/>
              <a:t>2. "[189] Paul </a:t>
            </a:r>
            <a:r>
              <a:rPr lang="en-US" altLang="ko-KR" sz="1000" dirty="0" err="1"/>
              <a:t>Halmos</a:t>
            </a:r>
            <a:r>
              <a:rPr lang="en-US" altLang="ko-KR" sz="1000" dirty="0"/>
              <a:t> states that "von Neumann's speed was awe-inspiring. : 1.090656333458036</a:t>
            </a:r>
          </a:p>
          <a:p>
            <a:pPr marL="0" indent="0">
              <a:buFont typeface="Arial" panose="020B0604020202020204" pitchFamily="34" charset="0"/>
              <a:buNone/>
            </a:pPr>
            <a:r>
              <a:rPr lang="en-US" altLang="ko-KR" sz="1000" dirty="0"/>
              <a:t>3. Nobel Laureate Hans Bethe said "I have sometimes wondered whether a brain like von Neumann's does not indicate a species superior to that of man",[19] and later Bethe wrote that "[von Neumann's] brain indicated a new species, an evolution beyond man". : 0.9383796185783789</a:t>
            </a:r>
          </a:p>
          <a:p>
            <a:pPr marL="0" indent="0">
              <a:buFont typeface="Arial" panose="020B0604020202020204" pitchFamily="34" charset="0"/>
              <a:buNone/>
            </a:pPr>
            <a:r>
              <a:rPr lang="en-US" altLang="ko-KR" sz="1000" dirty="0"/>
              <a:t>4. "[192] Peter Lax wrote "Von Neumann was addicted to thinking, and in particular to thinking about mathematics". : 0.9121501710021274</a:t>
            </a:r>
          </a:p>
          <a:p>
            <a:pPr marL="0" indent="0">
              <a:buFont typeface="Arial" panose="020B0604020202020204" pitchFamily="34" charset="0"/>
              <a:buNone/>
            </a:pPr>
            <a:r>
              <a:rPr lang="en-US" altLang="ko-KR" sz="1000" dirty="0"/>
              <a:t>5. [188] Seeing von Neumann's mind at work, Eugene Wigner wrote, "one had the impression of a perfect instrument whose gears were machined to mesh accurately to a thousandth of an inch. : 0.789874889535693</a:t>
            </a:r>
          </a:p>
          <a:p>
            <a:pPr marL="0" indent="0">
              <a:buFont typeface="Arial" panose="020B0604020202020204" pitchFamily="34" charset="0"/>
              <a:buNone/>
            </a:pPr>
            <a:r>
              <a:rPr lang="en-US" altLang="ko-KR" sz="1000" b="1" dirty="0"/>
              <a:t>&lt;Summarization Using TF-IDF &amp; Cosine Similarity&gt;</a:t>
            </a:r>
          </a:p>
          <a:p>
            <a:pPr marL="0" indent="0">
              <a:buFont typeface="Arial" panose="020B0604020202020204" pitchFamily="34" charset="0"/>
              <a:buNone/>
            </a:pPr>
            <a:r>
              <a:rPr lang="en-US" altLang="ko-KR" sz="1000" dirty="0"/>
              <a:t>1. We were all in awe of </a:t>
            </a:r>
            <a:r>
              <a:rPr lang="en-US" altLang="ko-KR" sz="1000" dirty="0" err="1"/>
              <a:t>Jancsi</a:t>
            </a:r>
            <a:r>
              <a:rPr lang="en-US" altLang="ko-KR" sz="1000" dirty="0"/>
              <a:t> von Neumann". : 1.2947348563928278</a:t>
            </a:r>
          </a:p>
          <a:p>
            <a:pPr marL="0" indent="0">
              <a:buFont typeface="Arial" panose="020B0604020202020204" pitchFamily="34" charset="0"/>
              <a:buNone/>
            </a:pPr>
            <a:r>
              <a:rPr lang="en-US" altLang="ko-KR" sz="1000" dirty="0"/>
              <a:t>2. "[189] Paul </a:t>
            </a:r>
            <a:r>
              <a:rPr lang="en-US" altLang="ko-KR" sz="1000" dirty="0" err="1"/>
              <a:t>Halmos</a:t>
            </a:r>
            <a:r>
              <a:rPr lang="en-US" altLang="ko-KR" sz="1000" dirty="0"/>
              <a:t> states that "von Neumann's speed was awe-inspiring. : 1.1821567016085064</a:t>
            </a:r>
          </a:p>
          <a:p>
            <a:pPr marL="0" indent="0">
              <a:buFont typeface="Arial" panose="020B0604020202020204" pitchFamily="34" charset="0"/>
              <a:buNone/>
            </a:pPr>
            <a:r>
              <a:rPr lang="en-US" altLang="ko-KR" sz="1000" dirty="0"/>
              <a:t>3. Nobel Laureate Hans Bethe said "I have sometimes wondered whether a brain like von Neumann's does not indicate a species superior to that of man",[19] and later Bethe wrote that "[von Neumann's] brain indicated a new species, an evolution beyond man". : 0.8839478981256707</a:t>
            </a:r>
          </a:p>
          <a:p>
            <a:pPr marL="0" indent="0">
              <a:buFont typeface="Arial" panose="020B0604020202020204" pitchFamily="34" charset="0"/>
              <a:buNone/>
            </a:pPr>
            <a:r>
              <a:rPr lang="en-US" altLang="ko-KR" sz="1000" dirty="0"/>
              <a:t>4. "[192] Peter Lax wrote "Von Neumann was addicted to thinking, and in particular to thinking about mathematics". : 0.8798307527188799</a:t>
            </a:r>
          </a:p>
          <a:p>
            <a:pPr marL="0" indent="0">
              <a:buFont typeface="Arial" panose="020B0604020202020204" pitchFamily="34" charset="0"/>
              <a:buNone/>
            </a:pPr>
            <a:r>
              <a:rPr lang="en-US" altLang="ko-KR" sz="1000" dirty="0"/>
              <a:t>5. [188] Seeing von Neumann's mind at work, Eugene Wigner wrote, "one had the impression of a perfect instrument whose gears were machined to mesh accurately to a thousandth of an inch. : 0.7593297911541156</a:t>
            </a:r>
          </a:p>
        </p:txBody>
      </p:sp>
      <p:sp>
        <p:nvSpPr>
          <p:cNvPr id="15" name="내용 개체 틀 5">
            <a:extLst>
              <a:ext uri="{FF2B5EF4-FFF2-40B4-BE49-F238E27FC236}">
                <a16:creationId xmlns:a16="http://schemas.microsoft.com/office/drawing/2014/main" id="{170341CB-E062-4C86-BE89-E288E82D1704}"/>
              </a:ext>
            </a:extLst>
          </p:cNvPr>
          <p:cNvSpPr txBox="1">
            <a:spLocks/>
          </p:cNvSpPr>
          <p:nvPr/>
        </p:nvSpPr>
        <p:spPr>
          <a:xfrm>
            <a:off x="6299439" y="1533962"/>
            <a:ext cx="5183188" cy="4069550"/>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000" b="1" dirty="0"/>
              <a:t>&lt;Summarization Using Cosine Similarity + Lemmatization&gt;</a:t>
            </a:r>
          </a:p>
          <a:p>
            <a:pPr marL="0" indent="0">
              <a:buFont typeface="Arial" panose="020B0604020202020204" pitchFamily="34" charset="0"/>
              <a:buNone/>
            </a:pPr>
            <a:r>
              <a:rPr lang="en-US" altLang="ko-KR" sz="1000" dirty="0"/>
              <a:t>1. We were all in awe of </a:t>
            </a:r>
            <a:r>
              <a:rPr lang="en-US" altLang="ko-KR" sz="1000" dirty="0" err="1"/>
              <a:t>Jancsi</a:t>
            </a:r>
            <a:r>
              <a:rPr lang="en-US" altLang="ko-KR" sz="1000" dirty="0"/>
              <a:t> von Neumann". : 1.2724875765289712</a:t>
            </a:r>
          </a:p>
          <a:p>
            <a:pPr marL="0" indent="0">
              <a:buFont typeface="Arial" panose="020B0604020202020204" pitchFamily="34" charset="0"/>
              <a:buNone/>
            </a:pPr>
            <a:r>
              <a:rPr lang="en-US" altLang="ko-KR" sz="1000" dirty="0"/>
              <a:t>2. "[189] Paul </a:t>
            </a:r>
            <a:r>
              <a:rPr lang="en-US" altLang="ko-KR" sz="1000" dirty="0" err="1"/>
              <a:t>Halmos</a:t>
            </a:r>
            <a:r>
              <a:rPr lang="en-US" altLang="ko-KR" sz="1000" dirty="0"/>
              <a:t> states that "von Neumann's speed was awe-inspiring. : 1.0947496866357957</a:t>
            </a:r>
          </a:p>
          <a:p>
            <a:pPr marL="0" indent="0">
              <a:buFont typeface="Arial" panose="020B0604020202020204" pitchFamily="34" charset="0"/>
              <a:buNone/>
            </a:pPr>
            <a:r>
              <a:rPr lang="en-US" altLang="ko-KR" sz="1000" dirty="0"/>
              <a:t>3. Nobel Laureate Hans Bethe said "I have sometimes wondered whether a brain like von Neumann's does not indicate a species superior to that of man",[19] and later Bethe wrote that "[von Neumann's] brain indicated a new species, an evolution beyond man". : 0.9263957361446168</a:t>
            </a:r>
          </a:p>
          <a:p>
            <a:pPr marL="0" indent="0">
              <a:buFont typeface="Arial" panose="020B0604020202020204" pitchFamily="34" charset="0"/>
              <a:buNone/>
            </a:pPr>
            <a:r>
              <a:rPr lang="en-US" altLang="ko-KR" sz="1000" dirty="0"/>
              <a:t>4. "[192] Peter Lax wrote "Von Neumann was addicted to thinking, and in particular to thinking about mathematics". : 0.9143658196446367</a:t>
            </a:r>
          </a:p>
          <a:p>
            <a:pPr marL="0" indent="0">
              <a:buFont typeface="Arial" panose="020B0604020202020204" pitchFamily="34" charset="0"/>
              <a:buNone/>
            </a:pPr>
            <a:r>
              <a:rPr lang="en-US" altLang="ko-KR" sz="1000" dirty="0"/>
              <a:t>5. [188] Seeing von Neumann's mind at work, Eugene Wigner wrote, "one had the impression of a perfect instrument whose gears were machined to mesh accurately to a thousandth of an inch. : 0.7920011810459787</a:t>
            </a:r>
          </a:p>
          <a:p>
            <a:pPr marL="0" indent="0">
              <a:buFont typeface="Arial" panose="020B0604020202020204" pitchFamily="34" charset="0"/>
              <a:buNone/>
            </a:pPr>
            <a:r>
              <a:rPr lang="en-US" altLang="ko-KR" sz="1000" b="1" dirty="0"/>
              <a:t>&lt;Summarization Using TF-IDF &amp; Cosine Similarity + Lemmatization&gt;</a:t>
            </a:r>
          </a:p>
          <a:p>
            <a:pPr marL="0" indent="0">
              <a:buFont typeface="Arial" panose="020B0604020202020204" pitchFamily="34" charset="0"/>
              <a:buNone/>
            </a:pPr>
            <a:r>
              <a:rPr lang="en-US" altLang="ko-KR" sz="1000" dirty="0"/>
              <a:t>1. We were all in awe of </a:t>
            </a:r>
            <a:r>
              <a:rPr lang="en-US" altLang="ko-KR" sz="1000" dirty="0" err="1"/>
              <a:t>Jancsi</a:t>
            </a:r>
            <a:r>
              <a:rPr lang="en-US" altLang="ko-KR" sz="1000" dirty="0"/>
              <a:t> von Neumann". : 1.299422009400422</a:t>
            </a:r>
          </a:p>
          <a:p>
            <a:pPr marL="0" indent="0">
              <a:buFont typeface="Arial" panose="020B0604020202020204" pitchFamily="34" charset="0"/>
              <a:buNone/>
            </a:pPr>
            <a:r>
              <a:rPr lang="en-US" altLang="ko-KR" sz="1000" dirty="0"/>
              <a:t>2. "[189] Paul </a:t>
            </a:r>
            <a:r>
              <a:rPr lang="en-US" altLang="ko-KR" sz="1000" dirty="0" err="1"/>
              <a:t>Halmos</a:t>
            </a:r>
            <a:r>
              <a:rPr lang="en-US" altLang="ko-KR" sz="1000" dirty="0"/>
              <a:t> states that "von Neumann's speed was awe-inspiring. : 1.1874767183473773</a:t>
            </a:r>
          </a:p>
          <a:p>
            <a:pPr marL="0" indent="0">
              <a:buFont typeface="Arial" panose="020B0604020202020204" pitchFamily="34" charset="0"/>
              <a:buNone/>
            </a:pPr>
            <a:r>
              <a:rPr lang="en-US" altLang="ko-KR" sz="1000" dirty="0"/>
              <a:t>3. "[192] Peter Lax wrote "Von Neumann was addicted to thinking, and in particular to thinking about mathematics". : 0.88125602947932</a:t>
            </a:r>
          </a:p>
          <a:p>
            <a:pPr marL="0" indent="0">
              <a:buFont typeface="Arial" panose="020B0604020202020204" pitchFamily="34" charset="0"/>
              <a:buNone/>
            </a:pPr>
            <a:r>
              <a:rPr lang="en-US" altLang="ko-KR" sz="1000" dirty="0"/>
              <a:t>4. Nobel Laureate Hans Bethe said "I have sometimes wondered whether a brain like von Neumann's does not indicate a species superior to that of man",[19] and later Bethe wrote that "[von Neumann's] brain indicated a new species, an evolution beyond man". : 0.8709633603346704</a:t>
            </a:r>
          </a:p>
          <a:p>
            <a:pPr marL="0" indent="0">
              <a:buFont typeface="Arial" panose="020B0604020202020204" pitchFamily="34" charset="0"/>
              <a:buNone/>
            </a:pPr>
            <a:r>
              <a:rPr lang="en-US" altLang="ko-KR" sz="1000" dirty="0"/>
              <a:t>5. [188] Seeing von Neumann's mind at work, Eugene Wigner wrote, "one had the impression of a perfect instrument whose gears were machined to mesh accurately to a thousandth of an inch. : 0.76088188243821</a:t>
            </a:r>
            <a:endParaRPr lang="en-US" altLang="ko-KR" sz="1000" dirty="0">
              <a:solidFill>
                <a:srgbClr val="FF0000"/>
              </a:solidFill>
            </a:endParaRPr>
          </a:p>
        </p:txBody>
      </p:sp>
    </p:spTree>
    <p:extLst>
      <p:ext uri="{BB962C8B-B14F-4D97-AF65-F5344CB8AC3E}">
        <p14:creationId xmlns:p14="http://schemas.microsoft.com/office/powerpoint/2010/main" val="412518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224482" y="1987479"/>
            <a:ext cx="2926491" cy="782849"/>
          </a:xfrm>
        </p:spPr>
        <p:txBody>
          <a:bodyPr>
            <a:normAutofit/>
          </a:bodyPr>
          <a:lstStyle/>
          <a:p>
            <a:r>
              <a:rPr lang="en-US" altLang="ko-KR" sz="4000" b="1" dirty="0">
                <a:solidFill>
                  <a:schemeClr val="bg1"/>
                </a:solidFill>
                <a:effectLst>
                  <a:outerShdw blurRad="50800" dist="38100" dir="2700000" algn="tl" rotWithShape="0">
                    <a:schemeClr val="bg1">
                      <a:alpha val="40000"/>
                    </a:schemeClr>
                  </a:outerShdw>
                </a:effectLst>
                <a:latin typeface="에스코어 드림 6 Bold" panose="020B0703030302020204" pitchFamily="34" charset="-127"/>
                <a:ea typeface="에스코어 드림 6 Bold" panose="020B0703030302020204" pitchFamily="34" charset="-127"/>
              </a:rPr>
              <a:t>INDEX</a:t>
            </a:r>
            <a:endParaRPr lang="ko-KR" altLang="en-US" sz="3600" b="1" dirty="0">
              <a:solidFill>
                <a:schemeClr val="bg1"/>
              </a:solidFill>
              <a:latin typeface="에스코어 드림 6 Bold" panose="020B0703030302020204" pitchFamily="34" charset="-127"/>
              <a:ea typeface="에스코어 드림 6 Bold" panose="020B0703030302020204" pitchFamily="34" charset="-127"/>
            </a:endParaRPr>
          </a:p>
        </p:txBody>
      </p:sp>
      <p:cxnSp>
        <p:nvCxnSpPr>
          <p:cNvPr id="9" name="직선 연결선 8">
            <a:extLst>
              <a:ext uri="{FF2B5EF4-FFF2-40B4-BE49-F238E27FC236}">
                <a16:creationId xmlns:a16="http://schemas.microsoft.com/office/drawing/2014/main" id="{ADCEBD34-4EDA-4517-BE28-5AFEF8C73363}"/>
              </a:ext>
            </a:extLst>
          </p:cNvPr>
          <p:cNvCxnSpPr/>
          <p:nvPr/>
        </p:nvCxnSpPr>
        <p:spPr>
          <a:xfrm>
            <a:off x="8587946"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FEAF3496-49FE-4D5A-B28D-CE96FB495861}"/>
              </a:ext>
            </a:extLst>
          </p:cNvPr>
          <p:cNvCxnSpPr>
            <a:cxnSpLocks/>
          </p:cNvCxnSpPr>
          <p:nvPr/>
        </p:nvCxnSpPr>
        <p:spPr>
          <a:xfrm>
            <a:off x="527223" y="2918610"/>
            <a:ext cx="219126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내용 개체 틀 2">
            <a:extLst>
              <a:ext uri="{FF2B5EF4-FFF2-40B4-BE49-F238E27FC236}">
                <a16:creationId xmlns:a16="http://schemas.microsoft.com/office/drawing/2014/main" id="{FFB56E96-3C9B-4662-B715-8D3B6F4111FB}"/>
              </a:ext>
            </a:extLst>
          </p:cNvPr>
          <p:cNvSpPr txBox="1">
            <a:spLocks/>
          </p:cNvSpPr>
          <p:nvPr/>
        </p:nvSpPr>
        <p:spPr>
          <a:xfrm>
            <a:off x="6236046" y="3221496"/>
            <a:ext cx="5463049"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Arial" panose="020B0604020202020204" pitchFamily="34" charset="0"/>
              <a:buAutoNum type="arabicPeriod"/>
            </a:pPr>
            <a:r>
              <a:rPr lang="en-US" altLang="ko-KR" dirty="0" err="1">
                <a:latin typeface="나눔스퀘어OTF Bold" panose="020B0600000101010101" pitchFamily="34" charset="-127"/>
                <a:ea typeface="나눔스퀘어OTF Bold" panose="020B0600000101010101" pitchFamily="34" charset="-127"/>
              </a:rPr>
              <a:t>TextRank</a:t>
            </a:r>
            <a:r>
              <a:rPr lang="ko-KR" altLang="en-US" dirty="0">
                <a:latin typeface="나눔스퀘어OTF Bold" panose="020B0600000101010101" pitchFamily="34" charset="-127"/>
                <a:ea typeface="나눔스퀘어OTF Bold" panose="020B0600000101010101" pitchFamily="34" charset="-127"/>
              </a:rPr>
              <a:t>란</a:t>
            </a:r>
            <a:r>
              <a:rPr lang="en-US" altLang="ko-KR" dirty="0">
                <a:latin typeface="나눔스퀘어OTF Bold" panose="020B0600000101010101" pitchFamily="34" charset="-127"/>
                <a:ea typeface="나눔스퀘어OTF Bold" panose="020B0600000101010101" pitchFamily="34" charset="-127"/>
              </a:rPr>
              <a:t>?</a:t>
            </a:r>
          </a:p>
          <a:p>
            <a:pPr marL="514350" indent="-514350" algn="l">
              <a:buFont typeface="Arial" panose="020B0604020202020204" pitchFamily="34" charset="0"/>
              <a:buAutoNum type="arabicPeriod"/>
            </a:pPr>
            <a:r>
              <a:rPr lang="ko-KR" altLang="en-US" dirty="0">
                <a:latin typeface="나눔스퀘어OTF Bold" panose="020B0600000101010101" pitchFamily="34" charset="-127"/>
                <a:ea typeface="나눔스퀘어OTF Bold" panose="020B0600000101010101" pitchFamily="34" charset="-127"/>
              </a:rPr>
              <a:t>텍스트 </a:t>
            </a:r>
            <a:r>
              <a:rPr lang="ko-KR" altLang="en-US" dirty="0" err="1">
                <a:latin typeface="나눔스퀘어OTF Bold" panose="020B0600000101010101" pitchFamily="34" charset="-127"/>
                <a:ea typeface="나눔스퀘어OTF Bold" panose="020B0600000101010101" pitchFamily="34" charset="-127"/>
              </a:rPr>
              <a:t>전처리</a:t>
            </a:r>
            <a:endParaRPr lang="en-US" altLang="ko-KR" dirty="0">
              <a:latin typeface="나눔스퀘어OTF Bold" panose="020B0600000101010101" pitchFamily="34" charset="-127"/>
              <a:ea typeface="나눔스퀘어OTF Bold" panose="020B0600000101010101" pitchFamily="34" charset="-127"/>
            </a:endParaRPr>
          </a:p>
          <a:p>
            <a:pPr marL="514350" indent="-514350" algn="l">
              <a:buFont typeface="Arial" panose="020B0604020202020204" pitchFamily="34" charset="0"/>
              <a:buAutoNum type="arabicPeriod"/>
            </a:pPr>
            <a:r>
              <a:rPr lang="ko-KR" altLang="en-US" dirty="0">
                <a:latin typeface="나눔스퀘어OTF Bold" panose="020B0600000101010101" pitchFamily="34" charset="-127"/>
                <a:ea typeface="나눔스퀘어OTF Bold" panose="020B0600000101010101" pitchFamily="34" charset="-127"/>
              </a:rPr>
              <a:t>코사인 유사도</a:t>
            </a:r>
            <a:endParaRPr lang="en-US" altLang="ko-KR" dirty="0">
              <a:latin typeface="나눔스퀘어OTF Bold" panose="020B0600000101010101" pitchFamily="34" charset="-127"/>
              <a:ea typeface="나눔스퀘어OTF Bold" panose="020B0600000101010101" pitchFamily="34" charset="-127"/>
            </a:endParaRPr>
          </a:p>
          <a:p>
            <a:pPr marL="514350" indent="-514350" algn="l">
              <a:buFont typeface="Arial" panose="020B0604020202020204" pitchFamily="34" charset="0"/>
              <a:buAutoNum type="arabicPeriod"/>
            </a:pPr>
            <a:r>
              <a:rPr lang="en-US" altLang="ko-KR" dirty="0">
                <a:latin typeface="나눔스퀘어OTF Bold" panose="020B0600000101010101" pitchFamily="34" charset="-127"/>
                <a:ea typeface="나눔스퀘어OTF Bold" panose="020B0600000101010101" pitchFamily="34" charset="-127"/>
              </a:rPr>
              <a:t>TF-IDF</a:t>
            </a:r>
            <a:r>
              <a:rPr lang="ko-KR" altLang="en-US" dirty="0">
                <a:latin typeface="나눔스퀘어OTF Bold" panose="020B0600000101010101" pitchFamily="34" charset="-127"/>
                <a:ea typeface="나눔스퀘어OTF Bold" panose="020B0600000101010101" pitchFamily="34" charset="-127"/>
              </a:rPr>
              <a:t>와 코사인 유사도의 결합</a:t>
            </a:r>
            <a:endParaRPr lang="en-US" altLang="ko-KR" dirty="0">
              <a:latin typeface="나눔스퀘어OTF Bold" panose="020B0600000101010101" pitchFamily="34" charset="-127"/>
              <a:ea typeface="나눔스퀘어OTF Bold" panose="020B0600000101010101" pitchFamily="34" charset="-127"/>
            </a:endParaRPr>
          </a:p>
          <a:p>
            <a:pPr marL="514350" indent="-514350" algn="l">
              <a:buFont typeface="Arial" panose="020B0604020202020204" pitchFamily="34" charset="0"/>
              <a:buAutoNum type="arabicPeriod"/>
            </a:pPr>
            <a:r>
              <a:rPr lang="ko-KR" altLang="en-US" dirty="0">
                <a:latin typeface="나눔스퀘어OTF Bold" panose="020B0600000101010101" pitchFamily="34" charset="-127"/>
                <a:ea typeface="나눔스퀘어OTF Bold" panose="020B0600000101010101" pitchFamily="34" charset="-127"/>
              </a:rPr>
              <a:t>실험 결과</a:t>
            </a:r>
            <a:endParaRPr lang="en-US" altLang="ko-KR" dirty="0">
              <a:latin typeface="나눔스퀘어OTF Bold" panose="020B0600000101010101" pitchFamily="34" charset="-127"/>
              <a:ea typeface="나눔스퀘어OTF Bold" panose="020B0600000101010101" pitchFamily="34" charset="-127"/>
            </a:endParaRPr>
          </a:p>
          <a:p>
            <a:pPr marL="514350" indent="-514350" algn="l">
              <a:buFont typeface="Arial" panose="020B0604020202020204" pitchFamily="34" charset="0"/>
              <a:buAutoNum type="arabicPeriod"/>
            </a:pPr>
            <a:r>
              <a:rPr lang="ko-KR" altLang="en-US" dirty="0">
                <a:latin typeface="나눔스퀘어OTF Bold" panose="020B0600000101010101" pitchFamily="34" charset="-127"/>
                <a:ea typeface="나눔스퀘어OTF Bold" panose="020B0600000101010101" pitchFamily="34" charset="-127"/>
              </a:rPr>
              <a:t>평가</a:t>
            </a:r>
            <a:endParaRPr lang="en-US" altLang="ko-KR" dirty="0">
              <a:latin typeface="나눔스퀘어OTF Bold" panose="020B0600000101010101" pitchFamily="34" charset="-127"/>
              <a:ea typeface="나눔스퀘어OTF Bold" panose="020B0600000101010101" pitchFamily="34" charset="-127"/>
            </a:endParaRPr>
          </a:p>
          <a:p>
            <a:pPr marL="514350" indent="-514350" algn="l">
              <a:buFont typeface="Arial" panose="020B0604020202020204" pitchFamily="34" charset="0"/>
              <a:buAutoNum type="arabicPeriod"/>
            </a:pPr>
            <a:r>
              <a:rPr lang="ko-KR" altLang="en-US" dirty="0">
                <a:latin typeface="나눔스퀘어OTF Bold" panose="020B0600000101010101" pitchFamily="34" charset="-127"/>
                <a:ea typeface="나눔스퀘어OTF Bold" panose="020B0600000101010101" pitchFamily="34" charset="-127"/>
              </a:rPr>
              <a:t>개선점</a:t>
            </a:r>
          </a:p>
        </p:txBody>
      </p:sp>
      <p:pic>
        <p:nvPicPr>
          <p:cNvPr id="8" name="그림 7">
            <a:extLst>
              <a:ext uri="{FF2B5EF4-FFF2-40B4-BE49-F238E27FC236}">
                <a16:creationId xmlns:a16="http://schemas.microsoft.com/office/drawing/2014/main" id="{7D8B5ADB-03A0-4718-84B1-FE5B83072402}"/>
              </a:ext>
            </a:extLst>
          </p:cNvPr>
          <p:cNvPicPr>
            <a:picLocks noChangeAspect="1"/>
          </p:cNvPicPr>
          <p:nvPr/>
        </p:nvPicPr>
        <p:blipFill>
          <a:blip r:embed="rId3"/>
          <a:stretch>
            <a:fillRect/>
          </a:stretch>
        </p:blipFill>
        <p:spPr>
          <a:xfrm>
            <a:off x="0" y="-9555"/>
            <a:ext cx="5955956" cy="6877110"/>
          </a:xfrm>
          <a:prstGeom prst="rect">
            <a:avLst/>
          </a:prstGeom>
        </p:spPr>
      </p:pic>
      <p:sp>
        <p:nvSpPr>
          <p:cNvPr id="15" name="직사각형 14">
            <a:extLst>
              <a:ext uri="{FF2B5EF4-FFF2-40B4-BE49-F238E27FC236}">
                <a16:creationId xmlns:a16="http://schemas.microsoft.com/office/drawing/2014/main" id="{1AE035E7-872C-46EB-B7A0-BB2D59BE9AEA}"/>
              </a:ext>
            </a:extLst>
          </p:cNvPr>
          <p:cNvSpPr/>
          <p:nvPr/>
        </p:nvSpPr>
        <p:spPr>
          <a:xfrm>
            <a:off x="0" y="-9555"/>
            <a:ext cx="5955956" cy="6808861"/>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제목 1">
            <a:extLst>
              <a:ext uri="{FF2B5EF4-FFF2-40B4-BE49-F238E27FC236}">
                <a16:creationId xmlns:a16="http://schemas.microsoft.com/office/drawing/2014/main" id="{C8A928A3-0408-41F5-A5F2-0CB9DC94BFFE}"/>
              </a:ext>
            </a:extLst>
          </p:cNvPr>
          <p:cNvSpPr txBox="1">
            <a:spLocks/>
          </p:cNvSpPr>
          <p:nvPr/>
        </p:nvSpPr>
        <p:spPr>
          <a:xfrm>
            <a:off x="527223" y="1084398"/>
            <a:ext cx="1913076" cy="782849"/>
          </a:xfrm>
          <a:prstGeom prst="rect">
            <a:avLst/>
          </a:prstGeom>
        </p:spPr>
        <p:txBody>
          <a:bodyPr vert="horz" lIns="91440" tIns="45720" rIns="91440" bIns="45720" rtlCol="0" anchor="b">
            <a:normAutofit fontScale="97500"/>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4000" b="1" dirty="0">
                <a:solidFill>
                  <a:schemeClr val="bg1"/>
                </a:solidFill>
                <a:effectLst>
                  <a:outerShdw blurRad="50800" dist="38100" dir="2700000" algn="tl" rotWithShape="0">
                    <a:schemeClr val="bg1">
                      <a:alpha val="40000"/>
                    </a:schemeClr>
                  </a:outerShdw>
                </a:effectLst>
                <a:latin typeface="에스코어 드림 6 Bold" panose="020B0703030302020204" pitchFamily="34" charset="-127"/>
                <a:ea typeface="에스코어 드림 6 Bold" panose="020B0703030302020204" pitchFamily="34" charset="-127"/>
              </a:rPr>
              <a:t>INDEX</a:t>
            </a:r>
            <a:endParaRPr lang="ko-KR" altLang="en-US" sz="3600" b="1" dirty="0">
              <a:solidFill>
                <a:schemeClr val="bg1"/>
              </a:solidFill>
              <a:latin typeface="에스코어 드림 6 Bold" panose="020B0703030302020204" pitchFamily="34" charset="-127"/>
              <a:ea typeface="에스코어 드림 6 Bold" panose="020B0703030302020204" pitchFamily="34" charset="-127"/>
            </a:endParaRPr>
          </a:p>
        </p:txBody>
      </p:sp>
      <p:cxnSp>
        <p:nvCxnSpPr>
          <p:cNvPr id="17" name="직선 연결선 16">
            <a:extLst>
              <a:ext uri="{FF2B5EF4-FFF2-40B4-BE49-F238E27FC236}">
                <a16:creationId xmlns:a16="http://schemas.microsoft.com/office/drawing/2014/main" id="{C3AD8F25-49C9-4F8B-BD13-B953A00990EC}"/>
              </a:ext>
            </a:extLst>
          </p:cNvPr>
          <p:cNvCxnSpPr>
            <a:cxnSpLocks/>
          </p:cNvCxnSpPr>
          <p:nvPr/>
        </p:nvCxnSpPr>
        <p:spPr>
          <a:xfrm flipH="1">
            <a:off x="672154" y="1889200"/>
            <a:ext cx="47073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89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7770421"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https://edition.cnn.com/2021/01/14/politics/donald-trump-presidency-ending/index.html</a:t>
            </a:r>
            <a:r>
              <a:rPr lang="en-US" altLang="ko-KR" sz="1400" dirty="0">
                <a:solidFill>
                  <a:schemeClr val="bg1"/>
                </a:solidFill>
              </a:rPr>
              <a:t>)</a:t>
            </a:r>
            <a:br>
              <a:rPr lang="en-US" altLang="ko-KR" dirty="0"/>
            </a:br>
            <a:endParaRPr lang="ko-KR" altLang="en-US" dirty="0"/>
          </a:p>
        </p:txBody>
      </p:sp>
      <p:sp>
        <p:nvSpPr>
          <p:cNvPr id="11" name="TextBox 10">
            <a:extLst>
              <a:ext uri="{FF2B5EF4-FFF2-40B4-BE49-F238E27FC236}">
                <a16:creationId xmlns:a16="http://schemas.microsoft.com/office/drawing/2014/main" id="{B0B6CE86-DD5D-41CC-B33E-5B6E314FB1B6}"/>
              </a:ext>
            </a:extLst>
          </p:cNvPr>
          <p:cNvSpPr txBox="1"/>
          <p:nvPr/>
        </p:nvSpPr>
        <p:spPr>
          <a:xfrm>
            <a:off x="540874" y="924627"/>
            <a:ext cx="10927662" cy="5478423"/>
          </a:xfrm>
          <a:prstGeom prst="rect">
            <a:avLst/>
          </a:prstGeom>
          <a:noFill/>
        </p:spPr>
        <p:txBody>
          <a:bodyPr wrap="square" rtlCol="0">
            <a:spAutoFit/>
          </a:bodyPr>
          <a:lstStyle/>
          <a:p>
            <a:r>
              <a:rPr lang="en-US" altLang="ko-KR" sz="1400" dirty="0"/>
              <a:t>In his final days in office, President Donald Trump has found the parts of the job he loved replaced by cold legal warnings, forced video addresses and a shrinking circle of downtrodden aides, all anxiously wondering what life will be like after noon on January 20. Gone are the clicks of flashing cameras. Absent is the roar of a cheering crowd. Instead of a commanding final full week of winning, the President is playing the role of victim and not a gracious leader departing office. Trump has been consumed by the unraveling of his presidency during his last days in office, according to people around him, which included a casual discussion among advisers recently about a possible resignation. Trump shut the idea down almost immediately. And he has made clear to aides in separate conversations that mere mention of President Richard Nixon, the last president to resign, was banned. TRUMP WHITE HOUSE Trump explodes at Nixon comparisons as he prepares to leave office Senate GOP torn over convicting Trump: 'There's no love lost' Pence commits to 'an orderly transition and to a safe inauguration' MAP: Full presidential election results He told one adviser during an expletive-laden conversation recently never to bring up the ex-president ever again. During the passing mention of resigning this week, Trump told people he couldn't count on Vice President Mike Pence to pardon him like Gerald Ford did Nixon, anyway. Eager for a final taste of the pomp of being president, Trump has asked for a major send-off on Inauguration Day next week, according to people familiar with the matter, before one last presidential flight to Palm Beach. But the signs of his impending departure are everywhere -- including right outside his window. Workers hung bunting Thursday that read "2021 Biden-Harris Inauguration" from temporary stands across from the White House North Portico. It was visible from his third-story residence. Inside the building, Trump has been weathering a second impeachment and growing isolation from his onetime allies in sullen desolation. He has grown more and more worried about what legal or financial calamities may await him when he is no longer president, people who have spoken to him said, fueled by warnings from lawyers and advisers. He is weighing pardons, including for himself and his family, as he attempts to muster a legal team for another impeachment trial. And he is resentful of Republicans who he feels abandoned him in his hour of need, including the GOP leaders of the House and Senate. Aides have pleaded with Trump to deliver some type of farewell address, either live or taped, that would tick through his accomplishments in office. But he has appeared disinterested and noncommittal. On Thursday, it was Pence carrying out tasks ordinarily left to a president, like visiting national guardsmen posted at the US Capitol or visiting White House operators to say farewell. Closing up shop Silent Melania Trump plods toward end of her husband&amp;#39;s tumultuous term Silent Melania Trump plods toward end of her husband's tumultuous term With less than a week left in office, Trump's staff is preparing to leave the White House campus for a final time. </a:t>
            </a:r>
            <a:endParaRPr lang="ko-KR" altLang="en-US" sz="1400" dirty="0"/>
          </a:p>
        </p:txBody>
      </p:sp>
    </p:spTree>
    <p:extLst>
      <p:ext uri="{BB962C8B-B14F-4D97-AF65-F5344CB8AC3E}">
        <p14:creationId xmlns:p14="http://schemas.microsoft.com/office/powerpoint/2010/main" val="303816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7770421"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https://edition.cnn.com/2021/01/14/politics/donald-trump-presidency-ending/index.html</a:t>
            </a:r>
            <a:r>
              <a:rPr lang="en-US" altLang="ko-KR" sz="1400" dirty="0">
                <a:solidFill>
                  <a:schemeClr val="bg1"/>
                </a:solidFill>
              </a:rPr>
              <a:t>)</a:t>
            </a:r>
            <a:br>
              <a:rPr lang="en-US" altLang="ko-KR" dirty="0"/>
            </a:br>
            <a:endParaRPr lang="ko-KR" altLang="en-US" dirty="0"/>
          </a:p>
        </p:txBody>
      </p:sp>
      <p:sp>
        <p:nvSpPr>
          <p:cNvPr id="11" name="TextBox 10">
            <a:extLst>
              <a:ext uri="{FF2B5EF4-FFF2-40B4-BE49-F238E27FC236}">
                <a16:creationId xmlns:a16="http://schemas.microsoft.com/office/drawing/2014/main" id="{B0B6CE86-DD5D-41CC-B33E-5B6E314FB1B6}"/>
              </a:ext>
            </a:extLst>
          </p:cNvPr>
          <p:cNvSpPr txBox="1"/>
          <p:nvPr/>
        </p:nvSpPr>
        <p:spPr>
          <a:xfrm>
            <a:off x="540874" y="880303"/>
            <a:ext cx="10927662" cy="5693866"/>
          </a:xfrm>
          <a:prstGeom prst="rect">
            <a:avLst/>
          </a:prstGeom>
          <a:noFill/>
        </p:spPr>
        <p:txBody>
          <a:bodyPr wrap="square" rtlCol="0">
            <a:spAutoFit/>
          </a:bodyPr>
          <a:lstStyle/>
          <a:p>
            <a:r>
              <a:rPr lang="en-US" altLang="ko-KR" sz="1400" dirty="0"/>
              <a:t>Many officials have already departed, but those who are still coming into the office have focused on the offboarding process and packing up their offices. There were signs of moving activity Thursday, including a gray van from the fine art movers Crozier. Debbie Meadows, the wife of the chief of staff, was spotted carrying out a stuffed pheasant from her husband's office and loading it into her car. The upstairs of the White House press shop now sits virtually empty. Desks where assistants used to sit outside the office of the press secretary are now vacant, with the exception of boxes and stacks of documents. Press secretary Kayleigh </a:t>
            </a:r>
            <a:r>
              <a:rPr lang="en-US" altLang="ko-KR" sz="1400" dirty="0" err="1"/>
              <a:t>McEnany</a:t>
            </a:r>
            <a:r>
              <a:rPr lang="en-US" altLang="ko-KR" sz="1400" dirty="0"/>
              <a:t>, who has been largely invisible during the final days of the Trump White House, has also started packing up her office. One of Trump's Cabinet officials, Commerce Secretary Wilbur Ross, appeared on television from Palm Beach. Another official, National Economic Council director Larry Kudlow, received applause from junior aides as he left the building. As one of their final acts, Trump's team is working to organize a crowd to see him off on the morning of Biden's inauguration, when he plans to depart Washington while still president and is expecting a major send-off. Even though some of his allies had encouraged him to attend Biden's inauguration, and Trump quizzed his circle on whether he should, few ever expected him to participate in the swearing-in of his successor. Trump told people he did not like the idea of departing Washington for a final time as an ex-president, flying aboard an airplane no longer known as Air Force One. He also did not particularly like the thought of requesting the use of the plane from Biden, according to a person familiar with the matter. For now, Trump is undecided on whether he will pen a letter to Biden to leave in the Resolute Desk in the Oval Office. Some of his advisers have encouraged him to think about continuing the tradition. Early in his presidency, Trump liked to show off to visitors the letter he received from President Barack Obama, which included the now-prescient line: "Regardless of the push and pull of daily politics, it's up to us to leave those instruments of our democracy at least as strong as we found them." Initially, Trump had planned to depart the White House a day early. But he now plans to leave on the morning of January 20. His departure aboard Marine One from the White House South Lawn will likely be visible and audible to the </a:t>
            </a:r>
            <a:r>
              <a:rPr lang="en-US" altLang="ko-KR" sz="1400" dirty="0" err="1"/>
              <a:t>Bidens</a:t>
            </a:r>
            <a:r>
              <a:rPr lang="en-US" altLang="ko-KR" sz="1400" dirty="0"/>
              <a:t>, who will spend the night before the inauguration at Blair House, across Pennsylvania Avenue from the executive mansion. Its use was offered to them by the State Department rather than the Trumps, who refuse to make contact with the incoming president and first lady. Final plans for Trump's departure were still being laid a week ahead of time, but Trump has expressed interest to some in a military-style sendoff and a crowd of supporters, according to a person with whom he has discussed the matter. Whether that occurs at the White House, Joint Base Andrews or his final destination -- Palm Beach International Airport -- wasn't clear. Trump is expected to be ensconced in his Mar-a-Lago club or his nearby golf course by noon on Inauguration Day, when his term officially ends. </a:t>
            </a:r>
            <a:endParaRPr lang="ko-KR" altLang="en-US" sz="1400" dirty="0"/>
          </a:p>
        </p:txBody>
      </p:sp>
    </p:spTree>
    <p:extLst>
      <p:ext uri="{BB962C8B-B14F-4D97-AF65-F5344CB8AC3E}">
        <p14:creationId xmlns:p14="http://schemas.microsoft.com/office/powerpoint/2010/main" val="295028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7770421"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https://edition.cnn.com/2021/01/14/politics/donald-trump-presidency-ending/index.html</a:t>
            </a:r>
            <a:r>
              <a:rPr lang="en-US" altLang="ko-KR" sz="1400" dirty="0">
                <a:solidFill>
                  <a:schemeClr val="bg1"/>
                </a:solidFill>
              </a:rPr>
              <a:t>)</a:t>
            </a:r>
            <a:br>
              <a:rPr lang="en-US" altLang="ko-KR" dirty="0"/>
            </a:br>
            <a:endParaRPr lang="ko-KR" altLang="en-US" dirty="0"/>
          </a:p>
        </p:txBody>
      </p:sp>
      <p:sp>
        <p:nvSpPr>
          <p:cNvPr id="4" name="직사각형 3">
            <a:extLst>
              <a:ext uri="{FF2B5EF4-FFF2-40B4-BE49-F238E27FC236}">
                <a16:creationId xmlns:a16="http://schemas.microsoft.com/office/drawing/2014/main" id="{E3DD63E7-108F-40B9-A52B-392FCF0AAC16}"/>
              </a:ext>
            </a:extLst>
          </p:cNvPr>
          <p:cNvSpPr/>
          <p:nvPr/>
        </p:nvSpPr>
        <p:spPr>
          <a:xfrm>
            <a:off x="656016" y="876619"/>
            <a:ext cx="10697378" cy="5693866"/>
          </a:xfrm>
          <a:prstGeom prst="rect">
            <a:avLst/>
          </a:prstGeom>
        </p:spPr>
        <p:txBody>
          <a:bodyPr wrap="square">
            <a:spAutoFit/>
          </a:bodyPr>
          <a:lstStyle/>
          <a:p>
            <a:r>
              <a:rPr lang="en-US" altLang="ko-KR" sz="1400" dirty="0"/>
              <a:t>Having the outgoing president 1,000 miles away from the incoming one provides some logistical challenges. For instance, handoff of the nuclear football -- a 45-pound briefcase that accompanies the president everywhere he goes in case of nuclear attack -- won't be as simple as it would be if the two men were in each other's vicinity. A person familiar with the matter said the White House Military Office will ensure there are multiple nuclear footballs -- one to accompany Trump to Florida and one that will be ready in Washington for when Biden officially becomes president. The nuclear codes Trump carries on a card alongside the football -- the so-called "biscuit" -- would no longer work past noon. Legal and financial troubles Trump&amp;#39;s actions in last days as President increase his legal jeopardy Trump's actions in last days as President increase his legal jeopardy Though Trump, in private, still contends he won the 2020 election, he has fully resigned himself to leaving the White House and entering life as a private citizen -- and with it the potential legal exposure and business troubles sparked by his role in inciting the riots last week. The first order of business will be his second impeachment trial, which is now set to begin after Biden is sworn in. Trump is still enlisting lawyers to represent him during the proceedings, and appears to have soured on Rudy Giuliani, whose legal fees he has ordered aides not to pay. A band of Trump associates had worked recently to dissuade the President from listening to Giuliani because they believed he was providing him with misinformation. Instead, Trump is looking to a new set of attorneys, including potentially John Eastman, the conservative attorney who falsely told Trump that Pence could block the certification of Biden's win. A person familiar with the matter said Eastman could join Trump's legal team defending him in the upcoming impeachment trial. Trump's senior advisers in the White House have said they don't believe Senate Majority Leader Mitch McConnell will vote to convict him, but is happy to let the option hang over his head during his final days in the White House, given his deep anger at the President. According to those around him, Trump has been more focused on potential post-presidency legal woes since well before the November election, and his worry has increased in the months since, people familiar with the matter said. Yet he has also been lashing out at aides, allies and lawyers trying to protect him from criminal exposure following his role in inciting rioters during last week's insurrection attempt at the US Capitol. Some of his attorneys have tried to explain that his notion of a self-pardon may not hold up, which has led some inside Trump's circle to believe he is less likely to attempt it before he leaves office. Those concerns are partly what helped convince Trump to record a video on Wednesday condemning the riots and insisting they did not reflect his political movement. "No true supporter of mine could ever endorse political violence. No true supporter of mine could ever disrespect law enforcement or our great American flag," he said from behind the Resolute Desk in the Oval Office. </a:t>
            </a:r>
            <a:endParaRPr lang="ko-KR" altLang="en-US" sz="1400" dirty="0"/>
          </a:p>
        </p:txBody>
      </p:sp>
    </p:spTree>
    <p:extLst>
      <p:ext uri="{BB962C8B-B14F-4D97-AF65-F5344CB8AC3E}">
        <p14:creationId xmlns:p14="http://schemas.microsoft.com/office/powerpoint/2010/main" val="354488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1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7770421"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https://edition.cnn.com/2021/01/14/politics/donald-trump-presidency-ending/index.html</a:t>
            </a:r>
            <a:r>
              <a:rPr lang="en-US" altLang="ko-KR" sz="1400" dirty="0">
                <a:solidFill>
                  <a:schemeClr val="bg1"/>
                </a:solidFill>
              </a:rPr>
              <a:t>)</a:t>
            </a:r>
            <a:br>
              <a:rPr lang="en-US" altLang="ko-KR" dirty="0"/>
            </a:br>
            <a:endParaRPr lang="ko-KR" altLang="en-US" dirty="0"/>
          </a:p>
        </p:txBody>
      </p:sp>
      <p:sp>
        <p:nvSpPr>
          <p:cNvPr id="3" name="직사각형 2">
            <a:extLst>
              <a:ext uri="{FF2B5EF4-FFF2-40B4-BE49-F238E27FC236}">
                <a16:creationId xmlns:a16="http://schemas.microsoft.com/office/drawing/2014/main" id="{33BDC3A1-E6FA-4009-8E68-AF70A81A5CF5}"/>
              </a:ext>
            </a:extLst>
          </p:cNvPr>
          <p:cNvSpPr/>
          <p:nvPr/>
        </p:nvSpPr>
        <p:spPr>
          <a:xfrm>
            <a:off x="758683" y="968952"/>
            <a:ext cx="10492044" cy="5770811"/>
          </a:xfrm>
          <a:prstGeom prst="rect">
            <a:avLst/>
          </a:prstGeom>
        </p:spPr>
        <p:txBody>
          <a:bodyPr wrap="square">
            <a:spAutoFit/>
          </a:bodyPr>
          <a:lstStyle/>
          <a:p>
            <a:r>
              <a:rPr lang="en-US" altLang="ko-KR" sz="1300" dirty="0"/>
              <a:t>Trump had seemed reluctant to tape the video, in part because he believes the carefully denunciations of his supporters make him look like he's caving to pressure to tone down his stance on the election. A source familiar with conversations said there was a coordinated full-court press by allies and aides, including Sen. Lindsey Graham, chief of staff Mark Meadows and senior adviser Jared Kushner to convince the President he had to come out forcefully against further violence and that if he didn't -- and another incident happened -- he would "own it." "Silence is not an option," the source said in describing one of the conversations. "We need to break the cycle." After an ad-libbed video on the day of the insurrection attempt, Trump's subsequent appearances have been more tightly scripted, with heavy input from the White House counsel's office on the text. Trump has read them from teleprompters set up by the White House Communications Agency as senior officials look on, ensuring he does not diverge from the words as written. While Trump has long fretted about his potential legal troubles, it has only been recently that he has weighed anxiously the potential business downsides to his divisive tenure. The decision by the PGA this week to strip his Bedminster, New Jersey, golf course of a championship tournament infuriated the President. Another discussion that could be hampered by the fallout from the riot he helped stoke is his presidential library. Before Trump's rabble-rousing speech, there had been talk of securing property in Florida and having Dan </a:t>
            </a:r>
            <a:r>
              <a:rPr lang="en-US" altLang="ko-KR" sz="1300" dirty="0" err="1"/>
              <a:t>Scavino</a:t>
            </a:r>
            <a:r>
              <a:rPr lang="en-US" altLang="ko-KR" sz="1300" dirty="0"/>
              <a:t>, his longtime aide, run it. But now there are questions about who would donate to Trump's library in the current climate. For a man highly attuned to the kind of pomp he believes affirms his elevated position in life, the abrupt removal of the PGA honor came as a blow not only to his bottom line but to his ego. And it provided an unpleasant harbinger of the life he might lead once he leaves office, without the fanfare that accompanied his every move as president. This week has provided him a preview of sorts. He has remained behind closed doors for most days, with no cameras documenting his moves and no audiences to applaud him as he goes about his day. The circle of obsequious aides that have surrounded him for most of his term is shrinking, replaced by only a few -- such as </a:t>
            </a:r>
            <a:r>
              <a:rPr lang="en-US" altLang="ko-KR" sz="1300" dirty="0" err="1"/>
              <a:t>Scavino</a:t>
            </a:r>
            <a:r>
              <a:rPr lang="en-US" altLang="ko-KR" sz="1300" dirty="0"/>
              <a:t> and personnel chief Johnny McEntee -- who will remain with him until he departs the White House. The President has been discussing his election conspiracy theories with his former chief strategist Steve Bannon -- who's facing federal fraud charges -- in recent weeks, a senior Trump adviser confirmed, as he pushes away advisers who tell him what he doesn't want to hear. Events that would ordinarily be open to press, such as ceremonies awarding the Medal of Freedom and National Medal of Arts, have been limited to only government cameras. According to one official, aides worried that Trump might respond off-the-cuff to a question about the riots and veer from the carefully scripted comments condemning the actions. They determined it was better to limit Trump's opportunities before the media. CORRECTION: An earlier version of this story misstated the year of the presidential election that Trump is contesting. It is the 2020 presidential election. This story has been updated with additional reporting. CNN's Dana Bash, Jamie </a:t>
            </a:r>
            <a:r>
              <a:rPr lang="en-US" altLang="ko-KR" sz="1300" dirty="0" err="1"/>
              <a:t>Gangel</a:t>
            </a:r>
            <a:r>
              <a:rPr lang="en-US" altLang="ko-KR" sz="1300" dirty="0"/>
              <a:t> and Jim Acosta contributed to this report.</a:t>
            </a:r>
          </a:p>
          <a:p>
            <a:endParaRPr lang="ko-KR" altLang="en-US" dirty="0"/>
          </a:p>
        </p:txBody>
      </p:sp>
    </p:spTree>
    <p:extLst>
      <p:ext uri="{BB962C8B-B14F-4D97-AF65-F5344CB8AC3E}">
        <p14:creationId xmlns:p14="http://schemas.microsoft.com/office/powerpoint/2010/main" val="317429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0" y="305810"/>
            <a:ext cx="2857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524897"/>
            <a:ext cx="11762159" cy="624438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235636" y="439481"/>
            <a:ext cx="11621001" cy="60724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8008" y="-138473"/>
            <a:ext cx="2268629" cy="529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600" b="1" dirty="0">
                <a:solidFill>
                  <a:schemeClr val="bg1"/>
                </a:solidFill>
                <a:latin typeface="a고딕16" panose="02020600000000000000" pitchFamily="18" charset="-127"/>
                <a:ea typeface="a고딕16" panose="02020600000000000000" pitchFamily="18" charset="-127"/>
              </a:rPr>
              <a:t>News</a:t>
            </a:r>
            <a:r>
              <a:rPr lang="ko-KR" altLang="en-US" sz="1600" b="1" dirty="0">
                <a:solidFill>
                  <a:schemeClr val="bg1"/>
                </a:solidFill>
                <a:latin typeface="a고딕16" panose="02020600000000000000" pitchFamily="18" charset="-127"/>
                <a:ea typeface="a고딕16" panose="02020600000000000000" pitchFamily="18" charset="-127"/>
              </a:rPr>
              <a:t> </a:t>
            </a:r>
            <a:r>
              <a:rPr lang="en-US" altLang="ko-KR" sz="1600" b="1" dirty="0">
                <a:solidFill>
                  <a:schemeClr val="bg1"/>
                </a:solidFill>
                <a:latin typeface="a고딕16" panose="02020600000000000000" pitchFamily="18" charset="-127"/>
                <a:ea typeface="a고딕16" panose="02020600000000000000" pitchFamily="18" charset="-127"/>
              </a:rPr>
              <a:t>Article Test – 1 </a:t>
            </a:r>
            <a:endParaRPr lang="ko-KR" altLang="en-US" sz="16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479784" y="585619"/>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715516" y="628278"/>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sp>
        <p:nvSpPr>
          <p:cNvPr id="24" name="내용 개체 틀 3">
            <a:extLst>
              <a:ext uri="{FF2B5EF4-FFF2-40B4-BE49-F238E27FC236}">
                <a16:creationId xmlns:a16="http://schemas.microsoft.com/office/drawing/2014/main" id="{6CAF9383-B0D7-49F2-8C4B-F56AA3512D53}"/>
              </a:ext>
            </a:extLst>
          </p:cNvPr>
          <p:cNvSpPr txBox="1">
            <a:spLocks/>
          </p:cNvSpPr>
          <p:nvPr/>
        </p:nvSpPr>
        <p:spPr>
          <a:xfrm>
            <a:off x="746685" y="1043071"/>
            <a:ext cx="5157787" cy="555431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dirty="0"/>
              <a:t>&lt;Summarization Using Cosine Similarity&gt;</a:t>
            </a:r>
          </a:p>
          <a:p>
            <a:pPr marL="0" indent="0">
              <a:buFont typeface="Arial" panose="020B0604020202020204" pitchFamily="34" charset="0"/>
              <a:buNone/>
            </a:pPr>
            <a:r>
              <a:rPr lang="en-US" altLang="ko-KR" sz="3600" dirty="0"/>
              <a:t>1. TRUMP WHITE HOUSE Trump explodes at Nixon comparisons as he prepares to leave office Senate GOP torn over convicting Trump: 'There's no love lost' Pence commits to 'an orderly transition and to a safe inauguration' MAP: Full presidential election results He told one adviser during an expletive-laden conversation recently never to bring up the ex-president ever again. : 2.3145056359352187</a:t>
            </a:r>
          </a:p>
          <a:p>
            <a:pPr marL="0" indent="0">
              <a:buFont typeface="Arial" panose="020B0604020202020204" pitchFamily="34" charset="0"/>
              <a:buNone/>
            </a:pPr>
            <a:r>
              <a:rPr lang="en-US" altLang="ko-KR" sz="3600" dirty="0"/>
              <a:t>2. A person familiar with the matter said the White House Military Office will ensure there are multiple nuclear footballs -- one to accompany Trump to Florida and one that will be ready in Washington for when Biden officially becomes president. : 2.0538669439250605</a:t>
            </a:r>
          </a:p>
          <a:p>
            <a:pPr marL="0" indent="0">
              <a:buFont typeface="Arial" panose="020B0604020202020204" pitchFamily="34" charset="0"/>
              <a:buNone/>
            </a:pPr>
            <a:r>
              <a:rPr lang="en-US" altLang="ko-KR" sz="3600" dirty="0"/>
              <a:t>3. Legal and financial troubles Trump&amp;#39;s actions in last days as President increase his legal jeopardy Trump's actions in last days as President increase his legal jeopardy Though Trump, in private, still contends he won the 2020 election, he has fully resigned himself to leaving the White House and entering life as a private citizen -- and with it the potential legal exposure and business troubles sparked by his role in inciting the riots last week. : 2.024270542608546</a:t>
            </a:r>
          </a:p>
          <a:p>
            <a:pPr marL="0" indent="0">
              <a:buFont typeface="Arial" panose="020B0604020202020204" pitchFamily="34" charset="0"/>
              <a:buNone/>
            </a:pPr>
            <a:r>
              <a:rPr lang="en-US" altLang="ko-KR" sz="3600" dirty="0"/>
              <a:t>4. Eager for a final taste of the pomp of being president, Trump has asked for a major send-off on Inauguration Day next week, according to people familiar with the matter, before one last presidential flight to Palm Beach. : 1.8628674319309764</a:t>
            </a:r>
          </a:p>
          <a:p>
            <a:pPr marL="0" indent="0">
              <a:buFont typeface="Arial" panose="020B0604020202020204" pitchFamily="34" charset="0"/>
              <a:buNone/>
            </a:pPr>
            <a:r>
              <a:rPr lang="en-US" altLang="ko-KR" sz="3600" dirty="0"/>
              <a:t>5. Press secretary Kayleigh </a:t>
            </a:r>
            <a:r>
              <a:rPr lang="en-US" altLang="ko-KR" sz="3600" dirty="0" err="1"/>
              <a:t>McEnany</a:t>
            </a:r>
            <a:r>
              <a:rPr lang="en-US" altLang="ko-KR" sz="3600" dirty="0"/>
              <a:t>, who has been largely invisible during the final days of the Trump White House, has also started packing up her office. : 1.8621487005233122</a:t>
            </a:r>
          </a:p>
          <a:p>
            <a:pPr marL="0" indent="0">
              <a:buFont typeface="Arial" panose="020B0604020202020204" pitchFamily="34" charset="0"/>
              <a:buNone/>
            </a:pPr>
            <a:r>
              <a:rPr lang="en-US" altLang="ko-KR" sz="3600" dirty="0"/>
              <a:t>&lt;Summarization Using TF-IDF &amp; Cosine Similarity&gt;</a:t>
            </a:r>
          </a:p>
          <a:p>
            <a:pPr marL="0" indent="0">
              <a:buFont typeface="Arial" panose="020B0604020202020204" pitchFamily="34" charset="0"/>
              <a:buNone/>
            </a:pPr>
            <a:r>
              <a:rPr lang="en-US" altLang="ko-KR" sz="3600" dirty="0"/>
              <a:t>1. TRUMP WHITE HOUSE Trump explodes at Nixon comparisons as he prepares to leave office Senate GOP torn over convicting Trump: 'There's no love lost' Pence commits to 'an orderly transition and to a safe inauguration' MAP: Full presidential election results He told one adviser during an expletive-laden conversation recently never to bring up the ex-president ever again. : 2.073977181712919</a:t>
            </a:r>
          </a:p>
          <a:p>
            <a:pPr marL="0" indent="0">
              <a:buFont typeface="Arial" panose="020B0604020202020204" pitchFamily="34" charset="0"/>
              <a:buNone/>
            </a:pPr>
            <a:r>
              <a:rPr lang="en-US" altLang="ko-KR" sz="3600" dirty="0"/>
              <a:t>2. A person familiar with the matter said the White House Military Office will ensure there are multiple nuclear footballs -- one to accompany Trump to Florida and one that will be ready in Washington for when Biden officially becomes president. : 2.0575655239198047</a:t>
            </a:r>
          </a:p>
          <a:p>
            <a:pPr marL="0" indent="0">
              <a:buFont typeface="Arial" panose="020B0604020202020204" pitchFamily="34" charset="0"/>
              <a:buNone/>
            </a:pPr>
            <a:r>
              <a:rPr lang="en-US" altLang="ko-KR" sz="3600" dirty="0"/>
              <a:t>3. Eager for a final taste of the pomp of being president, Trump has asked for a major send-off on Inauguration Day next week, according to people familiar with the matter, before one last presidential flight to Palm Beach. : 2.0019388968488463</a:t>
            </a:r>
          </a:p>
          <a:p>
            <a:pPr marL="0" indent="0">
              <a:buFont typeface="Arial" panose="020B0604020202020204" pitchFamily="34" charset="0"/>
              <a:buNone/>
            </a:pPr>
            <a:r>
              <a:rPr lang="en-US" altLang="ko-KR" sz="3600" dirty="0"/>
              <a:t>4. Legal and financial troubles Trump&amp;#39;s actions in last days as President increase his legal jeopardy Trump's actions in last days as President increase his legal jeopardy Though Trump, in private, still contends he won the 2020 election, he has fully resigned himself to leaving the White House and entering life as a private citizen -- and with it the potential legal exposure and business troubles sparked by his role in inciting the riots last week. : 1.8870797937381494</a:t>
            </a:r>
          </a:p>
          <a:p>
            <a:pPr marL="0" indent="0">
              <a:buFont typeface="Arial" panose="020B0604020202020204" pitchFamily="34" charset="0"/>
              <a:buNone/>
            </a:pPr>
            <a:r>
              <a:rPr lang="en-US" altLang="ko-KR" sz="3600" dirty="0">
                <a:solidFill>
                  <a:srgbClr val="FF0000"/>
                </a:solidFill>
              </a:rPr>
              <a:t>5. Trump's senior advisers in the White House have said they don't believe Senate Majority Leader Mitch McConnell will vote to convict him, but is happy to let the option hang over his head during his final days in the White House, given his deep anger at the President. : 1.7220056649407747</a:t>
            </a:r>
          </a:p>
          <a:p>
            <a:pPr marL="0" indent="0">
              <a:buFont typeface="Arial" panose="020B0604020202020204" pitchFamily="34" charset="0"/>
              <a:buNone/>
            </a:pPr>
            <a:endParaRPr lang="en-US" altLang="ko-KR" sz="3600" dirty="0"/>
          </a:p>
        </p:txBody>
      </p:sp>
      <p:sp>
        <p:nvSpPr>
          <p:cNvPr id="25" name="내용 개체 틀 5">
            <a:extLst>
              <a:ext uri="{FF2B5EF4-FFF2-40B4-BE49-F238E27FC236}">
                <a16:creationId xmlns:a16="http://schemas.microsoft.com/office/drawing/2014/main" id="{CB33A584-FDF1-4AD1-91D5-784162FABFEF}"/>
              </a:ext>
            </a:extLst>
          </p:cNvPr>
          <p:cNvSpPr txBox="1">
            <a:spLocks/>
          </p:cNvSpPr>
          <p:nvPr/>
        </p:nvSpPr>
        <p:spPr>
          <a:xfrm>
            <a:off x="6383231" y="1192346"/>
            <a:ext cx="5183188" cy="4069550"/>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3600" dirty="0"/>
              <a:t>&lt;Summarization Using Cosine Similarity + Lemmatization&gt;</a:t>
            </a:r>
          </a:p>
          <a:p>
            <a:pPr marL="0" indent="0">
              <a:buFont typeface="Arial" panose="020B0604020202020204" pitchFamily="34" charset="0"/>
              <a:buNone/>
            </a:pPr>
            <a:r>
              <a:rPr lang="en-US" altLang="ko-KR" sz="3600" dirty="0"/>
              <a:t>1. TRUMP WHITE HOUSE Trump explodes at Nixon comparisons as he prepares to leave office Senate GOP torn over convicting Trump: 'There's no love lost' Pence commits to 'an orderly transition and to a safe inauguration' MAP: Full presidential election results He told one adviser during an expletive-laden conversation recently never to bring up the ex-president ever again. : 2.2702766182894307</a:t>
            </a:r>
          </a:p>
          <a:p>
            <a:pPr marL="0" indent="0">
              <a:buFont typeface="Arial" panose="020B0604020202020204" pitchFamily="34" charset="0"/>
              <a:buNone/>
            </a:pPr>
            <a:r>
              <a:rPr lang="en-US" altLang="ko-KR" sz="3600" dirty="0"/>
              <a:t>2. Legal and financial troubles Trump&amp;#39;s actions in last days as President increase his legal jeopardy Trump's actions in last days as President increase his legal jeopardy Though Trump, in private, still contends he won the 2020 election, he has fully resigned himself to leaving the White House and entering life as a private citizen -- and with it the potential legal exposure and business troubles sparked by his role in inciting the riots last week. : 2.0094243476340283</a:t>
            </a:r>
          </a:p>
          <a:p>
            <a:pPr marL="0" indent="0">
              <a:buFont typeface="Arial" panose="020B0604020202020204" pitchFamily="34" charset="0"/>
              <a:buNone/>
            </a:pPr>
            <a:r>
              <a:rPr lang="en-US" altLang="ko-KR" sz="3600" dirty="0"/>
              <a:t>3. A person familiar with the matter said the White House Military Office will ensure there are multiple nuclear footballs -- one to accompany Trump to Florida and one that will be ready in Washington for when Biden officially becomes president. : 1.95664581607479</a:t>
            </a:r>
          </a:p>
          <a:p>
            <a:pPr marL="0" indent="0">
              <a:buFont typeface="Arial" panose="020B0604020202020204" pitchFamily="34" charset="0"/>
              <a:buNone/>
            </a:pPr>
            <a:r>
              <a:rPr lang="en-US" altLang="ko-KR" sz="3600" dirty="0">
                <a:solidFill>
                  <a:srgbClr val="FF0000"/>
                </a:solidFill>
              </a:rPr>
              <a:t>4. Initially, Trump had planned to depart the White House a day early. : 1.891656483727373</a:t>
            </a:r>
          </a:p>
          <a:p>
            <a:pPr marL="0" indent="0">
              <a:buFont typeface="Arial" panose="020B0604020202020204" pitchFamily="34" charset="0"/>
              <a:buNone/>
            </a:pPr>
            <a:r>
              <a:rPr lang="en-US" altLang="ko-KR" sz="3600" dirty="0">
                <a:solidFill>
                  <a:srgbClr val="FF0000"/>
                </a:solidFill>
              </a:rPr>
              <a:t>5. Trump's senior advisers in the White House have said they don't believe Senate Majority Leader Mitch McConnell will vote to convict him, but is happy to let the option hang over his head during his final days in the White House, given his deep anger at the President. : 1.8397000282933447</a:t>
            </a:r>
          </a:p>
          <a:p>
            <a:pPr marL="0" indent="0">
              <a:buFont typeface="Arial" panose="020B0604020202020204" pitchFamily="34" charset="0"/>
              <a:buNone/>
            </a:pPr>
            <a:r>
              <a:rPr lang="en-US" altLang="ko-KR" sz="3600" dirty="0"/>
              <a:t>&lt;Summarization Using TF-IDF &amp; Cosine Similarity + Lemmatization&gt;</a:t>
            </a:r>
          </a:p>
          <a:p>
            <a:pPr marL="0" indent="0">
              <a:buFont typeface="Arial" panose="020B0604020202020204" pitchFamily="34" charset="0"/>
              <a:buNone/>
            </a:pPr>
            <a:r>
              <a:rPr lang="en-US" altLang="ko-KR" sz="3600" dirty="0"/>
              <a:t>1. TRUMP WHITE HOUSE Trump explodes at Nixon comparisons as he prepares to leave office Senate GOP torn over convicting Trump: 'There's no love lost' Pence commits to 'an orderly transition and to a safe inauguration' MAP: Full presidential election results He told one adviser during an expletive-laden conversation recently never to bring up the ex-president ever again. : 2.008348990629291</a:t>
            </a:r>
          </a:p>
          <a:p>
            <a:pPr marL="0" indent="0">
              <a:buFont typeface="Arial" panose="020B0604020202020204" pitchFamily="34" charset="0"/>
              <a:buNone/>
            </a:pPr>
            <a:r>
              <a:rPr lang="en-US" altLang="ko-KR" sz="3600" dirty="0"/>
              <a:t>2. A person familiar with the matter said the White House Military Office will ensure there are multiple nuclear footballs — one to accompany Trump to Florida and one that will be ready in Washington for when Biden officially becomes president. : 1.9229337638813795</a:t>
            </a:r>
          </a:p>
          <a:p>
            <a:pPr marL="0" indent="0">
              <a:buFont typeface="Arial" panose="020B0604020202020204" pitchFamily="34" charset="0"/>
              <a:buNone/>
            </a:pPr>
            <a:r>
              <a:rPr lang="en-US" altLang="ko-KR" sz="3600" dirty="0"/>
              <a:t>3. Legal and financial troubles Trump&amp;#39;s actions in last days as President increase his legal jeopardy Trump's actions in last days as President increase his legal jeopardy Though Trump, in private, still contends he won the 2020 election, he has fully resigned himself to leaving the White House and entering life as a private citizen — and with it the potential legal exposure and business troubles sparked by his role in inciting the riots last week. : 1.8697585394388172</a:t>
            </a:r>
          </a:p>
          <a:p>
            <a:pPr marL="0" indent="0">
              <a:buFont typeface="Arial" panose="020B0604020202020204" pitchFamily="34" charset="0"/>
              <a:buNone/>
            </a:pPr>
            <a:r>
              <a:rPr lang="en-US" altLang="ko-KR" sz="3600" dirty="0"/>
              <a:t>4. Eager for a final taste of the pomp of being president, Trump has asked for a major send-off on Inauguration Day next week, according to people familiar with the matter, before one last presidential flight to Palm Beach. : 1.8103496044466647</a:t>
            </a:r>
          </a:p>
          <a:p>
            <a:pPr marL="0" indent="0">
              <a:buFont typeface="Arial" panose="020B0604020202020204" pitchFamily="34" charset="0"/>
              <a:buNone/>
            </a:pPr>
            <a:r>
              <a:rPr lang="en-US" altLang="ko-KR" sz="3600" dirty="0">
                <a:solidFill>
                  <a:srgbClr val="FF0000"/>
                </a:solidFill>
              </a:rPr>
              <a:t>5. Initially, Trump had planned to depart the White House a day early. : 1.7580115189584187</a:t>
            </a:r>
          </a:p>
        </p:txBody>
      </p:sp>
      <p:cxnSp>
        <p:nvCxnSpPr>
          <p:cNvPr id="26" name="직선 연결선 25">
            <a:extLst>
              <a:ext uri="{FF2B5EF4-FFF2-40B4-BE49-F238E27FC236}">
                <a16:creationId xmlns:a16="http://schemas.microsoft.com/office/drawing/2014/main" id="{3269C099-2A04-4FE7-A31D-3C69E9B7AA13}"/>
              </a:ext>
            </a:extLst>
          </p:cNvPr>
          <p:cNvCxnSpPr>
            <a:cxnSpLocks/>
          </p:cNvCxnSpPr>
          <p:nvPr/>
        </p:nvCxnSpPr>
        <p:spPr>
          <a:xfrm flipV="1">
            <a:off x="6087716" y="1192346"/>
            <a:ext cx="0" cy="4924979"/>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623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2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https://edition.cnn.com/2021/01/14/politics/police-officers-capitol-riot-hodges-fanone/index.html</a:t>
            </a:r>
            <a:r>
              <a:rPr lang="en-US" altLang="ko-KR" sz="1400" dirty="0">
                <a:solidFill>
                  <a:schemeClr val="bg1"/>
                </a:solidFill>
              </a:rPr>
              <a:t>)</a:t>
            </a:r>
            <a:br>
              <a:rPr lang="en-US" altLang="ko-KR" dirty="0"/>
            </a:br>
            <a:endParaRPr lang="ko-KR" altLang="en-US" dirty="0"/>
          </a:p>
        </p:txBody>
      </p:sp>
      <p:sp>
        <p:nvSpPr>
          <p:cNvPr id="4" name="직사각형 3">
            <a:extLst>
              <a:ext uri="{FF2B5EF4-FFF2-40B4-BE49-F238E27FC236}">
                <a16:creationId xmlns:a16="http://schemas.microsoft.com/office/drawing/2014/main" id="{E3DD63E7-108F-40B9-A52B-392FCF0AAC16}"/>
              </a:ext>
            </a:extLst>
          </p:cNvPr>
          <p:cNvSpPr/>
          <p:nvPr/>
        </p:nvSpPr>
        <p:spPr>
          <a:xfrm>
            <a:off x="656016" y="924627"/>
            <a:ext cx="10697378" cy="5478423"/>
          </a:xfrm>
          <a:prstGeom prst="rect">
            <a:avLst/>
          </a:prstGeom>
        </p:spPr>
        <p:txBody>
          <a:bodyPr wrap="square">
            <a:spAutoFit/>
          </a:bodyPr>
          <a:lstStyle/>
          <a:p>
            <a:r>
              <a:rPr lang="en-US" altLang="ko-KR" sz="1400" dirty="0"/>
              <a:t>As DC Metropolitan Police Officer Michael </a:t>
            </a:r>
            <a:r>
              <a:rPr lang="en-US" altLang="ko-KR" sz="1400" dirty="0" err="1"/>
              <a:t>Fanone</a:t>
            </a:r>
            <a:r>
              <a:rPr lang="en-US" altLang="ko-KR" sz="1400" dirty="0"/>
              <a:t> lay on the ground at the US Capitol building, stunned and injured, he knew a group of rioters were stripping him of his gear. They grabbed spare ammunition, ripped the police radio off his chest and even stole his badge. Then, </a:t>
            </a:r>
            <a:r>
              <a:rPr lang="en-US" altLang="ko-KR" sz="1400" dirty="0" err="1"/>
              <a:t>Fanone</a:t>
            </a:r>
            <a:r>
              <a:rPr lang="en-US" altLang="ko-KR" sz="1400" dirty="0"/>
              <a:t>, who had just been Tasered several times in the back of the neck, heard something chilling that made him go into survival mode. "Some guys started getting a hold of my gun and they were screaming out, 'Kill him with his own gun,'" said </a:t>
            </a:r>
            <a:r>
              <a:rPr lang="en-US" altLang="ko-KR" sz="1400" dirty="0" err="1"/>
              <a:t>Fanone</a:t>
            </a:r>
            <a:r>
              <a:rPr lang="en-US" altLang="ko-KR" sz="1400" dirty="0"/>
              <a:t>, who's been a police officer for almost two decades. Key arrests so far from the Capitol riot Key arrests so far from the Capitol riot </a:t>
            </a:r>
            <a:r>
              <a:rPr lang="en-US" altLang="ko-KR" sz="1400" dirty="0" err="1"/>
              <a:t>Fanone</a:t>
            </a:r>
            <a:r>
              <a:rPr lang="en-US" altLang="ko-KR" sz="1400" dirty="0"/>
              <a:t>, one of three officers who spoke with CNN, described his experience fighting a mob of President Donald Trump's supporters who'd invaded the Capitol in an insurrection unheard of in modern American history. Federal officials have said the details of the violence that come out will be disturbing. "People are going to be shocked by some of the egregious contact that happened in the Capitol," acting US Attorney Michael Sherwin said Tuesday in reference to attacks on police officers. </a:t>
            </a:r>
            <a:r>
              <a:rPr lang="en-US" altLang="ko-KR" sz="1400" dirty="0" err="1"/>
              <a:t>Fanone</a:t>
            </a:r>
            <a:r>
              <a:rPr lang="en-US" altLang="ko-KR" sz="1400" dirty="0"/>
              <a:t>, a narcotics detective who works in plain clothes, heard the commotion at the Capitol and grabbed his still brand-new police uniform that had been hanging in his locker and put it on for the first time, he said. He raced to the building with his partner and helped officers who were being pushed back by rioters. Metropolitan Police Officer Michael </a:t>
            </a:r>
            <a:r>
              <a:rPr lang="en-US" altLang="ko-KR" sz="1400" dirty="0" err="1"/>
              <a:t>Fanone</a:t>
            </a:r>
            <a:r>
              <a:rPr lang="en-US" altLang="ko-KR" sz="1400" dirty="0"/>
              <a:t> Metropolitan Police Officer Michael </a:t>
            </a:r>
            <a:r>
              <a:rPr lang="en-US" altLang="ko-KR" sz="1400" dirty="0" err="1"/>
              <a:t>Fanone</a:t>
            </a:r>
            <a:r>
              <a:rPr lang="en-US" altLang="ko-KR" sz="1400" dirty="0"/>
              <a:t> But </a:t>
            </a:r>
            <a:r>
              <a:rPr lang="en-US" altLang="ko-KR" sz="1400" dirty="0" err="1"/>
              <a:t>Fanone</a:t>
            </a:r>
            <a:r>
              <a:rPr lang="en-US" altLang="ko-KR" sz="1400" dirty="0"/>
              <a:t>, who said he'd rather be shot than be pulled into a crowd where he had no control, was suddenly in his biggest nightmare as an officer. And in those few moments, </a:t>
            </a:r>
            <a:r>
              <a:rPr lang="en-US" altLang="ko-KR" sz="1400" dirty="0" err="1"/>
              <a:t>Fanone</a:t>
            </a:r>
            <a:r>
              <a:rPr lang="en-US" altLang="ko-KR" sz="1400" dirty="0"/>
              <a:t> considered using deadly force. He thought about using his gun but knew that he didn't have enough fire power and he'd soon be overpowered again, except this time they would probably use his gun against him and they'd have all the reason to end his life. "So, the other option I thought of was to try to appeal to somebody's humanity. And I just remember yelling out that I have kids. And it seemed to work," said the 40-year-old father of four. FBI Director Wray says over 200 suspects identified in US Capitol riots FBI Director Wray says over 200 suspects identified in US Capitol riots A group within the rioters circled </a:t>
            </a:r>
            <a:r>
              <a:rPr lang="en-US" altLang="ko-KR" sz="1400" dirty="0" err="1"/>
              <a:t>Fanone</a:t>
            </a:r>
            <a:r>
              <a:rPr lang="en-US" altLang="ko-KR" sz="1400" dirty="0"/>
              <a:t> and protected him until help arrived, saving his life. "Thank you, but f*** you for being there," </a:t>
            </a:r>
            <a:r>
              <a:rPr lang="en-US" altLang="ko-KR" sz="1400" dirty="0" err="1"/>
              <a:t>Fanone</a:t>
            </a:r>
            <a:r>
              <a:rPr lang="en-US" altLang="ko-KR" sz="1400" dirty="0"/>
              <a:t> said of the rioters who protected him in that moment. </a:t>
            </a:r>
            <a:r>
              <a:rPr lang="en-US" altLang="ko-KR" sz="1400" dirty="0" err="1"/>
              <a:t>Fanone's</a:t>
            </a:r>
            <a:r>
              <a:rPr lang="en-US" altLang="ko-KR" sz="1400" dirty="0"/>
              <a:t> anger and frustration was a sentiment felt by law enforcement around the country, furious that Trump supporters had breached the grounds of the Capitol on the very day Joe Biden's win was confirmed by the House and Senate. </a:t>
            </a:r>
            <a:r>
              <a:rPr lang="en-US" altLang="ko-KR" sz="1400" dirty="0" err="1"/>
              <a:t>Fanone's</a:t>
            </a:r>
            <a:r>
              <a:rPr lang="en-US" altLang="ko-KR" sz="1400" dirty="0"/>
              <a:t> dramatic encounter with the Trump supporting rioters was repeated all over the grounds of the US Capitol as law enforcement officers battled to push them back. </a:t>
            </a:r>
            <a:r>
              <a:rPr lang="en-US" altLang="ko-KR" sz="1400" dirty="0" err="1"/>
              <a:t>Fanone</a:t>
            </a:r>
            <a:r>
              <a:rPr lang="en-US" altLang="ko-KR" sz="1400" dirty="0"/>
              <a:t>, one of scores of officers who were injured in the brutal battle, shared his story for the first time, still suffering the effects of a mild heart attack</a:t>
            </a:r>
            <a:endParaRPr lang="ko-KR" altLang="en-US" sz="1400" dirty="0"/>
          </a:p>
        </p:txBody>
      </p:sp>
    </p:spTree>
    <p:extLst>
      <p:ext uri="{BB962C8B-B14F-4D97-AF65-F5344CB8AC3E}">
        <p14:creationId xmlns:p14="http://schemas.microsoft.com/office/powerpoint/2010/main" val="358002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2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https://edition.cnn.com/2021/01/14/politics/police-officers-capitol-riot-hodges-fanone/index.html</a:t>
            </a:r>
            <a:r>
              <a:rPr lang="en-US" altLang="ko-KR" sz="1400" dirty="0">
                <a:solidFill>
                  <a:schemeClr val="bg1"/>
                </a:solidFill>
              </a:rPr>
              <a:t>)</a:t>
            </a:r>
            <a:br>
              <a:rPr lang="en-US" altLang="ko-KR" dirty="0"/>
            </a:br>
            <a:endParaRPr lang="ko-KR" altLang="en-US" dirty="0"/>
          </a:p>
        </p:txBody>
      </p:sp>
      <p:sp>
        <p:nvSpPr>
          <p:cNvPr id="3" name="직사각형 2">
            <a:extLst>
              <a:ext uri="{FF2B5EF4-FFF2-40B4-BE49-F238E27FC236}">
                <a16:creationId xmlns:a16="http://schemas.microsoft.com/office/drawing/2014/main" id="{6CB7739C-730F-4C7B-842B-D990F3CDEFF6}"/>
              </a:ext>
            </a:extLst>
          </p:cNvPr>
          <p:cNvSpPr/>
          <p:nvPr/>
        </p:nvSpPr>
        <p:spPr>
          <a:xfrm>
            <a:off x="471739" y="1003959"/>
            <a:ext cx="11065932" cy="5693866"/>
          </a:xfrm>
          <a:prstGeom prst="rect">
            <a:avLst/>
          </a:prstGeom>
        </p:spPr>
        <p:txBody>
          <a:bodyPr wrap="square">
            <a:spAutoFit/>
          </a:bodyPr>
          <a:lstStyle/>
          <a:p>
            <a:r>
              <a:rPr lang="en-US" altLang="ko-KR" sz="1400" dirty="0"/>
              <a:t>Since the breach of the Capitol, investigators have been dissecting every aspect of the day's events, from the response of US Capitol Police to the nationwide manhunt for everyone involved. Hear photographer describe terrifying moment on Capitol Hill 02:24 Investigators are now looking into the notion that here was some level of planning, with enough evidence to indicate that it was not just a protest that got out of control, law enforcement sources tell CNN. "Certainly some things that we saw on the ground were some indication that there were some coordination going on, but I think as we get further into the investigation, a lot of that will be revealed," acting MPD Chief Robert </a:t>
            </a:r>
            <a:r>
              <a:rPr lang="en-US" altLang="ko-KR" sz="1400" dirty="0" err="1"/>
              <a:t>Contee</a:t>
            </a:r>
            <a:r>
              <a:rPr lang="en-US" altLang="ko-KR" sz="1400" dirty="0"/>
              <a:t> told reporters Thursday. </a:t>
            </a:r>
            <a:r>
              <a:rPr lang="en-US" altLang="ko-KR" sz="1400" dirty="0" err="1"/>
              <a:t>Fanone</a:t>
            </a:r>
            <a:r>
              <a:rPr lang="en-US" altLang="ko-KR" sz="1400" dirty="0"/>
              <a:t> said the rioters had weapons, either of their own or taken from his fellow police. "We were getting chemical irritants sprayed. They had pipes and different metal objects, batons, some of which I think they had taken from law enforcement personnel. They had been striking us with those," said </a:t>
            </a:r>
            <a:r>
              <a:rPr lang="en-US" altLang="ko-KR" sz="1400" dirty="0" err="1"/>
              <a:t>Fanone</a:t>
            </a:r>
            <a:r>
              <a:rPr lang="en-US" altLang="ko-KR" sz="1400" dirty="0"/>
              <a:t>, who added that he wasn't going to be sitting at a desk while an insurrection was happening at the Capitol. Lawmakers take new security steps and voice growing frustration over safety concerns following deadly riot Lawmakers take new security steps and voice growing frustration over safety concerns following deadly riot "And then it was just the sheer number of rioters. The force that was coming from that side," he added. "It was difficult to offer any resistance when you're only about 30 guys going up against 15,000." Fighting off 'bear mace' Officer Christina </a:t>
            </a:r>
            <a:r>
              <a:rPr lang="en-US" altLang="ko-KR" sz="1400" dirty="0" err="1"/>
              <a:t>Laury</a:t>
            </a:r>
            <a:r>
              <a:rPr lang="en-US" altLang="ko-KR" sz="1400" dirty="0"/>
              <a:t>, a member of the Metropolitan Police Department's gun recovery unit, got to the Capitol at around 12:30 p.m. ET and saw the riotous groups gaining ground. </a:t>
            </a:r>
            <a:r>
              <a:rPr lang="en-US" altLang="ko-KR" sz="1400" dirty="0" err="1"/>
              <a:t>Laury</a:t>
            </a:r>
            <a:r>
              <a:rPr lang="en-US" altLang="ko-KR" sz="1400" dirty="0"/>
              <a:t>, who was guarding the line to make sure there were no gaps for anyone to slip through, was hit with a much stronger type of pepper spray that's supposed to be used only on bears, she said. "The individuals were pushing officers, hitting officers. They were spraying us with what we were calling, essentially, bear mace, because you use it on bears," she said. "Unfortunately, it shuts you down for a while. It's way worse than pepper spray," </a:t>
            </a:r>
            <a:r>
              <a:rPr lang="en-US" altLang="ko-KR" sz="1400" dirty="0" err="1"/>
              <a:t>Laury</a:t>
            </a:r>
            <a:r>
              <a:rPr lang="en-US" altLang="ko-KR" sz="1400" dirty="0"/>
              <a:t> added. "It seals your eyes shut. ... You've got to spray and douse yourself with water. And in those moments it's scary because you can't see anything and have people that are fighting to get through." She was lucky enough not to be struck with anything but saw others beaten with objects. "They were getting hit with metal objects. Metal poles. I remember seeing pitchforks. They're getting sprayed, knocked down," said </a:t>
            </a:r>
            <a:r>
              <a:rPr lang="en-US" altLang="ko-KR" sz="1400" dirty="0" err="1"/>
              <a:t>Laury</a:t>
            </a:r>
            <a:r>
              <a:rPr lang="en-US" altLang="ko-KR" sz="1400" dirty="0"/>
              <a:t>, who added that reinforcements kept rotating in so others could rest during the hours-long battle. "Just puling officers back to heal up and (reinforcements) stepping in to get to the front line. And then they go down and more officers step in and the officers that were knocked down, they're better again and they're just battling because the bottom line is, we're not letting anyone through." 'He was practically foaming at the mouth' Officer Daniel Hodges was one of those officers who tried to battle back rioters but was roughed up in the fight</a:t>
            </a:r>
            <a:endParaRPr lang="ko-KR" altLang="en-US" sz="1400" dirty="0"/>
          </a:p>
        </p:txBody>
      </p:sp>
    </p:spTree>
    <p:extLst>
      <p:ext uri="{BB962C8B-B14F-4D97-AF65-F5344CB8AC3E}">
        <p14:creationId xmlns:p14="http://schemas.microsoft.com/office/powerpoint/2010/main" val="158230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2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https://edition.cnn.com/2021/01/14/politics/police-officers-capitol-riot-hodges-fanone/index.html</a:t>
            </a:r>
            <a:r>
              <a:rPr lang="en-US" altLang="ko-KR" sz="1400" dirty="0">
                <a:solidFill>
                  <a:schemeClr val="bg1"/>
                </a:solidFill>
              </a:rPr>
              <a:t>)</a:t>
            </a:r>
            <a:br>
              <a:rPr lang="en-US" altLang="ko-KR" dirty="0"/>
            </a:br>
            <a:endParaRPr lang="ko-KR" altLang="en-US" dirty="0"/>
          </a:p>
        </p:txBody>
      </p:sp>
      <p:sp>
        <p:nvSpPr>
          <p:cNvPr id="4" name="직사각형 3">
            <a:extLst>
              <a:ext uri="{FF2B5EF4-FFF2-40B4-BE49-F238E27FC236}">
                <a16:creationId xmlns:a16="http://schemas.microsoft.com/office/drawing/2014/main" id="{4C0BA6C2-1291-48B4-A173-BDA8EDFC957B}"/>
              </a:ext>
            </a:extLst>
          </p:cNvPr>
          <p:cNvSpPr/>
          <p:nvPr/>
        </p:nvSpPr>
        <p:spPr>
          <a:xfrm>
            <a:off x="463220" y="1203879"/>
            <a:ext cx="11082969" cy="4893647"/>
          </a:xfrm>
          <a:prstGeom prst="rect">
            <a:avLst/>
          </a:prstGeom>
        </p:spPr>
        <p:txBody>
          <a:bodyPr wrap="square">
            <a:spAutoFit/>
          </a:bodyPr>
          <a:lstStyle/>
          <a:p>
            <a:r>
              <a:rPr lang="en-US" altLang="ko-KR" sz="1400" dirty="0"/>
              <a:t>. Hodges gained notice after footage of him circulated being crushed by a door. The 32-year-old officer is seen in the clip with blood dripping through his teeth as he kept gasping for enough air so he could yell "Help" at the top of his lungs. Hodges raced to the Capitol to offer support like many others and soon found himself being assaulted from an angry mob that, he said, believed they were patriots. Metropolitan Police Officer Daniel Hodges Metropolitan Police Officer Daniel Hodges "There's a guy ripping my mask off, he was able to rip away the baton and beat me with it," said Hodges, who was stuck in the door and added that his arm was bent before they ripped the weapon away. "He was practically foaming at the mouth so just, these people were true believers in the worst way." Hodges was eventually rescued by other officers who eventually came to his aid. "You know things were looking bad," said Hodges, who miraculously walked away with no major injuries and may have suffered a minor concussion. "I was calling out for all I was worth, and an officer behind me was able to get me enough room to pull me out of there and get me to the rear so I was able to extricate myself." This was Hodges's first visit to the Capitol building. Ex-FBI director on what investigators are looking for after Capitol riot 02:06 'They felt entitled' The patrol officer said he had been hearing about the possibility of violence for years so he wasn't surprised that the rioters would storm the Capitol. What did surprise him was how the insurrectionists thought the police would be on their side. "Some of them felt like we would be fast friends because so many of them have been vocal," Hodges said. "They say things like, 'Yeah, we've been supporting you through all this Black Lives Matter stuff, you should have our back' and they felt entitled." He added, "They felt like they would just walk up there and tell us that they're here to take back Congress and we would agree with them and we'd walk in hand in hand and just take over the nation. But obviously that's not the case and it will never be the case." Now, only days before Biden's inauguration, federal authorities are warning of other threats that may come. US Attorney: Looking at sedition and conspiracy cases US Attorney: Looking at sedition and conspiracy cases 03:02 DC Mayor Muriel Bowser has publicly warned people not to come to the city for the inauguration. Hodges echoed her sentiments, and wanted not only residents, but Trump supporters and extremists to stay home too. But with one caveat. "Stay home. Stop this," said Hodges. "On the other hand, I hope they're caught. Let's leave it at that."</a:t>
            </a:r>
            <a:br>
              <a:rPr lang="en-US" altLang="ko-KR" sz="4400" dirty="0"/>
            </a:br>
            <a:endParaRPr lang="ko-KR" altLang="en-US" dirty="0"/>
          </a:p>
        </p:txBody>
      </p:sp>
    </p:spTree>
    <p:extLst>
      <p:ext uri="{BB962C8B-B14F-4D97-AF65-F5344CB8AC3E}">
        <p14:creationId xmlns:p14="http://schemas.microsoft.com/office/powerpoint/2010/main" val="3227450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0" y="305810"/>
            <a:ext cx="2857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524897"/>
            <a:ext cx="11762159" cy="624438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235636" y="439481"/>
            <a:ext cx="11621001" cy="60724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8008" y="-138473"/>
            <a:ext cx="2268629" cy="529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600" b="1" dirty="0">
                <a:solidFill>
                  <a:schemeClr val="bg1"/>
                </a:solidFill>
                <a:latin typeface="a고딕16" panose="02020600000000000000" pitchFamily="18" charset="-127"/>
                <a:ea typeface="a고딕16" panose="02020600000000000000" pitchFamily="18" charset="-127"/>
              </a:rPr>
              <a:t>News</a:t>
            </a:r>
            <a:r>
              <a:rPr lang="ko-KR" altLang="en-US" sz="1600" b="1" dirty="0">
                <a:solidFill>
                  <a:schemeClr val="bg1"/>
                </a:solidFill>
                <a:latin typeface="a고딕16" panose="02020600000000000000" pitchFamily="18" charset="-127"/>
                <a:ea typeface="a고딕16" panose="02020600000000000000" pitchFamily="18" charset="-127"/>
              </a:rPr>
              <a:t> </a:t>
            </a:r>
            <a:r>
              <a:rPr lang="en-US" altLang="ko-KR" sz="1600" b="1" dirty="0">
                <a:solidFill>
                  <a:schemeClr val="bg1"/>
                </a:solidFill>
                <a:latin typeface="a고딕16" panose="02020600000000000000" pitchFamily="18" charset="-127"/>
                <a:ea typeface="a고딕16" panose="02020600000000000000" pitchFamily="18" charset="-127"/>
              </a:rPr>
              <a:t>Article Test – 2 </a:t>
            </a:r>
            <a:endParaRPr lang="ko-KR" altLang="en-US" sz="16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479784" y="585619"/>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715516" y="628278"/>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6" name="직선 연결선 25">
            <a:extLst>
              <a:ext uri="{FF2B5EF4-FFF2-40B4-BE49-F238E27FC236}">
                <a16:creationId xmlns:a16="http://schemas.microsoft.com/office/drawing/2014/main" id="{3269C099-2A04-4FE7-A31D-3C69E9B7AA13}"/>
              </a:ext>
            </a:extLst>
          </p:cNvPr>
          <p:cNvCxnSpPr>
            <a:cxnSpLocks/>
          </p:cNvCxnSpPr>
          <p:nvPr/>
        </p:nvCxnSpPr>
        <p:spPr>
          <a:xfrm flipV="1">
            <a:off x="6087716" y="1192346"/>
            <a:ext cx="0" cy="4924979"/>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3" name="내용 개체 틀 3">
            <a:extLst>
              <a:ext uri="{FF2B5EF4-FFF2-40B4-BE49-F238E27FC236}">
                <a16:creationId xmlns:a16="http://schemas.microsoft.com/office/drawing/2014/main" id="{0BE1B8C6-4F66-4AF2-8114-982EB7550167}"/>
              </a:ext>
            </a:extLst>
          </p:cNvPr>
          <p:cNvSpPr txBox="1">
            <a:spLocks/>
          </p:cNvSpPr>
          <p:nvPr/>
        </p:nvSpPr>
        <p:spPr>
          <a:xfrm>
            <a:off x="805032" y="1120596"/>
            <a:ext cx="5157787" cy="555431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Similarity&gt;</a:t>
            </a:r>
          </a:p>
          <a:p>
            <a:pPr marL="0" indent="0">
              <a:buFont typeface="Arial" panose="020B0604020202020204" pitchFamily="34" charset="0"/>
              <a:buNone/>
            </a:pPr>
            <a:r>
              <a:rPr lang="en-US" altLang="ko-KR" sz="4000" dirty="0"/>
              <a:t>1. They had been striking us with those," said </a:t>
            </a:r>
            <a:r>
              <a:rPr lang="en-US" altLang="ko-KR" sz="4000" dirty="0" err="1"/>
              <a:t>Fanone</a:t>
            </a:r>
            <a:r>
              <a:rPr lang="en-US" altLang="ko-KR" sz="4000" dirty="0"/>
              <a:t>, who added that he wasn't going to be sitting at a desk while an insurrection was happening at the Capitol. : 1.9299626231382065</a:t>
            </a:r>
          </a:p>
          <a:p>
            <a:pPr marL="0" indent="0">
              <a:buFont typeface="Arial" panose="020B0604020202020204" pitchFamily="34" charset="0"/>
              <a:buNone/>
            </a:pPr>
            <a:r>
              <a:rPr lang="en-US" altLang="ko-KR" sz="4000" dirty="0"/>
              <a:t>2. </a:t>
            </a:r>
            <a:r>
              <a:rPr lang="en-US" altLang="ko-KR" sz="4000" dirty="0" err="1"/>
              <a:t>Fanone's</a:t>
            </a:r>
            <a:r>
              <a:rPr lang="en-US" altLang="ko-KR" sz="4000" dirty="0"/>
              <a:t> dramatic encounter with the Trump supporting rioters was repeated all over the grounds of the US Capitol as law enforcement officers battled to push them back. : 1.8435394980588447</a:t>
            </a:r>
          </a:p>
          <a:p>
            <a:pPr marL="0" indent="0">
              <a:buFont typeface="Arial" panose="020B0604020202020204" pitchFamily="34" charset="0"/>
              <a:buNone/>
            </a:pPr>
            <a:r>
              <a:rPr lang="en-US" altLang="ko-KR" sz="4000" dirty="0"/>
              <a:t>3. "People are going to be shocked by some of the egregious contact that happened in the Capitol," acting US Attorney Michael Sherwin said Tuesday in reference to attacks on police officers. : 1.8268884029343817</a:t>
            </a:r>
          </a:p>
          <a:p>
            <a:pPr marL="0" indent="0">
              <a:buFont typeface="Arial" panose="020B0604020202020204" pitchFamily="34" charset="0"/>
              <a:buNone/>
            </a:pPr>
            <a:r>
              <a:rPr lang="en-US" altLang="ko-KR" sz="4000" dirty="0"/>
              <a:t>4. As DC Metropolitan Police Officer Michael </a:t>
            </a:r>
            <a:r>
              <a:rPr lang="en-US" altLang="ko-KR" sz="4000" dirty="0" err="1"/>
              <a:t>Fanone</a:t>
            </a:r>
            <a:r>
              <a:rPr lang="en-US" altLang="ko-KR" sz="4000" dirty="0"/>
              <a:t> lay on the ground at the US Capitol building, stunned and injured, he knew a group of rioters were stripping him of his gear. : 1.8016845691849985</a:t>
            </a:r>
          </a:p>
          <a:p>
            <a:pPr marL="0" indent="0">
              <a:buFont typeface="Arial" panose="020B0604020202020204" pitchFamily="34" charset="0"/>
              <a:buNone/>
            </a:pPr>
            <a:r>
              <a:rPr lang="en-US" altLang="ko-KR" sz="4000" dirty="0"/>
              <a:t>5. Ex-FBI director on what investigators are looking for after Capitol riot 02:06 'They felt entitled' The patrol officer said he had been hearing about the possibility of violence for years so he wasn't surprised that the rioters would storm the Capitol. : 1.725692232458719</a:t>
            </a:r>
          </a:p>
          <a:p>
            <a:pPr marL="0" indent="0">
              <a:buFont typeface="Arial" panose="020B0604020202020204" pitchFamily="34" charset="0"/>
              <a:buNone/>
            </a:pPr>
            <a:r>
              <a:rPr lang="en-US" altLang="ko-KR" sz="4000" dirty="0"/>
              <a:t>&lt;Summarization Using TF-IDF &amp; Cosine Similarity&gt;</a:t>
            </a:r>
          </a:p>
          <a:p>
            <a:pPr marL="0" indent="0">
              <a:buFont typeface="Arial" panose="020B0604020202020204" pitchFamily="34" charset="0"/>
              <a:buNone/>
            </a:pPr>
            <a:r>
              <a:rPr lang="en-US" altLang="ko-KR" sz="4000" dirty="0"/>
              <a:t>1. They had been striking us with those," said </a:t>
            </a:r>
            <a:r>
              <a:rPr lang="en-US" altLang="ko-KR" sz="4000" dirty="0" err="1"/>
              <a:t>Fanone</a:t>
            </a:r>
            <a:r>
              <a:rPr lang="en-US" altLang="ko-KR" sz="4000" dirty="0"/>
              <a:t>, who added that he wasn't going to be sitting at a desk while an insurrection was happening at the Capitol. : 1.864937760519933</a:t>
            </a:r>
          </a:p>
          <a:p>
            <a:pPr marL="0" indent="0">
              <a:buFont typeface="Arial" panose="020B0604020202020204" pitchFamily="34" charset="0"/>
              <a:buNone/>
            </a:pPr>
            <a:r>
              <a:rPr lang="en-US" altLang="ko-KR" sz="4000" dirty="0"/>
              <a:t>2. Ex-FBI director on what investigators are looking for after Capitol riot 02:06 'They felt entitled' The patrol officer said he had been hearing about the possibility of violence for years so he wasn't surprised that the rioters would storm the Capitol. : 1.8574996815601343</a:t>
            </a:r>
          </a:p>
          <a:p>
            <a:pPr marL="0" indent="0">
              <a:buFont typeface="Arial" panose="020B0604020202020204" pitchFamily="34" charset="0"/>
              <a:buNone/>
            </a:pPr>
            <a:r>
              <a:rPr lang="en-US" altLang="ko-KR" sz="4000" dirty="0">
                <a:solidFill>
                  <a:srgbClr val="FF0000"/>
                </a:solidFill>
              </a:rPr>
              <a:t>3. Metropolitan Police Officer Michael </a:t>
            </a:r>
            <a:r>
              <a:rPr lang="en-US" altLang="ko-KR" sz="4000" dirty="0" err="1">
                <a:solidFill>
                  <a:srgbClr val="FF0000"/>
                </a:solidFill>
              </a:rPr>
              <a:t>Fanone</a:t>
            </a:r>
            <a:r>
              <a:rPr lang="en-US" altLang="ko-KR" sz="4000" dirty="0">
                <a:solidFill>
                  <a:srgbClr val="FF0000"/>
                </a:solidFill>
              </a:rPr>
              <a:t> Metropolitan Police Officer Michael </a:t>
            </a:r>
            <a:r>
              <a:rPr lang="en-US" altLang="ko-KR" sz="4000" dirty="0" err="1">
                <a:solidFill>
                  <a:srgbClr val="FF0000"/>
                </a:solidFill>
              </a:rPr>
              <a:t>Fanone</a:t>
            </a:r>
            <a:r>
              <a:rPr lang="en-US" altLang="ko-KR" sz="4000" dirty="0">
                <a:solidFill>
                  <a:srgbClr val="FF0000"/>
                </a:solidFill>
              </a:rPr>
              <a:t> But </a:t>
            </a:r>
            <a:r>
              <a:rPr lang="en-US" altLang="ko-KR" sz="4000" dirty="0" err="1">
                <a:solidFill>
                  <a:srgbClr val="FF0000"/>
                </a:solidFill>
              </a:rPr>
              <a:t>Fanone</a:t>
            </a:r>
            <a:r>
              <a:rPr lang="en-US" altLang="ko-KR" sz="4000" dirty="0">
                <a:solidFill>
                  <a:srgbClr val="FF0000"/>
                </a:solidFill>
              </a:rPr>
              <a:t>, who said he'd rather be shot than be pulled into a crowd where he had no control, was suddenly in his biggest nightmare as an officer. : 1.7700630391243766</a:t>
            </a:r>
          </a:p>
          <a:p>
            <a:pPr marL="0" indent="0">
              <a:buFont typeface="Arial" panose="020B0604020202020204" pitchFamily="34" charset="0"/>
              <a:buNone/>
            </a:pPr>
            <a:r>
              <a:rPr lang="en-US" altLang="ko-KR" sz="4000" dirty="0"/>
              <a:t>4. As DC Metropolitan Police Officer Michael </a:t>
            </a:r>
            <a:r>
              <a:rPr lang="en-US" altLang="ko-KR" sz="4000" dirty="0" err="1"/>
              <a:t>Fanone</a:t>
            </a:r>
            <a:r>
              <a:rPr lang="en-US" altLang="ko-KR" sz="4000" dirty="0"/>
              <a:t> lay on the ground at the US Capitol building, stunned and injured, he knew a group of rioters were stripping him of his gear. : 1.7472590754283783</a:t>
            </a:r>
          </a:p>
          <a:p>
            <a:pPr marL="0" indent="0">
              <a:buFont typeface="Arial" panose="020B0604020202020204" pitchFamily="34" charset="0"/>
              <a:buNone/>
            </a:pPr>
            <a:r>
              <a:rPr lang="en-US" altLang="ko-KR" sz="4000" dirty="0"/>
              <a:t>5. </a:t>
            </a:r>
            <a:r>
              <a:rPr lang="en-US" altLang="ko-KR" sz="4000" dirty="0" err="1"/>
              <a:t>Fanone's</a:t>
            </a:r>
            <a:r>
              <a:rPr lang="en-US" altLang="ko-KR" sz="4000" dirty="0"/>
              <a:t> dramatic encounter with the Trump supporting rioters was repeated all over the grounds of the US Capitol as law enforcement officers battled to push them back. : 1.703458573914141</a:t>
            </a:r>
          </a:p>
          <a:p>
            <a:pPr marL="0" indent="0">
              <a:buFont typeface="Arial" panose="020B0604020202020204" pitchFamily="34" charset="0"/>
              <a:buNone/>
            </a:pPr>
            <a:endParaRPr lang="en-US" altLang="ko-KR" sz="3600" dirty="0"/>
          </a:p>
        </p:txBody>
      </p:sp>
      <p:sp>
        <p:nvSpPr>
          <p:cNvPr id="14" name="내용 개체 틀 5">
            <a:extLst>
              <a:ext uri="{FF2B5EF4-FFF2-40B4-BE49-F238E27FC236}">
                <a16:creationId xmlns:a16="http://schemas.microsoft.com/office/drawing/2014/main" id="{31F84C3A-8A6C-4964-9A12-2E3D5A8D0145}"/>
              </a:ext>
            </a:extLst>
          </p:cNvPr>
          <p:cNvSpPr txBox="1">
            <a:spLocks/>
          </p:cNvSpPr>
          <p:nvPr/>
        </p:nvSpPr>
        <p:spPr>
          <a:xfrm>
            <a:off x="6194906" y="1153564"/>
            <a:ext cx="5471701" cy="4924979"/>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 + Lemmatization&gt;</a:t>
            </a:r>
          </a:p>
          <a:p>
            <a:pPr marL="0" indent="0">
              <a:buFont typeface="Arial" panose="020B0604020202020204" pitchFamily="34" charset="0"/>
              <a:buNone/>
            </a:pPr>
            <a:r>
              <a:rPr lang="en-US" altLang="ko-KR" sz="4000" dirty="0"/>
              <a:t>1. </a:t>
            </a:r>
            <a:r>
              <a:rPr lang="en-US" altLang="ko-KR" sz="4000" dirty="0" err="1"/>
              <a:t>Fanone's</a:t>
            </a:r>
            <a:r>
              <a:rPr lang="en-US" altLang="ko-KR" sz="4000" dirty="0"/>
              <a:t> dramatic encounter with the Trump supporting rioters was repeated all over the grounds of the US Capitol as law enforcement officers battled to push them back. : 1.844302166294122</a:t>
            </a:r>
          </a:p>
          <a:p>
            <a:pPr marL="0" indent="0">
              <a:buFont typeface="Arial" panose="020B0604020202020204" pitchFamily="34" charset="0"/>
              <a:buNone/>
            </a:pPr>
            <a:r>
              <a:rPr lang="en-US" altLang="ko-KR" sz="4000" dirty="0">
                <a:solidFill>
                  <a:srgbClr val="FF0000"/>
                </a:solidFill>
              </a:rPr>
              <a:t>2. Metropolitan Police Officer Michael </a:t>
            </a:r>
            <a:r>
              <a:rPr lang="en-US" altLang="ko-KR" sz="4000" dirty="0" err="1">
                <a:solidFill>
                  <a:srgbClr val="FF0000"/>
                </a:solidFill>
              </a:rPr>
              <a:t>Fanone</a:t>
            </a:r>
            <a:r>
              <a:rPr lang="en-US" altLang="ko-KR" sz="4000" dirty="0">
                <a:solidFill>
                  <a:srgbClr val="FF0000"/>
                </a:solidFill>
              </a:rPr>
              <a:t> Metropolitan Police Officer Michael </a:t>
            </a:r>
            <a:r>
              <a:rPr lang="en-US" altLang="ko-KR" sz="4000" dirty="0" err="1">
                <a:solidFill>
                  <a:srgbClr val="FF0000"/>
                </a:solidFill>
              </a:rPr>
              <a:t>Fanone</a:t>
            </a:r>
            <a:r>
              <a:rPr lang="en-US" altLang="ko-KR" sz="4000" dirty="0">
                <a:solidFill>
                  <a:srgbClr val="FF0000"/>
                </a:solidFill>
              </a:rPr>
              <a:t> But </a:t>
            </a:r>
            <a:r>
              <a:rPr lang="en-US" altLang="ko-KR" sz="4000" dirty="0" err="1">
                <a:solidFill>
                  <a:srgbClr val="FF0000"/>
                </a:solidFill>
              </a:rPr>
              <a:t>Fanone</a:t>
            </a:r>
            <a:r>
              <a:rPr lang="en-US" altLang="ko-KR" sz="4000" dirty="0">
                <a:solidFill>
                  <a:srgbClr val="FF0000"/>
                </a:solidFill>
              </a:rPr>
              <a:t>, who said he'd rather be shot than be pulled into a crowd where he had no control, was suddenly in his biggest nightmare as an officer. : 1.8047968848168838</a:t>
            </a:r>
          </a:p>
          <a:p>
            <a:pPr marL="0" indent="0">
              <a:buFont typeface="Arial" panose="020B0604020202020204" pitchFamily="34" charset="0"/>
              <a:buNone/>
            </a:pPr>
            <a:r>
              <a:rPr lang="en-US" altLang="ko-KR" sz="4000" dirty="0"/>
              <a:t>3. "People are going to be shocked by some of the egregious contact that happened in the Capitol," acting US Attorney Michael Sherwin said Tuesday in reference to attacks on police officers. : 1.7419881809288387</a:t>
            </a:r>
          </a:p>
          <a:p>
            <a:pPr marL="0" indent="0">
              <a:buFont typeface="Arial" panose="020B0604020202020204" pitchFamily="34" charset="0"/>
              <a:buNone/>
            </a:pPr>
            <a:r>
              <a:rPr lang="en-US" altLang="ko-KR" sz="4000" dirty="0"/>
              <a:t>4. As DC Metropolitan Police Officer Michael </a:t>
            </a:r>
            <a:r>
              <a:rPr lang="en-US" altLang="ko-KR" sz="4000" dirty="0" err="1"/>
              <a:t>Fanone</a:t>
            </a:r>
            <a:r>
              <a:rPr lang="en-US" altLang="ko-KR" sz="4000" dirty="0"/>
              <a:t> lay on the ground at the US Capitol building, stunned and injured, he knew a group of rioters were stripping him of his gear. : 1.7357777734260775</a:t>
            </a:r>
          </a:p>
          <a:p>
            <a:pPr marL="0" indent="0">
              <a:buFont typeface="Arial" panose="020B0604020202020204" pitchFamily="34" charset="0"/>
              <a:buNone/>
            </a:pPr>
            <a:r>
              <a:rPr lang="en-US" altLang="ko-KR" sz="4000" dirty="0"/>
              <a:t>5. They had been striking us with those," said </a:t>
            </a:r>
            <a:r>
              <a:rPr lang="en-US" altLang="ko-KR" sz="4000" dirty="0" err="1"/>
              <a:t>Fanone</a:t>
            </a:r>
            <a:r>
              <a:rPr lang="en-US" altLang="ko-KR" sz="4000" dirty="0"/>
              <a:t>, who added that he wasn't going to be sitting at a desk while an insurrection was happening at the Capitol. : 1.7139692559571058</a:t>
            </a:r>
          </a:p>
          <a:p>
            <a:pPr marL="0" indent="0">
              <a:buFont typeface="Arial" panose="020B0604020202020204" pitchFamily="34" charset="0"/>
              <a:buNone/>
            </a:pPr>
            <a:endParaRPr lang="en-US" altLang="ko-KR" sz="3600" dirty="0"/>
          </a:p>
          <a:p>
            <a:pPr marL="0" indent="0">
              <a:buFont typeface="Arial" panose="020B0604020202020204" pitchFamily="34" charset="0"/>
              <a:buNone/>
            </a:pPr>
            <a:r>
              <a:rPr lang="en-US" altLang="ko-KR" sz="4000" dirty="0"/>
              <a:t>&lt;Summarization Using TF-IDF &amp; Cosine Similarity + Lemmatization&gt;</a:t>
            </a:r>
          </a:p>
          <a:p>
            <a:pPr marL="0" indent="0">
              <a:buFont typeface="Arial" panose="020B0604020202020204" pitchFamily="34" charset="0"/>
              <a:buNone/>
            </a:pPr>
            <a:r>
              <a:rPr lang="en-US" altLang="ko-KR" sz="4000" dirty="0"/>
              <a:t>1. </a:t>
            </a:r>
            <a:r>
              <a:rPr lang="en-US" altLang="ko-KR" sz="4000" dirty="0" err="1"/>
              <a:t>Fanone's</a:t>
            </a:r>
            <a:r>
              <a:rPr lang="en-US" altLang="ko-KR" sz="4000" dirty="0"/>
              <a:t> dramatic encounter with the Trump supporting rioters was repeated all over the grounds of the US Capitol as law enforcement officers battled to push them back. : 1.7697349447080781</a:t>
            </a:r>
          </a:p>
          <a:p>
            <a:pPr marL="0" indent="0">
              <a:buFont typeface="Arial" panose="020B0604020202020204" pitchFamily="34" charset="0"/>
              <a:buNone/>
            </a:pPr>
            <a:r>
              <a:rPr lang="en-US" altLang="ko-KR" sz="4000" dirty="0"/>
              <a:t>2. Ex-FBI director on what investigators are looking for after Capitol riot 02:06 'They felt entitled' The patrol officer said he had been hearing about the possibility of violence for years so he wasn't surprised that the rioters would storm the Capitol. : 1.7123792532518416</a:t>
            </a:r>
          </a:p>
          <a:p>
            <a:pPr marL="0" indent="0">
              <a:buFont typeface="Arial" panose="020B0604020202020204" pitchFamily="34" charset="0"/>
              <a:buNone/>
            </a:pPr>
            <a:r>
              <a:rPr lang="en-US" altLang="ko-KR" sz="4000" dirty="0">
                <a:solidFill>
                  <a:srgbClr val="FF0000"/>
                </a:solidFill>
              </a:rPr>
              <a:t>3. Metropolitan Police Officer Michael </a:t>
            </a:r>
            <a:r>
              <a:rPr lang="en-US" altLang="ko-KR" sz="4000" dirty="0" err="1">
                <a:solidFill>
                  <a:srgbClr val="FF0000"/>
                </a:solidFill>
              </a:rPr>
              <a:t>Fanone</a:t>
            </a:r>
            <a:r>
              <a:rPr lang="en-US" altLang="ko-KR" sz="4000" dirty="0">
                <a:solidFill>
                  <a:srgbClr val="FF0000"/>
                </a:solidFill>
              </a:rPr>
              <a:t> Metropolitan Police Officer Michael </a:t>
            </a:r>
            <a:r>
              <a:rPr lang="en-US" altLang="ko-KR" sz="4000" dirty="0" err="1">
                <a:solidFill>
                  <a:srgbClr val="FF0000"/>
                </a:solidFill>
              </a:rPr>
              <a:t>Fanone</a:t>
            </a:r>
            <a:r>
              <a:rPr lang="en-US" altLang="ko-KR" sz="4000" dirty="0">
                <a:solidFill>
                  <a:srgbClr val="FF0000"/>
                </a:solidFill>
              </a:rPr>
              <a:t> But </a:t>
            </a:r>
            <a:r>
              <a:rPr lang="en-US" altLang="ko-KR" sz="4000" dirty="0" err="1">
                <a:solidFill>
                  <a:srgbClr val="FF0000"/>
                </a:solidFill>
              </a:rPr>
              <a:t>Fanone</a:t>
            </a:r>
            <a:r>
              <a:rPr lang="en-US" altLang="ko-KR" sz="4000" dirty="0">
                <a:solidFill>
                  <a:srgbClr val="FF0000"/>
                </a:solidFill>
              </a:rPr>
              <a:t>, who said he'd rather be shot than be pulled into a crowd where he had no control, was suddenly in his biggest nightmare as an officer. : 1.7087410415773867</a:t>
            </a:r>
          </a:p>
          <a:p>
            <a:pPr marL="0" indent="0">
              <a:buFont typeface="Arial" panose="020B0604020202020204" pitchFamily="34" charset="0"/>
              <a:buNone/>
            </a:pPr>
            <a:r>
              <a:rPr lang="en-US" altLang="ko-KR" sz="4000" dirty="0"/>
              <a:t>4. They had been striking us with those," said </a:t>
            </a:r>
            <a:r>
              <a:rPr lang="en-US" altLang="ko-KR" sz="4000" dirty="0" err="1"/>
              <a:t>Fanone</a:t>
            </a:r>
            <a:r>
              <a:rPr lang="en-US" altLang="ko-KR" sz="4000" dirty="0"/>
              <a:t>, who added that he wasn't going to be sitting at a desk while an insurrection was happening at the Capitol. : 1.6925994355169127</a:t>
            </a:r>
          </a:p>
          <a:p>
            <a:pPr marL="0" indent="0">
              <a:buFont typeface="Arial" panose="020B0604020202020204" pitchFamily="34" charset="0"/>
              <a:buNone/>
            </a:pPr>
            <a:r>
              <a:rPr lang="en-US" altLang="ko-KR" sz="4000" dirty="0"/>
              <a:t>5. As DC Metropolitan Police Officer Michael </a:t>
            </a:r>
            <a:r>
              <a:rPr lang="en-US" altLang="ko-KR" sz="4000" dirty="0" err="1"/>
              <a:t>Fanone</a:t>
            </a:r>
            <a:r>
              <a:rPr lang="en-US" altLang="ko-KR" sz="4000" dirty="0"/>
              <a:t> lay on the ground at the US Capitol building, stunned and injured, he knew a group of rioters were stripping him of his gear. : 1.6320100056832056</a:t>
            </a:r>
          </a:p>
        </p:txBody>
      </p:sp>
    </p:spTree>
    <p:extLst>
      <p:ext uri="{BB962C8B-B14F-4D97-AF65-F5344CB8AC3E}">
        <p14:creationId xmlns:p14="http://schemas.microsoft.com/office/powerpoint/2010/main" val="2206449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3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https://edition.cnn.com/2021/01/14/asia/north-korea-military-parade-intl-hnk/index.html</a:t>
            </a:r>
            <a:r>
              <a:rPr lang="en-US" altLang="ko-KR" sz="1400" dirty="0">
                <a:solidFill>
                  <a:schemeClr val="bg1"/>
                </a:solidFill>
              </a:rPr>
              <a:t>)</a:t>
            </a:r>
            <a:br>
              <a:rPr lang="en-US" altLang="ko-KR" dirty="0"/>
            </a:br>
            <a:endParaRPr lang="ko-KR" altLang="en-US" dirty="0"/>
          </a:p>
        </p:txBody>
      </p:sp>
      <p:sp>
        <p:nvSpPr>
          <p:cNvPr id="4" name="직사각형 3">
            <a:extLst>
              <a:ext uri="{FF2B5EF4-FFF2-40B4-BE49-F238E27FC236}">
                <a16:creationId xmlns:a16="http://schemas.microsoft.com/office/drawing/2014/main" id="{4C0BA6C2-1291-48B4-A173-BDA8EDFC957B}"/>
              </a:ext>
            </a:extLst>
          </p:cNvPr>
          <p:cNvSpPr/>
          <p:nvPr/>
        </p:nvSpPr>
        <p:spPr>
          <a:xfrm>
            <a:off x="463220" y="1128749"/>
            <a:ext cx="11082969" cy="5324535"/>
          </a:xfrm>
          <a:prstGeom prst="rect">
            <a:avLst/>
          </a:prstGeom>
        </p:spPr>
        <p:txBody>
          <a:bodyPr wrap="square">
            <a:spAutoFit/>
          </a:bodyPr>
          <a:lstStyle/>
          <a:p>
            <a:r>
              <a:rPr lang="en-US" altLang="ko-KR" sz="1400" dirty="0"/>
              <a:t>North Korea has celebrated the end of a rare political meeting by unveiling what appears to be a missile designed to be fired from a submarine. Images released by the country's state-run Korean Central News Agency (KCNA) showed thousands of people and soldiers at a nighttime military parade in Pyongyang, the capital, including leader Kim Jong Un. The headliner, however, was the new submarine-launched ballistic missile (SLBM) -- which KCNA declared was the "world's most powerful weapon." Pyongyang also showed off an apparent new short-range ballistic missile which, like its submarine counterpart, likely runs on solid fuel. Solid-fueled missiles can be fired on shorter notice than liquid-fueled counterparts. This picture taken on Thursday and released by North Korea&amp;#39;s official Korean Central News Agency on Friday shows what appears to be submarine-launched ballistic missiles during a military parade. This picture taken on Thursday and released by North Korea's official Korean Central News Agency on Friday shows what appears to be submarine-launched ballistic missiles during a military parade. The display comes just days after Kim said North Korea was pursuing sophisticated new armaments for the country's nuclear weapons and ballistic missile programs, including a nuclear-powered submarine, tactical nuclear weapons and advanced warheads designed to penetrate missile defense systems. Analysts said Kim's plans -- and the missiles put on display -- are worrying signs for the future of any possible disarmament talks between Pyongyang and the incoming administration of US President-elect Joe Biden. "No matter who is in power in the US, the true nature and the true spirit of the anti-North Korea policy will never change," Kim said Saturday. "The development of nuclear weapons will be pushed forward without interruption." Thursday's parade was held to celebrate the conclusion of the Eighth Workers' Party Congress -- a meeting for North Korea's elite to gather and reflect on successes and failures in years past and set an agenda for the near future. They are typically held every five years or so, but Kim's father and predecessor -- Kim Jong Il -- stopped holding them after 1980. Kim Jong Un revived the congresses in 2016. Kim's powerful sister, Kim </a:t>
            </a:r>
            <a:r>
              <a:rPr lang="en-US" altLang="ko-KR" sz="1400" dirty="0" err="1"/>
              <a:t>Yo</a:t>
            </a:r>
            <a:r>
              <a:rPr lang="en-US" altLang="ko-KR" sz="1400" dirty="0"/>
              <a:t> Jong, hinted earlier this week that Pyongyang might mark the end of the Congress with a parade. North Korean leader Kim Jong Un is seen gesturing toward the crowd during the parade. North Korean leader Kim Jong Un is seen gesturing toward the crowd during the parade. The main focus of the Eighth Congress was North Korea's dire economic situation. The Covid-19 pandemic, sanctions and natural disasters have all upended Kim's long-stated goal of improving the living standards of all North Koreans. That dire outlook, however, has not impacted Pyongyang's ambitious and expensive plans for weapons development, regardless of its limited resources.</a:t>
            </a:r>
            <a:br>
              <a:rPr lang="en-US" altLang="ko-KR" sz="4400" dirty="0"/>
            </a:br>
            <a:endParaRPr lang="ko-KR" altLang="en-US" dirty="0"/>
          </a:p>
        </p:txBody>
      </p:sp>
    </p:spTree>
    <p:extLst>
      <p:ext uri="{BB962C8B-B14F-4D97-AF65-F5344CB8AC3E}">
        <p14:creationId xmlns:p14="http://schemas.microsoft.com/office/powerpoint/2010/main" val="127349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0"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0D8D66-2AF8-4108-B2CA-E722FCFE5A3B}"/>
              </a:ext>
            </a:extLst>
          </p:cNvPr>
          <p:cNvSpPr/>
          <p:nvPr/>
        </p:nvSpPr>
        <p:spPr>
          <a:xfrm>
            <a:off x="587912" y="1463844"/>
            <a:ext cx="11259783" cy="5199998"/>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3E4EB54C-4818-4C51-AC7C-429893A1128D}"/>
              </a:ext>
            </a:extLst>
          </p:cNvPr>
          <p:cNvSpPr/>
          <p:nvPr/>
        </p:nvSpPr>
        <p:spPr>
          <a:xfrm>
            <a:off x="441448" y="1360347"/>
            <a:ext cx="11259783" cy="5135703"/>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169B32B6-AD07-4B0B-A3F0-00B1EFBEFF3D}"/>
              </a:ext>
            </a:extLst>
          </p:cNvPr>
          <p:cNvSpPr/>
          <p:nvPr/>
        </p:nvSpPr>
        <p:spPr>
          <a:xfrm>
            <a:off x="3340736" y="3013074"/>
            <a:ext cx="4687251" cy="3244892"/>
          </a:xfrm>
          <a:prstGeom prst="roundRect">
            <a:avLst/>
          </a:prstGeom>
          <a:noFill/>
          <a:ln w="222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60049" y="194157"/>
            <a:ext cx="3275689"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1. </a:t>
            </a:r>
            <a:r>
              <a:rPr lang="en-US" altLang="ko-KR" sz="2800" dirty="0" err="1">
                <a:solidFill>
                  <a:schemeClr val="bg1"/>
                </a:solidFill>
                <a:latin typeface="에스코어 드림 6 Bold" panose="020B0703030302020204" pitchFamily="34" charset="-127"/>
                <a:ea typeface="에스코어 드림 6 Bold" panose="020B0703030302020204" pitchFamily="34" charset="-127"/>
              </a:rPr>
              <a:t>TextRank</a:t>
            </a:r>
            <a:r>
              <a:rPr lang="en-US" altLang="ko-KR" sz="2800" dirty="0">
                <a:solidFill>
                  <a:schemeClr val="bg1"/>
                </a:solidFill>
                <a:latin typeface="에스코어 드림 6 Bold" panose="020B0703030302020204" pitchFamily="34" charset="-127"/>
                <a:ea typeface="에스코어 드림 6 Bold" panose="020B0703030302020204" pitchFamily="34" charset="-127"/>
              </a:rPr>
              <a:t>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란</a:t>
            </a:r>
            <a:r>
              <a:rPr lang="en-US" altLang="ko-KR" sz="2800" dirty="0">
                <a:solidFill>
                  <a:schemeClr val="bg1"/>
                </a:solidFill>
                <a:latin typeface="에스코어 드림 6 Bold" panose="020B0703030302020204" pitchFamily="34" charset="-127"/>
                <a:ea typeface="에스코어 드림 6 Bold" panose="020B0703030302020204" pitchFamily="34" charset="-127"/>
              </a:rPr>
              <a:t>?</a:t>
            </a:r>
            <a:endParaRPr lang="ko-KR" altLang="en-US" sz="2800" dirty="0">
              <a:solidFill>
                <a:schemeClr val="bg1"/>
              </a:solidFill>
              <a:latin typeface="에스코어 드림 6 Bold" panose="020B0703030302020204" pitchFamily="34" charset="-127"/>
              <a:ea typeface="에스코어 드림 6 Bold" panose="020B0703030302020204" pitchFamily="34" charset="-127"/>
            </a:endParaRPr>
          </a:p>
        </p:txBody>
      </p:sp>
      <p:sp>
        <p:nvSpPr>
          <p:cNvPr id="3" name="내용 개체 틀 2">
            <a:extLst>
              <a:ext uri="{FF2B5EF4-FFF2-40B4-BE49-F238E27FC236}">
                <a16:creationId xmlns:a16="http://schemas.microsoft.com/office/drawing/2014/main" id="{3F242BB4-4721-4603-97F8-55FDC661DD95}"/>
              </a:ext>
            </a:extLst>
          </p:cNvPr>
          <p:cNvSpPr>
            <a:spLocks noGrp="1"/>
          </p:cNvSpPr>
          <p:nvPr>
            <p:ph idx="1"/>
          </p:nvPr>
        </p:nvSpPr>
        <p:spPr>
          <a:xfrm>
            <a:off x="587912" y="1869730"/>
            <a:ext cx="10955977" cy="584770"/>
          </a:xfrm>
        </p:spPr>
        <p:txBody>
          <a:bodyPr>
            <a:normAutofit fontScale="92500"/>
          </a:bodyPr>
          <a:lstStyle/>
          <a:p>
            <a:pPr marL="0" indent="0">
              <a:buNone/>
            </a:pPr>
            <a:r>
              <a:rPr lang="en-US" altLang="ko-KR" sz="2400" dirty="0">
                <a:latin typeface="a고딕16" panose="02020600000000000000" pitchFamily="18" charset="-127"/>
                <a:ea typeface="a고딕16" panose="02020600000000000000" pitchFamily="18" charset="-127"/>
              </a:rPr>
              <a:t>PageRank </a:t>
            </a:r>
            <a:r>
              <a:rPr lang="ko-KR" altLang="en-US" sz="2400" dirty="0">
                <a:latin typeface="a고딕16" panose="02020600000000000000" pitchFamily="18" charset="-127"/>
                <a:ea typeface="a고딕16" panose="02020600000000000000" pitchFamily="18" charset="-127"/>
              </a:rPr>
              <a:t>알고리즘</a:t>
            </a:r>
            <a:r>
              <a:rPr lang="ko-KR" altLang="en-US" sz="2400" dirty="0">
                <a:latin typeface="a고딕14" panose="02020600000000000000" pitchFamily="18" charset="-127"/>
                <a:ea typeface="a고딕14" panose="02020600000000000000" pitchFamily="18" charset="-127"/>
              </a:rPr>
              <a:t>을 활용하여 문장</a:t>
            </a:r>
            <a:r>
              <a:rPr lang="en-US" altLang="ko-KR" sz="2400" dirty="0">
                <a:latin typeface="a고딕14" panose="02020600000000000000" pitchFamily="18" charset="-127"/>
                <a:ea typeface="a고딕14" panose="02020600000000000000" pitchFamily="18" charset="-127"/>
              </a:rPr>
              <a:t>, </a:t>
            </a:r>
            <a:r>
              <a:rPr lang="ko-KR" altLang="en-US" sz="2400" dirty="0">
                <a:latin typeface="a고딕14" panose="02020600000000000000" pitchFamily="18" charset="-127"/>
                <a:ea typeface="a고딕14" panose="02020600000000000000" pitchFamily="18" charset="-127"/>
              </a:rPr>
              <a:t>또는 단어에 </a:t>
            </a:r>
            <a:r>
              <a:rPr lang="ko-KR" altLang="en-US" sz="2400" dirty="0">
                <a:latin typeface="a고딕16" panose="02020600000000000000" pitchFamily="18" charset="-127"/>
                <a:ea typeface="a고딕16" panose="02020600000000000000" pitchFamily="18" charset="-127"/>
              </a:rPr>
              <a:t>가중치</a:t>
            </a:r>
            <a:r>
              <a:rPr lang="ko-KR" altLang="en-US" sz="2400" dirty="0">
                <a:latin typeface="a고딕14" panose="02020600000000000000" pitchFamily="18" charset="-127"/>
                <a:ea typeface="a고딕14" panose="02020600000000000000" pitchFamily="18" charset="-127"/>
              </a:rPr>
              <a:t>를 부여하여 문서를 </a:t>
            </a:r>
            <a:r>
              <a:rPr lang="ko-KR" altLang="en-US" sz="2400" dirty="0">
                <a:latin typeface="a고딕16" panose="02020600000000000000" pitchFamily="18" charset="-127"/>
                <a:ea typeface="a고딕16" panose="02020600000000000000" pitchFamily="18" charset="-127"/>
              </a:rPr>
              <a:t>요약</a:t>
            </a:r>
            <a:r>
              <a:rPr lang="ko-KR" altLang="en-US" sz="2400" dirty="0">
                <a:latin typeface="a고딕14" panose="02020600000000000000" pitchFamily="18" charset="-127"/>
                <a:ea typeface="a고딕14" panose="02020600000000000000" pitchFamily="18" charset="-127"/>
              </a:rPr>
              <a:t>하는 알고리즘</a:t>
            </a:r>
            <a:endParaRPr lang="en-US" altLang="ko-KR" sz="2400" dirty="0">
              <a:latin typeface="a고딕14" panose="02020600000000000000" pitchFamily="18" charset="-127"/>
              <a:ea typeface="a고딕14" panose="02020600000000000000" pitchFamily="18" charset="-127"/>
            </a:endParaRPr>
          </a:p>
          <a:p>
            <a:pPr marL="0" indent="0">
              <a:buNone/>
            </a:pPr>
            <a:endParaRPr lang="ko-KR" altLang="en-US" dirty="0"/>
          </a:p>
        </p:txBody>
      </p:sp>
      <p:pic>
        <p:nvPicPr>
          <p:cNvPr id="4" name="그림 3">
            <a:extLst>
              <a:ext uri="{FF2B5EF4-FFF2-40B4-BE49-F238E27FC236}">
                <a16:creationId xmlns:a16="http://schemas.microsoft.com/office/drawing/2014/main" id="{C5EC0D4F-3502-4F8A-8FD1-61EBA1E71C63}"/>
              </a:ext>
            </a:extLst>
          </p:cNvPr>
          <p:cNvPicPr>
            <a:picLocks noChangeAspect="1"/>
          </p:cNvPicPr>
          <p:nvPr/>
        </p:nvPicPr>
        <p:blipFill rotWithShape="1">
          <a:blip r:embed="rId4"/>
          <a:srcRect t="31357" r="37073"/>
          <a:stretch/>
        </p:blipFill>
        <p:spPr>
          <a:xfrm>
            <a:off x="3511749" y="4104229"/>
            <a:ext cx="4345224" cy="1904003"/>
          </a:xfrm>
          <a:prstGeom prst="rect">
            <a:avLst/>
          </a:prstGeom>
        </p:spPr>
      </p:pic>
      <p:pic>
        <p:nvPicPr>
          <p:cNvPr id="5" name="그림 4">
            <a:extLst>
              <a:ext uri="{FF2B5EF4-FFF2-40B4-BE49-F238E27FC236}">
                <a16:creationId xmlns:a16="http://schemas.microsoft.com/office/drawing/2014/main" id="{C5EC0D4F-3502-4F8A-8FD1-61EBA1E71C63}"/>
              </a:ext>
            </a:extLst>
          </p:cNvPr>
          <p:cNvPicPr>
            <a:picLocks noChangeAspect="1"/>
          </p:cNvPicPr>
          <p:nvPr/>
        </p:nvPicPr>
        <p:blipFill rotWithShape="1">
          <a:blip r:embed="rId4"/>
          <a:srcRect l="36285" r="9643" b="66764"/>
          <a:stretch/>
        </p:blipFill>
        <p:spPr>
          <a:xfrm>
            <a:off x="3817461" y="3060853"/>
            <a:ext cx="3733800" cy="921884"/>
          </a:xfrm>
          <a:prstGeom prst="rect">
            <a:avLst/>
          </a:prstGeom>
        </p:spPr>
      </p:pic>
      <p:sp>
        <p:nvSpPr>
          <p:cNvPr id="6" name="TextBox 5"/>
          <p:cNvSpPr txBox="1"/>
          <p:nvPr/>
        </p:nvSpPr>
        <p:spPr>
          <a:xfrm>
            <a:off x="7938655" y="4046846"/>
            <a:ext cx="3614056" cy="584775"/>
          </a:xfrm>
          <a:prstGeom prst="rect">
            <a:avLst/>
          </a:prstGeom>
          <a:solidFill>
            <a:schemeClr val="bg1"/>
          </a:solidFill>
          <a:ln>
            <a:solidFill>
              <a:schemeClr val="tx1"/>
            </a:solidFill>
            <a:prstDash val="dash"/>
          </a:ln>
        </p:spPr>
        <p:txBody>
          <a:bodyPr wrap="square" rtlCol="0">
            <a:spAutoFit/>
          </a:bodyPr>
          <a:lstStyle/>
          <a:p>
            <a:r>
              <a:rPr lang="en-US" altLang="ko-KR" sz="1600" dirty="0" err="1">
                <a:latin typeface="a고딕13" panose="02020600000000000000" pitchFamily="18" charset="-127"/>
                <a:ea typeface="a고딕13" panose="02020600000000000000" pitchFamily="18" charset="-127"/>
              </a:rPr>
              <a:t>TextRank</a:t>
            </a:r>
            <a:r>
              <a:rPr lang="ko-KR" altLang="en-US" sz="1600" dirty="0">
                <a:latin typeface="a고딕13" panose="02020600000000000000" pitchFamily="18" charset="-127"/>
                <a:ea typeface="a고딕13" panose="02020600000000000000" pitchFamily="18" charset="-127"/>
              </a:rPr>
              <a:t>에서는 문장 그래프를 생성하여 문장간의 </a:t>
            </a:r>
            <a:r>
              <a:rPr lang="ko-KR" altLang="en-US" sz="1600" dirty="0" err="1">
                <a:latin typeface="a고딕13" panose="02020600000000000000" pitchFamily="18" charset="-127"/>
                <a:ea typeface="a고딕13" panose="02020600000000000000" pitchFamily="18" charset="-127"/>
              </a:rPr>
              <a:t>유사도를</a:t>
            </a:r>
            <a:r>
              <a:rPr lang="ko-KR" altLang="en-US" sz="1600" dirty="0">
                <a:latin typeface="a고딕13" panose="02020600000000000000" pitchFamily="18" charset="-127"/>
                <a:ea typeface="a고딕13" panose="02020600000000000000" pitchFamily="18" charset="-127"/>
              </a:rPr>
              <a:t> </a:t>
            </a:r>
            <a:r>
              <a:rPr lang="en-US" altLang="ko-KR" sz="1600" dirty="0">
                <a:latin typeface="a고딕13" panose="02020600000000000000" pitchFamily="18" charset="-127"/>
                <a:ea typeface="a고딕13" panose="02020600000000000000" pitchFamily="18" charset="-127"/>
              </a:rPr>
              <a:t>weight</a:t>
            </a:r>
            <a:r>
              <a:rPr lang="ko-KR" altLang="en-US" sz="1600" dirty="0">
                <a:latin typeface="a고딕13" panose="02020600000000000000" pitchFamily="18" charset="-127"/>
                <a:ea typeface="a고딕13" panose="02020600000000000000" pitchFamily="18" charset="-127"/>
              </a:rPr>
              <a:t>으로 부여한다</a:t>
            </a:r>
            <a:r>
              <a:rPr lang="en-US" altLang="ko-KR" sz="1600" dirty="0">
                <a:latin typeface="a고딕13" panose="02020600000000000000" pitchFamily="18" charset="-127"/>
                <a:ea typeface="a고딕13" panose="02020600000000000000" pitchFamily="18" charset="-127"/>
              </a:rPr>
              <a:t>.</a:t>
            </a:r>
            <a:endParaRPr lang="ko-KR" altLang="en-US" sz="1600" dirty="0">
              <a:latin typeface="a고딕13" panose="02020600000000000000" pitchFamily="18" charset="-127"/>
              <a:ea typeface="a고딕13" panose="02020600000000000000" pitchFamily="18" charset="-127"/>
            </a:endParaRPr>
          </a:p>
        </p:txBody>
      </p:sp>
      <p:cxnSp>
        <p:nvCxnSpPr>
          <p:cNvPr id="8" name="직선 화살표 연결선 7"/>
          <p:cNvCxnSpPr>
            <a:cxnSpLocks/>
          </p:cNvCxnSpPr>
          <p:nvPr/>
        </p:nvCxnSpPr>
        <p:spPr>
          <a:xfrm>
            <a:off x="6453328" y="4339233"/>
            <a:ext cx="1485327" cy="0"/>
          </a:xfrm>
          <a:prstGeom prst="straightConnector1">
            <a:avLst/>
          </a:prstGeom>
          <a:ln w="50800">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3" name="직사각형 12">
            <a:extLst>
              <a:ext uri="{FF2B5EF4-FFF2-40B4-BE49-F238E27FC236}">
                <a16:creationId xmlns:a16="http://schemas.microsoft.com/office/drawing/2014/main" id="{741EB3B8-AF9F-480D-B1D1-5995694731CF}"/>
              </a:ext>
            </a:extLst>
          </p:cNvPr>
          <p:cNvSpPr/>
          <p:nvPr/>
        </p:nvSpPr>
        <p:spPr>
          <a:xfrm>
            <a:off x="4526674" y="2487300"/>
            <a:ext cx="2315377" cy="400110"/>
          </a:xfrm>
          <a:prstGeom prst="rect">
            <a:avLst/>
          </a:prstGeom>
        </p:spPr>
        <p:txBody>
          <a:bodyPr wrap="none">
            <a:spAutoFit/>
          </a:bodyPr>
          <a:lstStyle/>
          <a:p>
            <a:r>
              <a:rPr lang="en-US" altLang="ko-KR" sz="2000" dirty="0">
                <a:latin typeface="a고딕15" panose="02020600000000000000" pitchFamily="18" charset="-127"/>
                <a:ea typeface="a고딕15" panose="02020600000000000000" pitchFamily="18" charset="-127"/>
              </a:rPr>
              <a:t>PageRank </a:t>
            </a:r>
            <a:r>
              <a:rPr lang="ko-KR" altLang="en-US" sz="2000" dirty="0">
                <a:latin typeface="a고딕15" panose="02020600000000000000" pitchFamily="18" charset="-127"/>
                <a:ea typeface="a고딕15" panose="02020600000000000000" pitchFamily="18" charset="-127"/>
              </a:rPr>
              <a:t>알고리즘</a:t>
            </a:r>
            <a:endParaRPr lang="en-US" altLang="ko-KR" sz="2000" dirty="0">
              <a:latin typeface="a고딕15" panose="02020600000000000000" pitchFamily="18" charset="-127"/>
              <a:ea typeface="a고딕15" panose="02020600000000000000" pitchFamily="18" charset="-127"/>
            </a:endParaRP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58336" y="1184813"/>
            <a:ext cx="3071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879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3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84775"/>
          </a:xfrm>
          <a:prstGeom prst="rect">
            <a:avLst/>
          </a:prstGeom>
        </p:spPr>
        <p:txBody>
          <a:bodyPr wrap="square">
            <a:spAutoFit/>
          </a:bodyPr>
          <a:lstStyle/>
          <a:p>
            <a:r>
              <a:rPr lang="en-US" altLang="ko-KR" sz="1400" b="1" dirty="0">
                <a:solidFill>
                  <a:schemeClr val="bg1"/>
                </a:solidFill>
              </a:rPr>
              <a:t>(</a:t>
            </a:r>
            <a:r>
              <a:rPr lang="en-US" altLang="ko-KR" sz="1400" dirty="0">
                <a:solidFill>
                  <a:schemeClr val="bg1"/>
                </a:solidFill>
                <a:hlinkClick r:id="rId4">
                  <a:extLst>
                    <a:ext uri="{A12FA001-AC4F-418D-AE19-62706E023703}">
                      <ahyp:hlinkClr xmlns:ahyp="http://schemas.microsoft.com/office/drawing/2018/hyperlinkcolor" val="tx"/>
                    </a:ext>
                  </a:extLst>
                </a:hlinkClick>
              </a:rPr>
              <a:t>https://edition.cnn.com/2021/01/14/asia/north-korea-military-parade-intl-hnk/index.html</a:t>
            </a:r>
            <a:r>
              <a:rPr lang="en-US" altLang="ko-KR" sz="1400" dirty="0">
                <a:solidFill>
                  <a:schemeClr val="bg1"/>
                </a:solidFill>
              </a:rPr>
              <a:t>)</a:t>
            </a:r>
            <a:br>
              <a:rPr lang="en-US" altLang="ko-KR" dirty="0"/>
            </a:br>
            <a:endParaRPr lang="ko-KR" altLang="en-US" dirty="0"/>
          </a:p>
        </p:txBody>
      </p:sp>
      <p:sp>
        <p:nvSpPr>
          <p:cNvPr id="4" name="직사각형 3">
            <a:extLst>
              <a:ext uri="{FF2B5EF4-FFF2-40B4-BE49-F238E27FC236}">
                <a16:creationId xmlns:a16="http://schemas.microsoft.com/office/drawing/2014/main" id="{4C0BA6C2-1291-48B4-A173-BDA8EDFC957B}"/>
              </a:ext>
            </a:extLst>
          </p:cNvPr>
          <p:cNvSpPr/>
          <p:nvPr/>
        </p:nvSpPr>
        <p:spPr>
          <a:xfrm>
            <a:off x="463220" y="1038056"/>
            <a:ext cx="11082969" cy="6863417"/>
          </a:xfrm>
          <a:prstGeom prst="rect">
            <a:avLst/>
          </a:prstGeom>
        </p:spPr>
        <p:txBody>
          <a:bodyPr wrap="square">
            <a:spAutoFit/>
          </a:bodyPr>
          <a:lstStyle/>
          <a:p>
            <a:r>
              <a:rPr lang="en-US" altLang="ko-KR" sz="1400" dirty="0"/>
              <a:t>"Kim continues to show the world that despite North Korea's economic difficulties over the last year, the focus on sustaining nuclear forces and modernizing conventional weaponry has not shifted," said Ankit Panda, a senior fellow at the Carnegie Endowment for International Peace and an expert in North Korea's nuclear program. Panda said the SLBM displayed was "evidence of North Korea's growing sophistication with large solid propellant-based ballistic missiles," but noted it's also important to consider why Kim may have wanted to show them to his own people. "These parades aren't just for the outside world, of course," said Panda, author of "Kim Jong Un and the Bomb: Survival and Deterrence in North Korea." "Even as Kim openly acknowledges economic difficulties, he can shore up his leadership by showing the people of Pyongyang -- North Korea's elite -- that he's been able to deliver on military modernization." The SLBM and the new systems announced by Kim during the Congress are at various stages of development, but nearly all of them would need to be tested in order to be considered operational -- the type of testing that's anathema to Washington. A test-launch of a new missile, warhead or nuclear device would likely set the stage for a showdown between the two countries in the early days of a new US administration that needs to confront a raging coronavirus pandemic and unprecedented political unrest at home. However, some analysts were encouraged by the fact that North Korea did not show off its intercontinental ballistic missiles, which are designed to send a nuclear weapon across the planet -- potentially to the United States. The weapons systems displayed as a whole were less impressive than those trotted out in October, when North Korea celebrated the 75th anniversary of the foundation of the Workers' Party of Korea, the Communist organ that rules the country. The parade to end that occasion included a gargantuan ICBM so big it needed to be put on an 11-axle truck. Experts believe the massive design meant it likely could be armed with multiple warheads. Participants at the parade do not appear to be wearing masks. Participants at the parade do not appear to be wearing masks. One of the most puzzling sights at the parade Thursday, however, was the fact very few people photographed were wearing masks. The lack of masks was unsurprising given recent history: very few masks were seen at an October parade and at the start of the Party Congress last week. But holding such a large, </a:t>
            </a:r>
            <a:r>
              <a:rPr lang="en-US" altLang="ko-KR" sz="1400" dirty="0" err="1"/>
              <a:t>maskless</a:t>
            </a:r>
            <a:r>
              <a:rPr lang="en-US" altLang="ko-KR" sz="1400" dirty="0"/>
              <a:t> gathering is very risky. Kim's regime has gone to great lengths to educate its people on the danger of the coronavirus and to stop its spread, likely because it knows its dilapidated health care infrastructure would be overwhelmed by a major outbreak of Covid-19. North Korea claims to not have recorded a single case of Covid-19, so holding a major event without masks may be a way to reinforce that narrative. But almost no one believes the country as been spared from a pandemic that has infected more than 93 million people and killed nearly 2 million.</a:t>
            </a:r>
            <a:br>
              <a:rPr lang="en-US" altLang="ko-KR" sz="2800" dirty="0"/>
            </a:br>
            <a:br>
              <a:rPr lang="en-US" altLang="ko-KR" sz="2800" dirty="0"/>
            </a:br>
            <a:br>
              <a:rPr lang="en-US" altLang="ko-KR" sz="4400" dirty="0"/>
            </a:br>
            <a:endParaRPr lang="ko-KR" altLang="en-US" dirty="0"/>
          </a:p>
        </p:txBody>
      </p:sp>
    </p:spTree>
    <p:extLst>
      <p:ext uri="{BB962C8B-B14F-4D97-AF65-F5344CB8AC3E}">
        <p14:creationId xmlns:p14="http://schemas.microsoft.com/office/powerpoint/2010/main" val="241140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0" y="305810"/>
            <a:ext cx="2857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524897"/>
            <a:ext cx="11762159" cy="624438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235636" y="439481"/>
            <a:ext cx="11621001" cy="60724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8008" y="-138473"/>
            <a:ext cx="2268629" cy="529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600" b="1" dirty="0">
                <a:solidFill>
                  <a:schemeClr val="bg1"/>
                </a:solidFill>
                <a:latin typeface="a고딕16" panose="02020600000000000000" pitchFamily="18" charset="-127"/>
                <a:ea typeface="a고딕16" panose="02020600000000000000" pitchFamily="18" charset="-127"/>
              </a:rPr>
              <a:t>News</a:t>
            </a:r>
            <a:r>
              <a:rPr lang="ko-KR" altLang="en-US" sz="1600" b="1" dirty="0">
                <a:solidFill>
                  <a:schemeClr val="bg1"/>
                </a:solidFill>
                <a:latin typeface="a고딕16" panose="02020600000000000000" pitchFamily="18" charset="-127"/>
                <a:ea typeface="a고딕16" panose="02020600000000000000" pitchFamily="18" charset="-127"/>
              </a:rPr>
              <a:t> </a:t>
            </a:r>
            <a:r>
              <a:rPr lang="en-US" altLang="ko-KR" sz="1600" b="1" dirty="0">
                <a:solidFill>
                  <a:schemeClr val="bg1"/>
                </a:solidFill>
                <a:latin typeface="a고딕16" panose="02020600000000000000" pitchFamily="18" charset="-127"/>
                <a:ea typeface="a고딕16" panose="02020600000000000000" pitchFamily="18" charset="-127"/>
              </a:rPr>
              <a:t>Article Test – 3 </a:t>
            </a:r>
            <a:endParaRPr lang="ko-KR" altLang="en-US" sz="16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479784" y="585619"/>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715516" y="628278"/>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6" name="직선 연결선 25">
            <a:extLst>
              <a:ext uri="{FF2B5EF4-FFF2-40B4-BE49-F238E27FC236}">
                <a16:creationId xmlns:a16="http://schemas.microsoft.com/office/drawing/2014/main" id="{3269C099-2A04-4FE7-A31D-3C69E9B7AA13}"/>
              </a:ext>
            </a:extLst>
          </p:cNvPr>
          <p:cNvCxnSpPr>
            <a:cxnSpLocks/>
          </p:cNvCxnSpPr>
          <p:nvPr/>
        </p:nvCxnSpPr>
        <p:spPr>
          <a:xfrm flipV="1">
            <a:off x="6087716" y="1192346"/>
            <a:ext cx="0" cy="4924979"/>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5" name="내용 개체 틀 3">
            <a:extLst>
              <a:ext uri="{FF2B5EF4-FFF2-40B4-BE49-F238E27FC236}">
                <a16:creationId xmlns:a16="http://schemas.microsoft.com/office/drawing/2014/main" id="{3FD4CE2B-1506-4A6A-859D-C08ACA0F3852}"/>
              </a:ext>
            </a:extLst>
          </p:cNvPr>
          <p:cNvSpPr txBox="1">
            <a:spLocks/>
          </p:cNvSpPr>
          <p:nvPr/>
        </p:nvSpPr>
        <p:spPr>
          <a:xfrm>
            <a:off x="830202" y="1135712"/>
            <a:ext cx="5157787" cy="555431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Similarity&gt;</a:t>
            </a:r>
          </a:p>
          <a:p>
            <a:pPr marL="0" indent="0">
              <a:buFont typeface="Arial" panose="020B0604020202020204" pitchFamily="34" charset="0"/>
              <a:buNone/>
            </a:pPr>
            <a:r>
              <a:rPr lang="en-US" altLang="ko-KR" sz="4000" dirty="0"/>
              <a:t>1. North Korean leader Kim Jong Un is seen gesturing toward the crowd during the parade. : 1.6254607476755498</a:t>
            </a:r>
          </a:p>
          <a:p>
            <a:pPr marL="0" indent="0">
              <a:buFont typeface="Arial" panose="020B0604020202020204" pitchFamily="34" charset="0"/>
              <a:buNone/>
            </a:pPr>
            <a:r>
              <a:rPr lang="en-US" altLang="ko-KR" sz="4000" dirty="0"/>
              <a:t>2. North Korean leader Kim Jong Un is seen gesturing toward the crowd during the parade. : 1.6254607476755498</a:t>
            </a:r>
          </a:p>
          <a:p>
            <a:pPr marL="0" indent="0">
              <a:buFont typeface="Arial" panose="020B0604020202020204" pitchFamily="34" charset="0"/>
              <a:buNone/>
            </a:pPr>
            <a:r>
              <a:rPr lang="en-US" altLang="ko-KR" sz="4000" dirty="0"/>
              <a:t>3. The display comes just days after Kim said North Korea was pursuing sophisticated new armaments for the country's nuclear weapons and ballistic missile programs, including a nuclear-powered submarine, tactical nuclear weapons and advanced warheads designed to penetrate missile defense systems. : 1.568363480899237</a:t>
            </a:r>
          </a:p>
          <a:p>
            <a:pPr marL="0" indent="0">
              <a:buFont typeface="Arial" panose="020B0604020202020204" pitchFamily="34" charset="0"/>
              <a:buNone/>
            </a:pPr>
            <a:r>
              <a:rPr lang="en-US" altLang="ko-KR" sz="4000" dirty="0"/>
              <a:t>4. This picture taken on Thursday and released by North Korea&amp;#39;s official Korean Central News Agency on Friday shows what appears to be submarine-launched ballistic missiles during a military parade. : 1.5265026002492537</a:t>
            </a:r>
          </a:p>
          <a:p>
            <a:pPr marL="0" indent="0">
              <a:buFont typeface="Arial" panose="020B0604020202020204" pitchFamily="34" charset="0"/>
              <a:buNone/>
            </a:pPr>
            <a:r>
              <a:rPr lang="en-US" altLang="ko-KR" sz="4000" dirty="0"/>
              <a:t>5. This picture taken on Thursday and released by North Korea's official Korean Central News Agency on Friday shows what appears to be submarine-launched ballistic missiles during a military parade. : 1.5265026002492537</a:t>
            </a:r>
            <a:endParaRPr lang="en-US" altLang="ko-KR" sz="3600" dirty="0"/>
          </a:p>
          <a:p>
            <a:pPr marL="0" indent="0">
              <a:buFont typeface="Arial" panose="020B0604020202020204" pitchFamily="34" charset="0"/>
              <a:buNone/>
            </a:pPr>
            <a:r>
              <a:rPr lang="en-US" altLang="ko-KR" sz="4000" dirty="0"/>
              <a:t>&lt;Summarization Using TF-IDF &amp; Cosine Similarity&gt;</a:t>
            </a:r>
          </a:p>
          <a:p>
            <a:pPr marL="0" indent="0">
              <a:buFont typeface="Arial" panose="020B0604020202020204" pitchFamily="34" charset="0"/>
              <a:buNone/>
            </a:pPr>
            <a:r>
              <a:rPr lang="en-US" altLang="ko-KR" sz="4000" dirty="0"/>
              <a:t>1. The display comes just days after Kim said North Korea was pursuing sophisticated new armaments for the country's nuclear weapons and ballistic missile programs, including a nuclear-powered submarine, tactical nuclear weapons and advanced warheads designed to penetrate missile defense systems. : 1.5606378423898257</a:t>
            </a:r>
          </a:p>
          <a:p>
            <a:pPr marL="0" indent="0">
              <a:buFont typeface="Arial" panose="020B0604020202020204" pitchFamily="34" charset="0"/>
              <a:buNone/>
            </a:pPr>
            <a:r>
              <a:rPr lang="en-US" altLang="ko-KR" sz="4000" dirty="0">
                <a:solidFill>
                  <a:srgbClr val="FF0000"/>
                </a:solidFill>
              </a:rPr>
              <a:t>2. Images released by the country's state-run Korean Central News Agency (KCNA) showed thousands of people and soldiers at a nighttime military parade in Pyongyang, the capital, including leader Kim Jong Un. : 1.4517100424984495</a:t>
            </a:r>
          </a:p>
          <a:p>
            <a:pPr marL="0" indent="0">
              <a:buFont typeface="Arial" panose="020B0604020202020204" pitchFamily="34" charset="0"/>
              <a:buNone/>
            </a:pPr>
            <a:r>
              <a:rPr lang="en-US" altLang="ko-KR" sz="4000" dirty="0"/>
              <a:t>3. This picture taken on Thursday and released by North Korea's official Korean Central News Agency on Friday shows what appears to be submarine-launched ballistic missiles during a military parade. : 1.3802908268254086</a:t>
            </a:r>
          </a:p>
          <a:p>
            <a:pPr marL="0" indent="0">
              <a:buFont typeface="Arial" panose="020B0604020202020204" pitchFamily="34" charset="0"/>
              <a:buNone/>
            </a:pPr>
            <a:r>
              <a:rPr lang="en-US" altLang="ko-KR" sz="4000" dirty="0"/>
              <a:t>4. This picture taken on Thursday and released by North Korea&amp;#39;s official Korean Central News Agency on Friday shows what appears to be submarine-launched ballistic missiles during a military parade. : 1.3802908268254086</a:t>
            </a:r>
          </a:p>
          <a:p>
            <a:pPr marL="0" indent="0">
              <a:buFont typeface="Arial" panose="020B0604020202020204" pitchFamily="34" charset="0"/>
              <a:buNone/>
            </a:pPr>
            <a:r>
              <a:rPr lang="en-US" altLang="ko-KR" sz="4000" dirty="0"/>
              <a:t>5. North Korean leader Kim Jong Un is seen gesturing toward the crowd during the parade. : 1.3674939423416568</a:t>
            </a:r>
          </a:p>
          <a:p>
            <a:pPr marL="0" indent="0">
              <a:buFont typeface="Arial" panose="020B0604020202020204" pitchFamily="34" charset="0"/>
              <a:buNone/>
            </a:pPr>
            <a:endParaRPr lang="en-US" altLang="ko-KR" sz="3600" dirty="0"/>
          </a:p>
        </p:txBody>
      </p:sp>
      <p:sp>
        <p:nvSpPr>
          <p:cNvPr id="20" name="내용 개체 틀 5">
            <a:extLst>
              <a:ext uri="{FF2B5EF4-FFF2-40B4-BE49-F238E27FC236}">
                <a16:creationId xmlns:a16="http://schemas.microsoft.com/office/drawing/2014/main" id="{C48E6230-799E-4D41-8006-AE8A1EE72919}"/>
              </a:ext>
            </a:extLst>
          </p:cNvPr>
          <p:cNvSpPr txBox="1">
            <a:spLocks/>
          </p:cNvSpPr>
          <p:nvPr/>
        </p:nvSpPr>
        <p:spPr>
          <a:xfrm>
            <a:off x="6182194" y="1183853"/>
            <a:ext cx="5183188" cy="4069550"/>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 + Lemmatization&gt;</a:t>
            </a:r>
          </a:p>
          <a:p>
            <a:pPr marL="0" indent="0">
              <a:buFont typeface="Arial" panose="020B0604020202020204" pitchFamily="34" charset="0"/>
              <a:buNone/>
            </a:pPr>
            <a:r>
              <a:rPr lang="en-US" altLang="ko-KR" sz="4000" dirty="0"/>
              <a:t>1. The display comes just days after Kim said North Korea was pursuing sophisticated new armaments for the country's nuclear weapons and ballistic missile programs, including a nuclear-powered submarine, tactical nuclear weapons and advanced warheads designed to penetrate missile defense systems. : 1.6046042665805933</a:t>
            </a:r>
          </a:p>
          <a:p>
            <a:pPr marL="0" indent="0">
              <a:buFont typeface="Arial" panose="020B0604020202020204" pitchFamily="34" charset="0"/>
              <a:buNone/>
            </a:pPr>
            <a:r>
              <a:rPr lang="en-US" altLang="ko-KR" sz="4000" dirty="0"/>
              <a:t>2. This picture taken on Thursday and released by North Korea's official Korean Central News Agency on Friday shows what appears to be submarine-launched ballistic missiles during a military parade. : 1.579668654883175</a:t>
            </a:r>
          </a:p>
          <a:p>
            <a:pPr marL="0" indent="0">
              <a:buFont typeface="Arial" panose="020B0604020202020204" pitchFamily="34" charset="0"/>
              <a:buNone/>
            </a:pPr>
            <a:r>
              <a:rPr lang="en-US" altLang="ko-KR" sz="4000" dirty="0"/>
              <a:t>3. This picture taken on Thursday and released by North Korea&amp;#39;s official Korean Central News Agency on Friday shows what appears to be submarine-launched ballistic missiles during a military parade. : 1.5796686548831746</a:t>
            </a:r>
          </a:p>
          <a:p>
            <a:pPr marL="0" indent="0">
              <a:buFont typeface="Arial" panose="020B0604020202020204" pitchFamily="34" charset="0"/>
              <a:buNone/>
            </a:pPr>
            <a:r>
              <a:rPr lang="en-US" altLang="ko-KR" sz="4000" dirty="0"/>
              <a:t>4. North Korean leader Kim Jong Un is seen gesturing toward the crowd during the parade. : 1.4800171381872254</a:t>
            </a:r>
          </a:p>
          <a:p>
            <a:pPr marL="0" indent="0">
              <a:buFont typeface="Arial" panose="020B0604020202020204" pitchFamily="34" charset="0"/>
              <a:buNone/>
            </a:pPr>
            <a:r>
              <a:rPr lang="en-US" altLang="ko-KR" sz="4000" dirty="0"/>
              <a:t>5. North Korean leader Kim Jong Un is seen gesturing toward the crowd during the parade. : 1.4800171381872254</a:t>
            </a:r>
            <a:endParaRPr lang="en-US" altLang="ko-KR" sz="3600" dirty="0"/>
          </a:p>
          <a:p>
            <a:pPr marL="0" indent="0">
              <a:buFont typeface="Arial" panose="020B0604020202020204" pitchFamily="34" charset="0"/>
              <a:buNone/>
            </a:pPr>
            <a:r>
              <a:rPr lang="en-US" altLang="ko-KR" sz="4000" dirty="0"/>
              <a:t>&lt;Summarization Using TF-IDF &amp; Cosine Similarity + Lemmatization&gt;</a:t>
            </a:r>
          </a:p>
          <a:p>
            <a:pPr marL="0" indent="0">
              <a:buFont typeface="Arial" panose="020B0604020202020204" pitchFamily="34" charset="0"/>
              <a:buNone/>
            </a:pPr>
            <a:r>
              <a:rPr lang="en-US" altLang="ko-KR" sz="4000" dirty="0"/>
              <a:t>1. The display comes just days after Kim said North Korea was pursuing sophisticated new armaments for the country's nuclear weapons and ballistic missile programs, including a nuclear-powered submarine, tactical nuclear weapons and advanced warheads designed to penetrate missile defense systems. : 1.5479430705373112</a:t>
            </a:r>
          </a:p>
          <a:p>
            <a:pPr marL="0" indent="0">
              <a:buFont typeface="Arial" panose="020B0604020202020204" pitchFamily="34" charset="0"/>
              <a:buNone/>
            </a:pPr>
            <a:r>
              <a:rPr lang="en-US" altLang="ko-KR" sz="4000" dirty="0">
                <a:solidFill>
                  <a:srgbClr val="FF0000"/>
                </a:solidFill>
              </a:rPr>
              <a:t>2. Images released by the country's state-run Korean Central News Agency (KCNA) showed thousands of people and soldiers at a nighttime military parade in Pyongyang, the capital, including leader Kim Jong Un. : 1.4176688018926216</a:t>
            </a:r>
          </a:p>
          <a:p>
            <a:pPr marL="0" indent="0">
              <a:buFont typeface="Arial" panose="020B0604020202020204" pitchFamily="34" charset="0"/>
              <a:buNone/>
            </a:pPr>
            <a:r>
              <a:rPr lang="en-US" altLang="ko-KR" sz="4000" dirty="0"/>
              <a:t>3. This picture taken on Thursday and released by North Korea's official Korean Central News Agency on Friday shows what appears to be submarine-launched ballistic missiles during a military parade. : 1.408687296211967</a:t>
            </a:r>
          </a:p>
          <a:p>
            <a:pPr marL="0" indent="0">
              <a:buFont typeface="Arial" panose="020B0604020202020204" pitchFamily="34" charset="0"/>
              <a:buNone/>
            </a:pPr>
            <a:r>
              <a:rPr lang="en-US" altLang="ko-KR" sz="4000" dirty="0"/>
              <a:t>4. This picture taken on Thursday and released by North Korea&amp;#39;s official Korean Central News Agency on Friday shows what appears to be submarine-launched ballistic missiles during a military parade. : 1.408687296211967</a:t>
            </a:r>
          </a:p>
          <a:p>
            <a:pPr marL="0" indent="0">
              <a:buFont typeface="Arial" panose="020B0604020202020204" pitchFamily="34" charset="0"/>
              <a:buNone/>
            </a:pPr>
            <a:r>
              <a:rPr lang="en-US" altLang="ko-KR" sz="4000" dirty="0">
                <a:solidFill>
                  <a:srgbClr val="FF0000"/>
                </a:solidFill>
              </a:rPr>
              <a:t>5. Panda said the SLBM displayed was "evidence of North Korea's growing sophistication with large solid propellant-based ballistic missiles," but noted it's also important to consider why Kim may have wanted to show them to his own people. : 1.3296657272907937</a:t>
            </a:r>
          </a:p>
        </p:txBody>
      </p:sp>
    </p:spTree>
    <p:extLst>
      <p:ext uri="{BB962C8B-B14F-4D97-AF65-F5344CB8AC3E}">
        <p14:creationId xmlns:p14="http://schemas.microsoft.com/office/powerpoint/2010/main" val="1270112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4" name="직사각형 3">
            <a:extLst>
              <a:ext uri="{FF2B5EF4-FFF2-40B4-BE49-F238E27FC236}">
                <a16:creationId xmlns:a16="http://schemas.microsoft.com/office/drawing/2014/main" id="{4C0BA6C2-1291-48B4-A173-BDA8EDFC957B}"/>
              </a:ext>
            </a:extLst>
          </p:cNvPr>
          <p:cNvSpPr/>
          <p:nvPr/>
        </p:nvSpPr>
        <p:spPr>
          <a:xfrm>
            <a:off x="463220" y="1038056"/>
            <a:ext cx="11082969" cy="6217087"/>
          </a:xfrm>
          <a:prstGeom prst="rect">
            <a:avLst/>
          </a:prstGeom>
        </p:spPr>
        <p:txBody>
          <a:bodyPr wrap="square">
            <a:spAutoFit/>
          </a:bodyPr>
          <a:lstStyle/>
          <a:p>
            <a:r>
              <a:rPr lang="en-US" altLang="ko-KR" sz="1400" dirty="0"/>
              <a:t>Children across the globe have seen their schools closed because of the coronavirus pandemic. According to the World Bank, 1.6 billion students were out of school during the first peak of the pandemic in April 2020, and almost 700 million remained out as 2020 drew to a close. It may take years for the full impact of these months of missed schooling to be known, so what can history tell us about the long-term effects of disruptions to education? Nothing can be directly compared to the impact of the coronavirus pandemic, said Alberto </a:t>
            </a:r>
            <a:r>
              <a:rPr lang="en-US" altLang="ko-KR" sz="1400" dirty="0" err="1"/>
              <a:t>Posso</a:t>
            </a:r>
            <a:r>
              <a:rPr lang="en-US" altLang="ko-KR" sz="1400" dirty="0"/>
              <a:t>, professor of economics at RMIT University in Melbourne, Australia, but some parallels can be drawn. "As far as learning from history goes, I think the value is in the potential warning signs these things can give us," he said. </a:t>
            </a:r>
            <a:r>
              <a:rPr lang="en-US" altLang="ko-KR" sz="1400" dirty="0" err="1"/>
              <a:t>Posso</a:t>
            </a:r>
            <a:r>
              <a:rPr lang="en-US" altLang="ko-KR" sz="1400" dirty="0"/>
              <a:t> looked at examples including the Ebola epidemic in West Africa, teacher strikes in Argentina in the 1980s and World War II in a piece for The Conversation. Europe has kept its schools open for much of the pandemic. Now closures loom Europe has kept its schools open for much of the pandemic. Now closures loom Perhaps the most striking data came from a paper assessing the long-term education cost of World War II for children who were 10 years old during the conflict in Germany and Austria -- both participants in the war -- and comparable children in Switzerland and Sweden, countries that remained officially neutral. </a:t>
            </a:r>
            <a:r>
              <a:rPr lang="ko-KR" altLang="en-US" sz="1400" dirty="0"/>
              <a:t>광고 </a:t>
            </a:r>
            <a:r>
              <a:rPr lang="en-US" altLang="ko-KR" sz="1400" dirty="0"/>
              <a:t>The authors of the 2004 paper, Andrea </a:t>
            </a:r>
            <a:r>
              <a:rPr lang="en-US" altLang="ko-KR" sz="1400" dirty="0" err="1"/>
              <a:t>Ichino</a:t>
            </a:r>
            <a:r>
              <a:rPr lang="en-US" altLang="ko-KR" sz="1400" dirty="0"/>
              <a:t> and Rudolf Winter-</a:t>
            </a:r>
            <a:r>
              <a:rPr lang="en-US" altLang="ko-KR" sz="1400" dirty="0" err="1"/>
              <a:t>Ebmer</a:t>
            </a:r>
            <a:r>
              <a:rPr lang="en-US" altLang="ko-KR" sz="1400" dirty="0"/>
              <a:t>, concluded that "individuals experienced a sizable earnings loss some 40 years after the war, which can be attributed to the educational loss caused by the conflict." "Austrian children missed around 20% of classes during the war and their earnings dropped by around 3%. German children lost around 25% of classes and had earnings dropped by around 5%," </a:t>
            </a:r>
            <a:r>
              <a:rPr lang="en-US" altLang="ko-KR" sz="1400" dirty="0" err="1"/>
              <a:t>Posso</a:t>
            </a:r>
            <a:r>
              <a:rPr lang="en-US" altLang="ko-KR" sz="1400" dirty="0"/>
              <a:t> told CNN, citing their findings. More recent insights can be drawn from the experience of children whose education was disrupted in the early 1990s by the Bosnian War -- with the obvious caveat that life during conflict is very different to life during a peacetime pandemic. More children will fall behind because of the pandemic. How businesses can help More children will fall behind because of the pandemic. How businesses can help </a:t>
            </a:r>
            <a:r>
              <a:rPr lang="en-US" altLang="ko-KR" sz="1400" dirty="0" err="1"/>
              <a:t>Arnesa</a:t>
            </a:r>
            <a:r>
              <a:rPr lang="en-US" altLang="ko-KR" sz="1400" dirty="0"/>
              <a:t> </a:t>
            </a:r>
            <a:r>
              <a:rPr lang="en-US" altLang="ko-KR" sz="1400" dirty="0" err="1"/>
              <a:t>Buljusmic-Kustura</a:t>
            </a:r>
            <a:r>
              <a:rPr lang="en-US" altLang="ko-KR" sz="1400" dirty="0"/>
              <a:t>, who was born in Sarajevo, was about four years old when the nearly four-year siege of the city began. She should have been starting kindergarten. Instead, she and her family were left sheltering in a basement with their neighbors. "The war and genocide in Bosnia was taking place and for us in the city that really meant that we were completely cut off from the rest of the world," said </a:t>
            </a:r>
            <a:r>
              <a:rPr lang="en-US" altLang="ko-KR" sz="1400" dirty="0" err="1"/>
              <a:t>Buljusmic-Kustura</a:t>
            </a:r>
            <a:r>
              <a:rPr lang="en-US" altLang="ko-KR" sz="1400" dirty="0"/>
              <a:t>, 32, now a writer, researcher working on genocide education, and the deputy director of Remembering Srebrenica UK. "We had no electricity, no water, really limited access to food and obviously we were subjected to daily bombing and shelling, as well as ongoing sniper attacks that were really targeting civilians and even children.</a:t>
            </a:r>
            <a:br>
              <a:rPr lang="en-US" altLang="ko-KR" sz="2800" dirty="0"/>
            </a:br>
            <a:br>
              <a:rPr lang="en-US" altLang="ko-KR" sz="4400" dirty="0"/>
            </a:br>
            <a:endParaRPr lang="ko-KR" altLang="en-US" dirty="0"/>
          </a:p>
        </p:txBody>
      </p:sp>
      <p:sp>
        <p:nvSpPr>
          <p:cNvPr id="10" name="직사각형 9">
            <a:extLst>
              <a:ext uri="{FF2B5EF4-FFF2-40B4-BE49-F238E27FC236}">
                <a16:creationId xmlns:a16="http://schemas.microsoft.com/office/drawing/2014/main" id="{F16EC0D2-4D8E-4354-9547-4A14D6AA800F}"/>
              </a:ext>
            </a:extLst>
          </p:cNvPr>
          <p:cNvSpPr/>
          <p:nvPr/>
        </p:nvSpPr>
        <p:spPr>
          <a:xfrm>
            <a:off x="3297381" y="295528"/>
            <a:ext cx="8711546"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https://edition.cnn.com/2021/01/15/world/schools-closures-impact-children-history-intl/index.html</a:t>
            </a:r>
            <a:r>
              <a:rPr lang="en-US" altLang="ko-KR" sz="1200" dirty="0">
                <a:solidFill>
                  <a:schemeClr val="bg1"/>
                </a:solidFill>
              </a:rPr>
              <a:t>)</a:t>
            </a:r>
            <a:br>
              <a:rPr lang="en-US" altLang="ko-KR" sz="3600" b="1" dirty="0">
                <a:solidFill>
                  <a:schemeClr val="bg1"/>
                </a:solidFill>
              </a:rPr>
            </a:br>
            <a:endParaRPr lang="ko-KR" altLang="en-US" dirty="0"/>
          </a:p>
        </p:txBody>
      </p:sp>
    </p:spTree>
    <p:extLst>
      <p:ext uri="{BB962C8B-B14F-4D97-AF65-F5344CB8AC3E}">
        <p14:creationId xmlns:p14="http://schemas.microsoft.com/office/powerpoint/2010/main" val="2585879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1" y="295528"/>
            <a:ext cx="8711546"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https://edition.cnn.com/2021/01/15/world/schools-closures-impact-children-history-intl/index.html</a:t>
            </a:r>
            <a:r>
              <a:rPr lang="en-US" altLang="ko-KR" sz="1200" dirty="0">
                <a:solidFill>
                  <a:schemeClr val="bg1"/>
                </a:solidFill>
              </a:rPr>
              <a:t>)</a:t>
            </a:r>
            <a:br>
              <a:rPr lang="en-US" altLang="ko-KR" sz="3600" b="1" dirty="0">
                <a:solidFill>
                  <a:schemeClr val="bg1"/>
                </a:solidFill>
              </a:rPr>
            </a:br>
            <a:endParaRPr lang="ko-KR" altLang="en-US" dirty="0"/>
          </a:p>
        </p:txBody>
      </p:sp>
      <p:sp>
        <p:nvSpPr>
          <p:cNvPr id="4" name="직사각형 3">
            <a:extLst>
              <a:ext uri="{FF2B5EF4-FFF2-40B4-BE49-F238E27FC236}">
                <a16:creationId xmlns:a16="http://schemas.microsoft.com/office/drawing/2014/main" id="{4C0BA6C2-1291-48B4-A173-BDA8EDFC957B}"/>
              </a:ext>
            </a:extLst>
          </p:cNvPr>
          <p:cNvSpPr/>
          <p:nvPr/>
        </p:nvSpPr>
        <p:spPr>
          <a:xfrm>
            <a:off x="376794" y="872803"/>
            <a:ext cx="11082969" cy="5693866"/>
          </a:xfrm>
          <a:prstGeom prst="rect">
            <a:avLst/>
          </a:prstGeom>
        </p:spPr>
        <p:txBody>
          <a:bodyPr wrap="square">
            <a:spAutoFit/>
          </a:bodyPr>
          <a:lstStyle/>
          <a:p>
            <a:r>
              <a:rPr lang="en-US" altLang="ko-KR" sz="1400" dirty="0"/>
              <a:t>So going to school was really unsafe," she told CNN. Instead, the adults took it in turns to distract the children from the situation, with a story or by practicing letters, </a:t>
            </a:r>
            <a:r>
              <a:rPr lang="en-US" altLang="ko-KR" sz="1400" dirty="0" err="1"/>
              <a:t>Buljusmic-Kustura</a:t>
            </a:r>
            <a:r>
              <a:rPr lang="en-US" altLang="ko-KR" sz="1400" dirty="0"/>
              <a:t> said. "We didn't have formal schooling. What we did have was a community that came together and tried to engage us on a very different level." </a:t>
            </a:r>
            <a:r>
              <a:rPr lang="en-US" altLang="ko-KR" sz="1400" dirty="0" err="1"/>
              <a:t>Arnesa</a:t>
            </a:r>
            <a:r>
              <a:rPr lang="en-US" altLang="ko-KR" sz="1400" dirty="0"/>
              <a:t> </a:t>
            </a:r>
            <a:r>
              <a:rPr lang="en-US" altLang="ko-KR" sz="1400" dirty="0" err="1"/>
              <a:t>Buljusmic-Kustura</a:t>
            </a:r>
            <a:r>
              <a:rPr lang="en-US" altLang="ko-KR" sz="1400" dirty="0"/>
              <a:t>, center, is pictured with her younger brother and a neighbor on her first day of school after the war ended. </a:t>
            </a:r>
            <a:r>
              <a:rPr lang="en-US" altLang="ko-KR" sz="1400" dirty="0" err="1"/>
              <a:t>Arnesa</a:t>
            </a:r>
            <a:r>
              <a:rPr lang="en-US" altLang="ko-KR" sz="1400" dirty="0"/>
              <a:t> </a:t>
            </a:r>
            <a:r>
              <a:rPr lang="en-US" altLang="ko-KR" sz="1400" dirty="0" err="1"/>
              <a:t>Buljusmic-Kustura</a:t>
            </a:r>
            <a:r>
              <a:rPr lang="en-US" altLang="ko-KR" sz="1400" dirty="0"/>
              <a:t>, center, is pictured with her younger brother and a neighbor on her first day of school after the war ended. When peace came, </a:t>
            </a:r>
            <a:r>
              <a:rPr lang="en-US" altLang="ko-KR" sz="1400" dirty="0" err="1"/>
              <a:t>Buljusmic-Kustura</a:t>
            </a:r>
            <a:r>
              <a:rPr lang="en-US" altLang="ko-KR" sz="1400" dirty="0"/>
              <a:t> was able finally to attend the school five minutes' walk from her home. By that time she was seven-and-a-half years old, and about two years late starting first grade. In some parts of the city, impromptu classes had been held under cover for mostly older children as the siege went on, she said. Many, though, were in the same position as </a:t>
            </a:r>
            <a:r>
              <a:rPr lang="en-US" altLang="ko-KR" sz="1400" dirty="0" err="1"/>
              <a:t>Buljusmic-Kustura</a:t>
            </a:r>
            <a:r>
              <a:rPr lang="en-US" altLang="ko-KR" sz="1400" dirty="0"/>
              <a:t>. "That first day of school I remember not being able to read or write or do those very basic things -- but neither did anyone else," she said. "Because everybody had sort of experienced the same thing, there was a huge amount of understanding and a lack of this kind of competition that you now see. Because when you come from a place where you have experienced collectively something horrible, [people think] how do we rebuild our lives and how do we move forward?" </a:t>
            </a:r>
            <a:r>
              <a:rPr lang="en-US" altLang="ko-KR" sz="1400" dirty="0" err="1"/>
              <a:t>Buljusmic-Kustura</a:t>
            </a:r>
            <a:r>
              <a:rPr lang="en-US" altLang="ko-KR" sz="1400" dirty="0"/>
              <a:t> moved to the United States as a refugee at the age of 12. She had to learn English from scratch but, after a few rocky months, she caught up with her peers, became a "straight-A student" and continued into further education. She relocated to London from Chicago at the end of April 2019 and has since seen the education of her daughter disrupted by both the move and the pandemic. Like many countries in Europe, the UK closed its schools to most children in March. They reopened from September to December but have since closed again, except for vulnerable children and those whose parents are key workers, as the country endures its third national lockdown. 'Really, really inconsistent' Adi </a:t>
            </a:r>
            <a:r>
              <a:rPr lang="en-US" altLang="ko-KR" sz="1400" dirty="0" err="1"/>
              <a:t>Jovovic</a:t>
            </a:r>
            <a:r>
              <a:rPr lang="en-US" altLang="ko-KR" sz="1400" dirty="0"/>
              <a:t>, now 35, was also living in the heart of Sarajevo during the siege. "When the war started I should have started first grade. I didn't go to school at all for a little while," he said. Eventually, </a:t>
            </a:r>
            <a:r>
              <a:rPr lang="en-US" altLang="ko-KR" sz="1400" dirty="0" err="1"/>
              <a:t>Jovovic</a:t>
            </a:r>
            <a:r>
              <a:rPr lang="en-US" altLang="ko-KR" sz="1400" dirty="0"/>
              <a:t> -- whose father worked with CNN reporting teams as a driver during the war -- started going to an informal "school" with adults who tried to step in as teachers. "One day there would be grenades and bombs going off, so school would be canceled or we wouldn't go for a while, so it was really, really inconsistent -- similar to what kids are going through now, I guess, but even more inconsistent," he said. "I'll be honest with you, I didn't learn anything in that time." A United Nations Protection Force French soldier escorts a group of children after they left their school in a Sarajevo neighborhood a few hundred meters from the front line on August 14, 1993. A United Nations Protection Force French soldier escorts a group of children after they left their school in a Sarajevo neighborhood a few hundred meters from the front line on August 14, 1993. </a:t>
            </a:r>
            <a:r>
              <a:rPr lang="en-US" altLang="ko-KR" sz="1400" dirty="0" err="1"/>
              <a:t>Jovovic</a:t>
            </a:r>
            <a:r>
              <a:rPr lang="en-US" altLang="ko-KR" sz="1400" dirty="0"/>
              <a:t> and his family moved to Jacksonville, Florida, in March of 1994, when he was nine. </a:t>
            </a:r>
            <a:endParaRPr lang="ko-KR" altLang="en-US" dirty="0"/>
          </a:p>
        </p:txBody>
      </p:sp>
    </p:spTree>
    <p:extLst>
      <p:ext uri="{BB962C8B-B14F-4D97-AF65-F5344CB8AC3E}">
        <p14:creationId xmlns:p14="http://schemas.microsoft.com/office/powerpoint/2010/main" val="321124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4" name="직사각형 3">
            <a:extLst>
              <a:ext uri="{FF2B5EF4-FFF2-40B4-BE49-F238E27FC236}">
                <a16:creationId xmlns:a16="http://schemas.microsoft.com/office/drawing/2014/main" id="{4C0BA6C2-1291-48B4-A173-BDA8EDFC957B}"/>
              </a:ext>
            </a:extLst>
          </p:cNvPr>
          <p:cNvSpPr/>
          <p:nvPr/>
        </p:nvSpPr>
        <p:spPr>
          <a:xfrm>
            <a:off x="376794" y="1022494"/>
            <a:ext cx="11082969" cy="5539978"/>
          </a:xfrm>
          <a:prstGeom prst="rect">
            <a:avLst/>
          </a:prstGeom>
        </p:spPr>
        <p:txBody>
          <a:bodyPr wrap="square">
            <a:spAutoFit/>
          </a:bodyPr>
          <a:lstStyle/>
          <a:p>
            <a:r>
              <a:rPr lang="en-US" altLang="ko-KR" sz="1400" dirty="0"/>
              <a:t>He started in second grade at a school for children with English as a second language, attended summer school, focused on learning English, and by the end of third grade was ready to move to a regular school. Thanks in part to tutoring and a rigorous college prep school curriculum, </a:t>
            </a:r>
            <a:r>
              <a:rPr lang="en-US" altLang="ko-KR" sz="1400" dirty="0" err="1"/>
              <a:t>Jovovic</a:t>
            </a:r>
            <a:r>
              <a:rPr lang="en-US" altLang="ko-KR" sz="1400" dirty="0"/>
              <a:t> went on to high school and then to the University of Florida, gaining first an undergraduate degree and then a master's degree in chemical engineering. He now lives in Valdosta, Georgia, and is vice president of operations for a pecan processing facility. "I still don't read and write Bosnian well, which is obviously a shame," he said. </a:t>
            </a:r>
            <a:r>
              <a:rPr lang="en-US" altLang="ko-KR" sz="1400" dirty="0" err="1"/>
              <a:t>Jovovic</a:t>
            </a:r>
            <a:r>
              <a:rPr lang="en-US" altLang="ko-KR" sz="1400" dirty="0"/>
              <a:t> blames the early disruption to his education for that lack of facility in a language he speaks fluently. "Not having that fundamental education ... probably set me back a little bit. Now, ultimately I was able to catch up here but it's tough and I certainly feel for the kids who are going through it right now," he said. "Virtual is nice but it's not the same as being in school. There's the social aspect of it they are not getting, which I argue is as important as the academia." About 200 school buses are parked at a bus depot in Clarksburg, Maryland, on March 16, 2020, idled by the statewide closing of schools in response to the coronavirus outbreak. About 200 school buses are parked at a bus depot in Clarksburg, Maryland, on March 16, 2020, idled by the statewide closing of schools in response to the coronavirus outbreak. Ebola epidemic showed risk to girls </a:t>
            </a:r>
            <a:r>
              <a:rPr lang="en-US" altLang="ko-KR" sz="1400" dirty="0" err="1"/>
              <a:t>Posso</a:t>
            </a:r>
            <a:r>
              <a:rPr lang="en-US" altLang="ko-KR" sz="1400" dirty="0"/>
              <a:t>, the economics professor, agrees the impact of school closures has been lessened where children can access remote lessons using technology like Zoom. But where social inequalities already exist, the pandemic is making them worse, he said. "Even within the UK there's going to be some segments of society [where] a lot of the poorer kids may not have access to good internet, a computer or educated parents who can help out with the home schooling. And as a result they can be quite disadvantaged," said </a:t>
            </a:r>
            <a:r>
              <a:rPr lang="en-US" altLang="ko-KR" sz="1400" dirty="0" err="1"/>
              <a:t>Posso</a:t>
            </a:r>
            <a:r>
              <a:rPr lang="en-US" altLang="ko-KR" sz="1400" dirty="0"/>
              <a:t>. "The distinction is not going to be as clear as German versus Swiss kids, but within the UK I think we might see differences that maybe highlight existing social structures that are already unequal -- in other words, making inequality worse in the future." Student Gloria </a:t>
            </a:r>
            <a:r>
              <a:rPr lang="en-US" altLang="ko-KR" sz="1400" dirty="0" err="1"/>
              <a:t>Dayane</a:t>
            </a:r>
            <a:r>
              <a:rPr lang="en-US" altLang="ko-KR" sz="1400" dirty="0"/>
              <a:t> prepares to do her homework on a printout version of a textbook in </a:t>
            </a:r>
            <a:r>
              <a:rPr lang="en-US" altLang="ko-KR" sz="1400" dirty="0" err="1"/>
              <a:t>Camaragibe</a:t>
            </a:r>
            <a:r>
              <a:rPr lang="en-US" altLang="ko-KR" sz="1400" dirty="0"/>
              <a:t>, Pernambuco state, Brazil, on July 25, 2020. Student Gloria </a:t>
            </a:r>
            <a:r>
              <a:rPr lang="en-US" altLang="ko-KR" sz="1400" dirty="0" err="1"/>
              <a:t>Dayane</a:t>
            </a:r>
            <a:r>
              <a:rPr lang="en-US" altLang="ko-KR" sz="1400" dirty="0"/>
              <a:t> prepares to do her homework on a printout version of a textbook in </a:t>
            </a:r>
            <a:r>
              <a:rPr lang="en-US" altLang="ko-KR" sz="1400" dirty="0" err="1"/>
              <a:t>Camaragibe</a:t>
            </a:r>
            <a:r>
              <a:rPr lang="en-US" altLang="ko-KR" sz="1400" dirty="0"/>
              <a:t>, Pernambuco state, Brazil, on July 25, 2020. Children attend a tele-learning class at their home via the </a:t>
            </a:r>
            <a:r>
              <a:rPr lang="en-US" altLang="ko-KR" sz="1400" dirty="0" err="1"/>
              <a:t>Kalvi</a:t>
            </a:r>
            <a:r>
              <a:rPr lang="en-US" altLang="ko-KR" sz="1400" dirty="0"/>
              <a:t> TV channel, an initiative set up to help students while schools are closed by the pandemic in Chennai, India, on July 15, 2020. Children attend a tele-learning class at their home via the </a:t>
            </a:r>
            <a:r>
              <a:rPr lang="en-US" altLang="ko-KR" sz="1400" dirty="0" err="1"/>
              <a:t>Kalvi</a:t>
            </a:r>
            <a:r>
              <a:rPr lang="en-US" altLang="ko-KR" sz="1400" dirty="0"/>
              <a:t> TV channel, an initiative set up to help students while schools are closed by the pandemic in Chennai, India, on July 15, 2020. The situation in lower- and middle-income countries where child labor is more prevalent is even more concerning, he said. If parents lose their job because of the pandemic, </a:t>
            </a:r>
            <a:br>
              <a:rPr lang="en-US" altLang="ko-KR" sz="4400" dirty="0"/>
            </a:br>
            <a:endParaRPr lang="ko-KR" altLang="en-US" dirty="0"/>
          </a:p>
        </p:txBody>
      </p:sp>
      <p:sp>
        <p:nvSpPr>
          <p:cNvPr id="10" name="직사각형 9">
            <a:extLst>
              <a:ext uri="{FF2B5EF4-FFF2-40B4-BE49-F238E27FC236}">
                <a16:creationId xmlns:a16="http://schemas.microsoft.com/office/drawing/2014/main" id="{E41D3376-CC68-45FD-8A51-69C0AA00E5B0}"/>
              </a:ext>
            </a:extLst>
          </p:cNvPr>
          <p:cNvSpPr/>
          <p:nvPr/>
        </p:nvSpPr>
        <p:spPr>
          <a:xfrm>
            <a:off x="3297381" y="295528"/>
            <a:ext cx="8711546"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https://edition.cnn.com/2021/01/15/world/schools-closures-impact-children-history-intl/index.html</a:t>
            </a:r>
            <a:r>
              <a:rPr lang="en-US" altLang="ko-KR" sz="1200" dirty="0">
                <a:solidFill>
                  <a:schemeClr val="bg1"/>
                </a:solidFill>
              </a:rPr>
              <a:t>)</a:t>
            </a:r>
            <a:br>
              <a:rPr lang="en-US" altLang="ko-KR" sz="3600" b="1" dirty="0">
                <a:solidFill>
                  <a:schemeClr val="bg1"/>
                </a:solidFill>
              </a:rPr>
            </a:br>
            <a:endParaRPr lang="ko-KR" altLang="en-US" dirty="0"/>
          </a:p>
        </p:txBody>
      </p:sp>
    </p:spTree>
    <p:extLst>
      <p:ext uri="{BB962C8B-B14F-4D97-AF65-F5344CB8AC3E}">
        <p14:creationId xmlns:p14="http://schemas.microsoft.com/office/powerpoint/2010/main" val="3756260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4" name="직사각형 3">
            <a:extLst>
              <a:ext uri="{FF2B5EF4-FFF2-40B4-BE49-F238E27FC236}">
                <a16:creationId xmlns:a16="http://schemas.microsoft.com/office/drawing/2014/main" id="{4C0BA6C2-1291-48B4-A173-BDA8EDFC957B}"/>
              </a:ext>
            </a:extLst>
          </p:cNvPr>
          <p:cNvSpPr/>
          <p:nvPr/>
        </p:nvSpPr>
        <p:spPr>
          <a:xfrm>
            <a:off x="259217" y="1463236"/>
            <a:ext cx="11490975" cy="4401205"/>
          </a:xfrm>
          <a:prstGeom prst="rect">
            <a:avLst/>
          </a:prstGeom>
        </p:spPr>
        <p:txBody>
          <a:bodyPr wrap="square">
            <a:spAutoFit/>
          </a:bodyPr>
          <a:lstStyle/>
          <a:p>
            <a:r>
              <a:rPr lang="en-US" altLang="ko-KR" sz="1400" dirty="0"/>
              <a:t>students whose schools close may feel pressure to look for work and leave education altogether, said </a:t>
            </a:r>
            <a:r>
              <a:rPr lang="en-US" altLang="ko-KR" sz="1400" dirty="0" err="1"/>
              <a:t>Posso</a:t>
            </a:r>
            <a:r>
              <a:rPr lang="en-US" altLang="ko-KR" sz="1400" dirty="0"/>
              <a:t>. "We already see a big jump in child labor when kids are around 14 or so. If you close schools, it's going to make it very difficult for many children to go back." Recent history suggests school closures can also have a particularly negative impact on girls, </a:t>
            </a:r>
            <a:r>
              <a:rPr lang="en-US" altLang="ko-KR" sz="1400" dirty="0" err="1"/>
              <a:t>Posso</a:t>
            </a:r>
            <a:r>
              <a:rPr lang="en-US" altLang="ko-KR" sz="1400" dirty="0"/>
              <a:t> said, especially those from poorer families and communities where girls' rights to education are less entrenched. During the 2014-2015 Ebola epidemic in Guinea, Liberia, and Sierra Leone, West Africa, schools were closed and few children were able to access remote learning. A subsequent United Nations Development </a:t>
            </a:r>
            <a:r>
              <a:rPr lang="en-US" altLang="ko-KR" sz="1400" dirty="0" err="1"/>
              <a:t>Programme</a:t>
            </a:r>
            <a:r>
              <a:rPr lang="en-US" altLang="ko-KR" sz="1400" dirty="0"/>
              <a:t> report into the epidemic found that "gender gaps in education have widened with school closures and because of girls' increased dropout rates, owing to teenage pregnancies and early marriages." A Liberian health worker speaks with families in a classroom being used as an Ebola isolation ward on August 15, 2014 in Monrovia, Liberia. A Liberian health worker speaks with families in a classroom being used as an Ebola isolation ward on August 15, 2014 in Monrovia, Liberia. With more people at home because of the pandemic, girls may also be expected to stay out of school in order to take on more household chores, said </a:t>
            </a:r>
            <a:r>
              <a:rPr lang="en-US" altLang="ko-KR" sz="1400" dirty="0" err="1"/>
              <a:t>Posso</a:t>
            </a:r>
            <a:r>
              <a:rPr lang="en-US" altLang="ko-KR" sz="1400" dirty="0"/>
              <a:t>. The World Bank warned last month that the pandemic risks pushing tens of millions more children worldwide into "learning poverty" -- meaning that they are unable to read and understand a simple text by age 10 -- with potentially lifelong effects on their earnings. Mitigating the impact Faced with this unprecedented situation, teachers and education leaders around the world should take action now to try to ease the effects of school closures when children return, said Michelle </a:t>
            </a:r>
            <a:r>
              <a:rPr lang="en-US" altLang="ko-KR" sz="1400" dirty="0" err="1"/>
              <a:t>Kaffenberger</a:t>
            </a:r>
            <a:r>
              <a:rPr lang="en-US" altLang="ko-KR" sz="1400" dirty="0"/>
              <a:t>, a research fellow on the RISE </a:t>
            </a:r>
            <a:r>
              <a:rPr lang="en-US" altLang="ko-KR" sz="1400" dirty="0" err="1"/>
              <a:t>Programme</a:t>
            </a:r>
            <a:r>
              <a:rPr lang="en-US" altLang="ko-KR" sz="1400" dirty="0"/>
              <a:t> at the University of Oxford. Her simulations indicate that a three-month school closure could reduce long-term learning by a full year's worth of learning. Too many parents and decision makers treat teachers like they don&amp;#39;t matter Too many parents and decision makers treat teachers like they don't matter But if education leaders and teachers take steps to tailor learning to where the children are, rather than picking up where they ought to be, and focus on foundational skills in </a:t>
            </a:r>
            <a:r>
              <a:rPr lang="en-US" altLang="ko-KR" sz="1400" dirty="0" err="1"/>
              <a:t>maths</a:t>
            </a:r>
            <a:r>
              <a:rPr lang="en-US" altLang="ko-KR" sz="1400" dirty="0"/>
              <a:t> and reading, the impact can be lessened or even overturned, </a:t>
            </a:r>
            <a:r>
              <a:rPr lang="en-US" altLang="ko-KR" sz="1400" dirty="0" err="1"/>
              <a:t>Kaffenberger</a:t>
            </a:r>
            <a:r>
              <a:rPr lang="en-US" altLang="ko-KR" sz="1400" dirty="0"/>
              <a:t> told CNN. "The crisis doesn't end when schools reopen," she said. "The crisis is going to keep going, if adequate remediation is not taken when children come back</a:t>
            </a:r>
            <a:endParaRPr lang="ko-KR" altLang="en-US" dirty="0"/>
          </a:p>
        </p:txBody>
      </p:sp>
      <p:sp>
        <p:nvSpPr>
          <p:cNvPr id="10" name="직사각형 9">
            <a:extLst>
              <a:ext uri="{FF2B5EF4-FFF2-40B4-BE49-F238E27FC236}">
                <a16:creationId xmlns:a16="http://schemas.microsoft.com/office/drawing/2014/main" id="{9B0F68DE-3D65-4181-A957-DF435B76F083}"/>
              </a:ext>
            </a:extLst>
          </p:cNvPr>
          <p:cNvSpPr/>
          <p:nvPr/>
        </p:nvSpPr>
        <p:spPr>
          <a:xfrm>
            <a:off x="3297381" y="295528"/>
            <a:ext cx="8711546"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https://edition.cnn.com/2021/01/15/world/schools-closures-impact-children-history-intl/index.html</a:t>
            </a:r>
            <a:r>
              <a:rPr lang="en-US" altLang="ko-KR" sz="1200" dirty="0">
                <a:solidFill>
                  <a:schemeClr val="bg1"/>
                </a:solidFill>
              </a:rPr>
              <a:t>)</a:t>
            </a:r>
            <a:br>
              <a:rPr lang="en-US" altLang="ko-KR" sz="3600" b="1" dirty="0">
                <a:solidFill>
                  <a:schemeClr val="bg1"/>
                </a:solidFill>
              </a:rPr>
            </a:br>
            <a:endParaRPr lang="ko-KR" altLang="en-US" dirty="0"/>
          </a:p>
        </p:txBody>
      </p:sp>
    </p:spTree>
    <p:extLst>
      <p:ext uri="{BB962C8B-B14F-4D97-AF65-F5344CB8AC3E}">
        <p14:creationId xmlns:p14="http://schemas.microsoft.com/office/powerpoint/2010/main" val="301857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756879"/>
            <a:ext cx="11621001" cy="5813921"/>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4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4" name="직사각형 3">
            <a:extLst>
              <a:ext uri="{FF2B5EF4-FFF2-40B4-BE49-F238E27FC236}">
                <a16:creationId xmlns:a16="http://schemas.microsoft.com/office/drawing/2014/main" id="{4C0BA6C2-1291-48B4-A173-BDA8EDFC957B}"/>
              </a:ext>
            </a:extLst>
          </p:cNvPr>
          <p:cNvSpPr/>
          <p:nvPr/>
        </p:nvSpPr>
        <p:spPr>
          <a:xfrm>
            <a:off x="246768" y="1699546"/>
            <a:ext cx="11490975" cy="4462760"/>
          </a:xfrm>
          <a:prstGeom prst="rect">
            <a:avLst/>
          </a:prstGeom>
        </p:spPr>
        <p:txBody>
          <a:bodyPr wrap="square">
            <a:spAutoFit/>
          </a:bodyPr>
          <a:lstStyle/>
          <a:p>
            <a:r>
              <a:rPr lang="en-US" altLang="ko-KR" sz="1400" dirty="0" err="1"/>
              <a:t>Kaffenberger</a:t>
            </a:r>
            <a:r>
              <a:rPr lang="en-US" altLang="ko-KR" sz="1400" dirty="0"/>
              <a:t> cites research into the impact on schooling of the devastating 2005 earthquake in Pakistani-administered Kashmir as evidence. A study by Tahir Andrabi, Benjamin Daniels and </a:t>
            </a:r>
            <a:r>
              <a:rPr lang="en-US" altLang="ko-KR" sz="1400" dirty="0" err="1"/>
              <a:t>Jishnu</a:t>
            </a:r>
            <a:r>
              <a:rPr lang="en-US" altLang="ko-KR" sz="1400" dirty="0"/>
              <a:t> Das, published last May, uses survey data collected in 2009 to compare households close to the fault line with similar households that were not affected by the quake. Forced out of school during the pandemic, now she&amp;#39;s pregnant. She&amp;#39;s one of millions of girls who won&amp;#39;t return to the classroom Forced out of school during the pandemic, now she's pregnant. She's one of millions of girls who won't return to the classroom "Schools in the affected area were closed for an average of 14 weeks, a little more than three months. However, four years later children in the affected areas were not just three months behind, they were the learning equivalent of 1.5 years of schooling behind," </a:t>
            </a:r>
            <a:br>
              <a:rPr lang="en-US" altLang="ko-KR" sz="4400" dirty="0"/>
            </a:br>
            <a:r>
              <a:rPr lang="en-US" altLang="ko-KR" sz="1400" dirty="0" err="1"/>
              <a:t>Kaffenberger</a:t>
            </a:r>
            <a:r>
              <a:rPr lang="en-US" altLang="ko-KR" sz="1400" dirty="0"/>
              <a:t> wrote in her own paper. Households affected by the quake received financial compensation, the paper's authors said, and the data did not indicate higher drop-out rates. But independently measured test scores provide "evidence across the entire age range that persistent developmental deficits can arise in young children due to a large, albeit 'temporary,' shock," they concluded. Catching up whole cohorts of children will be really hard, said </a:t>
            </a:r>
            <a:r>
              <a:rPr lang="en-US" altLang="ko-KR" sz="1400" dirty="0" err="1"/>
              <a:t>Kaffenberger</a:t>
            </a:r>
            <a:r>
              <a:rPr lang="en-US" altLang="ko-KR" sz="1400" dirty="0"/>
              <a:t>, but existing programs in lower and middle income countries show that the approach she espouses does work. </a:t>
            </a:r>
            <a:r>
              <a:rPr lang="en-US" altLang="ko-KR" sz="1400" dirty="0" err="1"/>
              <a:t>Buljusmic-Kustura</a:t>
            </a:r>
            <a:r>
              <a:rPr lang="en-US" altLang="ko-KR" sz="1400" dirty="0"/>
              <a:t> sounds an optimistic note. Most of her classmates -- particularly among the refugee diaspora but also those who remained in Bosnia and Herzegovina -- managed to complete their schooling successfully and are doing well in life, despite their traumatic early childhood, she said. And while she was initially "immensely concerned" for her daughter, now nine, as UK schools closed, </a:t>
            </a:r>
            <a:r>
              <a:rPr lang="en-US" altLang="ko-KR" sz="1400" dirty="0" err="1"/>
              <a:t>Buljusmic-Kustura</a:t>
            </a:r>
            <a:r>
              <a:rPr lang="en-US" altLang="ko-KR" sz="1400" dirty="0"/>
              <a:t> has since been encouraged by seeing her keep in touch with classmates online and engage well with home schooling. Last week, she posted words of encouragement on Twitter for worried parents in the UK, saying the "kids will be fine" and will likely catch up on lost learning, given the right emotional and mental support. "My education, my learning, even though it stopped, even though there was these huge impediments, there were times I couldn't go to school at all ... it didn't prevent me from continuing to learn, and continuing to get my education and catching up," she said.</a:t>
            </a:r>
            <a:br>
              <a:rPr lang="en-US" altLang="ko-KR" sz="2800" dirty="0"/>
            </a:br>
            <a:endParaRPr lang="ko-KR" altLang="en-US" dirty="0"/>
          </a:p>
        </p:txBody>
      </p:sp>
      <p:sp>
        <p:nvSpPr>
          <p:cNvPr id="11" name="직사각형 10">
            <a:extLst>
              <a:ext uri="{FF2B5EF4-FFF2-40B4-BE49-F238E27FC236}">
                <a16:creationId xmlns:a16="http://schemas.microsoft.com/office/drawing/2014/main" id="{13488E66-6049-4C41-B211-89E680C9A42A}"/>
              </a:ext>
            </a:extLst>
          </p:cNvPr>
          <p:cNvSpPr/>
          <p:nvPr/>
        </p:nvSpPr>
        <p:spPr>
          <a:xfrm>
            <a:off x="3297381" y="295528"/>
            <a:ext cx="8711546"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https://edition.cnn.com/2021/01/15/world/schools-closures-impact-children-history-intl/index.html</a:t>
            </a:r>
            <a:r>
              <a:rPr lang="en-US" altLang="ko-KR" sz="1200" dirty="0">
                <a:solidFill>
                  <a:schemeClr val="bg1"/>
                </a:solidFill>
              </a:rPr>
              <a:t>)</a:t>
            </a:r>
            <a:br>
              <a:rPr lang="en-US" altLang="ko-KR" sz="3600" b="1" dirty="0">
                <a:solidFill>
                  <a:schemeClr val="bg1"/>
                </a:solidFill>
              </a:rPr>
            </a:br>
            <a:endParaRPr lang="ko-KR" altLang="en-US" dirty="0"/>
          </a:p>
        </p:txBody>
      </p:sp>
    </p:spTree>
    <p:extLst>
      <p:ext uri="{BB962C8B-B14F-4D97-AF65-F5344CB8AC3E}">
        <p14:creationId xmlns:p14="http://schemas.microsoft.com/office/powerpoint/2010/main" val="188742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0" y="305810"/>
            <a:ext cx="2857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524897"/>
            <a:ext cx="11762159" cy="624438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235636" y="439481"/>
            <a:ext cx="11621001" cy="60724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8008" y="-138473"/>
            <a:ext cx="2268629" cy="529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600" b="1" dirty="0">
                <a:solidFill>
                  <a:schemeClr val="bg1"/>
                </a:solidFill>
                <a:latin typeface="a고딕16" panose="02020600000000000000" pitchFamily="18" charset="-127"/>
                <a:ea typeface="a고딕16" panose="02020600000000000000" pitchFamily="18" charset="-127"/>
              </a:rPr>
              <a:t>News</a:t>
            </a:r>
            <a:r>
              <a:rPr lang="ko-KR" altLang="en-US" sz="1600" b="1" dirty="0">
                <a:solidFill>
                  <a:schemeClr val="bg1"/>
                </a:solidFill>
                <a:latin typeface="a고딕16" panose="02020600000000000000" pitchFamily="18" charset="-127"/>
                <a:ea typeface="a고딕16" panose="02020600000000000000" pitchFamily="18" charset="-127"/>
              </a:rPr>
              <a:t> </a:t>
            </a:r>
            <a:r>
              <a:rPr lang="en-US" altLang="ko-KR" sz="1600" b="1" dirty="0">
                <a:solidFill>
                  <a:schemeClr val="bg1"/>
                </a:solidFill>
                <a:latin typeface="a고딕16" panose="02020600000000000000" pitchFamily="18" charset="-127"/>
                <a:ea typeface="a고딕16" panose="02020600000000000000" pitchFamily="18" charset="-127"/>
              </a:rPr>
              <a:t>Article Test – 4 </a:t>
            </a:r>
            <a:endParaRPr lang="ko-KR" altLang="en-US" sz="16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323754" y="609440"/>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715516" y="628278"/>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6" name="직선 연결선 25">
            <a:extLst>
              <a:ext uri="{FF2B5EF4-FFF2-40B4-BE49-F238E27FC236}">
                <a16:creationId xmlns:a16="http://schemas.microsoft.com/office/drawing/2014/main" id="{3269C099-2A04-4FE7-A31D-3C69E9B7AA13}"/>
              </a:ext>
            </a:extLst>
          </p:cNvPr>
          <p:cNvCxnSpPr>
            <a:cxnSpLocks/>
          </p:cNvCxnSpPr>
          <p:nvPr/>
        </p:nvCxnSpPr>
        <p:spPr>
          <a:xfrm flipV="1">
            <a:off x="6087716" y="1192346"/>
            <a:ext cx="0" cy="4924979"/>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3" name="내용 개체 틀 3">
            <a:extLst>
              <a:ext uri="{FF2B5EF4-FFF2-40B4-BE49-F238E27FC236}">
                <a16:creationId xmlns:a16="http://schemas.microsoft.com/office/drawing/2014/main" id="{A3E678FD-8257-4CF2-9D8D-15FE875D2243}"/>
              </a:ext>
            </a:extLst>
          </p:cNvPr>
          <p:cNvSpPr txBox="1">
            <a:spLocks/>
          </p:cNvSpPr>
          <p:nvPr/>
        </p:nvSpPr>
        <p:spPr>
          <a:xfrm>
            <a:off x="759531" y="1337101"/>
            <a:ext cx="5157787" cy="555431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Similarity&gt;</a:t>
            </a:r>
          </a:p>
          <a:p>
            <a:pPr marL="0" indent="0">
              <a:buFont typeface="Arial" panose="020B0604020202020204" pitchFamily="34" charset="0"/>
              <a:buNone/>
            </a:pPr>
            <a:r>
              <a:rPr lang="en-US" altLang="ko-KR" sz="4000" dirty="0"/>
              <a:t>1. I didn't go to school at all for a little while," he said. : 1.7112195543728679</a:t>
            </a:r>
          </a:p>
          <a:p>
            <a:pPr marL="0" indent="0">
              <a:buFont typeface="Arial" panose="020B0604020202020204" pitchFamily="34" charset="0"/>
              <a:buNone/>
            </a:pPr>
            <a:r>
              <a:rPr lang="en-US" altLang="ko-KR" sz="4000" dirty="0"/>
              <a:t>2. With more people at home because of the pandemic, girls may also be expected to stay out of school in order to take on more household chores, said </a:t>
            </a:r>
            <a:r>
              <a:rPr lang="en-US" altLang="ko-KR" sz="4000" dirty="0" err="1"/>
              <a:t>Posso</a:t>
            </a:r>
            <a:r>
              <a:rPr lang="en-US" altLang="ko-KR" sz="4000" dirty="0"/>
              <a:t>. : 1.6442018104312388</a:t>
            </a:r>
          </a:p>
          <a:p>
            <a:pPr marL="0" indent="0">
              <a:buFont typeface="Arial" panose="020B0604020202020204" pitchFamily="34" charset="0"/>
              <a:buNone/>
            </a:pPr>
            <a:r>
              <a:rPr lang="en-US" altLang="ko-KR" sz="4000" dirty="0"/>
              <a:t>3. Mitigating the impact Faced with this unprecedented situation, teachers and education leaders around the world should take action now to try to ease the effects of school closures when children return, said Michelle </a:t>
            </a:r>
            <a:r>
              <a:rPr lang="en-US" altLang="ko-KR" sz="4000" dirty="0" err="1"/>
              <a:t>Kaffenberger</a:t>
            </a:r>
            <a:r>
              <a:rPr lang="en-US" altLang="ko-KR" sz="4000" dirty="0"/>
              <a:t>, a research fellow on the RISE </a:t>
            </a:r>
            <a:r>
              <a:rPr lang="en-US" altLang="ko-KR" sz="4000" dirty="0" err="1"/>
              <a:t>Programme</a:t>
            </a:r>
            <a:r>
              <a:rPr lang="en-US" altLang="ko-KR" sz="4000" dirty="0"/>
              <a:t> at the University of Oxford. : 1.6371440371397852</a:t>
            </a:r>
          </a:p>
          <a:p>
            <a:pPr marL="0" indent="0">
              <a:buFont typeface="Arial" panose="020B0604020202020204" pitchFamily="34" charset="0"/>
              <a:buNone/>
            </a:pPr>
            <a:r>
              <a:rPr lang="en-US" altLang="ko-KR" sz="4000" dirty="0"/>
              <a:t>4. He started in second grade at a school for children with English as a second language, attended summer school, focused on learning English, and by the end of third grade was ready to move to a regular school. : 1.5917818010004763</a:t>
            </a:r>
          </a:p>
          <a:p>
            <a:pPr marL="0" indent="0">
              <a:buFont typeface="Arial" panose="020B0604020202020204" pitchFamily="34" charset="0"/>
              <a:buNone/>
            </a:pPr>
            <a:r>
              <a:rPr lang="en-US" altLang="ko-KR" sz="4000" dirty="0"/>
              <a:t>5. Children across the globe have seen their schools closed because of the coronavirus pandemic. : 1.5237804457407402</a:t>
            </a:r>
          </a:p>
          <a:p>
            <a:pPr marL="0" indent="0">
              <a:buFont typeface="Arial" panose="020B0604020202020204" pitchFamily="34" charset="0"/>
              <a:buNone/>
            </a:pPr>
            <a:endParaRPr lang="en-US" altLang="ko-KR" sz="3600" dirty="0"/>
          </a:p>
          <a:p>
            <a:pPr marL="0" indent="0">
              <a:buFont typeface="Arial" panose="020B0604020202020204" pitchFamily="34" charset="0"/>
              <a:buNone/>
            </a:pPr>
            <a:r>
              <a:rPr lang="en-US" altLang="ko-KR" sz="4000" dirty="0"/>
              <a:t>&lt;Summarization Using TF-IDF &amp; Cosine Similarity&gt;</a:t>
            </a:r>
          </a:p>
          <a:p>
            <a:pPr marL="0" indent="0">
              <a:buFont typeface="Arial" panose="020B0604020202020204" pitchFamily="34" charset="0"/>
              <a:buNone/>
            </a:pPr>
            <a:r>
              <a:rPr lang="en-US" altLang="ko-KR" sz="4000" dirty="0"/>
              <a:t>1. I didn't go to school at all for a little while," he said. : 1.5759938016603794</a:t>
            </a:r>
          </a:p>
          <a:p>
            <a:pPr marL="0" indent="0">
              <a:buFont typeface="Arial" panose="020B0604020202020204" pitchFamily="34" charset="0"/>
              <a:buNone/>
            </a:pPr>
            <a:r>
              <a:rPr lang="en-US" altLang="ko-KR" sz="4000" dirty="0">
                <a:solidFill>
                  <a:srgbClr val="FF0000"/>
                </a:solidFill>
              </a:rPr>
              <a:t>2. Like many countries in Europe, the UK closed its schools to most children in March. : 1.573460694177291</a:t>
            </a:r>
          </a:p>
          <a:p>
            <a:pPr marL="0" indent="0">
              <a:buFont typeface="Arial" panose="020B0604020202020204" pitchFamily="34" charset="0"/>
              <a:buNone/>
            </a:pPr>
            <a:r>
              <a:rPr lang="en-US" altLang="ko-KR" sz="4000" dirty="0"/>
              <a:t>3. With more people at home because of the pandemic, girls may also be expected to stay out of school in order to take on more household chores, said </a:t>
            </a:r>
            <a:r>
              <a:rPr lang="en-US" altLang="ko-KR" sz="4000" dirty="0" err="1"/>
              <a:t>Posso</a:t>
            </a:r>
            <a:r>
              <a:rPr lang="en-US" altLang="ko-KR" sz="4000" dirty="0"/>
              <a:t>. : 1.5459545794758562</a:t>
            </a:r>
          </a:p>
          <a:p>
            <a:pPr marL="0" indent="0">
              <a:buFont typeface="Arial" panose="020B0604020202020204" pitchFamily="34" charset="0"/>
              <a:buNone/>
            </a:pPr>
            <a:r>
              <a:rPr lang="en-US" altLang="ko-KR" sz="4000" dirty="0"/>
              <a:t>4. Mitigating the impact Faced with this unprecedented situation, teachers and education leaders around the world should take action now to try to ease the effects of school closures when children return, said Michelle </a:t>
            </a:r>
            <a:r>
              <a:rPr lang="en-US" altLang="ko-KR" sz="4000" dirty="0" err="1"/>
              <a:t>Kaffenberger</a:t>
            </a:r>
            <a:r>
              <a:rPr lang="en-US" altLang="ko-KR" sz="4000" dirty="0"/>
              <a:t>, a research fellow on the RISE </a:t>
            </a:r>
            <a:r>
              <a:rPr lang="en-US" altLang="ko-KR" sz="4000" dirty="0" err="1"/>
              <a:t>Programme</a:t>
            </a:r>
            <a:r>
              <a:rPr lang="en-US" altLang="ko-KR" sz="4000" dirty="0"/>
              <a:t> at the University of Oxford. : 1.5397527937603575</a:t>
            </a:r>
          </a:p>
          <a:p>
            <a:pPr marL="0" indent="0">
              <a:buFont typeface="Arial" panose="020B0604020202020204" pitchFamily="34" charset="0"/>
              <a:buNone/>
            </a:pPr>
            <a:r>
              <a:rPr lang="en-US" altLang="ko-KR" sz="4000" dirty="0">
                <a:solidFill>
                  <a:srgbClr val="FF0000"/>
                </a:solidFill>
              </a:rPr>
              <a:t>5. If parents lose their job because of the pandemic, students whose schools close may feel pressure to look for work and leave education altogether, said </a:t>
            </a:r>
            <a:r>
              <a:rPr lang="en-US" altLang="ko-KR" sz="4000" dirty="0" err="1">
                <a:solidFill>
                  <a:srgbClr val="FF0000"/>
                </a:solidFill>
              </a:rPr>
              <a:t>Posso</a:t>
            </a:r>
            <a:r>
              <a:rPr lang="en-US" altLang="ko-KR" sz="4000" dirty="0">
                <a:solidFill>
                  <a:srgbClr val="FF0000"/>
                </a:solidFill>
              </a:rPr>
              <a:t>. : 1.5254879149454093</a:t>
            </a:r>
          </a:p>
          <a:p>
            <a:pPr marL="0" indent="0">
              <a:buFont typeface="Arial" panose="020B0604020202020204" pitchFamily="34" charset="0"/>
              <a:buNone/>
            </a:pPr>
            <a:endParaRPr lang="en-US" altLang="ko-KR" sz="3600" dirty="0"/>
          </a:p>
          <a:p>
            <a:pPr marL="0" indent="0">
              <a:buFont typeface="Arial" panose="020B0604020202020204" pitchFamily="34" charset="0"/>
              <a:buNone/>
            </a:pPr>
            <a:endParaRPr lang="en-US" altLang="ko-KR" sz="3600" dirty="0"/>
          </a:p>
        </p:txBody>
      </p:sp>
      <p:sp>
        <p:nvSpPr>
          <p:cNvPr id="14" name="내용 개체 틀 3">
            <a:extLst>
              <a:ext uri="{FF2B5EF4-FFF2-40B4-BE49-F238E27FC236}">
                <a16:creationId xmlns:a16="http://schemas.microsoft.com/office/drawing/2014/main" id="{8697EBA6-949E-4C2D-AEA5-00384BC610F0}"/>
              </a:ext>
            </a:extLst>
          </p:cNvPr>
          <p:cNvSpPr txBox="1">
            <a:spLocks/>
          </p:cNvSpPr>
          <p:nvPr/>
        </p:nvSpPr>
        <p:spPr>
          <a:xfrm>
            <a:off x="6308084" y="1183853"/>
            <a:ext cx="5157787" cy="555431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000" dirty="0"/>
              <a:t>&lt;Summarization Using Cosine Similarity + Lemmatization&gt;</a:t>
            </a:r>
          </a:p>
          <a:p>
            <a:pPr marL="0" indent="0">
              <a:buNone/>
            </a:pPr>
            <a:r>
              <a:rPr lang="en-US" altLang="ko-KR" sz="1000" dirty="0"/>
              <a:t>1. I didn't go to school at all for a little while," he said. : 2.051882278700355</a:t>
            </a:r>
          </a:p>
          <a:p>
            <a:pPr marL="0" indent="0">
              <a:buNone/>
            </a:pPr>
            <a:r>
              <a:rPr lang="en-US" altLang="ko-KR" sz="1000" dirty="0">
                <a:solidFill>
                  <a:srgbClr val="FF0000"/>
                </a:solidFill>
              </a:rPr>
              <a:t>2. If parents lose their job because of the pandemic, students whose schools close may feel pressure to look for work and leave education altogether, said </a:t>
            </a:r>
            <a:r>
              <a:rPr lang="en-US" altLang="ko-KR" sz="1000" dirty="0" err="1">
                <a:solidFill>
                  <a:srgbClr val="FF0000"/>
                </a:solidFill>
              </a:rPr>
              <a:t>Posso</a:t>
            </a:r>
            <a:r>
              <a:rPr lang="en-US" altLang="ko-KR" sz="1000" dirty="0">
                <a:solidFill>
                  <a:srgbClr val="FF0000"/>
                </a:solidFill>
              </a:rPr>
              <a:t>. : 1.7606728518788</a:t>
            </a:r>
          </a:p>
          <a:p>
            <a:pPr marL="0" indent="0">
              <a:buNone/>
            </a:pPr>
            <a:r>
              <a:rPr lang="en-US" altLang="ko-KR" sz="1000" dirty="0">
                <a:solidFill>
                  <a:srgbClr val="FF0000"/>
                </a:solidFill>
              </a:rPr>
              <a:t>3. If you close schools, it's going to make it very difficult for many children to go back." : 1.7464368113762219</a:t>
            </a:r>
          </a:p>
          <a:p>
            <a:pPr marL="0" indent="0">
              <a:buNone/>
            </a:pPr>
            <a:r>
              <a:rPr lang="en-US" altLang="ko-KR" sz="1000" dirty="0"/>
              <a:t>4. He started in second grade at a school for children with English as a second language, attended summer school, focused on learning English, and by the end of third grade was ready to move to a regular school. : 1.6620791286198102</a:t>
            </a:r>
          </a:p>
          <a:p>
            <a:pPr marL="0" indent="0">
              <a:buNone/>
            </a:pPr>
            <a:r>
              <a:rPr lang="en-US" altLang="ko-KR" sz="1000" dirty="0">
                <a:solidFill>
                  <a:srgbClr val="FF0000"/>
                </a:solidFill>
              </a:rPr>
              <a:t>5. "The crisis doesn't end when schools reopen," she said. : 1.6590825647217122</a:t>
            </a:r>
          </a:p>
          <a:p>
            <a:pPr marL="0" indent="0">
              <a:buNone/>
            </a:pPr>
            <a:endParaRPr lang="en-US" altLang="ko-KR" sz="900" dirty="0"/>
          </a:p>
          <a:p>
            <a:pPr marL="0" indent="0">
              <a:buNone/>
            </a:pPr>
            <a:r>
              <a:rPr lang="en-US" altLang="ko-KR" sz="1000" dirty="0"/>
              <a:t>&lt;Summarization Using TF-IDF &amp; Cosine Similarity + Lemmatization&gt;</a:t>
            </a:r>
          </a:p>
          <a:p>
            <a:pPr marL="0" indent="0">
              <a:buNone/>
            </a:pPr>
            <a:r>
              <a:rPr lang="en-US" altLang="ko-KR" sz="1000" dirty="0"/>
              <a:t>1. I didn't go to school at all for a little while," he said. : 1.7777597799147404</a:t>
            </a:r>
          </a:p>
          <a:p>
            <a:pPr marL="0" indent="0">
              <a:buNone/>
            </a:pPr>
            <a:r>
              <a:rPr lang="en-US" altLang="ko-KR" sz="1000" dirty="0">
                <a:solidFill>
                  <a:srgbClr val="FF0000"/>
                </a:solidFill>
              </a:rPr>
              <a:t>2. If parents lose their job because of the pandemic, students whose schools close may feel pressure to look for work and leave education altogether, said </a:t>
            </a:r>
            <a:r>
              <a:rPr lang="en-US" altLang="ko-KR" sz="1000" dirty="0" err="1">
                <a:solidFill>
                  <a:srgbClr val="FF0000"/>
                </a:solidFill>
              </a:rPr>
              <a:t>Posso</a:t>
            </a:r>
            <a:r>
              <a:rPr lang="en-US" altLang="ko-KR" sz="1000" dirty="0">
                <a:solidFill>
                  <a:srgbClr val="FF0000"/>
                </a:solidFill>
              </a:rPr>
              <a:t>. : 1.7273525105544811</a:t>
            </a:r>
          </a:p>
          <a:p>
            <a:pPr marL="0" indent="0">
              <a:buNone/>
            </a:pPr>
            <a:r>
              <a:rPr lang="en-US" altLang="ko-KR" sz="1000" dirty="0">
                <a:solidFill>
                  <a:srgbClr val="FF0000"/>
                </a:solidFill>
              </a:rPr>
              <a:t>3. If you close schools, it's going to make it very difficult for many children to go back." : 1.6696160225014718</a:t>
            </a:r>
          </a:p>
          <a:p>
            <a:pPr marL="0" indent="0">
              <a:buNone/>
            </a:pPr>
            <a:r>
              <a:rPr lang="en-US" altLang="ko-KR" sz="1000" dirty="0">
                <a:solidFill>
                  <a:srgbClr val="FF0000"/>
                </a:solidFill>
              </a:rPr>
              <a:t>4. Like many countries in Europe, the UK closed its schools to most children in March. : 1.6007697310782216</a:t>
            </a:r>
          </a:p>
          <a:p>
            <a:pPr marL="0" indent="0">
              <a:buNone/>
            </a:pPr>
            <a:r>
              <a:rPr lang="en-US" altLang="ko-KR" sz="1000" dirty="0"/>
              <a:t>5. Mitigating the impact Faced with this unprecedented situation, teachers and education leaders around the world should take action now to try to ease the effects of school closures when children return, said Michelle </a:t>
            </a:r>
            <a:r>
              <a:rPr lang="en-US" altLang="ko-KR" sz="1000" dirty="0" err="1"/>
              <a:t>Kaffenberger</a:t>
            </a:r>
            <a:r>
              <a:rPr lang="en-US" altLang="ko-KR" sz="1000" dirty="0"/>
              <a:t>, a research fellow on the RISE </a:t>
            </a:r>
            <a:r>
              <a:rPr lang="en-US" altLang="ko-KR" sz="1000" dirty="0" err="1"/>
              <a:t>Programme</a:t>
            </a:r>
            <a:r>
              <a:rPr lang="en-US" altLang="ko-KR" sz="1000" dirty="0"/>
              <a:t> at the University of Oxford. : 1.4495055620439508</a:t>
            </a:r>
          </a:p>
        </p:txBody>
      </p:sp>
    </p:spTree>
    <p:extLst>
      <p:ext uri="{BB962C8B-B14F-4D97-AF65-F5344CB8AC3E}">
        <p14:creationId xmlns:p14="http://schemas.microsoft.com/office/powerpoint/2010/main" val="1098260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94205" y="667397"/>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46768" y="1422233"/>
            <a:ext cx="11762159" cy="5317530"/>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4205" y="1034192"/>
            <a:ext cx="11621001" cy="5536608"/>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194205" y="-14351"/>
            <a:ext cx="3221572" cy="75687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dirty="0">
                <a:solidFill>
                  <a:schemeClr val="bg1"/>
                </a:solidFill>
                <a:latin typeface="a고딕16" panose="02020600000000000000" pitchFamily="18" charset="-127"/>
                <a:ea typeface="a고딕16" panose="02020600000000000000" pitchFamily="18" charset="-127"/>
              </a:rPr>
              <a:t>News</a:t>
            </a:r>
            <a:r>
              <a:rPr lang="ko-KR" altLang="en-US" sz="2400" b="1" dirty="0">
                <a:solidFill>
                  <a:schemeClr val="bg1"/>
                </a:solidFill>
                <a:latin typeface="a고딕16" panose="02020600000000000000" pitchFamily="18" charset="-127"/>
                <a:ea typeface="a고딕16" panose="02020600000000000000" pitchFamily="18" charset="-127"/>
              </a:rPr>
              <a:t> </a:t>
            </a:r>
            <a:r>
              <a:rPr lang="en-US" altLang="ko-KR" sz="2400" b="1" dirty="0">
                <a:solidFill>
                  <a:schemeClr val="bg1"/>
                </a:solidFill>
                <a:latin typeface="a고딕16" panose="02020600000000000000" pitchFamily="18" charset="-127"/>
                <a:ea typeface="a고딕16" panose="02020600000000000000" pitchFamily="18" charset="-127"/>
              </a:rPr>
              <a:t>Article Test – 5 </a:t>
            </a:r>
            <a:endParaRPr lang="ko-KR" altLang="en-US" sz="2400" b="1" dirty="0">
              <a:solidFill>
                <a:schemeClr val="bg1"/>
              </a:solidFill>
              <a:latin typeface="a고딕16" panose="02020600000000000000" pitchFamily="18" charset="-127"/>
              <a:ea typeface="a고딕16" panose="02020600000000000000" pitchFamily="18" charset="-127"/>
            </a:endParaRPr>
          </a:p>
        </p:txBody>
      </p:sp>
      <p:sp>
        <p:nvSpPr>
          <p:cNvPr id="2" name="직사각형 1">
            <a:extLst>
              <a:ext uri="{FF2B5EF4-FFF2-40B4-BE49-F238E27FC236}">
                <a16:creationId xmlns:a16="http://schemas.microsoft.com/office/drawing/2014/main" id="{D09EA0B7-2479-468B-BF3B-06E30898C0DE}"/>
              </a:ext>
            </a:extLst>
          </p:cNvPr>
          <p:cNvSpPr/>
          <p:nvPr/>
        </p:nvSpPr>
        <p:spPr>
          <a:xfrm>
            <a:off x="3297380" y="295528"/>
            <a:ext cx="8999745" cy="553998"/>
          </a:xfrm>
          <a:prstGeom prst="rect">
            <a:avLst/>
          </a:prstGeom>
        </p:spPr>
        <p:txBody>
          <a:bodyPr wrap="square">
            <a:spAutoFit/>
          </a:bodyPr>
          <a:lstStyle/>
          <a:p>
            <a:r>
              <a:rPr lang="en-US" altLang="ko-KR" sz="1200" b="1" dirty="0">
                <a:solidFill>
                  <a:schemeClr val="bg1"/>
                </a:solidFill>
              </a:rPr>
              <a:t>(</a:t>
            </a:r>
            <a:r>
              <a:rPr lang="en-US" altLang="ko-KR" sz="1200" dirty="0">
                <a:solidFill>
                  <a:schemeClr val="bg1"/>
                </a:solidFill>
                <a:hlinkClick r:id="rId4">
                  <a:extLst>
                    <a:ext uri="{A12FA001-AC4F-418D-AE19-62706E023703}">
                      <ahyp:hlinkClr xmlns:ahyp="http://schemas.microsoft.com/office/drawing/2018/hyperlinkcolor" val="tx"/>
                    </a:ext>
                  </a:extLst>
                </a:hlinkClick>
              </a:rPr>
              <a:t>https://edition.cnn.com/2021/01/14/entertainment/wandavision-review/index.html</a:t>
            </a:r>
            <a:r>
              <a:rPr lang="en-US" altLang="ko-KR" sz="1200" dirty="0">
                <a:solidFill>
                  <a:schemeClr val="bg1"/>
                </a:solidFill>
              </a:rPr>
              <a:t>)</a:t>
            </a:r>
            <a:br>
              <a:rPr lang="en-US" altLang="ko-KR" dirty="0">
                <a:solidFill>
                  <a:schemeClr val="bg1"/>
                </a:solidFill>
              </a:rPr>
            </a:br>
            <a:endParaRPr lang="ko-KR" altLang="en-US" dirty="0">
              <a:solidFill>
                <a:schemeClr val="bg1"/>
              </a:solidFill>
            </a:endParaRPr>
          </a:p>
        </p:txBody>
      </p:sp>
      <p:sp>
        <p:nvSpPr>
          <p:cNvPr id="4" name="직사각형 3">
            <a:extLst>
              <a:ext uri="{FF2B5EF4-FFF2-40B4-BE49-F238E27FC236}">
                <a16:creationId xmlns:a16="http://schemas.microsoft.com/office/drawing/2014/main" id="{4C0BA6C2-1291-48B4-A173-BDA8EDFC957B}"/>
              </a:ext>
            </a:extLst>
          </p:cNvPr>
          <p:cNvSpPr/>
          <p:nvPr/>
        </p:nvSpPr>
        <p:spPr>
          <a:xfrm>
            <a:off x="376794" y="1318021"/>
            <a:ext cx="11309581" cy="5539978"/>
          </a:xfrm>
          <a:prstGeom prst="rect">
            <a:avLst/>
          </a:prstGeom>
        </p:spPr>
        <p:txBody>
          <a:bodyPr wrap="square">
            <a:spAutoFit/>
          </a:bodyPr>
          <a:lstStyle/>
          <a:p>
            <a:r>
              <a:rPr lang="en-US" altLang="ko-KR" sz="1400" dirty="0"/>
              <a:t>Marvel flexes different muscles with "</a:t>
            </a:r>
            <a:r>
              <a:rPr lang="en-US" altLang="ko-KR" sz="1400" dirty="0" err="1"/>
              <a:t>WandaVision</a:t>
            </a:r>
            <a:r>
              <a:rPr lang="en-US" altLang="ko-KR" sz="1400" dirty="0"/>
              <a:t>," leveraging major assets while stretching its creative formula in this first series for Disney+. The result wields more of a scalpel than a hammer, wryly celebrating the history of television while slowly, very slowly, pulling the viewer into an enticing "The Twilight Zone"-</a:t>
            </a:r>
            <a:r>
              <a:rPr lang="en-US" altLang="ko-KR" sz="1400" dirty="0" err="1"/>
              <a:t>esque</a:t>
            </a:r>
            <a:r>
              <a:rPr lang="en-US" altLang="ko-KR" sz="1400" dirty="0"/>
              <a:t> mystery. The first three episodes of the nine-part series prove stingy with significant clues, so the audience should be forewarned to buckle in for the ride. The satirical framework -- placing the central duo in old sitcoms -- will also resonate more with an audience able to appreciate how meticulously director Matt </a:t>
            </a:r>
            <a:r>
              <a:rPr lang="en-US" altLang="ko-KR" sz="1400" dirty="0" err="1"/>
              <a:t>Shakman</a:t>
            </a:r>
            <a:r>
              <a:rPr lang="en-US" altLang="ko-KR" sz="1400" dirty="0"/>
              <a:t> and head writer Jac Schaeffer have replicated them, unless the kids were weaned on programs like "The Dick Van Dyke Show" and "Bewitched" and will get visual gags about married couples in separate beds. The most familiar elements, happily, see the return of Elizabeth Olsen and Paul Bettany as Wanda and the Vision, the Scarlet Witch and synthetic android whose unlikely love affair migrated from the pages of the Avengers comics to the screen. They're reintroduced, somewhat jarringly, in a black-and-white sitcom episode, reflecting a real fondness for the genre, and portrayed with spot-on performances by the leads. The show features plenty of knowing nods to early-TV conventions -- including canned laughter, Kathryn Hahn as the nosy neighbor, and theme songs courtesy of Robert Lopez and Kristen Anderson-Lopez, the couple that lodged all those "Frozen" tunes in parents' heads. What's really going on here, given where movie-goers saw these Avengers last? That's the fundamental mystery, one the producing team is clearly in no hurry to divulge. Patience becomes a virtue, taking in the sitcom homages while maintaining a watchful eye for sly Marvel references and cleverly placed dollops of color, presenting possible cracks in the black-and-white veneer. The usual special-effects pyrotechnics, meanwhile, are channeled into much more subtle triumphs of production design and costuming -- a TV show that turns decades of TV history into an ally. Overall, "</a:t>
            </a:r>
            <a:r>
              <a:rPr lang="en-US" altLang="ko-KR" sz="1400" dirty="0" err="1"/>
              <a:t>WandaVision</a:t>
            </a:r>
            <a:r>
              <a:rPr lang="en-US" altLang="ko-KR" sz="1400" dirty="0"/>
              <a:t>" serves as a shrewd and generally impressive calling card for Marvel's broader Disney+ strategy, after the high bar that Lucasfilm established with "The Mandalorian." Unlike the smaller-scale shows produced for ABC and Netflix, these projects draw upon high-profile names from the movies -- with the still-to-come "Loki" and "The Falcon and the Winter Soldier" -- then showcase them in ways that emphasize character over cinematic blockbuster trappings. Of course, something structured like "</a:t>
            </a:r>
            <a:r>
              <a:rPr lang="en-US" altLang="ko-KR" sz="1400" dirty="0" err="1"/>
              <a:t>WandaVision</a:t>
            </a:r>
            <a:r>
              <a:rPr lang="en-US" altLang="ko-KR" sz="1400" dirty="0"/>
              <a:t>" can only truly be judged once you've reached the end of the journey. For starters, though, the studio's streaming vision looks quite clear, even if these heroes' black-and-white fate doesn't.</a:t>
            </a:r>
            <a:br>
              <a:rPr lang="en-US" altLang="ko-KR" sz="2800" dirty="0"/>
            </a:br>
            <a:br>
              <a:rPr lang="en-US" altLang="ko-KR" sz="2800" dirty="0"/>
            </a:br>
            <a:endParaRPr lang="ko-KR" altLang="en-US" dirty="0"/>
          </a:p>
        </p:txBody>
      </p:sp>
    </p:spTree>
    <p:extLst>
      <p:ext uri="{BB962C8B-B14F-4D97-AF65-F5344CB8AC3E}">
        <p14:creationId xmlns:p14="http://schemas.microsoft.com/office/powerpoint/2010/main" val="98509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0" y="305810"/>
            <a:ext cx="2857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194205" y="524897"/>
            <a:ext cx="11762159" cy="624438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235636" y="439481"/>
            <a:ext cx="11621001" cy="607249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제목 1">
            <a:extLst>
              <a:ext uri="{FF2B5EF4-FFF2-40B4-BE49-F238E27FC236}">
                <a16:creationId xmlns:a16="http://schemas.microsoft.com/office/drawing/2014/main" id="{D6EFF8EB-8094-46FF-B3F7-C0544CE8D628}"/>
              </a:ext>
            </a:extLst>
          </p:cNvPr>
          <p:cNvSpPr txBox="1">
            <a:spLocks/>
          </p:cNvSpPr>
          <p:nvPr/>
        </p:nvSpPr>
        <p:spPr>
          <a:xfrm>
            <a:off x="28008" y="-138473"/>
            <a:ext cx="2268629" cy="529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600" b="1" dirty="0">
                <a:solidFill>
                  <a:schemeClr val="bg1"/>
                </a:solidFill>
                <a:latin typeface="a고딕16" panose="02020600000000000000" pitchFamily="18" charset="-127"/>
                <a:ea typeface="a고딕16" panose="02020600000000000000" pitchFamily="18" charset="-127"/>
              </a:rPr>
              <a:t>News</a:t>
            </a:r>
            <a:r>
              <a:rPr lang="ko-KR" altLang="en-US" sz="1600" b="1" dirty="0">
                <a:solidFill>
                  <a:schemeClr val="bg1"/>
                </a:solidFill>
                <a:latin typeface="a고딕16" panose="02020600000000000000" pitchFamily="18" charset="-127"/>
                <a:ea typeface="a고딕16" panose="02020600000000000000" pitchFamily="18" charset="-127"/>
              </a:rPr>
              <a:t> </a:t>
            </a:r>
            <a:r>
              <a:rPr lang="en-US" altLang="ko-KR" sz="1600" b="1" dirty="0">
                <a:solidFill>
                  <a:schemeClr val="bg1"/>
                </a:solidFill>
                <a:latin typeface="a고딕16" panose="02020600000000000000" pitchFamily="18" charset="-127"/>
                <a:ea typeface="a고딕16" panose="02020600000000000000" pitchFamily="18" charset="-127"/>
              </a:rPr>
              <a:t>Article Test – 4 </a:t>
            </a:r>
            <a:endParaRPr lang="ko-KR" altLang="en-US" sz="1600" b="1" dirty="0">
              <a:solidFill>
                <a:schemeClr val="bg1"/>
              </a:solidFill>
              <a:latin typeface="a고딕16" panose="02020600000000000000" pitchFamily="18" charset="-127"/>
              <a:ea typeface="a고딕16" panose="02020600000000000000" pitchFamily="18" charset="-127"/>
            </a:endParaRPr>
          </a:p>
        </p:txBody>
      </p:sp>
      <p:sp>
        <p:nvSpPr>
          <p:cNvPr id="18" name="텍스트 개체 틀 2">
            <a:extLst>
              <a:ext uri="{FF2B5EF4-FFF2-40B4-BE49-F238E27FC236}">
                <a16:creationId xmlns:a16="http://schemas.microsoft.com/office/drawing/2014/main" id="{6E636FB0-142E-4B2B-94C0-B734E468D731}"/>
              </a:ext>
            </a:extLst>
          </p:cNvPr>
          <p:cNvSpPr txBox="1">
            <a:spLocks/>
          </p:cNvSpPr>
          <p:nvPr/>
        </p:nvSpPr>
        <p:spPr>
          <a:xfrm>
            <a:off x="2323754" y="609440"/>
            <a:ext cx="2152731" cy="43895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Original Text</a:t>
            </a:r>
            <a:endParaRPr lang="ko-KR" altLang="en-US" sz="2000" dirty="0">
              <a:latin typeface="a고딕15" panose="02020600000000000000" pitchFamily="18" charset="-127"/>
              <a:ea typeface="a고딕15" panose="02020600000000000000" pitchFamily="18" charset="-127"/>
            </a:endParaRPr>
          </a:p>
        </p:txBody>
      </p:sp>
      <p:sp>
        <p:nvSpPr>
          <p:cNvPr id="19" name="텍스트 개체 틀 4">
            <a:extLst>
              <a:ext uri="{FF2B5EF4-FFF2-40B4-BE49-F238E27FC236}">
                <a16:creationId xmlns:a16="http://schemas.microsoft.com/office/drawing/2014/main" id="{FB613A58-7C16-472E-87EF-2C930AA06613}"/>
              </a:ext>
            </a:extLst>
          </p:cNvPr>
          <p:cNvSpPr txBox="1">
            <a:spLocks/>
          </p:cNvSpPr>
          <p:nvPr/>
        </p:nvSpPr>
        <p:spPr>
          <a:xfrm>
            <a:off x="7715516" y="628278"/>
            <a:ext cx="2430483" cy="4219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latin typeface="a고딕15" panose="02020600000000000000" pitchFamily="18" charset="-127"/>
                <a:ea typeface="a고딕15" panose="02020600000000000000" pitchFamily="18" charset="-127"/>
              </a:rPr>
              <a:t>Lemmatized Text</a:t>
            </a:r>
            <a:endParaRPr lang="ko-KR" altLang="en-US" sz="2000" dirty="0">
              <a:latin typeface="a고딕15" panose="02020600000000000000" pitchFamily="18" charset="-127"/>
              <a:ea typeface="a고딕15" panose="02020600000000000000" pitchFamily="18" charset="-127"/>
            </a:endParaRPr>
          </a:p>
        </p:txBody>
      </p:sp>
      <p:cxnSp>
        <p:nvCxnSpPr>
          <p:cNvPr id="26" name="직선 연결선 25">
            <a:extLst>
              <a:ext uri="{FF2B5EF4-FFF2-40B4-BE49-F238E27FC236}">
                <a16:creationId xmlns:a16="http://schemas.microsoft.com/office/drawing/2014/main" id="{3269C099-2A04-4FE7-A31D-3C69E9B7AA13}"/>
              </a:ext>
            </a:extLst>
          </p:cNvPr>
          <p:cNvCxnSpPr>
            <a:cxnSpLocks/>
          </p:cNvCxnSpPr>
          <p:nvPr/>
        </p:nvCxnSpPr>
        <p:spPr>
          <a:xfrm flipV="1">
            <a:off x="6087716" y="1192346"/>
            <a:ext cx="0" cy="4924979"/>
          </a:xfrm>
          <a:prstGeom prst="line">
            <a:avLst/>
          </a:prstGeom>
          <a:ln w="19050">
            <a:solidFill>
              <a:srgbClr val="051E3C"/>
            </a:solidFill>
          </a:ln>
        </p:spPr>
        <p:style>
          <a:lnRef idx="1">
            <a:schemeClr val="accent1"/>
          </a:lnRef>
          <a:fillRef idx="0">
            <a:schemeClr val="accent1"/>
          </a:fillRef>
          <a:effectRef idx="0">
            <a:schemeClr val="accent1"/>
          </a:effectRef>
          <a:fontRef idx="minor">
            <a:schemeClr val="tx1"/>
          </a:fontRef>
        </p:style>
      </p:cxnSp>
      <p:sp>
        <p:nvSpPr>
          <p:cNvPr id="15" name="내용 개체 틀 3">
            <a:extLst>
              <a:ext uri="{FF2B5EF4-FFF2-40B4-BE49-F238E27FC236}">
                <a16:creationId xmlns:a16="http://schemas.microsoft.com/office/drawing/2014/main" id="{5BF9AE90-9206-481E-908F-02FCF50300BB}"/>
              </a:ext>
            </a:extLst>
          </p:cNvPr>
          <p:cNvSpPr txBox="1">
            <a:spLocks/>
          </p:cNvSpPr>
          <p:nvPr/>
        </p:nvSpPr>
        <p:spPr>
          <a:xfrm>
            <a:off x="594566" y="1289388"/>
            <a:ext cx="5157787" cy="5554316"/>
          </a:xfrm>
          <a:prstGeom prst="rect">
            <a:avLst/>
          </a:prstGeom>
        </p:spPr>
        <p:txBody>
          <a:bodyPr>
            <a:normAutofit fontScale="2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a:t>&lt;Summarization Using Cosine Similarity&gt;</a:t>
            </a:r>
          </a:p>
          <a:p>
            <a:pPr marL="0" indent="0">
              <a:buFont typeface="Arial" panose="020B0604020202020204" pitchFamily="34" charset="0"/>
              <a:buNone/>
            </a:pPr>
            <a:r>
              <a:rPr lang="en-US" altLang="ko-KR" sz="4000" dirty="0"/>
              <a:t>1. Marvel flexes different muscles with "</a:t>
            </a:r>
            <a:r>
              <a:rPr lang="en-US" altLang="ko-KR" sz="4000" dirty="0" err="1"/>
              <a:t>WandaVision</a:t>
            </a:r>
            <a:r>
              <a:rPr lang="en-US" altLang="ko-KR" sz="4000" dirty="0"/>
              <a:t>," leveraging major assets while stretching its creative formula in this first series for Disney+. : 1.7478324274223236</a:t>
            </a:r>
          </a:p>
          <a:p>
            <a:pPr marL="0" indent="0">
              <a:buFont typeface="Arial" panose="020B0604020202020204" pitchFamily="34" charset="0"/>
              <a:buNone/>
            </a:pPr>
            <a:r>
              <a:rPr lang="en-US" altLang="ko-KR" sz="4000" dirty="0"/>
              <a:t>2. Overall, "</a:t>
            </a:r>
            <a:r>
              <a:rPr lang="en-US" altLang="ko-KR" sz="4000" dirty="0" err="1"/>
              <a:t>WandaVision</a:t>
            </a:r>
            <a:r>
              <a:rPr lang="en-US" altLang="ko-KR" sz="4000" dirty="0"/>
              <a:t>" serves as a shrewd and generally impressive calling card for Marvel's broader Disney+ strategy, after the high bar that Lucasfilm established with "The Mandalorian." : 1.3175220728174373</a:t>
            </a:r>
          </a:p>
          <a:p>
            <a:pPr marL="0" indent="0">
              <a:buFont typeface="Arial" panose="020B0604020202020204" pitchFamily="34" charset="0"/>
              <a:buNone/>
            </a:pPr>
            <a:r>
              <a:rPr lang="en-US" altLang="ko-KR" sz="4000" dirty="0"/>
              <a:t>3. Patience becomes a virtue, taking in the sitcom homages while maintaining a watchful eye for sly Marvel references and cleverly placed dollops of color, presenting possible cracks in the black-and-white veneer. : 1.309606628923334</a:t>
            </a:r>
          </a:p>
          <a:p>
            <a:pPr marL="0" indent="0">
              <a:buFont typeface="Arial" panose="020B0604020202020204" pitchFamily="34" charset="0"/>
              <a:buNone/>
            </a:pPr>
            <a:r>
              <a:rPr lang="en-US" altLang="ko-KR" sz="4000" dirty="0"/>
              <a:t>4. The usual special-effects pyrotechnics, meanwhile, are channeled into much more subtle triumphs of production design and costuming -- a TV show that turns decades of TV history into an ally. : 1.250314306276028</a:t>
            </a:r>
          </a:p>
          <a:p>
            <a:pPr marL="0" indent="0">
              <a:buFont typeface="Arial" panose="020B0604020202020204" pitchFamily="34" charset="0"/>
              <a:buNone/>
            </a:pPr>
            <a:r>
              <a:rPr lang="en-US" altLang="ko-KR" sz="4000" dirty="0"/>
              <a:t>5. For starters, though, the studio's streaming vision looks quite clear, even if these heroes' black-and-white fate doesn't. : 1.224440581480914</a:t>
            </a:r>
          </a:p>
          <a:p>
            <a:pPr marL="0" indent="0">
              <a:buFont typeface="Arial" panose="020B0604020202020204" pitchFamily="34" charset="0"/>
              <a:buNone/>
            </a:pPr>
            <a:endParaRPr lang="en-US" altLang="ko-KR" sz="3600" dirty="0"/>
          </a:p>
          <a:p>
            <a:pPr marL="0" indent="0">
              <a:buFont typeface="Arial" panose="020B0604020202020204" pitchFamily="34" charset="0"/>
              <a:buNone/>
            </a:pPr>
            <a:r>
              <a:rPr lang="en-US" altLang="ko-KR" sz="4000" dirty="0"/>
              <a:t>&lt;Summarization Using TF-IDF &amp; Cosine Similarity&gt;</a:t>
            </a:r>
          </a:p>
          <a:p>
            <a:pPr marL="0" indent="0">
              <a:buFont typeface="Arial" panose="020B0604020202020204" pitchFamily="34" charset="0"/>
              <a:buNone/>
            </a:pPr>
            <a:r>
              <a:rPr lang="en-US" altLang="ko-KR" sz="4000" dirty="0"/>
              <a:t>1. Overall, "</a:t>
            </a:r>
            <a:r>
              <a:rPr lang="en-US" altLang="ko-KR" sz="4000" dirty="0" err="1"/>
              <a:t>WandaVision</a:t>
            </a:r>
            <a:r>
              <a:rPr lang="en-US" altLang="ko-KR" sz="4000" dirty="0"/>
              <a:t>" serves as a shrewd and generally impressive calling card for Marvel's broader Disney+ strategy, after the high bar that Lucasfilm established with "The Mandalorian." : 1.499270999461272</a:t>
            </a:r>
          </a:p>
          <a:p>
            <a:pPr marL="0" indent="0">
              <a:buFont typeface="Arial" panose="020B0604020202020204" pitchFamily="34" charset="0"/>
              <a:buNone/>
            </a:pPr>
            <a:r>
              <a:rPr lang="en-US" altLang="ko-KR" sz="4000" dirty="0"/>
              <a:t>2. Marvel flexes different muscles with "</a:t>
            </a:r>
            <a:r>
              <a:rPr lang="en-US" altLang="ko-KR" sz="4000" dirty="0" err="1"/>
              <a:t>WandaVision</a:t>
            </a:r>
            <a:r>
              <a:rPr lang="en-US" altLang="ko-KR" sz="4000" dirty="0"/>
              <a:t>," leveraging major assets while stretching its creative formula in this first series for Disney+. : 1.3187793441791005</a:t>
            </a:r>
          </a:p>
          <a:p>
            <a:pPr marL="0" indent="0">
              <a:buFont typeface="Arial" panose="020B0604020202020204" pitchFamily="34" charset="0"/>
              <a:buNone/>
            </a:pPr>
            <a:r>
              <a:rPr lang="en-US" altLang="ko-KR" sz="4000" dirty="0">
                <a:solidFill>
                  <a:srgbClr val="FF0000"/>
                </a:solidFill>
              </a:rPr>
              <a:t>3. The result wields more of a scalpel than a hammer, wryly celebrating the history of television while slowly, very slowly, pulling the viewer into an enticing "The Twilight Zone"-</a:t>
            </a:r>
            <a:r>
              <a:rPr lang="en-US" altLang="ko-KR" sz="4000" dirty="0" err="1">
                <a:solidFill>
                  <a:srgbClr val="FF0000"/>
                </a:solidFill>
              </a:rPr>
              <a:t>esque</a:t>
            </a:r>
            <a:r>
              <a:rPr lang="en-US" altLang="ko-KR" sz="4000" dirty="0">
                <a:solidFill>
                  <a:srgbClr val="FF0000"/>
                </a:solidFill>
              </a:rPr>
              <a:t> mystery. : 1.314334230679279</a:t>
            </a:r>
          </a:p>
          <a:p>
            <a:pPr marL="0" indent="0">
              <a:buFont typeface="Arial" panose="020B0604020202020204" pitchFamily="34" charset="0"/>
              <a:buNone/>
            </a:pPr>
            <a:r>
              <a:rPr lang="en-US" altLang="ko-KR" sz="4000" dirty="0">
                <a:solidFill>
                  <a:srgbClr val="FF0000"/>
                </a:solidFill>
              </a:rPr>
              <a:t>4. The first three episodes of the nine-part series prove stingy with significant clues, so the audience should be forewarned to buckle in for the ride. : 1.2233534751650192</a:t>
            </a:r>
          </a:p>
          <a:p>
            <a:pPr marL="0" indent="0">
              <a:buFont typeface="Arial" panose="020B0604020202020204" pitchFamily="34" charset="0"/>
              <a:buNone/>
            </a:pPr>
            <a:r>
              <a:rPr lang="en-US" altLang="ko-KR" sz="4000" dirty="0"/>
              <a:t>5. The usual special-effects pyrotechnics, meanwhile, are channeled into much more subtle triumphs of production design and costuming -- a TV show that turns decades of TV history into an ally. : 1.2053304384090713</a:t>
            </a:r>
          </a:p>
        </p:txBody>
      </p:sp>
      <p:sp>
        <p:nvSpPr>
          <p:cNvPr id="20" name="내용 개체 틀 3">
            <a:extLst>
              <a:ext uri="{FF2B5EF4-FFF2-40B4-BE49-F238E27FC236}">
                <a16:creationId xmlns:a16="http://schemas.microsoft.com/office/drawing/2014/main" id="{B063FAD9-B0E0-4EC0-891D-55794732688B}"/>
              </a:ext>
            </a:extLst>
          </p:cNvPr>
          <p:cNvSpPr txBox="1">
            <a:spLocks/>
          </p:cNvSpPr>
          <p:nvPr/>
        </p:nvSpPr>
        <p:spPr>
          <a:xfrm>
            <a:off x="6346919" y="1108367"/>
            <a:ext cx="5299106" cy="5676157"/>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100" dirty="0"/>
              <a:t>&lt;Summarization Using Cosine Similarity + Lemmatization&gt;</a:t>
            </a:r>
          </a:p>
          <a:p>
            <a:pPr marL="0" indent="0">
              <a:buNone/>
            </a:pPr>
            <a:r>
              <a:rPr lang="en-US" altLang="ko-KR" sz="1100" dirty="0"/>
              <a:t>1. Patience becomes a virtue, taking in the sitcom homages while maintaining a watchful eye for sly Marvel references and cleverly placed dollops of color, presenting possible cracks in the black-and-white veneer. : 1.34472201411088</a:t>
            </a:r>
          </a:p>
          <a:p>
            <a:pPr marL="0" indent="0">
              <a:buNone/>
            </a:pPr>
            <a:r>
              <a:rPr lang="en-US" altLang="ko-KR" sz="1100" dirty="0">
                <a:solidFill>
                  <a:srgbClr val="FF0000"/>
                </a:solidFill>
              </a:rPr>
              <a:t>2. Unlike the smaller-scale shows produced for ABC and Netflix, these projects draw upon high-profile names from the movies -- with the still-to-come "Loki" and "The Falcon and the Winter Soldier" -- then showcase them in ways that emphasize character over cinematic blockbuster trappings. : 1.301390581278469</a:t>
            </a:r>
          </a:p>
          <a:p>
            <a:pPr marL="0" indent="0">
              <a:buNone/>
            </a:pPr>
            <a:r>
              <a:rPr lang="en-US" altLang="ko-KR" sz="1100" dirty="0"/>
              <a:t>3. Marvel flexes different muscles with "</a:t>
            </a:r>
            <a:r>
              <a:rPr lang="en-US" altLang="ko-KR" sz="1100" dirty="0" err="1"/>
              <a:t>WandaVision</a:t>
            </a:r>
            <a:r>
              <a:rPr lang="en-US" altLang="ko-KR" sz="1100" dirty="0"/>
              <a:t>," leveraging major assets while stretching its creative formula in this first series for Disney+. : 1.2489946835420618</a:t>
            </a:r>
          </a:p>
          <a:p>
            <a:pPr marL="0" indent="0">
              <a:buNone/>
            </a:pPr>
            <a:r>
              <a:rPr lang="en-US" altLang="ko-KR" sz="1100" dirty="0">
                <a:solidFill>
                  <a:srgbClr val="FF0000"/>
                </a:solidFill>
              </a:rPr>
              <a:t>4. They're reintroduced, somewhat jarringly, in a black-and-white sitcom episode, reflecting a real fondness for the genre, and portrayed with spot-on performances by the leads. : 1.1735484156839306</a:t>
            </a:r>
          </a:p>
          <a:p>
            <a:pPr marL="0" indent="0">
              <a:buNone/>
            </a:pPr>
            <a:r>
              <a:rPr lang="en-US" altLang="ko-KR" sz="1100" dirty="0"/>
              <a:t>5. Overall, "</a:t>
            </a:r>
            <a:r>
              <a:rPr lang="en-US" altLang="ko-KR" sz="1100" dirty="0" err="1"/>
              <a:t>WandaVision</a:t>
            </a:r>
            <a:r>
              <a:rPr lang="en-US" altLang="ko-KR" sz="1100" dirty="0"/>
              <a:t>" serves as a shrewd and generally impressive calling card for Marvel's broader Disney+ strategy, after the high bar that Lucasfilm established with "The Mandalorian." : 1.162520891491524</a:t>
            </a:r>
          </a:p>
          <a:p>
            <a:pPr marL="0" indent="0">
              <a:buNone/>
            </a:pPr>
            <a:endParaRPr lang="en-US" altLang="ko-KR" sz="900" dirty="0"/>
          </a:p>
          <a:p>
            <a:pPr marL="0" indent="0">
              <a:buNone/>
            </a:pPr>
            <a:r>
              <a:rPr lang="en-US" altLang="ko-KR" sz="1100" dirty="0"/>
              <a:t>&lt;Summarization Using TF-IDF &amp; Cosine Similarity + Lemmatization&gt;</a:t>
            </a:r>
          </a:p>
          <a:p>
            <a:pPr marL="0" indent="0">
              <a:buNone/>
            </a:pPr>
            <a:r>
              <a:rPr lang="en-US" altLang="ko-KR" sz="1100" dirty="0">
                <a:solidFill>
                  <a:srgbClr val="FF0000"/>
                </a:solidFill>
              </a:rPr>
              <a:t>1. The satirical framework — placing the central duo in old sitcoms — will also resonate more with an audience able to appreciate how meticulously director Matt </a:t>
            </a:r>
            <a:r>
              <a:rPr lang="en-US" altLang="ko-KR" sz="1100" dirty="0" err="1">
                <a:solidFill>
                  <a:srgbClr val="FF0000"/>
                </a:solidFill>
              </a:rPr>
              <a:t>Shakman</a:t>
            </a:r>
            <a:r>
              <a:rPr lang="en-US" altLang="ko-KR" sz="1100" dirty="0">
                <a:solidFill>
                  <a:srgbClr val="FF0000"/>
                </a:solidFill>
              </a:rPr>
              <a:t> and head writer Jac Schaeffer have replicated them, unless the kids were weaned on programs like "The Dick Van Dyke Show" and "Bewitched" and will get visual gags about married couples in separate beds. : 1.414818332317647</a:t>
            </a:r>
          </a:p>
          <a:p>
            <a:pPr marL="0" indent="0">
              <a:buNone/>
            </a:pPr>
            <a:r>
              <a:rPr lang="en-US" altLang="ko-KR" sz="1100" dirty="0"/>
              <a:t>2. Overall, "</a:t>
            </a:r>
            <a:r>
              <a:rPr lang="en-US" altLang="ko-KR" sz="1100" dirty="0" err="1"/>
              <a:t>WandaVision</a:t>
            </a:r>
            <a:r>
              <a:rPr lang="en-US" altLang="ko-KR" sz="1100" dirty="0"/>
              <a:t>" serves as a shrewd and generally impressive calling card for Marvel's broader Disney+ strategy, after the high bar that Lucasfilm established with "The Mandalorian." : 1.3517575819596885</a:t>
            </a:r>
          </a:p>
          <a:p>
            <a:pPr marL="0" indent="0">
              <a:buNone/>
            </a:pPr>
            <a:r>
              <a:rPr lang="en-US" altLang="ko-KR" sz="1100" dirty="0">
                <a:solidFill>
                  <a:srgbClr val="FF0000"/>
                </a:solidFill>
              </a:rPr>
              <a:t>3. The first three episodes of the nine-part series prove stingy with significant clues, so the audience should be forewarned to buckle in for the ride. : 1.2350706166097667</a:t>
            </a:r>
          </a:p>
          <a:p>
            <a:pPr marL="0" indent="0">
              <a:buNone/>
            </a:pPr>
            <a:r>
              <a:rPr lang="en-US" altLang="ko-KR" sz="1100" dirty="0"/>
              <a:t>4. Marvel flexes different muscles with "</a:t>
            </a:r>
            <a:r>
              <a:rPr lang="en-US" altLang="ko-KR" sz="1100" dirty="0" err="1"/>
              <a:t>WandaVision</a:t>
            </a:r>
            <a:r>
              <a:rPr lang="en-US" altLang="ko-KR" sz="1100" dirty="0"/>
              <a:t>," leveraging major assets while stretching its creative formula in this first series for Disney+. : 1.1580914049499862</a:t>
            </a:r>
          </a:p>
          <a:p>
            <a:pPr marL="0" indent="0">
              <a:buNone/>
            </a:pPr>
            <a:r>
              <a:rPr lang="en-US" altLang="ko-KR" sz="1100" dirty="0">
                <a:solidFill>
                  <a:srgbClr val="FF0000"/>
                </a:solidFill>
              </a:rPr>
              <a:t>5. Unlike the smaller-scale shows produced for ABC and Netflix, these projects draw upon high-profile names from the movies — with the still-to-come "Loki" and "The Falcon and the Winter Soldier" — then showcase them in ways that emphasize character over cinematic blockbuster trappings. : 1.1459869147233201</a:t>
            </a:r>
          </a:p>
        </p:txBody>
      </p:sp>
    </p:spTree>
    <p:extLst>
      <p:ext uri="{BB962C8B-B14F-4D97-AF65-F5344CB8AC3E}">
        <p14:creationId xmlns:p14="http://schemas.microsoft.com/office/powerpoint/2010/main" val="199650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0"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0D8D66-2AF8-4108-B2CA-E722FCFE5A3B}"/>
              </a:ext>
            </a:extLst>
          </p:cNvPr>
          <p:cNvSpPr/>
          <p:nvPr/>
        </p:nvSpPr>
        <p:spPr>
          <a:xfrm>
            <a:off x="1238994" y="1911707"/>
            <a:ext cx="9785264" cy="4230956"/>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3E4EB54C-4818-4C51-AC7C-429893A1128D}"/>
              </a:ext>
            </a:extLst>
          </p:cNvPr>
          <p:cNvSpPr/>
          <p:nvPr/>
        </p:nvSpPr>
        <p:spPr>
          <a:xfrm>
            <a:off x="1092530" y="1799210"/>
            <a:ext cx="9785264" cy="4178642"/>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60049" y="194157"/>
            <a:ext cx="3275689"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2.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텍스트 </a:t>
            </a:r>
            <a:r>
              <a:rPr lang="ko-KR" altLang="en-US" sz="2800" dirty="0" err="1">
                <a:solidFill>
                  <a:schemeClr val="bg1"/>
                </a:solidFill>
                <a:latin typeface="에스코어 드림 6 Bold" panose="020B0703030302020204" pitchFamily="34" charset="-127"/>
                <a:ea typeface="에스코어 드림 6 Bold" panose="020B0703030302020204" pitchFamily="34" charset="-127"/>
              </a:rPr>
              <a:t>전처리</a:t>
            </a:r>
            <a:endParaRPr lang="ko-KR" altLang="en-US" sz="2800" dirty="0">
              <a:solidFill>
                <a:schemeClr val="bg1"/>
              </a:solidFill>
              <a:latin typeface="에스코어 드림 6 Bold" panose="020B0703030302020204" pitchFamily="34" charset="-127"/>
              <a:ea typeface="에스코어 드림 6 Bold" panose="020B0703030302020204" pitchFamily="34" charset="-127"/>
            </a:endParaRP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58336" y="1184813"/>
            <a:ext cx="3071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내용 개체 틀 2">
            <a:extLst>
              <a:ext uri="{FF2B5EF4-FFF2-40B4-BE49-F238E27FC236}">
                <a16:creationId xmlns:a16="http://schemas.microsoft.com/office/drawing/2014/main" id="{0970B82C-DD35-4966-8AC8-9D7A670F5024}"/>
              </a:ext>
            </a:extLst>
          </p:cNvPr>
          <p:cNvSpPr txBox="1">
            <a:spLocks/>
          </p:cNvSpPr>
          <p:nvPr/>
        </p:nvSpPr>
        <p:spPr>
          <a:xfrm>
            <a:off x="583870" y="2456192"/>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2400" dirty="0" err="1">
                <a:latin typeface="a고딕16" panose="02020600000000000000" pitchFamily="18" charset="-127"/>
                <a:ea typeface="a고딕16" panose="02020600000000000000" pitchFamily="18" charset="-127"/>
              </a:rPr>
              <a:t>Nltk</a:t>
            </a:r>
            <a:r>
              <a:rPr lang="ko-KR" altLang="en-US" sz="2400" dirty="0">
                <a:latin typeface="a고딕16" panose="02020600000000000000" pitchFamily="18" charset="-127"/>
                <a:ea typeface="a고딕16" panose="02020600000000000000" pitchFamily="18" charset="-127"/>
              </a:rPr>
              <a:t>의 </a:t>
            </a:r>
            <a:r>
              <a:rPr lang="en-US" altLang="ko-KR" sz="2400" dirty="0" err="1">
                <a:latin typeface="a고딕16" panose="02020600000000000000" pitchFamily="18" charset="-127"/>
                <a:ea typeface="a고딕16" panose="02020600000000000000" pitchFamily="18" charset="-127"/>
              </a:rPr>
              <a:t>stopwords</a:t>
            </a:r>
            <a:r>
              <a:rPr lang="ko-KR" altLang="en-US" sz="2400" dirty="0">
                <a:latin typeface="a고딕14" panose="02020600000000000000" pitchFamily="18" charset="-127"/>
                <a:ea typeface="a고딕14" panose="02020600000000000000" pitchFamily="18" charset="-127"/>
              </a:rPr>
              <a:t>를 이용하여 </a:t>
            </a:r>
            <a:r>
              <a:rPr lang="ko-KR" altLang="en-US" sz="2400" dirty="0">
                <a:latin typeface="a고딕16" panose="02020600000000000000" pitchFamily="18" charset="-127"/>
                <a:ea typeface="a고딕16" panose="02020600000000000000" pitchFamily="18" charset="-127"/>
              </a:rPr>
              <a:t>영어 </a:t>
            </a:r>
            <a:r>
              <a:rPr lang="ko-KR" altLang="en-US" sz="2400" dirty="0" err="1">
                <a:latin typeface="a고딕16" panose="02020600000000000000" pitchFamily="18" charset="-127"/>
                <a:ea typeface="a고딕16" panose="02020600000000000000" pitchFamily="18" charset="-127"/>
              </a:rPr>
              <a:t>불용어</a:t>
            </a:r>
            <a:r>
              <a:rPr lang="ko-KR" altLang="en-US" sz="2400" dirty="0">
                <a:latin typeface="a고딕16" panose="02020600000000000000" pitchFamily="18" charset="-127"/>
                <a:ea typeface="a고딕16" panose="02020600000000000000" pitchFamily="18" charset="-127"/>
              </a:rPr>
              <a:t> 제거</a:t>
            </a:r>
            <a:endParaRPr lang="en-US" altLang="ko-KR" sz="2400" dirty="0">
              <a:latin typeface="a고딕16" panose="02020600000000000000" pitchFamily="18" charset="-127"/>
              <a:ea typeface="a고딕16" panose="02020600000000000000" pitchFamily="18" charset="-127"/>
            </a:endParaRPr>
          </a:p>
          <a:p>
            <a:pPr marL="0" indent="0" algn="ctr">
              <a:lnSpc>
                <a:spcPct val="150000"/>
              </a:lnSpc>
              <a:buNone/>
            </a:pPr>
            <a:r>
              <a:rPr lang="ko-KR" altLang="en-US" sz="2400" dirty="0">
                <a:latin typeface="a고딕14" panose="02020600000000000000" pitchFamily="18" charset="-127"/>
                <a:ea typeface="a고딕14" panose="02020600000000000000" pitchFamily="18" charset="-127"/>
              </a:rPr>
              <a:t>영어를 제외한 </a:t>
            </a:r>
            <a:r>
              <a:rPr lang="ko-KR" altLang="en-US" sz="2400" dirty="0">
                <a:latin typeface="a고딕16" panose="02020600000000000000" pitchFamily="18" charset="-127"/>
                <a:ea typeface="a고딕16" panose="02020600000000000000" pitchFamily="18" charset="-127"/>
              </a:rPr>
              <a:t>특수문자</a:t>
            </a:r>
            <a:r>
              <a:rPr lang="en-US" altLang="ko-KR" sz="2400" dirty="0">
                <a:latin typeface="a고딕16" panose="02020600000000000000" pitchFamily="18" charset="-127"/>
                <a:ea typeface="a고딕16" panose="02020600000000000000" pitchFamily="18" charset="-127"/>
              </a:rPr>
              <a:t>, </a:t>
            </a:r>
            <a:r>
              <a:rPr lang="ko-KR" altLang="en-US" sz="2400" dirty="0">
                <a:latin typeface="a고딕16" panose="02020600000000000000" pitchFamily="18" charset="-127"/>
                <a:ea typeface="a고딕16" panose="02020600000000000000" pitchFamily="18" charset="-127"/>
              </a:rPr>
              <a:t>숫자 제거</a:t>
            </a:r>
            <a:endParaRPr lang="en-US" altLang="ko-KR" sz="2400" dirty="0">
              <a:latin typeface="a고딕16" panose="02020600000000000000" pitchFamily="18" charset="-127"/>
              <a:ea typeface="a고딕16" panose="02020600000000000000" pitchFamily="18" charset="-127"/>
            </a:endParaRPr>
          </a:p>
          <a:p>
            <a:pPr marL="0" indent="0" algn="ctr">
              <a:buNone/>
            </a:pPr>
            <a:r>
              <a:rPr lang="ko-KR" altLang="en-US" sz="2400" dirty="0">
                <a:latin typeface="a고딕14" panose="02020600000000000000" pitchFamily="18" charset="-127"/>
                <a:ea typeface="a고딕14" panose="02020600000000000000" pitchFamily="18" charset="-127"/>
              </a:rPr>
              <a:t>입력 받은 모든 영어를 </a:t>
            </a:r>
            <a:r>
              <a:rPr lang="en-US" altLang="ko-KR" sz="2400" dirty="0">
                <a:latin typeface="a고딕16" panose="02020600000000000000" pitchFamily="18" charset="-127"/>
                <a:ea typeface="a고딕16" panose="02020600000000000000" pitchFamily="18" charset="-127"/>
              </a:rPr>
              <a:t>lowercase </a:t>
            </a:r>
            <a:r>
              <a:rPr lang="ko-KR" altLang="en-US" sz="2400" dirty="0">
                <a:latin typeface="a고딕16" panose="02020600000000000000" pitchFamily="18" charset="-127"/>
                <a:ea typeface="a고딕16" panose="02020600000000000000" pitchFamily="18" charset="-127"/>
              </a:rPr>
              <a:t>처리</a:t>
            </a:r>
            <a:endParaRPr lang="en-US" altLang="ko-KR" sz="2400" dirty="0">
              <a:latin typeface="a고딕16" panose="02020600000000000000" pitchFamily="18" charset="-127"/>
              <a:ea typeface="a고딕16" panose="02020600000000000000" pitchFamily="18" charset="-127"/>
            </a:endParaRPr>
          </a:p>
          <a:p>
            <a:pPr algn="ctr"/>
            <a:endParaRPr lang="en-US" altLang="ko-KR" sz="2400" dirty="0">
              <a:latin typeface="a고딕14" panose="02020600000000000000" pitchFamily="18" charset="-127"/>
              <a:ea typeface="a고딕14" panose="02020600000000000000" pitchFamily="18" charset="-127"/>
            </a:endParaRPr>
          </a:p>
          <a:p>
            <a:pPr marL="0" indent="0" algn="ctr">
              <a:buNone/>
            </a:pPr>
            <a:r>
              <a:rPr lang="ko-KR" altLang="en-US" sz="2400" dirty="0">
                <a:latin typeface="a고딕14" panose="02020600000000000000" pitchFamily="18" charset="-127"/>
                <a:ea typeface="a고딕14" panose="02020600000000000000" pitchFamily="18" charset="-127"/>
              </a:rPr>
              <a:t>추가 </a:t>
            </a:r>
            <a:r>
              <a:rPr lang="en-US" altLang="ko-KR" sz="2400" dirty="0">
                <a:latin typeface="a고딕14" panose="02020600000000000000" pitchFamily="18" charset="-127"/>
                <a:ea typeface="a고딕14" panose="02020600000000000000" pitchFamily="18" charset="-127"/>
              </a:rPr>
              <a:t>: </a:t>
            </a:r>
            <a:r>
              <a:rPr lang="ko-KR" altLang="en-US" sz="2400" dirty="0">
                <a:latin typeface="a고딕14" panose="02020600000000000000" pitchFamily="18" charset="-127"/>
                <a:ea typeface="a고딕14" panose="02020600000000000000" pitchFamily="18" charset="-127"/>
              </a:rPr>
              <a:t>입력 텍스트를 </a:t>
            </a:r>
            <a:r>
              <a:rPr lang="en-US" altLang="ko-KR" sz="2400" dirty="0">
                <a:latin typeface="a고딕16" panose="02020600000000000000" pitchFamily="18" charset="-127"/>
                <a:ea typeface="a고딕16" panose="02020600000000000000" pitchFamily="18" charset="-127"/>
              </a:rPr>
              <a:t>pos tag</a:t>
            </a:r>
            <a:r>
              <a:rPr lang="ko-KR" altLang="en-US" sz="2400" dirty="0">
                <a:latin typeface="a고딕16" panose="02020600000000000000" pitchFamily="18" charset="-127"/>
                <a:ea typeface="a고딕16" panose="02020600000000000000" pitchFamily="18" charset="-127"/>
              </a:rPr>
              <a:t>에 따라 </a:t>
            </a:r>
            <a:r>
              <a:rPr lang="en-US" altLang="ko-KR" sz="2400" dirty="0">
                <a:latin typeface="a고딕16" panose="02020600000000000000" pitchFamily="18" charset="-127"/>
                <a:ea typeface="a고딕16" panose="02020600000000000000" pitchFamily="18" charset="-127"/>
              </a:rPr>
              <a:t>lemmatization</a:t>
            </a:r>
            <a:endParaRPr lang="ko-KR" altLang="en-US" sz="2400"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2775464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0"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0D8D66-2AF8-4108-B2CA-E722FCFE5A3B}"/>
              </a:ext>
            </a:extLst>
          </p:cNvPr>
          <p:cNvSpPr/>
          <p:nvPr/>
        </p:nvSpPr>
        <p:spPr>
          <a:xfrm>
            <a:off x="1238994" y="1911707"/>
            <a:ext cx="9785264" cy="4230956"/>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3E4EB54C-4818-4C51-AC7C-429893A1128D}"/>
              </a:ext>
            </a:extLst>
          </p:cNvPr>
          <p:cNvSpPr/>
          <p:nvPr/>
        </p:nvSpPr>
        <p:spPr>
          <a:xfrm>
            <a:off x="1092530" y="1799210"/>
            <a:ext cx="9785264" cy="4178642"/>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60049" y="194157"/>
            <a:ext cx="3275689"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6.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결과 평가</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58336" y="1184813"/>
            <a:ext cx="3071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내용 개체 틀 2">
            <a:extLst>
              <a:ext uri="{FF2B5EF4-FFF2-40B4-BE49-F238E27FC236}">
                <a16:creationId xmlns:a16="http://schemas.microsoft.com/office/drawing/2014/main" id="{0970B82C-DD35-4966-8AC8-9D7A670F5024}"/>
              </a:ext>
            </a:extLst>
          </p:cNvPr>
          <p:cNvSpPr txBox="1">
            <a:spLocks/>
          </p:cNvSpPr>
          <p:nvPr/>
        </p:nvSpPr>
        <p:spPr>
          <a:xfrm>
            <a:off x="1601188" y="3083150"/>
            <a:ext cx="10515600" cy="196344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ko-KR" altLang="en-US" sz="2200" dirty="0">
                <a:latin typeface="a고딕14" panose="02020600000000000000" pitchFamily="18" charset="-127"/>
                <a:ea typeface="a고딕14" panose="02020600000000000000" pitchFamily="18" charset="-127"/>
              </a:rPr>
              <a:t>텍스트의 </a:t>
            </a:r>
            <a:r>
              <a:rPr lang="ko-KR" altLang="en-US" sz="2200" dirty="0">
                <a:latin typeface="a고딕16" panose="02020600000000000000" pitchFamily="18" charset="-127"/>
                <a:ea typeface="a고딕16" panose="02020600000000000000" pitchFamily="18" charset="-127"/>
              </a:rPr>
              <a:t>요약 퀄리티</a:t>
            </a:r>
            <a:endParaRPr lang="en-US" altLang="ko-KR" sz="2200" dirty="0">
              <a:latin typeface="a고딕16" panose="02020600000000000000" pitchFamily="18" charset="-127"/>
              <a:ea typeface="a고딕16" panose="02020600000000000000" pitchFamily="18" charset="-127"/>
            </a:endParaRPr>
          </a:p>
          <a:p>
            <a:pPr marL="0" indent="0">
              <a:lnSpc>
                <a:spcPct val="150000"/>
              </a:lnSpc>
              <a:buNone/>
            </a:pPr>
            <a:r>
              <a:rPr lang="ko-KR" altLang="en-US" sz="2200" dirty="0">
                <a:latin typeface="a고딕16" panose="02020600000000000000" pitchFamily="18" charset="-127"/>
                <a:ea typeface="a고딕16" panose="02020600000000000000" pitchFamily="18" charset="-127"/>
              </a:rPr>
              <a:t>더 잘 되는 경우와 안 되는 경우 </a:t>
            </a:r>
            <a:r>
              <a:rPr lang="ko-KR" altLang="en-US" sz="2200" dirty="0">
                <a:latin typeface="a고딕14" panose="02020600000000000000" pitchFamily="18" charset="-127"/>
                <a:ea typeface="a고딕14" panose="02020600000000000000" pitchFamily="18" charset="-127"/>
              </a:rPr>
              <a:t>분석</a:t>
            </a:r>
          </a:p>
        </p:txBody>
      </p:sp>
    </p:spTree>
    <p:extLst>
      <p:ext uri="{BB962C8B-B14F-4D97-AF65-F5344CB8AC3E}">
        <p14:creationId xmlns:p14="http://schemas.microsoft.com/office/powerpoint/2010/main" val="4063662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0"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0D8D66-2AF8-4108-B2CA-E722FCFE5A3B}"/>
              </a:ext>
            </a:extLst>
          </p:cNvPr>
          <p:cNvSpPr/>
          <p:nvPr/>
        </p:nvSpPr>
        <p:spPr>
          <a:xfrm>
            <a:off x="1238994" y="1911707"/>
            <a:ext cx="10115724" cy="4230956"/>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3E4EB54C-4818-4C51-AC7C-429893A1128D}"/>
              </a:ext>
            </a:extLst>
          </p:cNvPr>
          <p:cNvSpPr/>
          <p:nvPr/>
        </p:nvSpPr>
        <p:spPr>
          <a:xfrm>
            <a:off x="837282" y="1799210"/>
            <a:ext cx="10311788" cy="4178642"/>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60049" y="194157"/>
            <a:ext cx="3275689"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7.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개선점</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58336" y="1184813"/>
            <a:ext cx="3071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내용 개체 틀 2">
            <a:extLst>
              <a:ext uri="{FF2B5EF4-FFF2-40B4-BE49-F238E27FC236}">
                <a16:creationId xmlns:a16="http://schemas.microsoft.com/office/drawing/2014/main" id="{0970B82C-DD35-4966-8AC8-9D7A670F5024}"/>
              </a:ext>
            </a:extLst>
          </p:cNvPr>
          <p:cNvSpPr txBox="1">
            <a:spLocks/>
          </p:cNvSpPr>
          <p:nvPr/>
        </p:nvSpPr>
        <p:spPr>
          <a:xfrm>
            <a:off x="1173776" y="2197652"/>
            <a:ext cx="9638800" cy="3218687"/>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dirty="0">
                <a:latin typeface="a고딕14" panose="02020600000000000000" pitchFamily="18" charset="-127"/>
                <a:ea typeface="a고딕14" panose="02020600000000000000" pitchFamily="18" charset="-127"/>
              </a:rPr>
              <a:t>Text rank</a:t>
            </a:r>
            <a:r>
              <a:rPr lang="ko-KR" altLang="en-US" dirty="0">
                <a:latin typeface="a고딕14" panose="02020600000000000000" pitchFamily="18" charset="-127"/>
                <a:ea typeface="a고딕14" panose="02020600000000000000" pitchFamily="18" charset="-127"/>
              </a:rPr>
              <a:t>의 경우 </a:t>
            </a:r>
            <a:r>
              <a:rPr lang="ko-KR" altLang="en-US" dirty="0">
                <a:latin typeface="a고딕16" panose="02020600000000000000" pitchFamily="18" charset="-127"/>
                <a:ea typeface="a고딕16" panose="02020600000000000000" pitchFamily="18" charset="-127"/>
              </a:rPr>
              <a:t>오직 단어에만 의존한다는 단점</a:t>
            </a:r>
            <a:r>
              <a:rPr lang="ko-KR" altLang="en-US" dirty="0">
                <a:latin typeface="a고딕14" panose="02020600000000000000" pitchFamily="18" charset="-127"/>
                <a:ea typeface="a고딕14" panose="02020600000000000000" pitchFamily="18" charset="-127"/>
              </a:rPr>
              <a:t>이 있다</a:t>
            </a:r>
            <a:r>
              <a:rPr lang="en-US" altLang="ko-KR" dirty="0">
                <a:latin typeface="a고딕14" panose="02020600000000000000" pitchFamily="18" charset="-127"/>
                <a:ea typeface="a고딕14" panose="02020600000000000000" pitchFamily="18" charset="-127"/>
              </a:rPr>
              <a:t>. </a:t>
            </a:r>
          </a:p>
          <a:p>
            <a:pPr marL="0" indent="0">
              <a:buNone/>
            </a:pPr>
            <a:r>
              <a:rPr lang="ko-KR" altLang="en-US" dirty="0">
                <a:latin typeface="a고딕14" panose="02020600000000000000" pitchFamily="18" charset="-127"/>
                <a:ea typeface="a고딕14" panose="02020600000000000000" pitchFamily="18" charset="-127"/>
              </a:rPr>
              <a:t>따라서 </a:t>
            </a:r>
            <a:r>
              <a:rPr lang="en-US" altLang="ko-KR" dirty="0">
                <a:latin typeface="a고딕16" panose="02020600000000000000" pitchFamily="18" charset="-127"/>
                <a:ea typeface="a고딕16" panose="02020600000000000000" pitchFamily="18" charset="-127"/>
              </a:rPr>
              <a:t>document</a:t>
            </a:r>
            <a:r>
              <a:rPr lang="ko-KR" altLang="en-US" dirty="0">
                <a:latin typeface="a고딕16" panose="02020600000000000000" pitchFamily="18" charset="-127"/>
                <a:ea typeface="a고딕16" panose="02020600000000000000" pitchFamily="18" charset="-127"/>
              </a:rPr>
              <a:t>의 </a:t>
            </a:r>
            <a:r>
              <a:rPr lang="en-US" altLang="ko-KR" dirty="0">
                <a:latin typeface="a고딕16" panose="02020600000000000000" pitchFamily="18" charset="-127"/>
                <a:ea typeface="a고딕16" panose="02020600000000000000" pitchFamily="18" charset="-127"/>
              </a:rPr>
              <a:t>topic</a:t>
            </a:r>
            <a:r>
              <a:rPr lang="ko-KR" altLang="en-US" dirty="0">
                <a:latin typeface="a고딕16" panose="02020600000000000000" pitchFamily="18" charset="-127"/>
                <a:ea typeface="a고딕16" panose="02020600000000000000" pitchFamily="18" charset="-127"/>
              </a:rPr>
              <a:t>이나 </a:t>
            </a:r>
            <a:r>
              <a:rPr lang="en-US" altLang="ko-KR" dirty="0">
                <a:latin typeface="a고딕16" panose="02020600000000000000" pitchFamily="18" charset="-127"/>
                <a:ea typeface="a고딕16" panose="02020600000000000000" pitchFamily="18" charset="-127"/>
              </a:rPr>
              <a:t>synonym</a:t>
            </a:r>
            <a:r>
              <a:rPr lang="ko-KR" altLang="en-US" dirty="0">
                <a:latin typeface="a고딕16" panose="02020600000000000000" pitchFamily="18" charset="-127"/>
                <a:ea typeface="a고딕16" panose="02020600000000000000" pitchFamily="18" charset="-127"/>
              </a:rPr>
              <a:t>을 처리하는데 어려</a:t>
            </a:r>
            <a:r>
              <a:rPr lang="ko-KR" altLang="en-US" dirty="0">
                <a:latin typeface="a고딕14" panose="02020600000000000000" pitchFamily="18" charset="-127"/>
                <a:ea typeface="a고딕14" panose="02020600000000000000" pitchFamily="18" charset="-127"/>
              </a:rPr>
              <a:t>움이 있다</a:t>
            </a:r>
            <a:r>
              <a:rPr lang="en-US" altLang="ko-KR" dirty="0">
                <a:latin typeface="a고딕14" panose="02020600000000000000" pitchFamily="18" charset="-127"/>
                <a:ea typeface="a고딕14" panose="02020600000000000000" pitchFamily="18" charset="-127"/>
              </a:rPr>
              <a:t>.</a:t>
            </a:r>
          </a:p>
          <a:p>
            <a:pPr marL="0" indent="0">
              <a:buNone/>
            </a:pPr>
            <a:endParaRPr lang="en-US" altLang="ko-KR" sz="2400" dirty="0">
              <a:latin typeface="a고딕14" panose="02020600000000000000" pitchFamily="18" charset="-127"/>
              <a:ea typeface="a고딕14" panose="02020600000000000000" pitchFamily="18" charset="-127"/>
            </a:endParaRPr>
          </a:p>
          <a:p>
            <a:pPr marL="0" indent="0">
              <a:buNone/>
            </a:pPr>
            <a:r>
              <a:rPr lang="en-US" altLang="ko-KR" sz="2600" dirty="0">
                <a:latin typeface="a고딕14" panose="02020600000000000000" pitchFamily="18" charset="-127"/>
                <a:ea typeface="a고딕14" panose="02020600000000000000" pitchFamily="18" charset="-127"/>
              </a:rPr>
              <a:t>Ex) </a:t>
            </a:r>
          </a:p>
          <a:p>
            <a:pPr marL="0" indent="0">
              <a:buNone/>
            </a:pPr>
            <a:r>
              <a:rPr lang="en-US" altLang="ko-KR" sz="2600" dirty="0">
                <a:latin typeface="a고딕14" panose="02020600000000000000" pitchFamily="18" charset="-127"/>
                <a:ea typeface="a고딕14" panose="02020600000000000000" pitchFamily="18" charset="-127"/>
              </a:rPr>
              <a:t>- Korea President speech in public. Moon – Jae – In presentation to people.</a:t>
            </a:r>
          </a:p>
          <a:p>
            <a:pPr>
              <a:buFontTx/>
              <a:buChar char="-"/>
            </a:pPr>
            <a:r>
              <a:rPr lang="en-US" altLang="ko-KR" sz="2600" dirty="0">
                <a:latin typeface="a고딕14" panose="02020600000000000000" pitchFamily="18" charset="-127"/>
                <a:ea typeface="a고딕14" panose="02020600000000000000" pitchFamily="18" charset="-127"/>
              </a:rPr>
              <a:t>American restaurant menu. Hamburgers and pizza.</a:t>
            </a:r>
          </a:p>
          <a:p>
            <a:pPr marL="0" indent="0">
              <a:buNone/>
            </a:pPr>
            <a:r>
              <a:rPr lang="en-US" altLang="ko-KR" sz="2600" dirty="0">
                <a:latin typeface="a고딕14" panose="02020600000000000000" pitchFamily="18" charset="-127"/>
                <a:ea typeface="a고딕14" panose="02020600000000000000" pitchFamily="18" charset="-127"/>
              </a:rPr>
              <a:t>    </a:t>
            </a:r>
          </a:p>
          <a:p>
            <a:pPr marL="0" indent="0">
              <a:buNone/>
            </a:pPr>
            <a:r>
              <a:rPr lang="en-US" altLang="ko-KR" sz="2600" b="1" dirty="0">
                <a:latin typeface="a고딕14" panose="02020600000000000000" pitchFamily="18" charset="-127"/>
                <a:ea typeface="a고딕14" panose="02020600000000000000" pitchFamily="18" charset="-127"/>
              </a:rPr>
              <a:t>=&gt; LSA, Word Embedding(Word2Vec, Glove), </a:t>
            </a:r>
            <a:r>
              <a:rPr lang="en-US" altLang="ko-KR" sz="2600" b="1" dirty="0" err="1">
                <a:latin typeface="a고딕14" panose="02020600000000000000" pitchFamily="18" charset="-127"/>
                <a:ea typeface="a고딕14" panose="02020600000000000000" pitchFamily="18" charset="-127"/>
              </a:rPr>
              <a:t>ConceptNet</a:t>
            </a:r>
            <a:endParaRPr lang="ko-KR" altLang="en-US" sz="2600" b="1" dirty="0">
              <a:latin typeface="a고딕14" panose="02020600000000000000" pitchFamily="18" charset="-127"/>
              <a:ea typeface="a고딕14" panose="02020600000000000000" pitchFamily="18" charset="-127"/>
            </a:endParaRPr>
          </a:p>
        </p:txBody>
      </p:sp>
    </p:spTree>
    <p:extLst>
      <p:ext uri="{BB962C8B-B14F-4D97-AF65-F5344CB8AC3E}">
        <p14:creationId xmlns:p14="http://schemas.microsoft.com/office/powerpoint/2010/main" val="2310550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lexus Abstract Network Business Technology Stock Footage Video (100%  Royalty-free) 1020909670 | Shutterstock">
            <a:extLst>
              <a:ext uri="{FF2B5EF4-FFF2-40B4-BE49-F238E27FC236}">
                <a16:creationId xmlns:a16="http://schemas.microsoft.com/office/drawing/2014/main" id="{D6FE9DC3-2245-446E-B326-3A7184F8E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E200491-83B0-4528-9000-4D885A1E70EB}"/>
              </a:ext>
            </a:extLst>
          </p:cNvPr>
          <p:cNvSpPr/>
          <p:nvPr/>
        </p:nvSpPr>
        <p:spPr>
          <a:xfrm>
            <a:off x="0" y="95003"/>
            <a:ext cx="12192000" cy="6762997"/>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2704070" y="3037575"/>
            <a:ext cx="6783860" cy="782849"/>
          </a:xfrm>
        </p:spPr>
        <p:txBody>
          <a:bodyPr>
            <a:normAutofit/>
          </a:bodyPr>
          <a:lstStyle/>
          <a:p>
            <a:r>
              <a:rPr lang="en-US" altLang="ko-KR" sz="3600" b="1" dirty="0">
                <a:solidFill>
                  <a:schemeClr val="bg1"/>
                </a:solidFill>
                <a:latin typeface="에스코어 드림 6 Bold" panose="020B0703030302020204" pitchFamily="34" charset="-127"/>
                <a:ea typeface="에스코어 드림 6 Bold" panose="020B0703030302020204" pitchFamily="34" charset="-127"/>
              </a:rPr>
              <a:t>Thank you</a:t>
            </a:r>
            <a:endParaRPr lang="ko-KR" altLang="en-US" sz="3600" b="1" dirty="0">
              <a:solidFill>
                <a:schemeClr val="bg1"/>
              </a:solidFill>
              <a:latin typeface="에스코어 드림 6 Bold" panose="020B0703030302020204" pitchFamily="34" charset="-127"/>
              <a:ea typeface="에스코어 드림 6 Bold" panose="020B0703030302020204" pitchFamily="34" charset="-127"/>
            </a:endParaRPr>
          </a:p>
        </p:txBody>
      </p:sp>
      <p:cxnSp>
        <p:nvCxnSpPr>
          <p:cNvPr id="9" name="직선 연결선 8">
            <a:extLst>
              <a:ext uri="{FF2B5EF4-FFF2-40B4-BE49-F238E27FC236}">
                <a16:creationId xmlns:a16="http://schemas.microsoft.com/office/drawing/2014/main" id="{ADCEBD34-4EDA-4517-BE28-5AFEF8C73363}"/>
              </a:ext>
            </a:extLst>
          </p:cNvPr>
          <p:cNvCxnSpPr/>
          <p:nvPr/>
        </p:nvCxnSpPr>
        <p:spPr>
          <a:xfrm>
            <a:off x="8587946" y="362837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FEAF3496-49FE-4D5A-B28D-CE96FB495861}"/>
              </a:ext>
            </a:extLst>
          </p:cNvPr>
          <p:cNvCxnSpPr>
            <a:cxnSpLocks/>
          </p:cNvCxnSpPr>
          <p:nvPr/>
        </p:nvCxnSpPr>
        <p:spPr>
          <a:xfrm>
            <a:off x="2339546" y="3955263"/>
            <a:ext cx="75129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51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CBDFB591-A71C-4903-9F3A-5EB29654F573}"/>
              </a:ext>
            </a:extLst>
          </p:cNvPr>
          <p:cNvSpPr/>
          <p:nvPr/>
        </p:nvSpPr>
        <p:spPr>
          <a:xfrm>
            <a:off x="281121" y="3271866"/>
            <a:ext cx="11692256" cy="103171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66F64CBC-8234-4FBE-B7B2-C4C76376E846}"/>
              </a:ext>
            </a:extLst>
          </p:cNvPr>
          <p:cNvSpPr/>
          <p:nvPr/>
        </p:nvSpPr>
        <p:spPr>
          <a:xfrm>
            <a:off x="141590" y="3164515"/>
            <a:ext cx="11764987" cy="1031713"/>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C0D8D66-2AF8-4108-B2CA-E722FCFE5A3B}"/>
              </a:ext>
            </a:extLst>
          </p:cNvPr>
          <p:cNvSpPr/>
          <p:nvPr/>
        </p:nvSpPr>
        <p:spPr>
          <a:xfrm>
            <a:off x="281121" y="1504985"/>
            <a:ext cx="11692256" cy="1517226"/>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3E4EB54C-4818-4C51-AC7C-429893A1128D}"/>
              </a:ext>
            </a:extLst>
          </p:cNvPr>
          <p:cNvSpPr/>
          <p:nvPr/>
        </p:nvSpPr>
        <p:spPr>
          <a:xfrm>
            <a:off x="147521" y="1320930"/>
            <a:ext cx="11692256" cy="1578123"/>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41590" y="51244"/>
            <a:ext cx="3275689"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3.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코사인 유사도</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83072" y="1018559"/>
            <a:ext cx="30717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내용 개체 틀 2">
            <a:extLst>
              <a:ext uri="{FF2B5EF4-FFF2-40B4-BE49-F238E27FC236}">
                <a16:creationId xmlns:a16="http://schemas.microsoft.com/office/drawing/2014/main" id="{0970B82C-DD35-4966-8AC8-9D7A670F5024}"/>
              </a:ext>
            </a:extLst>
          </p:cNvPr>
          <p:cNvSpPr txBox="1">
            <a:spLocks/>
          </p:cNvSpPr>
          <p:nvPr/>
        </p:nvSpPr>
        <p:spPr>
          <a:xfrm>
            <a:off x="878307" y="1467976"/>
            <a:ext cx="9518066" cy="131585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2200" dirty="0">
                <a:latin typeface="a고딕16" panose="02020600000000000000" pitchFamily="18" charset="-127"/>
                <a:ea typeface="a고딕16" panose="02020600000000000000" pitchFamily="18" charset="-127"/>
              </a:rPr>
              <a:t>Sentence Graph</a:t>
            </a:r>
            <a:r>
              <a:rPr lang="ko-KR" altLang="en-US" sz="2200" dirty="0">
                <a:latin typeface="a고딕16" panose="02020600000000000000" pitchFamily="18" charset="-127"/>
                <a:ea typeface="a고딕16" panose="02020600000000000000" pitchFamily="18" charset="-127"/>
              </a:rPr>
              <a:t>를 생성</a:t>
            </a:r>
            <a:r>
              <a:rPr lang="ko-KR" altLang="en-US" sz="2200" dirty="0">
                <a:latin typeface="a고딕14" panose="02020600000000000000" pitchFamily="18" charset="-127"/>
                <a:ea typeface="a고딕14" panose="02020600000000000000" pitchFamily="18" charset="-127"/>
              </a:rPr>
              <a:t>하기 위한 방식으로 </a:t>
            </a:r>
            <a:endParaRPr lang="en-US" altLang="ko-KR" sz="2200" dirty="0">
              <a:latin typeface="a고딕14" panose="02020600000000000000" pitchFamily="18" charset="-127"/>
              <a:ea typeface="a고딕14" panose="02020600000000000000" pitchFamily="18" charset="-127"/>
            </a:endParaRPr>
          </a:p>
          <a:p>
            <a:pPr marL="0" indent="0">
              <a:lnSpc>
                <a:spcPct val="100000"/>
              </a:lnSpc>
              <a:buNone/>
            </a:pPr>
            <a:r>
              <a:rPr lang="ko-KR" altLang="en-US" sz="2200" dirty="0">
                <a:latin typeface="a고딕16" panose="02020600000000000000" pitchFamily="18" charset="-127"/>
                <a:ea typeface="a고딕16" panose="02020600000000000000" pitchFamily="18" charset="-127"/>
              </a:rPr>
              <a:t>문장을 벡터화 시켜서 다차원에 표시</a:t>
            </a:r>
            <a:r>
              <a:rPr lang="ko-KR" altLang="en-US" sz="2200" dirty="0">
                <a:latin typeface="a고딕14" panose="02020600000000000000" pitchFamily="18" charset="-127"/>
                <a:ea typeface="a고딕14" panose="02020600000000000000" pitchFamily="18" charset="-127"/>
              </a:rPr>
              <a:t>를 한다</a:t>
            </a:r>
            <a:r>
              <a:rPr lang="en-US" altLang="ko-KR" sz="2200" dirty="0">
                <a:latin typeface="a고딕14" panose="02020600000000000000" pitchFamily="18" charset="-127"/>
                <a:ea typeface="a고딕14" panose="02020600000000000000" pitchFamily="18" charset="-127"/>
              </a:rPr>
              <a:t>. </a:t>
            </a:r>
          </a:p>
        </p:txBody>
      </p:sp>
      <p:sp>
        <p:nvSpPr>
          <p:cNvPr id="3" name="직사각형 2">
            <a:extLst>
              <a:ext uri="{FF2B5EF4-FFF2-40B4-BE49-F238E27FC236}">
                <a16:creationId xmlns:a16="http://schemas.microsoft.com/office/drawing/2014/main" id="{95970F5F-DFA0-47E5-8CEF-70BF9F3FC863}"/>
              </a:ext>
            </a:extLst>
          </p:cNvPr>
          <p:cNvSpPr/>
          <p:nvPr/>
        </p:nvSpPr>
        <p:spPr>
          <a:xfrm>
            <a:off x="1155237" y="2369796"/>
            <a:ext cx="4414991" cy="400110"/>
          </a:xfrm>
          <a:prstGeom prst="rect">
            <a:avLst/>
          </a:prstGeom>
        </p:spPr>
        <p:txBody>
          <a:bodyPr wrap="none">
            <a:spAutoFit/>
          </a:bodyPr>
          <a:lstStyle/>
          <a:p>
            <a:r>
              <a:rPr lang="en-US" altLang="ko-KR" sz="2000" dirty="0">
                <a:latin typeface="HY신명조" panose="02030600000101010101" pitchFamily="18" charset="-127"/>
                <a:ea typeface="HY신명조" panose="02030600000101010101" pitchFamily="18" charset="-127"/>
              </a:rPr>
              <a:t>Ex)I have a cat. My cat likes tuna</a:t>
            </a:r>
          </a:p>
        </p:txBody>
      </p:sp>
      <p:pic>
        <p:nvPicPr>
          <p:cNvPr id="10" name="그림 9">
            <a:extLst>
              <a:ext uri="{FF2B5EF4-FFF2-40B4-BE49-F238E27FC236}">
                <a16:creationId xmlns:a16="http://schemas.microsoft.com/office/drawing/2014/main" id="{1ED2832F-0E91-439C-8F17-518CDA13BF94}"/>
              </a:ext>
            </a:extLst>
          </p:cNvPr>
          <p:cNvPicPr>
            <a:picLocks noChangeAspect="1"/>
          </p:cNvPicPr>
          <p:nvPr/>
        </p:nvPicPr>
        <p:blipFill>
          <a:blip r:embed="rId4"/>
          <a:stretch>
            <a:fillRect/>
          </a:stretch>
        </p:blipFill>
        <p:spPr>
          <a:xfrm>
            <a:off x="6408022" y="1246498"/>
            <a:ext cx="5212051" cy="1644665"/>
          </a:xfrm>
          <a:prstGeom prst="rect">
            <a:avLst/>
          </a:prstGeom>
          <a:ln>
            <a:solidFill>
              <a:schemeClr val="tx1">
                <a:lumMod val="75000"/>
                <a:lumOff val="25000"/>
              </a:schemeClr>
            </a:solidFill>
          </a:ln>
          <a:effectLst/>
        </p:spPr>
      </p:pic>
      <p:sp>
        <p:nvSpPr>
          <p:cNvPr id="4" name="직사각형 3">
            <a:extLst>
              <a:ext uri="{FF2B5EF4-FFF2-40B4-BE49-F238E27FC236}">
                <a16:creationId xmlns:a16="http://schemas.microsoft.com/office/drawing/2014/main" id="{0039D2A9-14D0-497F-891F-8CA6910CC793}"/>
              </a:ext>
            </a:extLst>
          </p:cNvPr>
          <p:cNvSpPr/>
          <p:nvPr/>
        </p:nvSpPr>
        <p:spPr>
          <a:xfrm>
            <a:off x="947780" y="3482119"/>
            <a:ext cx="4812536" cy="430887"/>
          </a:xfrm>
          <a:prstGeom prst="rect">
            <a:avLst/>
          </a:prstGeom>
        </p:spPr>
        <p:txBody>
          <a:bodyPr wrap="none">
            <a:spAutoFit/>
          </a:bodyPr>
          <a:lstStyle/>
          <a:p>
            <a:r>
              <a:rPr lang="ko-KR" altLang="en-US" sz="2200" dirty="0">
                <a:latin typeface="a고딕14" panose="02020600000000000000" pitchFamily="18" charset="-127"/>
                <a:ea typeface="a고딕14" panose="02020600000000000000" pitchFamily="18" charset="-127"/>
              </a:rPr>
              <a:t>두 문장사이의 </a:t>
            </a:r>
            <a:r>
              <a:rPr lang="ko-KR" altLang="en-US" sz="2200" dirty="0">
                <a:latin typeface="a고딕16" panose="02020600000000000000" pitchFamily="18" charset="-127"/>
                <a:ea typeface="a고딕16" panose="02020600000000000000" pitchFamily="18" charset="-127"/>
              </a:rPr>
              <a:t>코사인 유사도</a:t>
            </a:r>
            <a:r>
              <a:rPr lang="ko-KR" altLang="en-US" sz="2200" dirty="0">
                <a:latin typeface="a고딕14" panose="02020600000000000000" pitchFamily="18" charset="-127"/>
                <a:ea typeface="a고딕14" panose="02020600000000000000" pitchFamily="18" charset="-127"/>
              </a:rPr>
              <a:t>를 계산한다</a:t>
            </a:r>
            <a:r>
              <a:rPr lang="en-US" altLang="ko-KR" sz="2200" dirty="0">
                <a:latin typeface="a고딕14" panose="02020600000000000000" pitchFamily="18" charset="-127"/>
                <a:ea typeface="a고딕14" panose="02020600000000000000" pitchFamily="18" charset="-127"/>
              </a:rPr>
              <a:t>.</a:t>
            </a:r>
          </a:p>
        </p:txBody>
      </p:sp>
      <p:pic>
        <p:nvPicPr>
          <p:cNvPr id="13" name="그림 12">
            <a:extLst>
              <a:ext uri="{FF2B5EF4-FFF2-40B4-BE49-F238E27FC236}">
                <a16:creationId xmlns:a16="http://schemas.microsoft.com/office/drawing/2014/main" id="{5D9E2C9B-1711-4C51-9A90-7F0E875DF2AA}"/>
              </a:ext>
            </a:extLst>
          </p:cNvPr>
          <p:cNvPicPr>
            <a:picLocks noChangeAspect="1"/>
          </p:cNvPicPr>
          <p:nvPr/>
        </p:nvPicPr>
        <p:blipFill>
          <a:blip r:embed="rId5"/>
          <a:stretch>
            <a:fillRect/>
          </a:stretch>
        </p:blipFill>
        <p:spPr>
          <a:xfrm>
            <a:off x="6426974" y="3263540"/>
            <a:ext cx="5245730" cy="868046"/>
          </a:xfrm>
          <a:prstGeom prst="rect">
            <a:avLst/>
          </a:prstGeom>
          <a:ln>
            <a:solidFill>
              <a:schemeClr val="tx1">
                <a:lumMod val="75000"/>
                <a:lumOff val="25000"/>
              </a:schemeClr>
            </a:solidFill>
          </a:ln>
          <a:effectLst/>
        </p:spPr>
      </p:pic>
      <p:sp>
        <p:nvSpPr>
          <p:cNvPr id="19" name="직사각형 18">
            <a:extLst>
              <a:ext uri="{FF2B5EF4-FFF2-40B4-BE49-F238E27FC236}">
                <a16:creationId xmlns:a16="http://schemas.microsoft.com/office/drawing/2014/main" id="{495AEF5A-BF16-49A5-9234-4C5E19CBF78D}"/>
              </a:ext>
            </a:extLst>
          </p:cNvPr>
          <p:cNvSpPr/>
          <p:nvPr/>
        </p:nvSpPr>
        <p:spPr>
          <a:xfrm>
            <a:off x="281121" y="5064950"/>
            <a:ext cx="11692256" cy="1388933"/>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직사각형 19">
            <a:extLst>
              <a:ext uri="{FF2B5EF4-FFF2-40B4-BE49-F238E27FC236}">
                <a16:creationId xmlns:a16="http://schemas.microsoft.com/office/drawing/2014/main" id="{2E0ECAF7-EE9F-493E-933E-D77123B18DAB}"/>
              </a:ext>
            </a:extLst>
          </p:cNvPr>
          <p:cNvSpPr/>
          <p:nvPr/>
        </p:nvSpPr>
        <p:spPr>
          <a:xfrm>
            <a:off x="141590" y="4585819"/>
            <a:ext cx="11764987" cy="1744908"/>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8E8D4DD-2395-4447-817D-4839A433FFED}"/>
              </a:ext>
            </a:extLst>
          </p:cNvPr>
          <p:cNvSpPr/>
          <p:nvPr/>
        </p:nvSpPr>
        <p:spPr>
          <a:xfrm>
            <a:off x="314732" y="5018536"/>
            <a:ext cx="6096000" cy="879472"/>
          </a:xfrm>
          <a:prstGeom prst="rect">
            <a:avLst/>
          </a:prstGeom>
        </p:spPr>
        <p:txBody>
          <a:bodyPr>
            <a:spAutoFit/>
          </a:bodyPr>
          <a:lstStyle/>
          <a:p>
            <a:pPr algn="ctr"/>
            <a:r>
              <a:rPr lang="ko-KR" altLang="en-US" sz="2200" dirty="0">
                <a:latin typeface="a고딕14" panose="02020600000000000000" pitchFamily="18" charset="-127"/>
                <a:ea typeface="a고딕14" panose="02020600000000000000" pitchFamily="18" charset="-127"/>
              </a:rPr>
              <a:t>공식을 이용하여 </a:t>
            </a:r>
            <a:r>
              <a:rPr lang="ko-KR" altLang="en-US" sz="2200" dirty="0" err="1">
                <a:latin typeface="a고딕16" panose="02020600000000000000" pitchFamily="18" charset="-127"/>
                <a:ea typeface="a고딕16" panose="02020600000000000000" pitchFamily="18" charset="-127"/>
              </a:rPr>
              <a:t>문장간의</a:t>
            </a:r>
            <a:r>
              <a:rPr lang="ko-KR" altLang="en-US" sz="2200" dirty="0">
                <a:latin typeface="a고딕16" panose="02020600000000000000" pitchFamily="18" charset="-127"/>
                <a:ea typeface="a고딕16" panose="02020600000000000000" pitchFamily="18" charset="-127"/>
              </a:rPr>
              <a:t> 관계</a:t>
            </a:r>
            <a:r>
              <a:rPr lang="ko-KR" altLang="en-US" sz="2200" dirty="0">
                <a:latin typeface="a고딕14" panose="02020600000000000000" pitchFamily="18" charset="-127"/>
                <a:ea typeface="a고딕14" panose="02020600000000000000" pitchFamily="18" charset="-127"/>
              </a:rPr>
              <a:t>를 </a:t>
            </a:r>
            <a:endParaRPr lang="en-US" altLang="ko-KR" sz="2200" dirty="0">
              <a:latin typeface="a고딕14" panose="02020600000000000000" pitchFamily="18" charset="-127"/>
              <a:ea typeface="a고딕14" panose="02020600000000000000" pitchFamily="18" charset="-127"/>
            </a:endParaRPr>
          </a:p>
          <a:p>
            <a:pPr algn="ctr">
              <a:lnSpc>
                <a:spcPct val="150000"/>
              </a:lnSpc>
            </a:pPr>
            <a:r>
              <a:rPr lang="ko-KR" altLang="en-US" sz="2200" dirty="0">
                <a:latin typeface="a고딕14" panose="02020600000000000000" pitchFamily="18" charset="-127"/>
                <a:ea typeface="a고딕14" panose="02020600000000000000" pitchFamily="18" charset="-127"/>
              </a:rPr>
              <a:t>그래프로 나타낼 수 있다</a:t>
            </a:r>
            <a:r>
              <a:rPr lang="en-US" altLang="ko-KR" sz="2200" dirty="0">
                <a:latin typeface="a고딕14" panose="02020600000000000000" pitchFamily="18" charset="-127"/>
                <a:ea typeface="a고딕14" panose="02020600000000000000" pitchFamily="18" charset="-127"/>
              </a:rPr>
              <a:t>.</a:t>
            </a:r>
            <a:endParaRPr lang="ko-KR" altLang="en-US" sz="2200" dirty="0">
              <a:latin typeface="a고딕14" panose="02020600000000000000" pitchFamily="18" charset="-127"/>
              <a:ea typeface="a고딕14" panose="02020600000000000000" pitchFamily="18" charset="-127"/>
            </a:endParaRPr>
          </a:p>
        </p:txBody>
      </p:sp>
      <p:pic>
        <p:nvPicPr>
          <p:cNvPr id="23" name="그림 22">
            <a:extLst>
              <a:ext uri="{FF2B5EF4-FFF2-40B4-BE49-F238E27FC236}">
                <a16:creationId xmlns:a16="http://schemas.microsoft.com/office/drawing/2014/main" id="{A3F054BA-C658-44BA-8FE5-8B7FE0886264}"/>
              </a:ext>
            </a:extLst>
          </p:cNvPr>
          <p:cNvPicPr>
            <a:picLocks noChangeAspect="1"/>
          </p:cNvPicPr>
          <p:nvPr/>
        </p:nvPicPr>
        <p:blipFill>
          <a:blip r:embed="rId6"/>
          <a:stretch>
            <a:fillRect/>
          </a:stretch>
        </p:blipFill>
        <p:spPr>
          <a:xfrm>
            <a:off x="6447716" y="4355386"/>
            <a:ext cx="5204247" cy="2205773"/>
          </a:xfrm>
          <a:prstGeom prst="rect">
            <a:avLst/>
          </a:prstGeom>
          <a:ln>
            <a:solidFill>
              <a:schemeClr val="tx1">
                <a:lumMod val="75000"/>
                <a:lumOff val="25000"/>
              </a:schemeClr>
            </a:solidFill>
          </a:ln>
          <a:effectLst/>
        </p:spPr>
      </p:pic>
    </p:spTree>
    <p:extLst>
      <p:ext uri="{BB962C8B-B14F-4D97-AF65-F5344CB8AC3E}">
        <p14:creationId xmlns:p14="http://schemas.microsoft.com/office/powerpoint/2010/main" val="25278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41590" y="51244"/>
            <a:ext cx="8194888"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4. TF-IDF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와 코사인 유사도의 결합</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83072" y="1018559"/>
            <a:ext cx="56358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587912" y="1463844"/>
            <a:ext cx="11259783" cy="5199998"/>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441448" y="1360347"/>
            <a:ext cx="11259783" cy="5135703"/>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C17841AB-8ED6-4D81-9CE9-1CA1EA5E0EB1}"/>
              </a:ext>
            </a:extLst>
          </p:cNvPr>
          <p:cNvSpPr/>
          <p:nvPr/>
        </p:nvSpPr>
        <p:spPr>
          <a:xfrm>
            <a:off x="1013361" y="1839205"/>
            <a:ext cx="10165278" cy="769441"/>
          </a:xfrm>
          <a:prstGeom prst="rect">
            <a:avLst/>
          </a:prstGeom>
        </p:spPr>
        <p:txBody>
          <a:bodyPr wrap="square">
            <a:spAutoFit/>
          </a:bodyPr>
          <a:lstStyle/>
          <a:p>
            <a:pPr algn="ctr"/>
            <a:r>
              <a:rPr lang="en-US" altLang="ko-KR" sz="2200" dirty="0">
                <a:latin typeface="a고딕14" panose="02020600000000000000" pitchFamily="18" charset="-127"/>
                <a:ea typeface="a고딕14" panose="02020600000000000000" pitchFamily="18" charset="-127"/>
                <a:hlinkClick r:id="rId4"/>
              </a:rPr>
              <a:t>https://arxiv.org/pdf/1602.03606.pdf</a:t>
            </a:r>
            <a:r>
              <a:rPr lang="en-US" altLang="ko-KR" sz="2200" dirty="0">
                <a:latin typeface="a고딕14" panose="02020600000000000000" pitchFamily="18" charset="-127"/>
                <a:ea typeface="a고딕14" panose="02020600000000000000" pitchFamily="18" charset="-127"/>
              </a:rPr>
              <a:t> </a:t>
            </a:r>
            <a:r>
              <a:rPr lang="ko-KR" altLang="en-US" sz="2200" dirty="0">
                <a:latin typeface="a고딕14" panose="02020600000000000000" pitchFamily="18" charset="-127"/>
                <a:ea typeface="a고딕14" panose="02020600000000000000" pitchFamily="18" charset="-127"/>
              </a:rPr>
              <a:t>에 의하면 </a:t>
            </a:r>
            <a:r>
              <a:rPr lang="en-US" altLang="ko-KR" sz="2200" dirty="0">
                <a:latin typeface="a고딕14" panose="02020600000000000000" pitchFamily="18" charset="-127"/>
                <a:ea typeface="a고딕14" panose="02020600000000000000" pitchFamily="18" charset="-127"/>
              </a:rPr>
              <a:t>Cosine TF-IDF</a:t>
            </a:r>
            <a:r>
              <a:rPr lang="ko-KR" altLang="en-US" sz="2200" dirty="0">
                <a:latin typeface="a고딕14" panose="02020600000000000000" pitchFamily="18" charset="-127"/>
                <a:ea typeface="a고딕14" panose="02020600000000000000" pitchFamily="18" charset="-127"/>
              </a:rPr>
              <a:t>가 </a:t>
            </a:r>
            <a:br>
              <a:rPr lang="en-US" altLang="ko-KR" sz="2200" dirty="0">
                <a:latin typeface="a고딕14" panose="02020600000000000000" pitchFamily="18" charset="-127"/>
                <a:ea typeface="a고딕14" panose="02020600000000000000" pitchFamily="18" charset="-127"/>
              </a:rPr>
            </a:br>
            <a:r>
              <a:rPr lang="ko-KR" altLang="en-US" sz="2200" dirty="0">
                <a:latin typeface="a고딕14" panose="02020600000000000000" pitchFamily="18" charset="-127"/>
                <a:ea typeface="a고딕14" panose="02020600000000000000" pitchFamily="18" charset="-127"/>
              </a:rPr>
              <a:t>기존의 </a:t>
            </a:r>
            <a:r>
              <a:rPr lang="en-US" altLang="ko-KR" sz="2200" dirty="0" err="1">
                <a:latin typeface="a고딕14" panose="02020600000000000000" pitchFamily="18" charset="-127"/>
                <a:ea typeface="a고딕14" panose="02020600000000000000" pitchFamily="18" charset="-127"/>
              </a:rPr>
              <a:t>TextRank</a:t>
            </a:r>
            <a:r>
              <a:rPr lang="ko-KR" altLang="en-US" sz="2200" dirty="0">
                <a:latin typeface="a고딕14" panose="02020600000000000000" pitchFamily="18" charset="-127"/>
                <a:ea typeface="a고딕14" panose="02020600000000000000" pitchFamily="18" charset="-127"/>
              </a:rPr>
              <a:t>에 비해 </a:t>
            </a:r>
            <a:r>
              <a:rPr lang="en-US" altLang="ko-KR" sz="2200" dirty="0">
                <a:latin typeface="a고딕16" panose="02020600000000000000" pitchFamily="18" charset="-127"/>
                <a:ea typeface="a고딕16" panose="02020600000000000000" pitchFamily="18" charset="-127"/>
              </a:rPr>
              <a:t>2.54% </a:t>
            </a:r>
            <a:r>
              <a:rPr lang="ko-KR" altLang="en-US" sz="2200" dirty="0">
                <a:latin typeface="a고딕16" panose="02020600000000000000" pitchFamily="18" charset="-127"/>
                <a:ea typeface="a고딕16" panose="02020600000000000000" pitchFamily="18" charset="-127"/>
              </a:rPr>
              <a:t>향상된</a:t>
            </a:r>
            <a:r>
              <a:rPr lang="en-US" altLang="ko-KR" sz="2200" dirty="0">
                <a:latin typeface="a고딕16" panose="02020600000000000000" pitchFamily="18" charset="-127"/>
                <a:ea typeface="a고딕16" panose="02020600000000000000" pitchFamily="18" charset="-127"/>
              </a:rPr>
              <a:t> </a:t>
            </a:r>
            <a:r>
              <a:rPr lang="ko-KR" altLang="en-US" sz="2200" dirty="0">
                <a:latin typeface="a고딕16" panose="02020600000000000000" pitchFamily="18" charset="-127"/>
                <a:ea typeface="a고딕16" panose="02020600000000000000" pitchFamily="18" charset="-127"/>
              </a:rPr>
              <a:t>결과</a:t>
            </a:r>
            <a:r>
              <a:rPr lang="ko-KR" altLang="en-US" sz="2200" dirty="0">
                <a:latin typeface="a고딕14" panose="02020600000000000000" pitchFamily="18" charset="-127"/>
                <a:ea typeface="a고딕14" panose="02020600000000000000" pitchFamily="18" charset="-127"/>
              </a:rPr>
              <a:t>를 보여준다고 하여 이 방식을 채택</a:t>
            </a:r>
          </a:p>
        </p:txBody>
      </p:sp>
      <p:pic>
        <p:nvPicPr>
          <p:cNvPr id="24" name="그림 23">
            <a:extLst>
              <a:ext uri="{FF2B5EF4-FFF2-40B4-BE49-F238E27FC236}">
                <a16:creationId xmlns:a16="http://schemas.microsoft.com/office/drawing/2014/main" id="{1653F27C-1557-43F1-9DA9-6230C67D0E95}"/>
              </a:ext>
            </a:extLst>
          </p:cNvPr>
          <p:cNvPicPr>
            <a:picLocks noChangeAspect="1"/>
          </p:cNvPicPr>
          <p:nvPr/>
        </p:nvPicPr>
        <p:blipFill>
          <a:blip r:embed="rId5"/>
          <a:stretch>
            <a:fillRect/>
          </a:stretch>
        </p:blipFill>
        <p:spPr>
          <a:xfrm>
            <a:off x="2692962" y="2926689"/>
            <a:ext cx="6531324" cy="3427447"/>
          </a:xfrm>
          <a:prstGeom prst="rect">
            <a:avLst/>
          </a:prstGeom>
          <a:noFill/>
        </p:spPr>
      </p:pic>
      <p:sp>
        <p:nvSpPr>
          <p:cNvPr id="25" name="직사각형 24">
            <a:extLst>
              <a:ext uri="{FF2B5EF4-FFF2-40B4-BE49-F238E27FC236}">
                <a16:creationId xmlns:a16="http://schemas.microsoft.com/office/drawing/2014/main" id="{1C600334-3F7E-4206-8B88-EBA1BB07BBE1}"/>
              </a:ext>
            </a:extLst>
          </p:cNvPr>
          <p:cNvSpPr/>
          <p:nvPr/>
        </p:nvSpPr>
        <p:spPr>
          <a:xfrm>
            <a:off x="3400428" y="4254904"/>
            <a:ext cx="5127173" cy="21870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F4072987-2A81-497F-8B3B-A7242E96ED60}"/>
              </a:ext>
            </a:extLst>
          </p:cNvPr>
          <p:cNvSpPr/>
          <p:nvPr/>
        </p:nvSpPr>
        <p:spPr>
          <a:xfrm>
            <a:off x="3099460" y="3013074"/>
            <a:ext cx="5759532" cy="3244892"/>
          </a:xfrm>
          <a:prstGeom prst="roundRect">
            <a:avLst/>
          </a:prstGeom>
          <a:noFill/>
          <a:ln w="222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987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41590" y="51244"/>
            <a:ext cx="8194888"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4. TF-IDF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와 코사인 유사도의 결합</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83072" y="1018559"/>
            <a:ext cx="56358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587912" y="1463844"/>
            <a:ext cx="11259783" cy="5199998"/>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441448" y="1360347"/>
            <a:ext cx="11259783" cy="5135703"/>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내용 개체 틀 2">
            <a:extLst>
              <a:ext uri="{FF2B5EF4-FFF2-40B4-BE49-F238E27FC236}">
                <a16:creationId xmlns:a16="http://schemas.microsoft.com/office/drawing/2014/main" id="{ACFB1F45-9B25-4902-8289-B1B98A830B34}"/>
              </a:ext>
            </a:extLst>
          </p:cNvPr>
          <p:cNvSpPr>
            <a:spLocks noGrp="1"/>
          </p:cNvSpPr>
          <p:nvPr>
            <p:ph idx="1"/>
          </p:nvPr>
        </p:nvSpPr>
        <p:spPr>
          <a:xfrm>
            <a:off x="769422" y="1657428"/>
            <a:ext cx="10653155" cy="4351338"/>
          </a:xfrm>
        </p:spPr>
        <p:txBody>
          <a:bodyPr>
            <a:normAutofit/>
          </a:bodyPr>
          <a:lstStyle/>
          <a:p>
            <a:pPr marL="0" indent="0">
              <a:buNone/>
            </a:pPr>
            <a:r>
              <a:rPr lang="en-US" altLang="ko-KR" sz="2200" dirty="0">
                <a:latin typeface="a고딕16" panose="02020600000000000000" pitchFamily="18" charset="-127"/>
                <a:ea typeface="a고딕16" panose="02020600000000000000" pitchFamily="18" charset="-127"/>
              </a:rPr>
              <a:t>TF-IDF </a:t>
            </a:r>
            <a:r>
              <a:rPr lang="ko-KR" altLang="en-US" sz="2200" dirty="0">
                <a:latin typeface="a고딕16" panose="02020600000000000000" pitchFamily="18" charset="-127"/>
                <a:ea typeface="a고딕16" panose="02020600000000000000" pitchFamily="18" charset="-127"/>
              </a:rPr>
              <a:t>란</a:t>
            </a:r>
            <a:r>
              <a:rPr lang="en-US" altLang="ko-KR" sz="2200" dirty="0">
                <a:latin typeface="a고딕16" panose="02020600000000000000" pitchFamily="18" charset="-127"/>
                <a:ea typeface="a고딕16" panose="02020600000000000000" pitchFamily="18" charset="-127"/>
              </a:rPr>
              <a:t>?</a:t>
            </a:r>
          </a:p>
          <a:p>
            <a:pPr marL="0" indent="0">
              <a:buNone/>
            </a:pPr>
            <a:r>
              <a:rPr lang="en-US" altLang="ko-KR" sz="2200" dirty="0">
                <a:latin typeface="a고딕14" panose="02020600000000000000" pitchFamily="18" charset="-127"/>
                <a:ea typeface="a고딕14" panose="02020600000000000000" pitchFamily="18" charset="-127"/>
              </a:rPr>
              <a:t>=</a:t>
            </a:r>
            <a:r>
              <a:rPr lang="ko-KR" altLang="en-US" sz="2200" dirty="0">
                <a:latin typeface="a고딕14" panose="02020600000000000000" pitchFamily="18" charset="-127"/>
                <a:ea typeface="a고딕14" panose="02020600000000000000" pitchFamily="18" charset="-127"/>
              </a:rPr>
              <a:t>단어의 </a:t>
            </a:r>
            <a:r>
              <a:rPr lang="ko-KR" altLang="en-US" sz="2200" dirty="0">
                <a:latin typeface="a고딕16" panose="02020600000000000000" pitchFamily="18" charset="-127"/>
                <a:ea typeface="a고딕16" panose="02020600000000000000" pitchFamily="18" charset="-127"/>
              </a:rPr>
              <a:t>상대적인 가중치</a:t>
            </a:r>
            <a:r>
              <a:rPr lang="ko-KR" altLang="en-US" sz="2200" dirty="0">
                <a:latin typeface="a고딕14" panose="02020600000000000000" pitchFamily="18" charset="-127"/>
                <a:ea typeface="a고딕14" panose="02020600000000000000" pitchFamily="18" charset="-127"/>
              </a:rPr>
              <a:t>를 계산 하는 것</a:t>
            </a:r>
            <a:r>
              <a:rPr lang="en-US" altLang="ko-KR" sz="2200" dirty="0">
                <a:latin typeface="a고딕14" panose="02020600000000000000" pitchFamily="18" charset="-127"/>
                <a:ea typeface="a고딕14" panose="02020600000000000000" pitchFamily="18" charset="-127"/>
              </a:rPr>
              <a:t>.</a:t>
            </a:r>
          </a:p>
          <a:p>
            <a:pPr marL="0" indent="0">
              <a:buNone/>
            </a:pPr>
            <a:endParaRPr lang="en-US" altLang="ko-KR" sz="2200" dirty="0">
              <a:latin typeface="a고딕14" panose="02020600000000000000" pitchFamily="18" charset="-127"/>
              <a:ea typeface="a고딕14" panose="02020600000000000000" pitchFamily="18" charset="-127"/>
            </a:endParaRPr>
          </a:p>
          <a:p>
            <a:pPr marL="0" indent="0">
              <a:buNone/>
            </a:pPr>
            <a:r>
              <a:rPr lang="en-US" altLang="ko-KR" sz="2200" dirty="0">
                <a:latin typeface="a고딕16" panose="02020600000000000000" pitchFamily="18" charset="-127"/>
                <a:ea typeface="a고딕16" panose="02020600000000000000" pitchFamily="18" charset="-127"/>
              </a:rPr>
              <a:t>TF(term frequency) :</a:t>
            </a:r>
            <a:r>
              <a:rPr lang="ko-KR" altLang="en-US" sz="2200" dirty="0">
                <a:latin typeface="a고딕16" panose="02020600000000000000" pitchFamily="18" charset="-127"/>
                <a:ea typeface="a고딕16" panose="02020600000000000000" pitchFamily="18" charset="-127"/>
              </a:rPr>
              <a:t> </a:t>
            </a:r>
            <a:r>
              <a:rPr lang="ko-KR" altLang="en-US" sz="2200" dirty="0">
                <a:latin typeface="a고딕14" panose="02020600000000000000" pitchFamily="18" charset="-127"/>
                <a:ea typeface="a고딕14" panose="02020600000000000000" pitchFamily="18" charset="-127"/>
              </a:rPr>
              <a:t>특정 단어가 문서 내에 얼만큼의 빈도로 등장하는지를 나타내는 척도</a:t>
            </a:r>
            <a:br>
              <a:rPr lang="ko-KR" altLang="en-US" sz="2200" dirty="0">
                <a:latin typeface="a고딕14" panose="02020600000000000000" pitchFamily="18" charset="-127"/>
                <a:ea typeface="a고딕14" panose="02020600000000000000" pitchFamily="18" charset="-127"/>
              </a:rPr>
            </a:br>
            <a:endParaRPr lang="en-US" altLang="ko-KR" sz="2200" dirty="0">
              <a:latin typeface="a고딕14" panose="02020600000000000000" pitchFamily="18" charset="-127"/>
              <a:ea typeface="a고딕14" panose="02020600000000000000" pitchFamily="18" charset="-127"/>
            </a:endParaRPr>
          </a:p>
          <a:p>
            <a:pPr marL="0" indent="0">
              <a:lnSpc>
                <a:spcPct val="150000"/>
              </a:lnSpc>
              <a:buNone/>
            </a:pPr>
            <a:r>
              <a:rPr lang="en-US" altLang="ko-KR" sz="2200" dirty="0">
                <a:latin typeface="a고딕16" panose="02020600000000000000" pitchFamily="18" charset="-127"/>
                <a:ea typeface="a고딕16" panose="02020600000000000000" pitchFamily="18" charset="-127"/>
              </a:rPr>
              <a:t>IDF(inverse document frequency) </a:t>
            </a:r>
            <a:r>
              <a:rPr lang="en-US" altLang="ko-KR" sz="2200" dirty="0">
                <a:latin typeface="a고딕14" panose="02020600000000000000" pitchFamily="18" charset="-127"/>
                <a:ea typeface="a고딕14" panose="02020600000000000000" pitchFamily="18" charset="-127"/>
              </a:rPr>
              <a:t>: </a:t>
            </a:r>
            <a:r>
              <a:rPr lang="ko-KR" altLang="en-US" sz="2200" dirty="0">
                <a:latin typeface="a고딕14" panose="02020600000000000000" pitchFamily="18" charset="-127"/>
                <a:ea typeface="a고딕14" panose="02020600000000000000" pitchFamily="18" charset="-127"/>
              </a:rPr>
              <a:t>문서 빈도의 역수로써 전체 문서 개수를 해당 단어가 포함된 문서의 개수로 나눈 것을 의미한다</a:t>
            </a:r>
            <a:r>
              <a:rPr lang="en-US" altLang="ko-KR" sz="2200" dirty="0">
                <a:latin typeface="a고딕14" panose="02020600000000000000" pitchFamily="18" charset="-127"/>
                <a:ea typeface="a고딕14" panose="02020600000000000000" pitchFamily="18" charset="-127"/>
              </a:rPr>
              <a:t>.</a:t>
            </a:r>
            <a:br>
              <a:rPr lang="ko-KR" altLang="en-US" sz="2200" dirty="0">
                <a:latin typeface="a고딕14" panose="02020600000000000000" pitchFamily="18" charset="-127"/>
                <a:ea typeface="a고딕14" panose="02020600000000000000" pitchFamily="18" charset="-127"/>
              </a:rPr>
            </a:br>
            <a:br>
              <a:rPr lang="ko-KR" altLang="en-US" sz="2200" dirty="0">
                <a:latin typeface="a고딕14" panose="02020600000000000000" pitchFamily="18" charset="-127"/>
                <a:ea typeface="a고딕14" panose="02020600000000000000" pitchFamily="18" charset="-127"/>
              </a:rPr>
            </a:br>
            <a:endParaRPr lang="ko-KR" altLang="en-US" sz="2200" dirty="0">
              <a:latin typeface="a고딕14" panose="02020600000000000000" pitchFamily="18" charset="-127"/>
              <a:ea typeface="a고딕14" panose="02020600000000000000" pitchFamily="18" charset="-127"/>
            </a:endParaRPr>
          </a:p>
        </p:txBody>
      </p:sp>
      <p:pic>
        <p:nvPicPr>
          <p:cNvPr id="14" name="그림 13">
            <a:extLst>
              <a:ext uri="{FF2B5EF4-FFF2-40B4-BE49-F238E27FC236}">
                <a16:creationId xmlns:a16="http://schemas.microsoft.com/office/drawing/2014/main" id="{46307453-DF5E-4C93-87DA-0E386FACBC7D}"/>
              </a:ext>
            </a:extLst>
          </p:cNvPr>
          <p:cNvPicPr>
            <a:picLocks noChangeAspect="1"/>
          </p:cNvPicPr>
          <p:nvPr/>
        </p:nvPicPr>
        <p:blipFill>
          <a:blip r:embed="rId4"/>
          <a:stretch>
            <a:fillRect/>
          </a:stretch>
        </p:blipFill>
        <p:spPr>
          <a:xfrm>
            <a:off x="6035586" y="4769933"/>
            <a:ext cx="5386991" cy="1369338"/>
          </a:xfrm>
          <a:prstGeom prst="rect">
            <a:avLst/>
          </a:prstGeom>
          <a:ln>
            <a:solidFill>
              <a:schemeClr val="bg1">
                <a:lumMod val="75000"/>
              </a:schemeClr>
            </a:solidFill>
          </a:ln>
        </p:spPr>
      </p:pic>
    </p:spTree>
    <p:extLst>
      <p:ext uri="{BB962C8B-B14F-4D97-AF65-F5344CB8AC3E}">
        <p14:creationId xmlns:p14="http://schemas.microsoft.com/office/powerpoint/2010/main" val="272246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41590" y="51244"/>
            <a:ext cx="8194888"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4. TF-IDF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와 코사인 유사도의 결합</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83072" y="1018559"/>
            <a:ext cx="56358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598757" y="1973765"/>
            <a:ext cx="11287413" cy="3405039"/>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452293" y="1870269"/>
            <a:ext cx="11287413" cy="3362938"/>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내용 개체 틀 4">
            <a:extLst>
              <a:ext uri="{FF2B5EF4-FFF2-40B4-BE49-F238E27FC236}">
                <a16:creationId xmlns:a16="http://schemas.microsoft.com/office/drawing/2014/main" id="{67BEA820-5050-47AA-8E31-F16CFFFD69EC}"/>
              </a:ext>
            </a:extLst>
          </p:cNvPr>
          <p:cNvSpPr>
            <a:spLocks noGrp="1"/>
          </p:cNvSpPr>
          <p:nvPr>
            <p:ph idx="1"/>
          </p:nvPr>
        </p:nvSpPr>
        <p:spPr>
          <a:xfrm>
            <a:off x="894112" y="2288246"/>
            <a:ext cx="10403773" cy="2312993"/>
          </a:xfrm>
        </p:spPr>
        <p:txBody>
          <a:bodyPr>
            <a:normAutofit/>
          </a:bodyPr>
          <a:lstStyle/>
          <a:p>
            <a:pPr marL="0" indent="0">
              <a:buNone/>
            </a:pPr>
            <a:r>
              <a:rPr lang="ko-KR" altLang="en-US" sz="2200" dirty="0">
                <a:latin typeface="a고딕14" panose="02020600000000000000" pitchFamily="18" charset="-127"/>
                <a:ea typeface="a고딕14" panose="02020600000000000000" pitchFamily="18" charset="-127"/>
              </a:rPr>
              <a:t>코사인 유사도를 </a:t>
            </a:r>
            <a:r>
              <a:rPr lang="ko-KR" altLang="en-US" sz="2200" dirty="0" err="1">
                <a:latin typeface="a고딕14" panose="02020600000000000000" pitchFamily="18" charset="-127"/>
                <a:ea typeface="a고딕14" panose="02020600000000000000" pitchFamily="18" charset="-127"/>
              </a:rPr>
              <a:t>계산하기전에</a:t>
            </a:r>
            <a:r>
              <a:rPr lang="ko-KR" altLang="en-US" sz="2200" dirty="0">
                <a:latin typeface="a고딕14" panose="02020600000000000000" pitchFamily="18" charset="-127"/>
                <a:ea typeface="a고딕14" panose="02020600000000000000" pitchFamily="18" charset="-127"/>
              </a:rPr>
              <a:t> </a:t>
            </a:r>
            <a:r>
              <a:rPr lang="en-US" altLang="ko-KR" sz="2200" dirty="0">
                <a:latin typeface="a고딕14" panose="02020600000000000000" pitchFamily="18" charset="-127"/>
                <a:ea typeface="a고딕14" panose="02020600000000000000" pitchFamily="18" charset="-127"/>
              </a:rPr>
              <a:t>TF-IDF</a:t>
            </a:r>
            <a:r>
              <a:rPr lang="ko-KR" altLang="en-US" sz="2200" dirty="0">
                <a:latin typeface="a고딕14" panose="02020600000000000000" pitchFamily="18" charset="-127"/>
                <a:ea typeface="a고딕14" panose="02020600000000000000" pitchFamily="18" charset="-127"/>
              </a:rPr>
              <a:t>를 이용하여 문장을 벡터화 시키면 </a:t>
            </a:r>
            <a:br>
              <a:rPr lang="en-US" altLang="ko-KR" sz="2200" dirty="0">
                <a:latin typeface="a고딕14" panose="02020600000000000000" pitchFamily="18" charset="-127"/>
                <a:ea typeface="a고딕14" panose="02020600000000000000" pitchFamily="18" charset="-127"/>
              </a:rPr>
            </a:br>
            <a:r>
              <a:rPr lang="ko-KR" altLang="en-US" sz="2200" dirty="0">
                <a:latin typeface="a고딕14" panose="02020600000000000000" pitchFamily="18" charset="-127"/>
                <a:ea typeface="a고딕14" panose="02020600000000000000" pitchFamily="18" charset="-127"/>
              </a:rPr>
              <a:t>단순히 두 문장사이에서 겹치는 단어로만 판단하는 것이 아니라 </a:t>
            </a:r>
            <a:br>
              <a:rPr lang="en-US" altLang="ko-KR" sz="2200" dirty="0">
                <a:latin typeface="a고딕14" panose="02020600000000000000" pitchFamily="18" charset="-127"/>
                <a:ea typeface="a고딕14" panose="02020600000000000000" pitchFamily="18" charset="-127"/>
              </a:rPr>
            </a:br>
            <a:r>
              <a:rPr lang="ko-KR" altLang="en-US" sz="2200" dirty="0">
                <a:latin typeface="a고딕16" panose="02020600000000000000" pitchFamily="18" charset="-127"/>
                <a:ea typeface="a고딕16" panose="02020600000000000000" pitchFamily="18" charset="-127"/>
              </a:rPr>
              <a:t>전체문서에서의 빈도수</a:t>
            </a:r>
            <a:r>
              <a:rPr lang="ko-KR" altLang="en-US" sz="2200" dirty="0">
                <a:latin typeface="a고딕14" panose="02020600000000000000" pitchFamily="18" charset="-127"/>
                <a:ea typeface="a고딕14" panose="02020600000000000000" pitchFamily="18" charset="-127"/>
              </a:rPr>
              <a:t>까지 신경 쓸 수 있기 때문에 </a:t>
            </a:r>
            <a:r>
              <a:rPr lang="ko-KR" altLang="en-US" sz="2200" dirty="0">
                <a:latin typeface="a고딕16" panose="02020600000000000000" pitchFamily="18" charset="-127"/>
                <a:ea typeface="a고딕16" panose="02020600000000000000" pitchFamily="18" charset="-127"/>
              </a:rPr>
              <a:t>더 질이 높은 요약</a:t>
            </a:r>
            <a:r>
              <a:rPr lang="ko-KR" altLang="en-US" sz="2200" dirty="0">
                <a:latin typeface="a고딕14" panose="02020600000000000000" pitchFamily="18" charset="-127"/>
                <a:ea typeface="a고딕14" panose="02020600000000000000" pitchFamily="18" charset="-127"/>
              </a:rPr>
              <a:t>을 추출할 수 있다</a:t>
            </a:r>
            <a:r>
              <a:rPr lang="en-US" altLang="ko-KR" sz="2200" dirty="0">
                <a:latin typeface="a고딕14" panose="02020600000000000000" pitchFamily="18" charset="-127"/>
                <a:ea typeface="a고딕14" panose="02020600000000000000" pitchFamily="18" charset="-127"/>
              </a:rPr>
              <a:t>.</a:t>
            </a:r>
          </a:p>
          <a:p>
            <a:endParaRPr lang="en-US" altLang="ko-KR" sz="2200" dirty="0">
              <a:latin typeface="a고딕14" panose="02020600000000000000" pitchFamily="18" charset="-127"/>
              <a:ea typeface="a고딕14" panose="02020600000000000000" pitchFamily="18" charset="-127"/>
            </a:endParaRPr>
          </a:p>
          <a:p>
            <a:pPr marL="0" indent="0">
              <a:buNone/>
            </a:pPr>
            <a:r>
              <a:rPr lang="en-US" altLang="ko-KR" sz="2200" dirty="0" err="1">
                <a:latin typeface="a고딕14" panose="02020600000000000000" pitchFamily="18" charset="-127"/>
                <a:ea typeface="a고딕14" panose="02020600000000000000" pitchFamily="18" charset="-127"/>
              </a:rPr>
              <a:t>Scikit</a:t>
            </a:r>
            <a:r>
              <a:rPr lang="en-US" altLang="ko-KR" sz="2200" dirty="0">
                <a:latin typeface="a고딕14" panose="02020600000000000000" pitchFamily="18" charset="-127"/>
                <a:ea typeface="a고딕14" panose="02020600000000000000" pitchFamily="18" charset="-127"/>
              </a:rPr>
              <a:t>-learn</a:t>
            </a:r>
            <a:r>
              <a:rPr lang="ko-KR" altLang="en-US" sz="2200" dirty="0">
                <a:latin typeface="a고딕14" panose="02020600000000000000" pitchFamily="18" charset="-127"/>
                <a:ea typeface="a고딕14" panose="02020600000000000000" pitchFamily="18" charset="-127"/>
              </a:rPr>
              <a:t>을 이용하여 문장을 </a:t>
            </a:r>
            <a:r>
              <a:rPr lang="en-US" altLang="ko-KR" sz="2200" dirty="0">
                <a:latin typeface="a고딕14" panose="02020600000000000000" pitchFamily="18" charset="-127"/>
                <a:ea typeface="a고딕14" panose="02020600000000000000" pitchFamily="18" charset="-127"/>
              </a:rPr>
              <a:t>TF-IDF </a:t>
            </a:r>
            <a:r>
              <a:rPr lang="ko-KR" altLang="en-US" sz="2200" dirty="0">
                <a:latin typeface="a고딕14" panose="02020600000000000000" pitchFamily="18" charset="-127"/>
                <a:ea typeface="a고딕14" panose="02020600000000000000" pitchFamily="18" charset="-127"/>
              </a:rPr>
              <a:t>벡터로 나타낸 뒤</a:t>
            </a:r>
            <a:r>
              <a:rPr lang="en-US" altLang="ko-KR" sz="2200" dirty="0">
                <a:latin typeface="a고딕14" panose="02020600000000000000" pitchFamily="18" charset="-127"/>
                <a:ea typeface="a고딕14" panose="02020600000000000000" pitchFamily="18" charset="-127"/>
              </a:rPr>
              <a:t>, </a:t>
            </a:r>
            <a:r>
              <a:rPr lang="ko-KR" altLang="en-US" sz="2200" dirty="0">
                <a:latin typeface="a고딕14" panose="02020600000000000000" pitchFamily="18" charset="-127"/>
                <a:ea typeface="a고딕14" panose="02020600000000000000" pitchFamily="18" charset="-127"/>
              </a:rPr>
              <a:t>각 문장간의 코사인 유사도를 계산하여 </a:t>
            </a:r>
            <a:r>
              <a:rPr lang="en-US" altLang="ko-KR" sz="2200" dirty="0">
                <a:latin typeface="a고딕16" panose="02020600000000000000" pitchFamily="18" charset="-127"/>
                <a:ea typeface="a고딕16" panose="02020600000000000000" pitchFamily="18" charset="-127"/>
              </a:rPr>
              <a:t>sentence graph</a:t>
            </a:r>
            <a:r>
              <a:rPr lang="ko-KR" altLang="en-US" sz="2200" dirty="0">
                <a:latin typeface="a고딕14" panose="02020600000000000000" pitchFamily="18" charset="-127"/>
                <a:ea typeface="a고딕14" panose="02020600000000000000" pitchFamily="18" charset="-127"/>
              </a:rPr>
              <a:t>를 만들어주었다</a:t>
            </a:r>
            <a:r>
              <a:rPr lang="en-US" altLang="ko-KR" sz="2200" dirty="0">
                <a:latin typeface="a고딕14" panose="02020600000000000000" pitchFamily="18" charset="-127"/>
                <a:ea typeface="a고딕14" panose="02020600000000000000" pitchFamily="18" charset="-127"/>
              </a:rPr>
              <a:t>.</a:t>
            </a:r>
          </a:p>
          <a:p>
            <a:endParaRPr lang="en-US" altLang="ko-KR" sz="2400" dirty="0">
              <a:latin typeface="HY신명조" panose="02030600000101010101" pitchFamily="18" charset="-127"/>
              <a:ea typeface="HY신명조" panose="02030600000101010101" pitchFamily="18" charset="-127"/>
            </a:endParaRPr>
          </a:p>
        </p:txBody>
      </p:sp>
    </p:spTree>
    <p:extLst>
      <p:ext uri="{BB962C8B-B14F-4D97-AF65-F5344CB8AC3E}">
        <p14:creationId xmlns:p14="http://schemas.microsoft.com/office/powerpoint/2010/main" val="175236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lexus Abstract Network Business Technology Stock Footage Video (100%  Royalty-free) 1020909670 | Shutterstock">
            <a:extLst>
              <a:ext uri="{FF2B5EF4-FFF2-40B4-BE49-F238E27FC236}">
                <a16:creationId xmlns:a16="http://schemas.microsoft.com/office/drawing/2014/main" id="{81D5EE16-2631-4511-A0DB-BEA6B41FD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8723B010-461B-4CC4-BFEA-75FE4FBC58F9}"/>
              </a:ext>
            </a:extLst>
          </p:cNvPr>
          <p:cNvSpPr/>
          <p:nvPr/>
        </p:nvSpPr>
        <p:spPr>
          <a:xfrm>
            <a:off x="52563" y="0"/>
            <a:ext cx="12192000" cy="675706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58892F5A-F93D-405E-9B89-651EA07109B5}"/>
              </a:ext>
            </a:extLst>
          </p:cNvPr>
          <p:cNvSpPr>
            <a:spLocks noGrp="1"/>
          </p:cNvSpPr>
          <p:nvPr>
            <p:ph type="title"/>
          </p:nvPr>
        </p:nvSpPr>
        <p:spPr>
          <a:xfrm>
            <a:off x="141590" y="51244"/>
            <a:ext cx="8194888" cy="1269687"/>
          </a:xfrm>
        </p:spPr>
        <p:txBody>
          <a:bodyPr>
            <a:normAutofit/>
          </a:bodyPr>
          <a:lstStyle/>
          <a:p>
            <a:r>
              <a:rPr lang="en-US" altLang="ko-KR" sz="2800" dirty="0">
                <a:solidFill>
                  <a:schemeClr val="bg1"/>
                </a:solidFill>
                <a:latin typeface="에스코어 드림 6 Bold" panose="020B0703030302020204" pitchFamily="34" charset="-127"/>
                <a:ea typeface="에스코어 드림 6 Bold" panose="020B0703030302020204" pitchFamily="34" charset="-127"/>
              </a:rPr>
              <a:t>5. </a:t>
            </a:r>
            <a:r>
              <a:rPr lang="ko-KR" altLang="en-US" sz="2800" dirty="0">
                <a:solidFill>
                  <a:schemeClr val="bg1"/>
                </a:solidFill>
                <a:latin typeface="에스코어 드림 6 Bold" panose="020B0703030302020204" pitchFamily="34" charset="-127"/>
                <a:ea typeface="에스코어 드림 6 Bold" panose="020B0703030302020204" pitchFamily="34" charset="-127"/>
              </a:rPr>
              <a:t>실험 결과</a:t>
            </a:r>
          </a:p>
        </p:txBody>
      </p:sp>
      <p:cxnSp>
        <p:nvCxnSpPr>
          <p:cNvPr id="16" name="직선 연결선 15">
            <a:extLst>
              <a:ext uri="{FF2B5EF4-FFF2-40B4-BE49-F238E27FC236}">
                <a16:creationId xmlns:a16="http://schemas.microsoft.com/office/drawing/2014/main" id="{CCED393E-FF5C-4072-8F68-55BD6600C3DA}"/>
              </a:ext>
            </a:extLst>
          </p:cNvPr>
          <p:cNvCxnSpPr>
            <a:cxnSpLocks/>
          </p:cNvCxnSpPr>
          <p:nvPr/>
        </p:nvCxnSpPr>
        <p:spPr>
          <a:xfrm>
            <a:off x="183072" y="1018559"/>
            <a:ext cx="21919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9C4EB298-0770-4828-8A9D-9788DE58944B}"/>
              </a:ext>
            </a:extLst>
          </p:cNvPr>
          <p:cNvSpPr/>
          <p:nvPr/>
        </p:nvSpPr>
        <p:spPr>
          <a:xfrm>
            <a:off x="2090058" y="1593753"/>
            <a:ext cx="8336478" cy="5146009"/>
          </a:xfrm>
          <a:prstGeom prst="rect">
            <a:avLst/>
          </a:prstGeom>
          <a:solidFill>
            <a:srgbClr val="04063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CF09B58D-4B9C-4A90-8D79-0C4AEC2A5DC6}"/>
              </a:ext>
            </a:extLst>
          </p:cNvPr>
          <p:cNvSpPr/>
          <p:nvPr/>
        </p:nvSpPr>
        <p:spPr>
          <a:xfrm>
            <a:off x="1995054" y="1490258"/>
            <a:ext cx="8194889" cy="5080178"/>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내용 개체 틀 4">
            <a:extLst>
              <a:ext uri="{FF2B5EF4-FFF2-40B4-BE49-F238E27FC236}">
                <a16:creationId xmlns:a16="http://schemas.microsoft.com/office/drawing/2014/main" id="{67BEA820-5050-47AA-8E31-F16CFFFD69EC}"/>
              </a:ext>
            </a:extLst>
          </p:cNvPr>
          <p:cNvSpPr>
            <a:spLocks noGrp="1"/>
          </p:cNvSpPr>
          <p:nvPr>
            <p:ph idx="1"/>
          </p:nvPr>
        </p:nvSpPr>
        <p:spPr>
          <a:xfrm>
            <a:off x="2509156" y="1696704"/>
            <a:ext cx="10403773" cy="2312993"/>
          </a:xfrm>
        </p:spPr>
        <p:txBody>
          <a:bodyPr>
            <a:normAutofit/>
          </a:bodyPr>
          <a:lstStyle/>
          <a:p>
            <a:pPr marL="0" indent="0">
              <a:buNone/>
            </a:pPr>
            <a:r>
              <a:rPr lang="en-US" altLang="ko-KR" sz="2200" dirty="0">
                <a:hlinkClick r:id="rId4"/>
              </a:rPr>
              <a:t>https://www.tensorflow.org/datasets/catalog/overview</a:t>
            </a:r>
            <a:r>
              <a:rPr lang="en-US" altLang="ko-KR" sz="2200" dirty="0"/>
              <a:t> </a:t>
            </a:r>
            <a:endParaRPr lang="ko-KR" altLang="en-US" sz="2200" dirty="0"/>
          </a:p>
          <a:p>
            <a:pPr marL="0" indent="0">
              <a:buNone/>
            </a:pPr>
            <a:endParaRPr lang="en-US" altLang="ko-KR" sz="2400" dirty="0">
              <a:latin typeface="HY신명조" panose="02030600000101010101" pitchFamily="18" charset="-127"/>
              <a:ea typeface="HY신명조" panose="02030600000101010101" pitchFamily="18" charset="-127"/>
            </a:endParaRPr>
          </a:p>
        </p:txBody>
      </p:sp>
      <p:pic>
        <p:nvPicPr>
          <p:cNvPr id="10" name="그림 9">
            <a:extLst>
              <a:ext uri="{FF2B5EF4-FFF2-40B4-BE49-F238E27FC236}">
                <a16:creationId xmlns:a16="http://schemas.microsoft.com/office/drawing/2014/main" id="{2455A331-8ACD-4197-950A-D375CC7A0A86}"/>
              </a:ext>
            </a:extLst>
          </p:cNvPr>
          <p:cNvPicPr>
            <a:picLocks noChangeAspect="1"/>
          </p:cNvPicPr>
          <p:nvPr/>
        </p:nvPicPr>
        <p:blipFill>
          <a:blip r:embed="rId5"/>
          <a:stretch>
            <a:fillRect/>
          </a:stretch>
        </p:blipFill>
        <p:spPr>
          <a:xfrm>
            <a:off x="5250661" y="2468722"/>
            <a:ext cx="1690678" cy="3771514"/>
          </a:xfrm>
          <a:prstGeom prst="rect">
            <a:avLst/>
          </a:prstGeom>
          <a:ln>
            <a:solidFill>
              <a:schemeClr val="bg1">
                <a:lumMod val="75000"/>
              </a:schemeClr>
            </a:solidFill>
          </a:ln>
        </p:spPr>
      </p:pic>
      <p:sp>
        <p:nvSpPr>
          <p:cNvPr id="11" name="직사각형 10">
            <a:extLst>
              <a:ext uri="{FF2B5EF4-FFF2-40B4-BE49-F238E27FC236}">
                <a16:creationId xmlns:a16="http://schemas.microsoft.com/office/drawing/2014/main" id="{262E75A7-0E06-4BC5-981F-A1F04D13E636}"/>
              </a:ext>
            </a:extLst>
          </p:cNvPr>
          <p:cNvSpPr/>
          <p:nvPr/>
        </p:nvSpPr>
        <p:spPr>
          <a:xfrm>
            <a:off x="5186265" y="3339536"/>
            <a:ext cx="1819469" cy="10843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73156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19908</Words>
  <Application>Microsoft Office PowerPoint</Application>
  <PresentationFormat>와이드스크린</PresentationFormat>
  <Paragraphs>544</Paragraphs>
  <Slides>42</Slides>
  <Notes>42</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42</vt:i4>
      </vt:variant>
    </vt:vector>
  </HeadingPairs>
  <TitlesOfParts>
    <vt:vector size="52" baseType="lpstr">
      <vt:lpstr>a고딕13</vt:lpstr>
      <vt:lpstr>a고딕14</vt:lpstr>
      <vt:lpstr>a고딕15</vt:lpstr>
      <vt:lpstr>a고딕16</vt:lpstr>
      <vt:lpstr>HY신명조</vt:lpstr>
      <vt:lpstr>나눔스퀘어OTF Bold</vt:lpstr>
      <vt:lpstr>맑은 고딕</vt:lpstr>
      <vt:lpstr>에스코어 드림 6 Bold</vt:lpstr>
      <vt:lpstr>Arial</vt:lpstr>
      <vt:lpstr>Office 테마</vt:lpstr>
      <vt:lpstr>TextRank 를 이용한 추출적요약</vt:lpstr>
      <vt:lpstr>INDEX</vt:lpstr>
      <vt:lpstr>1. TextRank 란?</vt:lpstr>
      <vt:lpstr>2. 텍스트 전처리</vt:lpstr>
      <vt:lpstr>3. 코사인 유사도</vt:lpstr>
      <vt:lpstr>4. TF-IDF 와 코사인 유사도의 결합</vt:lpstr>
      <vt:lpstr>4. TF-IDF 와 코사인 유사도의 결합</vt:lpstr>
      <vt:lpstr>4. TF-IDF 와 코사인 유사도의 결합</vt:lpstr>
      <vt:lpstr>5. 실험 결과</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6. 결과 평가</vt:lpstr>
      <vt:lpstr>7. 개선점</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TextRank 란?</dc:title>
  <dc:creator>kim dong</dc:creator>
  <cp:lastModifiedBy>김 현지</cp:lastModifiedBy>
  <cp:revision>53</cp:revision>
  <dcterms:created xsi:type="dcterms:W3CDTF">2021-01-15T05:36:08Z</dcterms:created>
  <dcterms:modified xsi:type="dcterms:W3CDTF">2021-01-17T15:11:05Z</dcterms:modified>
</cp:coreProperties>
</file>