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78" r:id="rId4"/>
    <p:sldId id="269" r:id="rId5"/>
    <p:sldId id="270" r:id="rId6"/>
    <p:sldId id="268" r:id="rId7"/>
    <p:sldId id="271" r:id="rId8"/>
    <p:sldId id="272" r:id="rId9"/>
    <p:sldId id="274" r:id="rId10"/>
    <p:sldId id="273" r:id="rId11"/>
    <p:sldId id="264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662" autoAdjust="0"/>
    <p:restoredTop sz="94660"/>
  </p:normalViewPr>
  <p:slideViewPr>
    <p:cSldViewPr>
      <p:cViewPr>
        <p:scale>
          <a:sx n="90" d="100"/>
          <a:sy n="90" d="100"/>
        </p:scale>
        <p:origin x="-672" y="-8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BD25-8559-4451-A310-5ECDCF846AFC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23814" y="0"/>
            <a:ext cx="1320186" cy="61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dan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71948"/>
            <a:ext cx="9144000" cy="92869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643306" y="4071948"/>
            <a:ext cx="435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房产领域词典生成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15140" y="4572014"/>
            <a:ext cx="18517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 smtClean="0">
                <a:solidFill>
                  <a:schemeClr val="bg1"/>
                </a:solidFill>
                <a:latin typeface="+mn-ea"/>
              </a:rPr>
              <a:t>         毛舒</a:t>
            </a:r>
            <a:endParaRPr lang="en-US" altLang="zh-CN" sz="2000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643880"/>
            <a:ext cx="6619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2142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房产领域词典的生成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000114"/>
            <a:ext cx="7572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新词：</a:t>
            </a:r>
            <a:r>
              <a:rPr lang="en-US" dirty="0" smtClean="0"/>
              <a:t>Art-Deco</a:t>
            </a:r>
            <a:r>
              <a:rPr lang="zh-CN" altLang="en-US" dirty="0" smtClean="0"/>
              <a:t>风格？？？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迭代扩充房产词典</a:t>
            </a:r>
            <a:endParaRPr lang="en-US" altLang="zh-CN" dirty="0" smtClean="0"/>
          </a:p>
          <a:p>
            <a:endParaRPr lang="en-US" altLang="zh-CN" dirty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给定新的训练数据，可以不断学习出和房产相关的新词来扩充词典。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训练数据不仅仅局限在房产新闻上，其他数据同样可以（论坛、微博）。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dan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3929074"/>
            <a:ext cx="9144000" cy="96400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282" y="3929074"/>
            <a:ext cx="4500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THANKS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2142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房产领域词典的生成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000114"/>
            <a:ext cx="8072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背景：词典是自然语言处理的基础，目前已经有不少高质量的通用词典，但是并没有针对房产的领域词典。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意义：对房产领域的自然语言处理和机器学习提供一个基础。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016" y="2285998"/>
            <a:ext cx="26432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分词处理：“爬房团”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28926" y="3000378"/>
            <a:ext cx="20313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房产新闻自动分类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环形箭头 9"/>
          <p:cNvSpPr/>
          <p:nvPr/>
        </p:nvSpPr>
        <p:spPr>
          <a:xfrm>
            <a:off x="2500298" y="2143122"/>
            <a:ext cx="1000132" cy="1428760"/>
          </a:xfrm>
          <a:prstGeom prst="circularArrow">
            <a:avLst>
              <a:gd name="adj1" fmla="val 9530"/>
              <a:gd name="adj2" fmla="val 1826222"/>
              <a:gd name="adj3" fmla="val 20759853"/>
              <a:gd name="adj4" fmla="val 15550418"/>
              <a:gd name="adj5" fmla="val 2006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72066" y="3714758"/>
            <a:ext cx="257176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猜测用户需求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（按揭贷款、建筑建材）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环形箭头 12"/>
          <p:cNvSpPr/>
          <p:nvPr/>
        </p:nvSpPr>
        <p:spPr>
          <a:xfrm>
            <a:off x="4643438" y="2857502"/>
            <a:ext cx="1000132" cy="1428760"/>
          </a:xfrm>
          <a:prstGeom prst="circularArrow">
            <a:avLst>
              <a:gd name="adj1" fmla="val 9530"/>
              <a:gd name="adj2" fmla="val 1826222"/>
              <a:gd name="adj3" fmla="val 20759853"/>
              <a:gd name="adj4" fmla="val 15550418"/>
              <a:gd name="adj5" fmla="val 2006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环形箭头 13"/>
          <p:cNvSpPr/>
          <p:nvPr/>
        </p:nvSpPr>
        <p:spPr>
          <a:xfrm>
            <a:off x="7429520" y="3643320"/>
            <a:ext cx="1000132" cy="1428760"/>
          </a:xfrm>
          <a:prstGeom prst="circularArrow">
            <a:avLst>
              <a:gd name="adj1" fmla="val 9530"/>
              <a:gd name="adj2" fmla="val 1826222"/>
              <a:gd name="adj3" fmla="val 20759853"/>
              <a:gd name="adj4" fmla="val 15550418"/>
              <a:gd name="adj5" fmla="val 2006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9586" y="4500576"/>
            <a:ext cx="100013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其他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2142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房产领域词典的生成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000114"/>
            <a:ext cx="8072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工作内容：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从目前的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数据库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和大量的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房产新闻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里挖掘出跟房产相关的领域词汇，进而形成房产词典。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2142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房产领域词典的生成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785800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初步房产词典形成：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8860" y="1428742"/>
            <a:ext cx="178595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楼盘名称</a:t>
            </a:r>
            <a:endParaRPr lang="en-US" altLang="zh-CN" dirty="0" smtClean="0"/>
          </a:p>
          <a:p>
            <a:r>
              <a:rPr lang="zh-CN" altLang="en-US" dirty="0" smtClean="0"/>
              <a:t>建筑类型</a:t>
            </a:r>
            <a:endParaRPr lang="en-US" altLang="zh-CN" dirty="0" smtClean="0"/>
          </a:p>
          <a:p>
            <a:r>
              <a:rPr lang="zh-CN" altLang="en-US" dirty="0" smtClean="0"/>
              <a:t>房屋结构类型</a:t>
            </a:r>
            <a:endParaRPr lang="en-US" altLang="zh-CN" dirty="0" smtClean="0"/>
          </a:p>
          <a:p>
            <a:r>
              <a:rPr lang="zh-CN" altLang="en-US" dirty="0" smtClean="0"/>
              <a:t>物业公司名称</a:t>
            </a:r>
            <a:endParaRPr lang="en-US" altLang="zh-CN" dirty="0" smtClean="0"/>
          </a:p>
          <a:p>
            <a:r>
              <a:rPr lang="zh-CN" altLang="en-US" dirty="0" smtClean="0"/>
              <a:t>投资单位名称</a:t>
            </a:r>
            <a:endParaRPr lang="en-US" altLang="zh-CN" dirty="0" smtClean="0"/>
          </a:p>
          <a:p>
            <a:r>
              <a:rPr lang="zh-CN" altLang="en-US" dirty="0" smtClean="0"/>
              <a:t>开发商名称</a:t>
            </a:r>
            <a:endParaRPr lang="en-US" altLang="zh-CN" dirty="0" smtClean="0"/>
          </a:p>
          <a:p>
            <a:r>
              <a:rPr lang="zh-CN" altLang="en-US" dirty="0" smtClean="0"/>
              <a:t>户型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57290" y="3786196"/>
            <a:ext cx="285752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热门房地产网址</a:t>
            </a:r>
            <a:endParaRPr lang="en-US" altLang="zh-CN" dirty="0" smtClean="0"/>
          </a:p>
          <a:p>
            <a:r>
              <a:rPr lang="zh-CN" altLang="en-US" dirty="0" smtClean="0"/>
              <a:t>搜狗输入法中的房产词汇</a:t>
            </a:r>
            <a:endParaRPr lang="en-US" altLang="zh-CN" dirty="0" smtClean="0"/>
          </a:p>
        </p:txBody>
      </p:sp>
      <p:sp>
        <p:nvSpPr>
          <p:cNvPr id="6" name="流程图: 磁盘 5"/>
          <p:cNvSpPr/>
          <p:nvPr/>
        </p:nvSpPr>
        <p:spPr>
          <a:xfrm>
            <a:off x="1000132" y="1857370"/>
            <a:ext cx="928694" cy="1000132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000232" y="2214560"/>
            <a:ext cx="357190" cy="4286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上箭头 9"/>
          <p:cNvSpPr/>
          <p:nvPr/>
        </p:nvSpPr>
        <p:spPr>
          <a:xfrm>
            <a:off x="4286248" y="3143254"/>
            <a:ext cx="2214578" cy="1071570"/>
          </a:xfrm>
          <a:prstGeom prst="bent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286248" y="2214560"/>
            <a:ext cx="1285884" cy="4286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资料带 11"/>
          <p:cNvSpPr/>
          <p:nvPr/>
        </p:nvSpPr>
        <p:spPr>
          <a:xfrm>
            <a:off x="5643570" y="1928808"/>
            <a:ext cx="1643074" cy="1000132"/>
          </a:xfrm>
          <a:prstGeom prst="flowChartPunchedTap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初步房产词典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2142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房产领域词典的生成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785800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初步房产词典形成：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8860" y="1285866"/>
            <a:ext cx="2214578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楼盘名称 </a:t>
            </a:r>
            <a:r>
              <a:rPr lang="en-US" altLang="zh-CN" dirty="0" smtClean="0">
                <a:solidFill>
                  <a:srgbClr val="FF0000"/>
                </a:solidFill>
              </a:rPr>
              <a:t>75802</a:t>
            </a:r>
          </a:p>
          <a:p>
            <a:r>
              <a:rPr lang="zh-CN" altLang="en-US" dirty="0" smtClean="0"/>
              <a:t>建筑类型 </a:t>
            </a:r>
            <a:r>
              <a:rPr lang="en-US" altLang="zh-CN" dirty="0" smtClean="0">
                <a:solidFill>
                  <a:srgbClr val="FF0000"/>
                </a:solidFill>
              </a:rPr>
              <a:t>46</a:t>
            </a:r>
          </a:p>
          <a:p>
            <a:r>
              <a:rPr lang="zh-CN" altLang="en-US" dirty="0" smtClean="0"/>
              <a:t>房屋结构类型</a:t>
            </a:r>
            <a:r>
              <a:rPr lang="en-US" altLang="zh-CN" dirty="0" smtClean="0">
                <a:solidFill>
                  <a:srgbClr val="FF0000"/>
                </a:solidFill>
              </a:rPr>
              <a:t>36</a:t>
            </a:r>
          </a:p>
          <a:p>
            <a:r>
              <a:rPr lang="zh-CN" altLang="en-US" dirty="0" smtClean="0"/>
              <a:t>物业公司名称</a:t>
            </a:r>
            <a:r>
              <a:rPr lang="en-US" altLang="zh-CN" dirty="0" smtClean="0">
                <a:solidFill>
                  <a:srgbClr val="FF0000"/>
                </a:solidFill>
              </a:rPr>
              <a:t>4202</a:t>
            </a:r>
          </a:p>
          <a:p>
            <a:r>
              <a:rPr lang="zh-CN" altLang="en-US" dirty="0" smtClean="0"/>
              <a:t>投资单位名称 </a:t>
            </a:r>
            <a:r>
              <a:rPr lang="en-US" altLang="zh-CN" dirty="0" smtClean="0">
                <a:solidFill>
                  <a:srgbClr val="FF0000"/>
                </a:solidFill>
              </a:rPr>
              <a:t>10780</a:t>
            </a:r>
          </a:p>
          <a:p>
            <a:r>
              <a:rPr lang="zh-CN" altLang="en-US" dirty="0" smtClean="0"/>
              <a:t>开发商名称</a:t>
            </a:r>
            <a:r>
              <a:rPr lang="en-US" altLang="zh-CN" dirty="0" smtClean="0">
                <a:solidFill>
                  <a:srgbClr val="FF0000"/>
                </a:solidFill>
              </a:rPr>
              <a:t>65266</a:t>
            </a:r>
          </a:p>
          <a:p>
            <a:r>
              <a:rPr lang="zh-CN" altLang="en-US" dirty="0" smtClean="0"/>
              <a:t>户型 </a:t>
            </a:r>
            <a:r>
              <a:rPr lang="en-US" altLang="zh-CN" dirty="0" smtClean="0">
                <a:solidFill>
                  <a:srgbClr val="FF0000"/>
                </a:solidFill>
              </a:rPr>
              <a:t>155</a:t>
            </a:r>
          </a:p>
          <a:p>
            <a:r>
              <a:rPr lang="en-US" altLang="zh-CN" dirty="0" smtClean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3786196"/>
            <a:ext cx="307183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热门房地产网址 </a:t>
            </a:r>
            <a:r>
              <a:rPr lang="en-US" altLang="zh-CN" dirty="0" smtClean="0">
                <a:solidFill>
                  <a:srgbClr val="FF0000"/>
                </a:solidFill>
              </a:rPr>
              <a:t>50</a:t>
            </a:r>
          </a:p>
          <a:p>
            <a:r>
              <a:rPr lang="zh-CN" altLang="en-US" dirty="0" smtClean="0"/>
              <a:t>搜狗输入法中的房产词汇</a:t>
            </a:r>
            <a:r>
              <a:rPr lang="en-US" altLang="zh-CN" dirty="0" smtClean="0">
                <a:solidFill>
                  <a:srgbClr val="FF0000"/>
                </a:solidFill>
              </a:rPr>
              <a:t>925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1000132" y="1857370"/>
            <a:ext cx="928694" cy="1000132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000232" y="2214560"/>
            <a:ext cx="357190" cy="4286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上箭头 9"/>
          <p:cNvSpPr/>
          <p:nvPr/>
        </p:nvSpPr>
        <p:spPr>
          <a:xfrm>
            <a:off x="4572000" y="3143254"/>
            <a:ext cx="1928826" cy="1071570"/>
          </a:xfrm>
          <a:prstGeom prst="bent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786314" y="2214560"/>
            <a:ext cx="785818" cy="4286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资料带 11"/>
          <p:cNvSpPr/>
          <p:nvPr/>
        </p:nvSpPr>
        <p:spPr>
          <a:xfrm>
            <a:off x="5643570" y="1714494"/>
            <a:ext cx="1643074" cy="1143008"/>
          </a:xfrm>
          <a:prstGeom prst="flowChartPunchedTap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初步房产词典</a:t>
            </a:r>
            <a:r>
              <a:rPr lang="en-US" altLang="zh-CN" dirty="0" smtClean="0">
                <a:solidFill>
                  <a:srgbClr val="FF0000"/>
                </a:solidFill>
              </a:rPr>
              <a:t>157565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2142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房产领域词典的生成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85723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房产新闻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120228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非房产新闻</a:t>
            </a:r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1428728" y="928676"/>
            <a:ext cx="71438" cy="571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571604" y="1214428"/>
            <a:ext cx="43577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过程 10"/>
          <p:cNvSpPr/>
          <p:nvPr/>
        </p:nvSpPr>
        <p:spPr>
          <a:xfrm>
            <a:off x="1785918" y="642924"/>
            <a:ext cx="1214446" cy="500066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Ansj_seg</a:t>
            </a:r>
            <a:r>
              <a:rPr lang="zh-CN" altLang="en-US" dirty="0" smtClean="0">
                <a:solidFill>
                  <a:schemeClr val="tx1"/>
                </a:solidFill>
              </a:rPr>
              <a:t>分词工具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流程图: 过程 19"/>
          <p:cNvSpPr/>
          <p:nvPr/>
        </p:nvSpPr>
        <p:spPr>
          <a:xfrm>
            <a:off x="1142976" y="2214560"/>
            <a:ext cx="1214446" cy="500066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初步房产词典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过程 20"/>
          <p:cNvSpPr/>
          <p:nvPr/>
        </p:nvSpPr>
        <p:spPr>
          <a:xfrm>
            <a:off x="2643174" y="2214560"/>
            <a:ext cx="1214446" cy="500066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停词表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肘形连接符 22"/>
          <p:cNvCxnSpPr>
            <a:stCxn id="11" idx="2"/>
            <a:endCxn id="20" idx="0"/>
          </p:cNvCxnSpPr>
          <p:nvPr/>
        </p:nvCxnSpPr>
        <p:spPr>
          <a:xfrm rot="5400000">
            <a:off x="1535885" y="1357304"/>
            <a:ext cx="1071570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1" idx="2"/>
            <a:endCxn id="21" idx="0"/>
          </p:cNvCxnSpPr>
          <p:nvPr/>
        </p:nvCxnSpPr>
        <p:spPr>
          <a:xfrm rot="16200000" flipH="1">
            <a:off x="2285984" y="1250147"/>
            <a:ext cx="1071570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过程 30"/>
          <p:cNvSpPr/>
          <p:nvPr/>
        </p:nvSpPr>
        <p:spPr>
          <a:xfrm>
            <a:off x="4357686" y="642924"/>
            <a:ext cx="1214446" cy="5000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主题模型</a:t>
            </a:r>
            <a:r>
              <a:rPr lang="en-US" altLang="zh-CN" dirty="0" smtClean="0">
                <a:solidFill>
                  <a:schemeClr val="tx1"/>
                </a:solidFill>
              </a:rPr>
              <a:t>LDA</a:t>
            </a:r>
            <a:r>
              <a:rPr lang="zh-CN" altLang="en-US" dirty="0" smtClean="0">
                <a:solidFill>
                  <a:schemeClr val="tx1"/>
                </a:solidFill>
              </a:rPr>
              <a:t>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9322" y="714362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按照权重排列的词语列表</a:t>
            </a:r>
            <a:endParaRPr lang="zh-CN" altLang="en-US" dirty="0"/>
          </a:p>
        </p:txBody>
      </p:sp>
      <p:cxnSp>
        <p:nvCxnSpPr>
          <p:cNvPr id="35" name="肘形连接符 34"/>
          <p:cNvCxnSpPr/>
          <p:nvPr/>
        </p:nvCxnSpPr>
        <p:spPr>
          <a:xfrm rot="5400000">
            <a:off x="5251455" y="1393023"/>
            <a:ext cx="1427966" cy="1215240"/>
          </a:xfrm>
          <a:prstGeom prst="bentConnector3">
            <a:avLst>
              <a:gd name="adj1" fmla="val 701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过程 36"/>
          <p:cNvSpPr/>
          <p:nvPr/>
        </p:nvSpPr>
        <p:spPr>
          <a:xfrm>
            <a:off x="6643702" y="1571618"/>
            <a:ext cx="714380" cy="35719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肘形连接符 39"/>
          <p:cNvCxnSpPr>
            <a:endCxn id="52" idx="0"/>
          </p:cNvCxnSpPr>
          <p:nvPr/>
        </p:nvCxnSpPr>
        <p:spPr>
          <a:xfrm rot="16200000" flipH="1">
            <a:off x="6393668" y="1535898"/>
            <a:ext cx="1357322" cy="1000134"/>
          </a:xfrm>
          <a:prstGeom prst="bentConnector3">
            <a:avLst>
              <a:gd name="adj1" fmla="val 688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72000" y="271462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房产无关词汇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29454" y="271462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房产词汇</a:t>
            </a:r>
            <a:endParaRPr lang="zh-CN" altLang="en-US" dirty="0"/>
          </a:p>
        </p:txBody>
      </p:sp>
      <p:cxnSp>
        <p:nvCxnSpPr>
          <p:cNvPr id="58" name="肘形连接符 57"/>
          <p:cNvCxnSpPr>
            <a:stCxn id="44" idx="1"/>
            <a:endCxn id="21" idx="2"/>
          </p:cNvCxnSpPr>
          <p:nvPr/>
        </p:nvCxnSpPr>
        <p:spPr>
          <a:xfrm rot="10800000">
            <a:off x="3250398" y="2714626"/>
            <a:ext cx="1321603" cy="1846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6116" y="285750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常用词语</a:t>
            </a:r>
            <a:endParaRPr lang="zh-CN" altLang="en-US" dirty="0"/>
          </a:p>
        </p:txBody>
      </p:sp>
      <p:cxnSp>
        <p:nvCxnSpPr>
          <p:cNvPr id="66" name="肘形连接符 65"/>
          <p:cNvCxnSpPr/>
          <p:nvPr/>
        </p:nvCxnSpPr>
        <p:spPr>
          <a:xfrm rot="16200000" flipH="1">
            <a:off x="7358081" y="3214691"/>
            <a:ext cx="928696" cy="500069"/>
          </a:xfrm>
          <a:prstGeom prst="bentConnector3">
            <a:avLst>
              <a:gd name="adj1" fmla="val 545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715272" y="39290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  <p:cxnSp>
        <p:nvCxnSpPr>
          <p:cNvPr id="74" name="肘形连接符 73"/>
          <p:cNvCxnSpPr>
            <a:stCxn id="52" idx="2"/>
            <a:endCxn id="77" idx="0"/>
          </p:cNvCxnSpPr>
          <p:nvPr/>
        </p:nvCxnSpPr>
        <p:spPr>
          <a:xfrm rot="5400000">
            <a:off x="6828368" y="3185044"/>
            <a:ext cx="845114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429388" y="392907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非术语</a:t>
            </a:r>
            <a:endParaRPr lang="zh-CN" altLang="en-US" dirty="0"/>
          </a:p>
        </p:txBody>
      </p:sp>
      <p:sp>
        <p:nvSpPr>
          <p:cNvPr id="82" name="流程图: 过程 81"/>
          <p:cNvSpPr/>
          <p:nvPr/>
        </p:nvSpPr>
        <p:spPr>
          <a:xfrm>
            <a:off x="7643834" y="3071816"/>
            <a:ext cx="1357322" cy="357190"/>
          </a:xfrm>
          <a:prstGeom prst="flowChartProcess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百度百科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流程图: 过程 82"/>
          <p:cNvSpPr/>
          <p:nvPr/>
        </p:nvSpPr>
        <p:spPr>
          <a:xfrm>
            <a:off x="285720" y="2786064"/>
            <a:ext cx="1357322" cy="357190"/>
          </a:xfrm>
          <a:prstGeom prst="flowChartProcess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百度百科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4" name="肘形连接符 83"/>
          <p:cNvCxnSpPr/>
          <p:nvPr/>
        </p:nvCxnSpPr>
        <p:spPr>
          <a:xfrm rot="5400000">
            <a:off x="964381" y="2821783"/>
            <a:ext cx="857256" cy="642942"/>
          </a:xfrm>
          <a:prstGeom prst="bentConnector3">
            <a:avLst>
              <a:gd name="adj1" fmla="val 562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/>
          <p:nvPr/>
        </p:nvCxnSpPr>
        <p:spPr>
          <a:xfrm rot="16200000" flipH="1">
            <a:off x="1535884" y="2893220"/>
            <a:ext cx="857256" cy="500068"/>
          </a:xfrm>
          <a:prstGeom prst="bentConnector3">
            <a:avLst>
              <a:gd name="adj1" fmla="val 562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1472" y="357188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非术语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928794" y="357188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1" grpId="0" animBg="1"/>
      <p:bldP spid="20" grpId="0" animBg="1"/>
      <p:bldP spid="21" grpId="0" animBg="1"/>
      <p:bldP spid="31" grpId="0" animBg="1"/>
      <p:bldP spid="33" grpId="0"/>
      <p:bldP spid="37" grpId="0" animBg="1"/>
      <p:bldP spid="44" grpId="0"/>
      <p:bldP spid="52" grpId="0"/>
      <p:bldP spid="62" grpId="0"/>
      <p:bldP spid="70" grpId="0"/>
      <p:bldP spid="77" grpId="0"/>
      <p:bldP spid="82" grpId="0" animBg="1"/>
      <p:bldP spid="83" grpId="0" animBg="1"/>
      <p:bldP spid="97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2142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房产领域词典的生成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85723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房产新闻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120228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非房产新闻</a:t>
            </a:r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1428728" y="928676"/>
            <a:ext cx="71438" cy="571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571604" y="1214428"/>
            <a:ext cx="43577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过程 10"/>
          <p:cNvSpPr/>
          <p:nvPr/>
        </p:nvSpPr>
        <p:spPr>
          <a:xfrm>
            <a:off x="1785918" y="642924"/>
            <a:ext cx="1214446" cy="500066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Ansj_seg</a:t>
            </a:r>
            <a:r>
              <a:rPr lang="zh-CN" altLang="en-US" dirty="0" smtClean="0">
                <a:solidFill>
                  <a:schemeClr val="tx1"/>
                </a:solidFill>
              </a:rPr>
              <a:t>分词工具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流程图: 过程 19"/>
          <p:cNvSpPr/>
          <p:nvPr/>
        </p:nvSpPr>
        <p:spPr>
          <a:xfrm>
            <a:off x="1142976" y="2214560"/>
            <a:ext cx="1214446" cy="500066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初步房产词典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过程 20"/>
          <p:cNvSpPr/>
          <p:nvPr/>
        </p:nvSpPr>
        <p:spPr>
          <a:xfrm>
            <a:off x="2643174" y="2214560"/>
            <a:ext cx="1214446" cy="500066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停词表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肘形连接符 22"/>
          <p:cNvCxnSpPr>
            <a:stCxn id="11" idx="2"/>
            <a:endCxn id="20" idx="0"/>
          </p:cNvCxnSpPr>
          <p:nvPr/>
        </p:nvCxnSpPr>
        <p:spPr>
          <a:xfrm rot="5400000">
            <a:off x="1535885" y="1357304"/>
            <a:ext cx="1071570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1" idx="2"/>
            <a:endCxn id="21" idx="0"/>
          </p:cNvCxnSpPr>
          <p:nvPr/>
        </p:nvCxnSpPr>
        <p:spPr>
          <a:xfrm rot="16200000" flipH="1">
            <a:off x="2285984" y="1250147"/>
            <a:ext cx="1071570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过程 30"/>
          <p:cNvSpPr/>
          <p:nvPr/>
        </p:nvSpPr>
        <p:spPr>
          <a:xfrm>
            <a:off x="4357686" y="642924"/>
            <a:ext cx="1214446" cy="5000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主题模型</a:t>
            </a:r>
            <a:r>
              <a:rPr lang="en-US" altLang="zh-CN" dirty="0" smtClean="0">
                <a:solidFill>
                  <a:schemeClr val="tx1"/>
                </a:solidFill>
              </a:rPr>
              <a:t>LDA</a:t>
            </a:r>
            <a:r>
              <a:rPr lang="zh-CN" altLang="en-US" dirty="0" smtClean="0">
                <a:solidFill>
                  <a:schemeClr val="tx1"/>
                </a:solidFill>
              </a:rPr>
              <a:t>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9322" y="714362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按照权重排列的词语列表</a:t>
            </a:r>
            <a:endParaRPr lang="zh-CN" altLang="en-US" dirty="0"/>
          </a:p>
        </p:txBody>
      </p:sp>
      <p:cxnSp>
        <p:nvCxnSpPr>
          <p:cNvPr id="35" name="肘形连接符 34"/>
          <p:cNvCxnSpPr/>
          <p:nvPr/>
        </p:nvCxnSpPr>
        <p:spPr>
          <a:xfrm rot="5400000">
            <a:off x="5251455" y="1393023"/>
            <a:ext cx="1427966" cy="1215240"/>
          </a:xfrm>
          <a:prstGeom prst="bentConnector3">
            <a:avLst>
              <a:gd name="adj1" fmla="val 701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过程 36"/>
          <p:cNvSpPr/>
          <p:nvPr/>
        </p:nvSpPr>
        <p:spPr>
          <a:xfrm>
            <a:off x="6669922" y="1571618"/>
            <a:ext cx="1214446" cy="5000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肘形连接符 39"/>
          <p:cNvCxnSpPr>
            <a:endCxn id="52" idx="0"/>
          </p:cNvCxnSpPr>
          <p:nvPr/>
        </p:nvCxnSpPr>
        <p:spPr>
          <a:xfrm rot="16200000" flipH="1">
            <a:off x="6393668" y="1535898"/>
            <a:ext cx="1357322" cy="1000134"/>
          </a:xfrm>
          <a:prstGeom prst="bentConnector3">
            <a:avLst>
              <a:gd name="adj1" fmla="val 688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72000" y="271462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房产无关词汇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29454" y="271462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房产词汇</a:t>
            </a:r>
            <a:endParaRPr lang="zh-CN" altLang="en-US" dirty="0"/>
          </a:p>
        </p:txBody>
      </p:sp>
      <p:cxnSp>
        <p:nvCxnSpPr>
          <p:cNvPr id="58" name="肘形连接符 57"/>
          <p:cNvCxnSpPr>
            <a:stCxn id="44" idx="1"/>
            <a:endCxn id="21" idx="2"/>
          </p:cNvCxnSpPr>
          <p:nvPr/>
        </p:nvCxnSpPr>
        <p:spPr>
          <a:xfrm rot="10800000">
            <a:off x="3250398" y="2714626"/>
            <a:ext cx="1321603" cy="1846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6116" y="285750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常用词语</a:t>
            </a:r>
            <a:endParaRPr lang="zh-CN" altLang="en-US" dirty="0"/>
          </a:p>
        </p:txBody>
      </p:sp>
      <p:cxnSp>
        <p:nvCxnSpPr>
          <p:cNvPr id="66" name="肘形连接符 65"/>
          <p:cNvCxnSpPr/>
          <p:nvPr/>
        </p:nvCxnSpPr>
        <p:spPr>
          <a:xfrm rot="16200000" flipH="1">
            <a:off x="7358081" y="3214691"/>
            <a:ext cx="928696" cy="500069"/>
          </a:xfrm>
          <a:prstGeom prst="bentConnector3">
            <a:avLst>
              <a:gd name="adj1" fmla="val 545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715272" y="39290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  <p:cxnSp>
        <p:nvCxnSpPr>
          <p:cNvPr id="74" name="肘形连接符 73"/>
          <p:cNvCxnSpPr>
            <a:stCxn id="52" idx="2"/>
            <a:endCxn id="77" idx="0"/>
          </p:cNvCxnSpPr>
          <p:nvPr/>
        </p:nvCxnSpPr>
        <p:spPr>
          <a:xfrm rot="5400000">
            <a:off x="6828368" y="3185044"/>
            <a:ext cx="845114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429388" y="392907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非术语</a:t>
            </a:r>
            <a:endParaRPr lang="zh-CN" altLang="en-US" dirty="0"/>
          </a:p>
        </p:txBody>
      </p:sp>
      <p:sp>
        <p:nvSpPr>
          <p:cNvPr id="82" name="流程图: 过程 81"/>
          <p:cNvSpPr/>
          <p:nvPr/>
        </p:nvSpPr>
        <p:spPr>
          <a:xfrm>
            <a:off x="7643834" y="3071816"/>
            <a:ext cx="1357322" cy="357190"/>
          </a:xfrm>
          <a:prstGeom prst="flowChartProcess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百度百科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流程图: 过程 82"/>
          <p:cNvSpPr/>
          <p:nvPr/>
        </p:nvSpPr>
        <p:spPr>
          <a:xfrm>
            <a:off x="285720" y="2786064"/>
            <a:ext cx="1357322" cy="357190"/>
          </a:xfrm>
          <a:prstGeom prst="flowChartProcess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百度百科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4" name="肘形连接符 83"/>
          <p:cNvCxnSpPr/>
          <p:nvPr/>
        </p:nvCxnSpPr>
        <p:spPr>
          <a:xfrm rot="5400000">
            <a:off x="964381" y="2821783"/>
            <a:ext cx="857256" cy="642942"/>
          </a:xfrm>
          <a:prstGeom prst="bentConnector3">
            <a:avLst>
              <a:gd name="adj1" fmla="val 562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/>
          <p:nvPr/>
        </p:nvCxnSpPr>
        <p:spPr>
          <a:xfrm rot="16200000" flipH="1">
            <a:off x="1535884" y="2893220"/>
            <a:ext cx="857256" cy="500068"/>
          </a:xfrm>
          <a:prstGeom prst="bentConnector3">
            <a:avLst>
              <a:gd name="adj1" fmla="val 562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1472" y="357188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非术语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928794" y="357188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57148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45000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15272" y="241673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43306" y="314325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43900" y="357188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324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5984" y="32146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en-US" altLang="zh-CN" dirty="0" smtClean="0">
                <a:solidFill>
                  <a:srgbClr val="FF0000"/>
                </a:solidFill>
              </a:rPr>
              <a:t>37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2142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房产领域词典的生成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214282" y="1142990"/>
            <a:ext cx="2357454" cy="35719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Ansj_seg</a:t>
            </a:r>
            <a:r>
              <a:rPr lang="zh-CN" altLang="en-US" dirty="0" smtClean="0">
                <a:solidFill>
                  <a:schemeClr val="tx1"/>
                </a:solidFill>
              </a:rPr>
              <a:t>分词工具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81582" y="2571750"/>
            <a:ext cx="2357454" cy="35719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主题模型</a:t>
            </a:r>
            <a:r>
              <a:rPr lang="en-US" altLang="zh-CN" dirty="0" smtClean="0">
                <a:solidFill>
                  <a:schemeClr val="tx1"/>
                </a:solidFill>
              </a:rPr>
              <a:t>LDA</a:t>
            </a:r>
            <a:r>
              <a:rPr lang="zh-CN" altLang="en-US" dirty="0" smtClean="0">
                <a:solidFill>
                  <a:schemeClr val="tx1"/>
                </a:solidFill>
              </a:rPr>
              <a:t>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5183" y="817424"/>
            <a:ext cx="4762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NLP</a:t>
            </a:r>
            <a:r>
              <a:rPr lang="zh-CN" altLang="en-US" dirty="0" smtClean="0"/>
              <a:t>分词</a:t>
            </a:r>
            <a:endParaRPr lang="en-US" altLang="zh-CN" dirty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识别</a:t>
            </a:r>
            <a:r>
              <a:rPr lang="zh-CN" altLang="en-US" dirty="0" smtClean="0"/>
              <a:t>出新词</a:t>
            </a:r>
            <a:endParaRPr lang="en-US" altLang="zh-CN" dirty="0" smtClean="0"/>
          </a:p>
          <a:p>
            <a:r>
              <a:rPr lang="zh-CN" altLang="en-US" dirty="0" smtClean="0"/>
              <a:t>支持用户自定义词典</a:t>
            </a:r>
            <a:endParaRPr lang="en-US" altLang="zh-CN" dirty="0" smtClean="0"/>
          </a:p>
          <a:p>
            <a:r>
              <a:rPr lang="zh-CN" altLang="en-US" dirty="0" smtClean="0"/>
              <a:t>支持词性标注</a:t>
            </a:r>
            <a:endParaRPr lang="en-US" altLang="zh-CN" dirty="0" smtClean="0"/>
          </a:p>
          <a:p>
            <a:r>
              <a:rPr lang="zh-CN" altLang="en-US" dirty="0" smtClean="0"/>
              <a:t>速度：</a:t>
            </a:r>
            <a:r>
              <a:rPr lang="en-US" altLang="zh-CN" dirty="0" smtClean="0"/>
              <a:t>40w</a:t>
            </a:r>
            <a:r>
              <a:rPr lang="zh-CN" altLang="en-US" dirty="0"/>
              <a:t>字</a:t>
            </a:r>
            <a:r>
              <a:rPr lang="zh-CN" altLang="en-US" dirty="0" smtClean="0"/>
              <a:t>每秒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19702" y="27503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第一个是：“乔布斯离我们而去了。”</a:t>
            </a:r>
          </a:p>
          <a:p>
            <a:r>
              <a:rPr lang="zh-CN" altLang="en-US" dirty="0"/>
              <a:t>第二个是：“苹果价格会不会降？”</a:t>
            </a:r>
          </a:p>
        </p:txBody>
      </p:sp>
      <p:sp>
        <p:nvSpPr>
          <p:cNvPr id="6" name="矩形 5"/>
          <p:cNvSpPr/>
          <p:nvPr/>
        </p:nvSpPr>
        <p:spPr>
          <a:xfrm>
            <a:off x="2905182" y="3463556"/>
            <a:ext cx="5699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主题就是一个概念、一个方面。它表现为一系列相关的词语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乔布斯：苹果</a:t>
            </a:r>
            <a:endParaRPr lang="en-US" altLang="zh-CN" dirty="0" smtClean="0"/>
          </a:p>
          <a:p>
            <a:r>
              <a:rPr lang="zh-CN" altLang="en-US" dirty="0"/>
              <a:t>百</a:t>
            </a:r>
            <a:r>
              <a:rPr lang="zh-CN" altLang="en-US" dirty="0" smtClean="0"/>
              <a:t>度：中文搜索、李彦宏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2142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房产领域词典的生成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233716" y="915566"/>
            <a:ext cx="2357454" cy="35719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主题模型</a:t>
            </a:r>
            <a:r>
              <a:rPr lang="en-US" altLang="zh-CN" dirty="0" smtClean="0">
                <a:solidFill>
                  <a:schemeClr val="tx1"/>
                </a:solidFill>
              </a:rPr>
              <a:t>LDA</a:t>
            </a:r>
            <a:r>
              <a:rPr lang="zh-CN" altLang="en-US" dirty="0" smtClean="0">
                <a:solidFill>
                  <a:schemeClr val="tx1"/>
                </a:solidFill>
              </a:rPr>
              <a:t>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716" y="15636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如何得到各个主题下包含的词组？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2071684"/>
            <a:ext cx="5101922" cy="146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68144" y="1094161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房产相关新闻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52320" y="109416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非房产新闻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16849" y="2139702"/>
            <a:ext cx="2448272" cy="1008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主题模型</a:t>
            </a:r>
            <a:r>
              <a:rPr lang="en-US" altLang="zh-CN" dirty="0" smtClean="0">
                <a:solidFill>
                  <a:schemeClr val="tx1"/>
                </a:solidFill>
              </a:rPr>
              <a:t>LDA</a:t>
            </a:r>
            <a:r>
              <a:rPr lang="zh-CN" altLang="en-US" dirty="0" smtClean="0">
                <a:solidFill>
                  <a:schemeClr val="tx1"/>
                </a:solidFill>
              </a:rPr>
              <a:t>算法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（设定主题数目为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6820296" y="1699312"/>
            <a:ext cx="796777" cy="39921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6858016" y="3214692"/>
            <a:ext cx="796777" cy="39921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66555" y="3537422"/>
            <a:ext cx="2398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个主题下的词语（其中一组为房产相关，即加入到词典中的词）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4474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9" grpId="0" animBg="1"/>
      <p:bldP spid="11" grpId="0" animBg="1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576</Words>
  <Application>Microsoft Office PowerPoint</Application>
  <PresentationFormat>全屏显示(16:9)</PresentationFormat>
  <Paragraphs>122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lidan</dc:creator>
  <cp:lastModifiedBy>Windows 用户</cp:lastModifiedBy>
  <cp:revision>89</cp:revision>
  <dcterms:created xsi:type="dcterms:W3CDTF">2013-10-16T05:48:55Z</dcterms:created>
  <dcterms:modified xsi:type="dcterms:W3CDTF">2014-09-11T02:18:23Z</dcterms:modified>
</cp:coreProperties>
</file>