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9" r:id="rId12"/>
    <p:sldId id="270" r:id="rId13"/>
    <p:sldId id="271" r:id="rId15"/>
    <p:sldId id="272" r:id="rId16"/>
    <p:sldId id="273" r:id="rId17"/>
    <p:sldId id="274" r:id="rId18"/>
    <p:sldId id="268" r:id="rId19"/>
    <p:sldId id="275" r:id="rId20"/>
    <p:sldId id="276" r:id="rId21"/>
    <p:sldId id="277" r:id="rId22"/>
    <p:sldId id="279" r:id="rId23"/>
    <p:sldId id="281" r:id="rId24"/>
    <p:sldId id="282" r:id="rId25"/>
    <p:sldId id="283" r:id="rId26"/>
    <p:sldId id="284" r:id="rId27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gs" Target="tags/tag24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) BART: Inputs to the encoder need not be aligned with decoder outputs, allowing arbitary noise transformations. Here, a</a:t>
            </a:r>
            <a:endParaRPr lang="zh-CN" altLang="en-US"/>
          </a:p>
          <a:p>
            <a:r>
              <a:rPr lang="zh-CN" altLang="en-US"/>
              <a:t>document has been corrupted by replacing spans of text with mask symbols. The corrupted document (left) is encoded with</a:t>
            </a:r>
            <a:endParaRPr lang="zh-CN" altLang="en-US"/>
          </a:p>
          <a:p>
            <a:r>
              <a:rPr lang="zh-CN" altLang="en-US"/>
              <a:t>a bidirectional model, and then the likelihood of the original document (right) is calculated with an autoregressive decoder.</a:t>
            </a:r>
            <a:endParaRPr lang="zh-CN" altLang="en-US"/>
          </a:p>
          <a:p>
            <a:r>
              <a:rPr lang="zh-CN" altLang="en-US"/>
              <a:t>For fine-tuning, an uncorrupted document is input to both the encoder and decoder, and we use representations from the final</a:t>
            </a:r>
            <a:endParaRPr lang="zh-CN" altLang="en-US"/>
          </a:p>
          <a:p>
            <a:r>
              <a:rPr lang="zh-CN" altLang="en-US"/>
              <a:t>hidden state of the decoder.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tags" Target="../tags/tag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tags" Target="../tags/tag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tags" Target="../tags/tag19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8.png"/><Relationship Id="rId7" Type="http://schemas.openxmlformats.org/officeDocument/2006/relationships/tags" Target="../tags/tag23.xml"/><Relationship Id="rId6" Type="http://schemas.openxmlformats.org/officeDocument/2006/relationships/image" Target="../media/image17.png"/><Relationship Id="rId5" Type="http://schemas.openxmlformats.org/officeDocument/2006/relationships/tags" Target="../tags/tag22.xml"/><Relationship Id="rId4" Type="http://schemas.openxmlformats.org/officeDocument/2006/relationships/image" Target="../media/image16.png"/><Relationship Id="rId3" Type="http://schemas.openxmlformats.org/officeDocument/2006/relationships/tags" Target="../tags/tag21.xml"/><Relationship Id="rId2" Type="http://schemas.openxmlformats.org/officeDocument/2006/relationships/image" Target="../media/image15.png"/><Relationship Id="rId1" Type="http://schemas.openxmlformats.org/officeDocument/2006/relationships/tags" Target="../tags/tag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.xml"/><Relationship Id="rId2" Type="http://schemas.openxmlformats.org/officeDocument/2006/relationships/image" Target="../media/image3.png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文本框 21"/>
          <p:cNvSpPr txBox="1"/>
          <p:nvPr>
            <p:custDataLst>
              <p:tags r:id="rId1"/>
            </p:custDataLst>
          </p:nvPr>
        </p:nvSpPr>
        <p:spPr>
          <a:xfrm>
            <a:off x="1432560" y="1685925"/>
            <a:ext cx="9104630" cy="2245360"/>
          </a:xfrm>
          <a:prstGeom prst="rect">
            <a:avLst/>
          </a:prstGeom>
          <a:noFill/>
        </p:spPr>
        <p:txBody>
          <a:bodyPr wrap="square" rtlCol="0" anchor="ctr" anchorCtr="0">
            <a:normAutofit fontScale="50000"/>
          </a:bodyPr>
          <a:p>
            <a:pPr>
              <a:lnSpc>
                <a:spcPct val="110000"/>
              </a:lnSpc>
            </a:pPr>
            <a:r>
              <a:rPr lang="zh-CN" altLang="en-US" sz="9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</a:rPr>
              <a:t>BART</a:t>
            </a:r>
            <a:r>
              <a:rPr lang="zh-CN" altLang="en-US" sz="6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</a:rPr>
              <a:t>: Denoising Sequence-to-Sequence Pre-training for Natural</a:t>
            </a:r>
            <a:r>
              <a:rPr lang="en-US" altLang="zh-CN" sz="6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r>
              <a:rPr lang="zh-CN" altLang="en-US" sz="6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</a:rPr>
              <a:t>Language Generation, Translation, and Comprehension</a:t>
            </a:r>
            <a:endParaRPr lang="zh-CN" altLang="en-US" sz="6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3" name="文本框 22"/>
          <p:cNvSpPr txBox="1"/>
          <p:nvPr>
            <p:custDataLst>
              <p:tags r:id="rId2"/>
            </p:custDataLst>
          </p:nvPr>
        </p:nvSpPr>
        <p:spPr>
          <a:xfrm>
            <a:off x="8084820" y="5503545"/>
            <a:ext cx="2355215" cy="560070"/>
          </a:xfrm>
          <a:prstGeom prst="rect">
            <a:avLst/>
          </a:prstGeom>
          <a:noFill/>
        </p:spPr>
        <p:txBody>
          <a:bodyPr wrap="square" rtlCol="0">
            <a:normAutofit lnSpcReduction="20000"/>
          </a:bodyPr>
          <a:p>
            <a:pPr>
              <a:lnSpc>
                <a:spcPct val="120000"/>
              </a:lnSpc>
            </a:pPr>
            <a:r>
              <a:rPr lang="en-US" altLang="zh-CN" sz="2800" b="1" cap="all" spc="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B0604020202020204" pitchFamily="34" charset="0"/>
                <a:ea typeface="微软雅黑" panose="020B0503020204020204" charset="-122"/>
              </a:rPr>
              <a:t>Yan sun</a:t>
            </a:r>
            <a:endParaRPr lang="en-US" altLang="zh-CN" sz="2800" b="1" cap="all" spc="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BART: Model Architecture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</a:t>
            </a:r>
            <a:r>
              <a:rPr lang="zh-CN" altLang="en-US"/>
              <a:t>tandard seq</a:t>
            </a:r>
            <a:r>
              <a:rPr lang="en-US" altLang="zh-CN"/>
              <a:t>2seq</a:t>
            </a:r>
            <a:r>
              <a:rPr lang="zh-CN" altLang="en-US"/>
              <a:t> Transformer architecture</a:t>
            </a:r>
            <a:r>
              <a:rPr lang="en-US" altLang="zh-CN"/>
              <a:t> with </a:t>
            </a:r>
            <a:r>
              <a:rPr lang="en-US" altLang="zh-CN" b="1"/>
              <a:t>modification</a:t>
            </a:r>
            <a:r>
              <a:rPr lang="en-US" altLang="zh-CN"/>
              <a:t>: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Use </a:t>
            </a:r>
            <a:r>
              <a:rPr lang="en-US" altLang="zh-CN">
                <a:sym typeface="+mn-ea"/>
              </a:rPr>
              <a:t>GeLUs activation instead of </a:t>
            </a:r>
            <a:r>
              <a:rPr lang="en-US" altLang="zh-CN"/>
              <a:t>ReLU; </a:t>
            </a:r>
            <a:endParaRPr lang="en-US" altLang="zh-CN"/>
          </a:p>
          <a:p>
            <a:r>
              <a:rPr lang="en-US" altLang="zh-CN"/>
              <a:t>Initialize parameters from N(0, 0.02);</a:t>
            </a:r>
            <a:endParaRPr lang="en-US" altLang="zh-CN"/>
          </a:p>
          <a:p>
            <a:r>
              <a:rPr lang="en-US" altLang="zh-CN"/>
              <a:t>No feed-forward network before word prediction;</a:t>
            </a:r>
            <a:endParaRPr lang="en-US" altLang="zh-CN"/>
          </a:p>
          <a:p>
            <a:r>
              <a:rPr lang="en-US" altLang="zh-CN"/>
              <a:t>BART_base: 6 encoders + 6 decoders;</a:t>
            </a:r>
            <a:endParaRPr lang="en-US" altLang="zh-CN"/>
          </a:p>
          <a:p>
            <a:r>
              <a:rPr lang="en-US" altLang="zh-CN"/>
              <a:t>BART_large: 12 layers each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376295" y="1264285"/>
            <a:ext cx="5308600" cy="19208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BART: Pre-training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4660" y="2293620"/>
            <a:ext cx="10515600" cy="4351338"/>
          </a:xfrm>
        </p:spPr>
        <p:txBody>
          <a:bodyPr>
            <a:normAutofit/>
          </a:bodyPr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The corrupted document (left) is encoded with</a:t>
            </a:r>
            <a:r>
              <a:rPr lang="en-US" altLang="zh-CN"/>
              <a:t> </a:t>
            </a:r>
            <a:r>
              <a:rPr lang="zh-CN" altLang="en-US"/>
              <a:t>a bidirectional model</a:t>
            </a:r>
            <a:r>
              <a:rPr lang="en-US" altLang="zh-CN"/>
              <a:t>;</a:t>
            </a:r>
            <a:endParaRPr lang="zh-CN" altLang="en-US"/>
          </a:p>
          <a:p>
            <a:r>
              <a:rPr lang="en-US"/>
              <a:t>T</a:t>
            </a:r>
            <a:r>
              <a:rPr lang="zh-CN" altLang="en-US"/>
              <a:t>he likelihood of the original document (right) is calculated with an autoregressive decoder</a:t>
            </a:r>
            <a:r>
              <a:rPr lang="en-US" altLang="zh-CN"/>
              <a:t>;</a:t>
            </a:r>
            <a:endParaRPr lang="zh-CN" altLang="en-US"/>
          </a:p>
          <a:p>
            <a:r>
              <a:rPr lang="zh-CN" altLang="en-US"/>
              <a:t>BART is trained by optimizing a reconstruction loss—the cross</a:t>
            </a:r>
            <a:r>
              <a:rPr lang="en-US" altLang="zh-CN"/>
              <a:t> </a:t>
            </a:r>
            <a:r>
              <a:rPr lang="zh-CN" altLang="en-US"/>
              <a:t>entropy between the decoder</a:t>
            </a:r>
            <a:r>
              <a:rPr lang="en-US" altLang="zh-CN"/>
              <a:t>’</a:t>
            </a:r>
            <a:r>
              <a:rPr lang="zh-CN" altLang="en-US"/>
              <a:t>s output and the original document.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338445" y="847725"/>
            <a:ext cx="6096000" cy="17678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BART: Pre-training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1035" y="2699385"/>
            <a:ext cx="10515600" cy="4351338"/>
          </a:xfrm>
        </p:spPr>
        <p:txBody>
          <a:bodyPr/>
          <a:p>
            <a:r>
              <a:rPr lang="en-US" altLang="zh-CN"/>
              <a:t>Different types of document corruption:</a:t>
            </a:r>
            <a:endParaRPr lang="en-US" altLang="zh-CN"/>
          </a:p>
          <a:p>
            <a:pPr lvl="1"/>
            <a:r>
              <a:rPr lang="en-US" altLang="zh-CN" b="1">
                <a:sym typeface="+mn-ea"/>
              </a:rPr>
              <a:t>Token Masking</a:t>
            </a:r>
            <a:r>
              <a:rPr lang="en-US" altLang="zh-CN">
                <a:sym typeface="+mn-ea"/>
              </a:rPr>
              <a:t>: Sample random tokens and replace them with [MASK] token;</a:t>
            </a:r>
            <a:endParaRPr lang="en-US" altLang="zh-CN"/>
          </a:p>
          <a:p>
            <a:pPr lvl="1"/>
            <a:r>
              <a:rPr lang="en-US" altLang="zh-CN" b="1"/>
              <a:t>Token Deletion</a:t>
            </a:r>
            <a:r>
              <a:rPr lang="en-US" altLang="zh-CN"/>
              <a:t>: Delete random tokens from the input;</a:t>
            </a:r>
            <a:endParaRPr lang="en-US" altLang="zh-CN"/>
          </a:p>
          <a:p>
            <a:pPr lvl="1"/>
            <a:r>
              <a:rPr lang="en-US" altLang="zh-CN" b="1"/>
              <a:t>Text Infilling</a:t>
            </a:r>
            <a:r>
              <a:rPr lang="en-US" altLang="zh-CN"/>
              <a:t>:  Sample a span of text from Poisson distribution and replace this span of text with a single [MASK] token;</a:t>
            </a:r>
            <a:endParaRPr lang="en-US" altLang="zh-CN"/>
          </a:p>
          <a:p>
            <a:pPr lvl="1"/>
            <a:r>
              <a:rPr lang="en-US" altLang="zh-CN" b="1"/>
              <a:t>Sentence Permutation</a:t>
            </a:r>
            <a:r>
              <a:rPr lang="en-US" altLang="zh-CN"/>
              <a:t>: Shuffle sentences in a random order;</a:t>
            </a:r>
            <a:endParaRPr lang="en-US" altLang="zh-CN"/>
          </a:p>
          <a:p>
            <a:pPr lvl="1"/>
            <a:r>
              <a:rPr lang="en-US" altLang="zh-CN" b="1"/>
              <a:t>Document Rotation</a:t>
            </a:r>
            <a:r>
              <a:rPr lang="en-US" altLang="zh-CN"/>
              <a:t>: Choose a token uniformly at random, then rotate the document so taht it begins with that token.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BART: Fine-tuning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BART can be fine-tuned on a variety of downstream tasks:</a:t>
            </a:r>
            <a:endParaRPr lang="en-US" altLang="zh-CN"/>
          </a:p>
          <a:p>
            <a:r>
              <a:rPr lang="en-US" altLang="zh-CN"/>
              <a:t>Sequence Classification Task</a:t>
            </a:r>
            <a:endParaRPr lang="en-US" altLang="zh-CN"/>
          </a:p>
          <a:p>
            <a:r>
              <a:rPr lang="en-US" altLang="zh-CN"/>
              <a:t>Token Classification Tasks</a:t>
            </a:r>
            <a:endParaRPr lang="en-US" altLang="zh-CN"/>
          </a:p>
          <a:p>
            <a:r>
              <a:rPr lang="en-US" altLang="zh-CN"/>
              <a:t>Sequence Generation Tasks</a:t>
            </a:r>
            <a:endParaRPr lang="en-US" altLang="zh-CN"/>
          </a:p>
          <a:p>
            <a:r>
              <a:rPr lang="en-US" altLang="zh-CN"/>
              <a:t>Machine Translation Task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203575" y="1887220"/>
            <a:ext cx="4905375" cy="22669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BART: Fine-tuning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/>
          <a:p>
            <a:r>
              <a:rPr lang="en-US" altLang="zh-CN"/>
              <a:t>Sequence Classification Task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r>
              <a:rPr lang="en-US" altLang="zh-CN"/>
              <a:t>The same input is fed into the encoder and decoder, and the </a:t>
            </a:r>
            <a:r>
              <a:rPr lang="en-US" altLang="zh-CN" b="1"/>
              <a:t>final hidden state</a:t>
            </a:r>
            <a:r>
              <a:rPr lang="en-US" altLang="zh-CN"/>
              <a:t> of the final decoder token is fed into new multi-class linear classifier.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BART: Fine-tuning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1070" y="1691005"/>
            <a:ext cx="10515600" cy="4351338"/>
          </a:xfrm>
        </p:spPr>
        <p:txBody>
          <a:bodyPr>
            <a:normAutofit lnSpcReduction="10000"/>
          </a:bodyPr>
          <a:p>
            <a:r>
              <a:rPr lang="en-US" altLang="zh-CN"/>
              <a:t>Machine Translation Task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r>
              <a:rPr lang="en-US" altLang="zh-CN"/>
              <a:t>Replace BART’s encoder embedding layer with a new randomly initialized encoder;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Trains the new encoder to map foreign words into an input that BART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can de-noise to English.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013325" y="1217295"/>
            <a:ext cx="5711190" cy="271399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Experiment: </a:t>
            </a:r>
            <a:r>
              <a:rPr lang="zh-CN" altLang="en-US">
                <a:sym typeface="+mn-ea"/>
              </a:rPr>
              <a:t>Comparing Pre-training Objectives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Compare BART with similar size pretrained models:</a:t>
            </a:r>
            <a:endParaRPr lang="en-US" altLang="zh-CN"/>
          </a:p>
          <a:p>
            <a:pPr lvl="1"/>
            <a:r>
              <a:rPr lang="en-US" altLang="zh-CN"/>
              <a:t>Language Model &amp; Permuted Language Model</a:t>
            </a:r>
            <a:endParaRPr lang="en-US" altLang="zh-CN"/>
          </a:p>
          <a:p>
            <a:pPr lvl="1"/>
            <a:r>
              <a:rPr lang="en-US" altLang="zh-CN"/>
              <a:t>Masked Language Model &amp; Multitask Masked Language Model</a:t>
            </a:r>
            <a:endParaRPr lang="en-US" altLang="zh-CN"/>
          </a:p>
          <a:p>
            <a:pPr lvl="1"/>
            <a:r>
              <a:rPr lang="en-US" altLang="zh-CN"/>
              <a:t>Masked Seq-to-Seq</a:t>
            </a:r>
            <a:endParaRPr lang="en-US" altLang="zh-CN"/>
          </a:p>
          <a:p>
            <a:pPr lvl="1"/>
            <a:endParaRPr lang="en-US" altLang="zh-CN"/>
          </a:p>
          <a:p>
            <a:pPr lvl="0"/>
            <a:r>
              <a:rPr lang="en-US" altLang="zh-CN"/>
              <a:t>Evalute on tasks:</a:t>
            </a:r>
            <a:endParaRPr lang="en-US" altLang="zh-CN"/>
          </a:p>
          <a:p>
            <a:pPr lvl="1"/>
            <a:r>
              <a:rPr lang="en-US" altLang="zh-CN"/>
              <a:t>Extractive question answering: SQuAD</a:t>
            </a:r>
            <a:endParaRPr lang="en-US" altLang="zh-CN"/>
          </a:p>
          <a:p>
            <a:pPr lvl="1"/>
            <a:r>
              <a:rPr lang="en-US" altLang="zh-CN"/>
              <a:t>Bitext classification task: </a:t>
            </a:r>
            <a:r>
              <a:rPr lang="en-US" altLang="zh-CN">
                <a:sym typeface="+mn-ea"/>
              </a:rPr>
              <a:t>MNLI</a:t>
            </a:r>
            <a:endParaRPr lang="en-US" altLang="zh-CN"/>
          </a:p>
          <a:p>
            <a:pPr lvl="1"/>
            <a:r>
              <a:rPr lang="en-US" altLang="zh-CN"/>
              <a:t>Generation task: ELI5, </a:t>
            </a:r>
            <a:r>
              <a:rPr lang="en-US" altLang="zh-CN">
                <a:sym typeface="+mn-ea"/>
              </a:rPr>
              <a:t>ConvAI2</a:t>
            </a:r>
            <a:endParaRPr lang="en-US" altLang="zh-CN"/>
          </a:p>
          <a:p>
            <a:pPr lvl="1"/>
            <a:r>
              <a:rPr lang="en-US" altLang="zh-CN"/>
              <a:t>Summerization Task: XSum, CNN/DM</a:t>
            </a:r>
            <a:endParaRPr lang="en-US" altLang="zh-CN"/>
          </a:p>
          <a:p>
            <a:pPr lvl="0"/>
            <a:endParaRPr lang="en-US" altLang="zh-CN"/>
          </a:p>
          <a:p>
            <a:pPr lvl="1"/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Experiment: </a:t>
            </a:r>
            <a:r>
              <a:rPr lang="zh-CN" altLang="en-US">
                <a:sym typeface="+mn-ea"/>
              </a:rPr>
              <a:t>Comparing Pre-training Objectives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1299210"/>
            <a:ext cx="10096500" cy="48958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1953895"/>
            <a:ext cx="9037955" cy="4381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sz="3200" b="1">
                <a:sym typeface="+mn-ea"/>
              </a:rPr>
              <a:t>Observation 1</a:t>
            </a:r>
            <a:r>
              <a:rPr lang="en-US" altLang="zh-CN" sz="3200" b="1"/>
              <a:t>: BART with text infilling performs best</a:t>
            </a:r>
            <a:endParaRPr lang="en-US" altLang="zh-CN" sz="3200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14145"/>
            <a:ext cx="10515600" cy="4351338"/>
          </a:xfrm>
        </p:spPr>
        <p:txBody>
          <a:bodyPr>
            <a:normAutofit lnSpcReduction="20000"/>
          </a:bodyPr>
          <a:p>
            <a:pPr marL="0" lvl="0" indent="0">
              <a:buNone/>
            </a:pPr>
            <a:r>
              <a:rPr lang="en-US" altLang="zh-CN"/>
              <a:t>BART models with text infilling demonstrate the most consistently strong performance.</a:t>
            </a:r>
            <a:endParaRPr lang="en-US" altLang="zh-CN"/>
          </a:p>
          <a:p>
            <a:pPr lvl="0"/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94080" y="1941195"/>
            <a:ext cx="9279890" cy="44691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sz="3200" b="1">
                <a:sym typeface="+mn-ea"/>
              </a:rPr>
              <a:t>Observation 2: Performance varies considerably across tasks</a:t>
            </a:r>
            <a:endParaRPr lang="en-US" altLang="zh-CN" sz="3200" b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5095"/>
            <a:ext cx="10515600" cy="4351338"/>
          </a:xfrm>
        </p:spPr>
        <p:txBody>
          <a:bodyPr>
            <a:normAutofit lnSpcReduction="20000"/>
          </a:bodyPr>
          <a:p>
            <a:pPr marL="0" lvl="0" indent="0">
              <a:buNone/>
            </a:pPr>
            <a:r>
              <a:rPr lang="en-US" altLang="zh-CN"/>
              <a:t>Pure language models perform best on ELI5, while  bidirectional encoders are crucial for SQuAD.</a:t>
            </a:r>
            <a:endParaRPr lang="en-US" altLang="zh-CN"/>
          </a:p>
          <a:p>
            <a:pPr lvl="0"/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Intro: What is BART?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BART stands for: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 b="1"/>
              <a:t> Bidirectional</a:t>
            </a:r>
            <a:r>
              <a:rPr lang="en-US" altLang="zh-CN"/>
              <a:t> and </a:t>
            </a:r>
            <a:r>
              <a:rPr lang="en-US" altLang="zh-CN" b="1"/>
              <a:t>Auto-Regressive</a:t>
            </a:r>
            <a:r>
              <a:rPr lang="en-US" altLang="zh-CN"/>
              <a:t> Transformers</a:t>
            </a: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1986280"/>
            <a:ext cx="9153525" cy="439991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sz="3200" b="1">
                <a:sym typeface="+mn-ea"/>
              </a:rPr>
              <a:t>Observation 3: Token masking is crucial</a:t>
            </a:r>
            <a:endParaRPr lang="en-US" altLang="zh-CN" sz="3200" b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5095"/>
            <a:ext cx="10515600" cy="4351338"/>
          </a:xfrm>
        </p:spPr>
        <p:txBody>
          <a:bodyPr>
            <a:normAutofit lnSpcReduction="20000"/>
          </a:bodyPr>
          <a:p>
            <a:pPr marL="0" lvl="0" indent="0">
              <a:buNone/>
            </a:pPr>
            <a:r>
              <a:rPr lang="en-US" altLang="zh-CN"/>
              <a:t>Document rotation and sentence shuffling perform poorly in isolation. Successful methods invlove text infilling and token masking or deletion.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3048000" y="32448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Observation 1: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Experiment: </a:t>
            </a:r>
            <a:r>
              <a:rPr lang="zh-CN" altLang="en-US">
                <a:sym typeface="+mn-ea"/>
              </a:rPr>
              <a:t> Large-scale Pre-training 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/>
              <a:t> Trained BART_large using the same scale as RoBERTa model and comapre it with similar size pretrained models.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12 layers in each of the encoder and decoder, and a hidden size of 1024. </a:t>
            </a:r>
            <a:endParaRPr lang="en-US" altLang="zh-CN"/>
          </a:p>
          <a:p>
            <a:pPr lvl="0"/>
            <a:r>
              <a:rPr lang="en-US" altLang="zh-CN"/>
              <a:t>Use a batch size of 8000, and train the model for 500,000 steps.</a:t>
            </a:r>
            <a:endParaRPr lang="en-US" altLang="zh-CN"/>
          </a:p>
          <a:p>
            <a:pPr lvl="0"/>
            <a:r>
              <a:rPr lang="en-US" altLang="zh-CN"/>
              <a:t>Pre-training data consists of 160Gb of news, books, stories, and web text.</a:t>
            </a:r>
            <a:endParaRPr lang="en-US" altLang="zh-CN"/>
          </a:p>
          <a:p>
            <a:pPr lvl="0"/>
            <a:endParaRPr lang="en-US" altLang="zh-CN"/>
          </a:p>
          <a:p>
            <a:pPr lvl="1"/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Obervation1: Discriminative Tasks</a:t>
            </a:r>
            <a:r>
              <a:rPr lang="zh-CN" altLang="en-US">
                <a:sym typeface="+mn-ea"/>
              </a:rPr>
              <a:t> 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5905"/>
            <a:ext cx="10515600" cy="4351338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/>
              <a:t>Below are results for large models on SQuAD and GLUE tasks.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BART performs </a:t>
            </a:r>
            <a:r>
              <a:rPr lang="en-US" altLang="zh-CN" b="1"/>
              <a:t>comparably</a:t>
            </a:r>
            <a:r>
              <a:rPr lang="en-US" altLang="zh-CN"/>
              <a:t> to RoBERTa and XLNet, suggesting that BART’s uni-directional decoder layers do not reduce performance on discriminative tasks.</a:t>
            </a:r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02690" y="2222500"/>
            <a:ext cx="9182100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Obervation2: Generation Tasks</a:t>
            </a:r>
            <a:r>
              <a:rPr lang="zh-CN" altLang="en-US">
                <a:sym typeface="+mn-ea"/>
              </a:rPr>
              <a:t> 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5905"/>
            <a:ext cx="10515600" cy="4351338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/>
              <a:t>Generation tasks invlove summerization, dialogue, abstractive QA and translation. BART </a:t>
            </a:r>
            <a:r>
              <a:rPr lang="en-US" altLang="zh-CN" b="1"/>
              <a:t>outperform</a:t>
            </a:r>
            <a:r>
              <a:rPr lang="en-US" altLang="zh-CN"/>
              <a:t> existing models on </a:t>
            </a:r>
            <a:r>
              <a:rPr lang="en-US" altLang="zh-CN" b="1"/>
              <a:t>all</a:t>
            </a:r>
            <a:r>
              <a:rPr lang="en-US" altLang="zh-CN"/>
              <a:t> of these tasks.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04240" y="2460625"/>
            <a:ext cx="6821170" cy="23564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948940" y="4745355"/>
            <a:ext cx="4886325" cy="18764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835265" y="2460625"/>
            <a:ext cx="3676650" cy="21132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005445" y="4817110"/>
            <a:ext cx="3093085" cy="180467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References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5905"/>
            <a:ext cx="10515600" cy="4351338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/>
              <a:t>1.  BART: Denoising Sequence-to-Sequence Pre-training for Natural Language Generation, Translation, and Comprehension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2. Medium, BART Model Architecture, https://medium.com/@nadirapovey/bart-model-architecture-8ac1cea0e877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3. Hugging Face BART model and docs: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https://huggingface.co/models?sort=downloads&amp;search=bart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https://huggingface.co/docs/transformers/model_doc/bart#overview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lvl="1"/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Intro: What can BART do?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BART can be applied to a variey of NLP tasks.</a:t>
            </a:r>
            <a:endParaRPr lang="en-US" altLang="zh-CN"/>
          </a:p>
          <a:p>
            <a:r>
              <a:rPr lang="en-US" altLang="zh-CN"/>
              <a:t>For example</a:t>
            </a:r>
            <a:endParaRPr lang="en-US" altLang="zh-CN"/>
          </a:p>
          <a:p>
            <a:pPr lvl="1"/>
            <a:r>
              <a:rPr lang="en-US" altLang="zh-CN"/>
              <a:t>Discriminative Tasks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 	Extractive Question Answering (SQuAD)</a:t>
            </a:r>
            <a:endParaRPr lang="en-US" altLang="zh-CN"/>
          </a:p>
          <a:p>
            <a:pPr marL="457200" lvl="1" indent="0">
              <a:buNone/>
            </a:pPr>
            <a:endParaRPr lang="en-US" altLang="zh-CN"/>
          </a:p>
          <a:p>
            <a:pPr lvl="1"/>
            <a:r>
              <a:rPr lang="en-US" altLang="zh-CN"/>
              <a:t>Comprehension Tasks</a:t>
            </a:r>
            <a:endParaRPr lang="en-US" altLang="zh-CN"/>
          </a:p>
          <a:p>
            <a:pPr marL="914400" lvl="2" indent="0">
              <a:buNone/>
            </a:pPr>
            <a:r>
              <a:rPr lang="en-US" altLang="zh-CN" sz="2400"/>
              <a:t>Summerization,  Dialogue,  Abstractive QA, Translation</a:t>
            </a:r>
            <a:endParaRPr lang="en-US" altLang="zh-CN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Intro: What can BART do?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SQuAD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078480" y="1691005"/>
            <a:ext cx="5293360" cy="48558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Intro: What can BART do?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Text Summerization: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24990" y="2454910"/>
            <a:ext cx="8083550" cy="35610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Related Work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Transformer</a:t>
            </a:r>
            <a:endParaRPr lang="en-US" altLang="zh-CN"/>
          </a:p>
          <a:p>
            <a:r>
              <a:rPr lang="en-US" altLang="zh-CN"/>
              <a:t>BERT</a:t>
            </a:r>
            <a:endParaRPr lang="en-US" altLang="zh-CN"/>
          </a:p>
          <a:p>
            <a:r>
              <a:rPr lang="en-US" altLang="zh-CN"/>
              <a:t>GPT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768465" y="594360"/>
            <a:ext cx="4361815" cy="55829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Related Work: Transformer</a:t>
            </a:r>
            <a:endParaRPr lang="en-US" altLang="zh-CN"/>
          </a:p>
        </p:txBody>
      </p:sp>
      <p:sp>
        <p:nvSpPr>
          <p:cNvPr id="7" name="内容占位符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38200" y="1825625"/>
            <a:ext cx="636524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Introduced </a:t>
            </a:r>
            <a:r>
              <a:rPr lang="en-US" altLang="zh-CN">
                <a:sym typeface="+mn-ea"/>
              </a:rPr>
              <a:t>in 2017 in the famous paper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   “Attention is all you Need”.</a:t>
            </a:r>
            <a:endParaRPr lang="en-US" altLang="zh-CN"/>
          </a:p>
          <a:p>
            <a:r>
              <a:rPr lang="en-US" altLang="zh-CN"/>
              <a:t>Stack of Encoder and Decoder blocks.</a:t>
            </a:r>
            <a:endParaRPr lang="en-US" altLang="zh-CN"/>
          </a:p>
          <a:p>
            <a:r>
              <a:rPr lang="en-US" altLang="zh-CN"/>
              <a:t>Encoder:</a:t>
            </a:r>
            <a:endParaRPr lang="en-US" altLang="zh-CN"/>
          </a:p>
          <a:p>
            <a:pPr lvl="1"/>
            <a:r>
              <a:rPr lang="en-US" altLang="zh-CN"/>
              <a:t>multi-headed self attention</a:t>
            </a:r>
            <a:endParaRPr lang="en-US" altLang="zh-CN"/>
          </a:p>
          <a:p>
            <a:pPr lvl="1"/>
            <a:r>
              <a:rPr lang="en-US" altLang="zh-CN"/>
              <a:t>bi-directional</a:t>
            </a:r>
            <a:endParaRPr lang="en-US" altLang="zh-CN"/>
          </a:p>
          <a:p>
            <a:pPr lvl="0"/>
            <a:r>
              <a:rPr lang="en-US" altLang="zh-CN"/>
              <a:t>Decoder: </a:t>
            </a:r>
            <a:endParaRPr lang="en-US" altLang="zh-CN"/>
          </a:p>
          <a:p>
            <a:pPr lvl="1"/>
            <a:r>
              <a:rPr lang="en-US" altLang="zh-CN"/>
              <a:t>masked s</a:t>
            </a:r>
            <a:r>
              <a:rPr lang="en-US" altLang="zh-CN"/>
              <a:t>elf attention</a:t>
            </a:r>
            <a:endParaRPr lang="en-US" altLang="zh-CN"/>
          </a:p>
          <a:p>
            <a:pPr lvl="1"/>
            <a:r>
              <a:rPr lang="en-US" altLang="zh-CN"/>
              <a:t>left to right, uni-directional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Related Work: BERT</a:t>
            </a:r>
            <a:endParaRPr lang="en-US" altLang="zh-CN"/>
          </a:p>
        </p:txBody>
      </p:sp>
      <p:sp>
        <p:nvSpPr>
          <p:cNvPr id="7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38200" y="1825625"/>
            <a:ext cx="636524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Use Transformer Encoder</a:t>
            </a:r>
            <a:endParaRPr lang="en-US" altLang="zh-CN"/>
          </a:p>
          <a:p>
            <a:r>
              <a:rPr lang="en-US" altLang="zh-CN"/>
              <a:t>Pretrained with:</a:t>
            </a:r>
            <a:endParaRPr lang="en-US" altLang="zh-CN"/>
          </a:p>
          <a:p>
            <a:pPr lvl="1"/>
            <a:r>
              <a:rPr lang="en-US" altLang="zh-CN"/>
              <a:t>Masked language model</a:t>
            </a:r>
            <a:endParaRPr lang="en-US" altLang="zh-CN"/>
          </a:p>
          <a:p>
            <a:pPr lvl="1"/>
            <a:r>
              <a:rPr lang="en-US" altLang="zh-CN"/>
              <a:t>Next sentence prediction</a:t>
            </a:r>
            <a:endParaRPr lang="en-US" altLang="zh-CN"/>
          </a:p>
          <a:p>
            <a:r>
              <a:rPr lang="en-US" altLang="zh-CN"/>
              <a:t>Capture bi-directional context;</a:t>
            </a:r>
            <a:endParaRPr lang="en-US" altLang="zh-CN"/>
          </a:p>
          <a:p>
            <a:r>
              <a:rPr lang="en-US" altLang="zh-CN"/>
              <a:t>Good for comprehension tasks;</a:t>
            </a:r>
            <a:endParaRPr lang="en-US" altLang="zh-CN"/>
          </a:p>
          <a:p>
            <a:r>
              <a:rPr lang="en-US" altLang="zh-CN"/>
              <a:t>Bad for generation tasks</a:t>
            </a:r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478270" y="1691005"/>
            <a:ext cx="2874645" cy="23768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Related Work: GPT</a:t>
            </a:r>
            <a:endParaRPr lang="en-US" altLang="zh-CN"/>
          </a:p>
        </p:txBody>
      </p:sp>
      <p:sp>
        <p:nvSpPr>
          <p:cNvPr id="7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38200" y="1825625"/>
            <a:ext cx="636524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Use Transformer Decoder</a:t>
            </a:r>
            <a:endParaRPr lang="en-US" altLang="zh-CN"/>
          </a:p>
          <a:p>
            <a:r>
              <a:rPr lang="en-US" altLang="zh-CN"/>
              <a:t>Auto-regressive</a:t>
            </a:r>
            <a:endParaRPr lang="en-US" altLang="zh-CN"/>
          </a:p>
          <a:p>
            <a:r>
              <a:rPr lang="en-US" altLang="zh-CN"/>
              <a:t>Uni-directional: left to right</a:t>
            </a:r>
            <a:endParaRPr lang="en-US" altLang="zh-CN"/>
          </a:p>
          <a:p>
            <a:r>
              <a:rPr lang="en-US" altLang="zh-CN"/>
              <a:t>Good for generation tasks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438265" y="1755140"/>
            <a:ext cx="2438400" cy="20764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DEFAULT_FONT" val="56;60;2"/>
  <p:tag name="KSO_WM_UNIT_BLOCK" val="0"/>
  <p:tag name="KSO_WM_UNIT_DEC_AREA_ID" val="5a98cb67407541d98bcf1eed4d3787f8"/>
  <p:tag name="KSO_WM_UNIT_ISCONTENTSTITLE" val="0"/>
  <p:tag name="KSO_WM_UNIT_ISNUMDGMTITLE" val="0"/>
  <p:tag name="KSO_WM_UNIT_PRESET_TEXT" val="单击此处添加&#13;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1357_1*a*1"/>
  <p:tag name="KSO_WM_TEMPLATE_CATEGORY" val="diagram"/>
  <p:tag name="KSO_WM_TEMPLATE_INDEX" val="20221357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UNIT_DEFAULT_FONT" val="24;30;2"/>
  <p:tag name="KSO_WM_UNIT_BLOCK" val="0"/>
  <p:tag name="KSO_WM_UNIT_DEC_AREA_ID" val="729cfe767e514265b8b6e98bba9614de"/>
  <p:tag name="KSO_WM_UNIT_ISCONTENTSTITLE" val="0"/>
  <p:tag name="KSO_WM_UNIT_ISNUMDGMTITLE" val="0"/>
  <p:tag name="KSO_WM_UNIT_PRESET_TEXT" val="单击此处添加副标题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diagram20221357_1*b*1"/>
  <p:tag name="KSO_WM_TEMPLATE_CATEGORY" val="diagram"/>
  <p:tag name="KSO_WM_TEMPLATE_INDEX" val="20221357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COMMONDATA" val="eyJoZGlkIjoiMzljZmVjNTBjYjI4Y2YyNmY3NzllZGU1OTE0ZWUyNTQ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4723</Words>
  <Application>WPS 演示</Application>
  <PresentationFormat>宽屏</PresentationFormat>
  <Paragraphs>192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Arial Unicode MS</vt:lpstr>
      <vt:lpstr>Calibri</vt:lpstr>
      <vt:lpstr>WPS</vt:lpstr>
      <vt:lpstr>PowerPoint 演示文稿</vt:lpstr>
      <vt:lpstr>Intro: What is BART?</vt:lpstr>
      <vt:lpstr>Intro: What can BART do?</vt:lpstr>
      <vt:lpstr>Intro: What can BART do?</vt:lpstr>
      <vt:lpstr>Intro: What can BART do?</vt:lpstr>
      <vt:lpstr>Related Work</vt:lpstr>
      <vt:lpstr>Related Work: Transformer</vt:lpstr>
      <vt:lpstr>Related Work: BERT</vt:lpstr>
      <vt:lpstr>Related Work: GPT</vt:lpstr>
      <vt:lpstr>BART: Model Architecture</vt:lpstr>
      <vt:lpstr>BART: Pre-training</vt:lpstr>
      <vt:lpstr>BART: Pre-training</vt:lpstr>
      <vt:lpstr>BART: Fine-tuning</vt:lpstr>
      <vt:lpstr>BART: Fine-tuning</vt:lpstr>
      <vt:lpstr>BART: Fine-tuning</vt:lpstr>
      <vt:lpstr>Experiment: Comparing Pre-training Objectives</vt:lpstr>
      <vt:lpstr>Experiment: Comparing Pre-training Objectives</vt:lpstr>
      <vt:lpstr>Observation 1: BART with text infilling performs best</vt:lpstr>
      <vt:lpstr>Observation 2: Performance varies considerably across tasks</vt:lpstr>
      <vt:lpstr>Observation 3: Token masking is crucial</vt:lpstr>
      <vt:lpstr>Experiment:  Large-scale Pre-training </vt:lpstr>
      <vt:lpstr>Obervation1: Discriminative Tasks </vt:lpstr>
      <vt:lpstr>Obervation2: Generation Tasks </vt:lpstr>
      <vt:lpstr>Obervation2: Generation Tasks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GodlikeSun</dc:creator>
  <cp:lastModifiedBy>孙严</cp:lastModifiedBy>
  <cp:revision>45</cp:revision>
  <dcterms:created xsi:type="dcterms:W3CDTF">2024-10-17T21:57:00Z</dcterms:created>
  <dcterms:modified xsi:type="dcterms:W3CDTF">2024-10-18T18:08:47Z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D0C578D03B974D2883A112FBC8784877_12</vt:lpwstr>
  </property>
  <property fmtid="{D5CDD505-2E9C-101B-9397-08002B2CF9AE}" pid="3" name="KSOProductBuildVer">
    <vt:lpwstr>2052-12.1.0.15120</vt:lpwstr>
  </property>
</Properties>
</file>