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5" r:id="rId8"/>
    <p:sldId id="260" r:id="rId9"/>
    <p:sldId id="262" r:id="rId10"/>
    <p:sldId id="261" r:id="rId11"/>
    <p:sldId id="263" r:id="rId12"/>
    <p:sldId id="26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691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4AC3-DBCA-42EA-BC68-0546AA3B68FB}" type="datetimeFigureOut">
              <a:rPr lang="ru-RU" smtClean="0"/>
              <a:pPr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A59A-0023-45CB-9F7D-13F3D3E647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8282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4AC3-DBCA-42EA-BC68-0546AA3B68FB}" type="datetimeFigureOut">
              <a:rPr lang="ru-RU" smtClean="0"/>
              <a:pPr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A59A-0023-45CB-9F7D-13F3D3E647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199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4AC3-DBCA-42EA-BC68-0546AA3B68FB}" type="datetimeFigureOut">
              <a:rPr lang="ru-RU" smtClean="0"/>
              <a:pPr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A59A-0023-45CB-9F7D-13F3D3E6470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9237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4AC3-DBCA-42EA-BC68-0546AA3B68FB}" type="datetimeFigureOut">
              <a:rPr lang="ru-RU" smtClean="0"/>
              <a:pPr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A59A-0023-45CB-9F7D-13F3D3E647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88877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4AC3-DBCA-42EA-BC68-0546AA3B68FB}" type="datetimeFigureOut">
              <a:rPr lang="ru-RU" smtClean="0"/>
              <a:pPr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A59A-0023-45CB-9F7D-13F3D3E6470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891945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4AC3-DBCA-42EA-BC68-0546AA3B68FB}" type="datetimeFigureOut">
              <a:rPr lang="ru-RU" smtClean="0"/>
              <a:pPr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A59A-0023-45CB-9F7D-13F3D3E647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1307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4AC3-DBCA-42EA-BC68-0546AA3B68FB}" type="datetimeFigureOut">
              <a:rPr lang="ru-RU" smtClean="0"/>
              <a:pPr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A59A-0023-45CB-9F7D-13F3D3E647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54460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4AC3-DBCA-42EA-BC68-0546AA3B68FB}" type="datetimeFigureOut">
              <a:rPr lang="ru-RU" smtClean="0"/>
              <a:pPr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A59A-0023-45CB-9F7D-13F3D3E647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5525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4AC3-DBCA-42EA-BC68-0546AA3B68FB}" type="datetimeFigureOut">
              <a:rPr lang="ru-RU" smtClean="0"/>
              <a:pPr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A59A-0023-45CB-9F7D-13F3D3E647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793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4AC3-DBCA-42EA-BC68-0546AA3B68FB}" type="datetimeFigureOut">
              <a:rPr lang="ru-RU" smtClean="0"/>
              <a:pPr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A59A-0023-45CB-9F7D-13F3D3E647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6026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4AC3-DBCA-42EA-BC68-0546AA3B68FB}" type="datetimeFigureOut">
              <a:rPr lang="ru-RU" smtClean="0"/>
              <a:pPr/>
              <a:t>19.10.2023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A59A-0023-45CB-9F7D-13F3D3E647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9274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4AC3-DBCA-42EA-BC68-0546AA3B68FB}" type="datetimeFigureOut">
              <a:rPr lang="ru-RU" smtClean="0"/>
              <a:pPr/>
              <a:t>19.10.2023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A59A-0023-45CB-9F7D-13F3D3E647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5234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4AC3-DBCA-42EA-BC68-0546AA3B68FB}" type="datetimeFigureOut">
              <a:rPr lang="ru-RU" smtClean="0"/>
              <a:pPr/>
              <a:t>19.10.2023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A59A-0023-45CB-9F7D-13F3D3E647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6115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4AC3-DBCA-42EA-BC68-0546AA3B68FB}" type="datetimeFigureOut">
              <a:rPr lang="ru-RU" smtClean="0"/>
              <a:pPr/>
              <a:t>19.10.2023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A59A-0023-45CB-9F7D-13F3D3E647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3924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4AC3-DBCA-42EA-BC68-0546AA3B68FB}" type="datetimeFigureOut">
              <a:rPr lang="ru-RU" smtClean="0"/>
              <a:pPr/>
              <a:t>19.10.2023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A59A-0023-45CB-9F7D-13F3D3E647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8271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4AC3-DBCA-42EA-BC68-0546AA3B68FB}" type="datetimeFigureOut">
              <a:rPr lang="ru-RU" smtClean="0"/>
              <a:pPr/>
              <a:t>19.10.2023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A59A-0023-45CB-9F7D-13F3D3E647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7006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34AC3-DBCA-42EA-BC68-0546AA3B68FB}" type="datetimeFigureOut">
              <a:rPr lang="ru-RU" smtClean="0"/>
              <a:pPr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6FDA59A-0023-45CB-9F7D-13F3D3E647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1795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Roval</a:t>
            </a:r>
            <a:r>
              <a:rPr lang="en-US" dirty="0" smtClean="0"/>
              <a:t> legends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Компания – пат</a:t>
            </a:r>
            <a:r>
              <a:rPr lang="en-US" dirty="0" smtClean="0"/>
              <a:t>Riot games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69418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Общие затраты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Патент на приложение 50.000р</a:t>
            </a:r>
          </a:p>
          <a:p>
            <a:pPr lvl="0"/>
            <a:r>
              <a:rPr lang="ru-RU" dirty="0"/>
              <a:t>Патент на лицензию 1.500р</a:t>
            </a:r>
          </a:p>
          <a:p>
            <a:r>
              <a:rPr lang="ru-RU" dirty="0"/>
              <a:t>Расход за год: 3.000 – 4.000р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5926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Эксплуатация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Выход приложения на международный рынок </a:t>
            </a:r>
            <a:r>
              <a:rPr lang="en-US" dirty="0" smtClean="0"/>
              <a:t>Steam</a:t>
            </a:r>
            <a:r>
              <a:rPr lang="ru-RU" dirty="0" smtClean="0"/>
              <a:t> и в мобильной версии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62808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Поддержка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Исправление багов и вылета системы.</a:t>
            </a:r>
          </a:p>
          <a:p>
            <a:r>
              <a:rPr lang="ru-RU" dirty="0"/>
              <a:t>Доработка игры.</a:t>
            </a:r>
          </a:p>
          <a:p>
            <a:r>
              <a:rPr lang="ru-RU" dirty="0"/>
              <a:t>Внедрение </a:t>
            </a:r>
            <a:r>
              <a:rPr lang="ru-RU" dirty="0" err="1"/>
              <a:t>патчей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9713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Roval</a:t>
            </a:r>
            <a:r>
              <a:rPr lang="en-US" b="1" dirty="0"/>
              <a:t> </a:t>
            </a:r>
            <a:r>
              <a:rPr lang="ru-RU" b="1" dirty="0"/>
              <a:t>– </a:t>
            </a:r>
            <a:r>
              <a:rPr lang="ru-RU" dirty="0"/>
              <a:t>Это лучшая игра которую вы видели на просторах </a:t>
            </a:r>
            <a:r>
              <a:rPr lang="en-US" dirty="0"/>
              <a:t>Google play</a:t>
            </a:r>
            <a:r>
              <a:rPr lang="ru-RU" dirty="0"/>
              <a:t> и </a:t>
            </a:r>
            <a:r>
              <a:rPr lang="en-US" dirty="0"/>
              <a:t>App Store</a:t>
            </a:r>
            <a:r>
              <a:rPr lang="ru-RU" dirty="0"/>
              <a:t>. Это тактический ролевой </a:t>
            </a:r>
            <a:r>
              <a:rPr lang="ru-RU" dirty="0" err="1"/>
              <a:t>экшен</a:t>
            </a:r>
            <a:r>
              <a:rPr lang="ru-RU" dirty="0"/>
              <a:t> с изометрическим видом в жанре </a:t>
            </a:r>
            <a:r>
              <a:rPr lang="ru-RU" dirty="0" err="1"/>
              <a:t>фентези</a:t>
            </a:r>
            <a:r>
              <a:rPr lang="ru-RU" dirty="0"/>
              <a:t>. Это волшебный мир полный эпических сказок и захватывающих приключений. Собирай команду и участвуй в боях против тьмы или света.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1892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ctr"/>
            <a:r>
              <a:rPr lang="ru-RU" dirty="0"/>
              <a:t>Собирать команду из 6 </a:t>
            </a:r>
            <a:r>
              <a:rPr lang="ru-RU" dirty="0" smtClean="0"/>
              <a:t>героев</a:t>
            </a:r>
            <a:endParaRPr lang="en-US" dirty="0" smtClean="0"/>
          </a:p>
          <a:p>
            <a:pPr lvl="0" algn="ctr"/>
            <a:r>
              <a:rPr lang="ru-RU" dirty="0"/>
              <a:t>Большое количество героев</a:t>
            </a:r>
          </a:p>
          <a:p>
            <a:pPr lvl="0" algn="ctr"/>
            <a:r>
              <a:rPr lang="ru-RU" dirty="0"/>
              <a:t>Продвинутая система прокачки</a:t>
            </a:r>
          </a:p>
          <a:p>
            <a:pPr lvl="0" algn="ctr"/>
            <a:r>
              <a:rPr lang="ru-RU" dirty="0"/>
              <a:t>Различные предметы экипировки</a:t>
            </a:r>
          </a:p>
          <a:p>
            <a:pPr lvl="0" algn="ctr"/>
            <a:r>
              <a:rPr lang="ru-RU" dirty="0"/>
              <a:t>Аренные бои </a:t>
            </a:r>
          </a:p>
          <a:p>
            <a:pPr lvl="0" algn="ctr"/>
            <a:r>
              <a:rPr lang="ru-RU" dirty="0"/>
              <a:t>Различные игровые карты</a:t>
            </a:r>
          </a:p>
          <a:p>
            <a:pPr lvl="0" algn="ctr"/>
            <a:r>
              <a:rPr lang="ru-RU" dirty="0" smtClean="0"/>
              <a:t>Многоуровневые</a:t>
            </a:r>
            <a:r>
              <a:rPr lang="en-US" dirty="0" smtClean="0"/>
              <a:t> </a:t>
            </a:r>
            <a:r>
              <a:rPr lang="ru-RU" dirty="0" err="1" smtClean="0"/>
              <a:t>ивенты</a:t>
            </a:r>
            <a:endParaRPr lang="ru-RU" dirty="0"/>
          </a:p>
          <a:p>
            <a:pPr lvl="0" algn="ctr"/>
            <a:r>
              <a:rPr lang="ru-RU" dirty="0"/>
              <a:t>АФК </a:t>
            </a:r>
            <a:r>
              <a:rPr lang="ru-RU" dirty="0" err="1"/>
              <a:t>фарм</a:t>
            </a:r>
            <a:r>
              <a:rPr lang="ru-RU" dirty="0"/>
              <a:t> ресурсов.</a:t>
            </a:r>
          </a:p>
          <a:p>
            <a:pPr lvl="0" algn="ctr"/>
            <a:r>
              <a:rPr lang="ru-RU" dirty="0"/>
              <a:t>Форум</a:t>
            </a:r>
          </a:p>
          <a:p>
            <a:pPr lvl="0" algn="ctr"/>
            <a:r>
              <a:rPr lang="ru-RU" dirty="0"/>
              <a:t>Магазин 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774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База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Герои – </a:t>
            </a:r>
            <a:r>
              <a:rPr lang="en-US" dirty="0"/>
              <a:t>ID</a:t>
            </a:r>
            <a:r>
              <a:rPr lang="ru-RU" dirty="0"/>
              <a:t> героев, Имя, Навык, Описание, Редкость.</a:t>
            </a:r>
          </a:p>
          <a:p>
            <a:pPr lvl="0"/>
            <a:r>
              <a:rPr lang="ru-RU" dirty="0"/>
              <a:t>Пользователь- </a:t>
            </a:r>
            <a:r>
              <a:rPr lang="en-US" dirty="0"/>
              <a:t>ID</a:t>
            </a:r>
            <a:r>
              <a:rPr lang="ru-RU" dirty="0"/>
              <a:t> пользователи, </a:t>
            </a:r>
            <a:r>
              <a:rPr lang="en-US" dirty="0"/>
              <a:t>ID</a:t>
            </a:r>
            <a:r>
              <a:rPr lang="ru-RU" dirty="0"/>
              <a:t> персонажей, Логин, Пароль, Номер сервера, Банковские реквизиты.</a:t>
            </a:r>
          </a:p>
          <a:p>
            <a:pPr lvl="0"/>
            <a:r>
              <a:rPr lang="ru-RU" dirty="0"/>
              <a:t>Команда – </a:t>
            </a:r>
            <a:r>
              <a:rPr lang="en-US" dirty="0"/>
              <a:t>ID</a:t>
            </a:r>
            <a:r>
              <a:rPr lang="ru-RU" dirty="0"/>
              <a:t> команды, </a:t>
            </a:r>
            <a:r>
              <a:rPr lang="en-US" dirty="0"/>
              <a:t>ID </a:t>
            </a:r>
            <a:r>
              <a:rPr lang="ru-RU" dirty="0"/>
              <a:t>пользователя, </a:t>
            </a:r>
            <a:r>
              <a:rPr lang="en-US" dirty="0"/>
              <a:t>ID</a:t>
            </a:r>
            <a:r>
              <a:rPr lang="ru-RU" dirty="0"/>
              <a:t> персонажей, Карта </a:t>
            </a:r>
            <a:r>
              <a:rPr lang="ru-RU" dirty="0" err="1"/>
              <a:t>афк</a:t>
            </a:r>
            <a:r>
              <a:rPr lang="ru-RU" dirty="0"/>
              <a:t> </a:t>
            </a:r>
            <a:r>
              <a:rPr lang="ru-RU" dirty="0" err="1"/>
              <a:t>фарма</a:t>
            </a:r>
            <a:r>
              <a:rPr lang="ru-RU" dirty="0"/>
              <a:t>.</a:t>
            </a:r>
          </a:p>
          <a:p>
            <a:pPr lvl="0"/>
            <a:r>
              <a:rPr lang="ru-RU" dirty="0"/>
              <a:t>Карты – </a:t>
            </a:r>
            <a:r>
              <a:rPr lang="en-US" dirty="0"/>
              <a:t>ID</a:t>
            </a:r>
            <a:r>
              <a:rPr lang="ru-RU" dirty="0"/>
              <a:t> карты, Кол-во локаций, </a:t>
            </a:r>
            <a:r>
              <a:rPr lang="en-US" dirty="0"/>
              <a:t>ID</a:t>
            </a:r>
            <a:r>
              <a:rPr lang="ru-RU" dirty="0"/>
              <a:t> Ресурсов, Описание.</a:t>
            </a:r>
          </a:p>
          <a:p>
            <a:pPr lvl="0"/>
            <a:r>
              <a:rPr lang="ru-RU" dirty="0"/>
              <a:t>Ресурсы – </a:t>
            </a:r>
            <a:r>
              <a:rPr lang="en-US" dirty="0"/>
              <a:t>ID </a:t>
            </a:r>
            <a:r>
              <a:rPr lang="ru-RU" dirty="0"/>
              <a:t>ресурса, Название, Редкость, Описание. </a:t>
            </a:r>
          </a:p>
          <a:p>
            <a:pPr lvl="0"/>
            <a:r>
              <a:rPr lang="ru-RU" dirty="0"/>
              <a:t>Магазин – </a:t>
            </a:r>
            <a:r>
              <a:rPr lang="en-US" dirty="0"/>
              <a:t>ID </a:t>
            </a:r>
            <a:r>
              <a:rPr lang="ru-RU" dirty="0"/>
              <a:t>товара, Описание, цена.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4557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работ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27747"/>
            <a:ext cx="8596668" cy="4613615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Поступает заказ на создание приложения.</a:t>
            </a:r>
          </a:p>
          <a:p>
            <a:pPr lvl="0"/>
            <a:r>
              <a:rPr lang="ru-RU" dirty="0"/>
              <a:t>Менеджер обрабатывает заказ и составляет ТЗ.</a:t>
            </a:r>
          </a:p>
          <a:p>
            <a:pPr lvl="0"/>
            <a:r>
              <a:rPr lang="ru-RU" dirty="0"/>
              <a:t>ТЗ передается в отдел разработок, где анализируется трудозатратность и осуществимость задания.</a:t>
            </a:r>
          </a:p>
          <a:p>
            <a:pPr lvl="0"/>
            <a:r>
              <a:rPr lang="ru-RU" dirty="0"/>
              <a:t>Отдел разработок передает ТЗ обратно менеджеру, который согласовывает его с заказчиком.</a:t>
            </a:r>
          </a:p>
          <a:p>
            <a:pPr lvl="0"/>
            <a:r>
              <a:rPr lang="ru-RU" dirty="0"/>
              <a:t>Менеджер составляет с заказчиком договор.</a:t>
            </a:r>
          </a:p>
          <a:p>
            <a:pPr lvl="0"/>
            <a:r>
              <a:rPr lang="ru-RU" dirty="0"/>
              <a:t>Клиентом вносится денежный аванс.</a:t>
            </a:r>
          </a:p>
          <a:p>
            <a:pPr lvl="0"/>
            <a:r>
              <a:rPr lang="ru-RU" dirty="0"/>
              <a:t>ТЗ передается отделу разработки, который формирует руководителя проекта и его команду.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0207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работ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27747"/>
            <a:ext cx="8596668" cy="4613615"/>
          </a:xfrm>
        </p:spPr>
        <p:txBody>
          <a:bodyPr>
            <a:normAutofit/>
          </a:bodyPr>
          <a:lstStyle/>
          <a:p>
            <a:pPr lvl="0"/>
            <a:r>
              <a:rPr lang="ru-RU" dirty="0" smtClean="0"/>
              <a:t>Команда </a:t>
            </a:r>
            <a:r>
              <a:rPr lang="ru-RU" dirty="0"/>
              <a:t>завершает создание прототипа проекта.</a:t>
            </a:r>
          </a:p>
          <a:p>
            <a:pPr lvl="0"/>
            <a:r>
              <a:rPr lang="ru-RU" dirty="0"/>
              <a:t>Менеджер связывается с заказчиком и предоставляет ему прототип, чтобы внести правки.</a:t>
            </a:r>
          </a:p>
          <a:p>
            <a:pPr lvl="0"/>
            <a:r>
              <a:rPr lang="ru-RU" dirty="0"/>
              <a:t>Создание приложения и базы данных.</a:t>
            </a:r>
          </a:p>
          <a:p>
            <a:pPr lvl="0"/>
            <a:r>
              <a:rPr lang="ru-RU" dirty="0"/>
              <a:t>После корректировки прототипа проводится тестирование приложения и составляется список ошибок, которые необходимо исправить. </a:t>
            </a:r>
          </a:p>
          <a:p>
            <a:pPr lvl="0"/>
            <a:r>
              <a:rPr lang="ru-RU" dirty="0"/>
              <a:t>Отдел разработок исправляет ошибки и передает приложение менеджеру.</a:t>
            </a:r>
          </a:p>
          <a:p>
            <a:pPr lvl="0"/>
            <a:r>
              <a:rPr lang="ru-RU" dirty="0"/>
              <a:t>Производится аренда серверов.</a:t>
            </a:r>
          </a:p>
          <a:p>
            <a:pPr lvl="0"/>
            <a:r>
              <a:rPr lang="ru-RU" dirty="0"/>
              <a:t>Приложение выводится в эксплуатацию.</a:t>
            </a:r>
          </a:p>
          <a:p>
            <a:pPr lvl="0"/>
            <a:r>
              <a:rPr lang="ru-RU" dirty="0"/>
              <a:t>Менеджер передает заказ клиенту и получает финальную выплату за работу.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1852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95051337"/>
              </p:ext>
            </p:extLst>
          </p:nvPr>
        </p:nvGraphicFramePr>
        <p:xfrm>
          <a:off x="352926" y="385011"/>
          <a:ext cx="9032259" cy="5838825"/>
        </p:xfrm>
        <a:graphic>
          <a:graphicData uri="http://schemas.openxmlformats.org/presentationml/2006/ole">
            <p:oleObj spid="_x0000_s2050" name="Visio" r:id="rId3" imgW="9467742" imgH="5838819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8586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Визуальное оформление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u="sng" dirty="0"/>
              <a:t>Для создания прототипа используется приложение </a:t>
            </a:r>
            <a:r>
              <a:rPr lang="en-US" b="1" u="sng" dirty="0" err="1" smtClean="0"/>
              <a:t>Figma</a:t>
            </a:r>
            <a:r>
              <a:rPr lang="en-US" b="1" u="sng" dirty="0" smtClean="0"/>
              <a:t>:</a:t>
            </a:r>
            <a:endParaRPr lang="ru-RU" dirty="0"/>
          </a:p>
          <a:p>
            <a:pPr lvl="0"/>
            <a:r>
              <a:rPr lang="ru-RU" dirty="0"/>
              <a:t>Создание логотипа</a:t>
            </a:r>
          </a:p>
          <a:p>
            <a:pPr lvl="0"/>
            <a:r>
              <a:rPr lang="ru-RU" dirty="0"/>
              <a:t>Визуальная </a:t>
            </a:r>
            <a:r>
              <a:rPr lang="ru-RU" dirty="0" smtClean="0"/>
              <a:t>обработка</a:t>
            </a:r>
            <a:endParaRPr lang="en-US" dirty="0" smtClean="0"/>
          </a:p>
          <a:p>
            <a:pPr lvl="0"/>
            <a:endParaRPr lang="ru-RU" dirty="0"/>
          </a:p>
          <a:p>
            <a:pPr marL="0" indent="0">
              <a:buNone/>
            </a:pPr>
            <a:r>
              <a:rPr lang="ru-RU" b="1" u="sng" dirty="0"/>
              <a:t>Создание 3</a:t>
            </a:r>
            <a:r>
              <a:rPr lang="en-US" b="1" u="sng" dirty="0"/>
              <a:t>D </a:t>
            </a:r>
            <a:r>
              <a:rPr lang="ru-RU" b="1" u="sng" dirty="0"/>
              <a:t>моделей персонажей и карт в </a:t>
            </a:r>
            <a:r>
              <a:rPr lang="en-US" b="1" u="sng" dirty="0"/>
              <a:t>Blender</a:t>
            </a:r>
            <a:r>
              <a:rPr lang="ru-RU" b="1" u="sng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6522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проводиться закрытое </a:t>
            </a:r>
            <a:r>
              <a:rPr lang="ru-RU" dirty="0" smtClean="0"/>
              <a:t>тестирование на веб сервисах.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97628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374</Words>
  <Application>Microsoft Office PowerPoint</Application>
  <PresentationFormat>Произвольный</PresentationFormat>
  <Paragraphs>57</Paragraphs>
  <Slides>12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4" baseType="lpstr">
      <vt:lpstr>Аспект</vt:lpstr>
      <vt:lpstr>Visio</vt:lpstr>
      <vt:lpstr>Roval legends</vt:lpstr>
      <vt:lpstr>Описание</vt:lpstr>
      <vt:lpstr>Требования</vt:lpstr>
      <vt:lpstr>База Данных</vt:lpstr>
      <vt:lpstr>План работ</vt:lpstr>
      <vt:lpstr>План работ</vt:lpstr>
      <vt:lpstr>Слайд 7</vt:lpstr>
      <vt:lpstr>Визуальное оформление</vt:lpstr>
      <vt:lpstr>Тестирование</vt:lpstr>
      <vt:lpstr>Общие затраты</vt:lpstr>
      <vt:lpstr>Эксплуатация </vt:lpstr>
      <vt:lpstr>Поддержка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Roval legends</dc:title>
  <dc:creator>Студент</dc:creator>
  <cp:lastModifiedBy>Бова Амтеев</cp:lastModifiedBy>
  <cp:revision>5</cp:revision>
  <dcterms:created xsi:type="dcterms:W3CDTF">2023-10-12T07:27:53Z</dcterms:created>
  <dcterms:modified xsi:type="dcterms:W3CDTF">2023-10-19T06:31:42Z</dcterms:modified>
</cp:coreProperties>
</file>