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3" r:id="rId3"/>
    <p:sldId id="258" r:id="rId4"/>
    <p:sldId id="259" r:id="rId5"/>
    <p:sldId id="257" r:id="rId6"/>
    <p:sldId id="260" r:id="rId7"/>
    <p:sldId id="264" r:id="rId8"/>
    <p:sldId id="265" r:id="rId9"/>
    <p:sldId id="266"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4660"/>
  </p:normalViewPr>
  <p:slideViewPr>
    <p:cSldViewPr snapToGrid="0">
      <p:cViewPr varScale="1">
        <p:scale>
          <a:sx n="192" d="100"/>
          <a:sy n="192" d="100"/>
        </p:scale>
        <p:origin x="134"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49C36-9079-4C3D-945D-93902C50BC35}" type="datetimeFigureOut">
              <a:rPr lang="en-AU" smtClean="0"/>
              <a:t>12/09/2022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0C5E9-B890-4EA7-BD85-49E6C0FBA25F}" type="slidenum">
              <a:rPr lang="en-AU" smtClean="0"/>
              <a:t>‹#›</a:t>
            </a:fld>
            <a:endParaRPr lang="en-AU"/>
          </a:p>
        </p:txBody>
      </p:sp>
    </p:spTree>
    <p:extLst>
      <p:ext uri="{BB962C8B-B14F-4D97-AF65-F5344CB8AC3E}">
        <p14:creationId xmlns:p14="http://schemas.microsoft.com/office/powerpoint/2010/main" val="154655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Our first database was used to store the data sourced from the API call. SQLite was used for our databases, and the data was cleaned by dropping the family and order columns from the first database, and then the scientific name and species columns from the 2</a:t>
            </a:r>
            <a:r>
              <a:rPr lang="en-AU" sz="1200" baseline="30000" dirty="0"/>
              <a:t>nd</a:t>
            </a:r>
            <a:r>
              <a:rPr lang="en-AU" sz="1200" dirty="0"/>
              <a:t> database. </a:t>
            </a:r>
            <a:r>
              <a:rPr lang="en-US" sz="1200" dirty="0"/>
              <a:t>The Family and Order columns weren’t used as the fossils are not able to be classified with</a:t>
            </a:r>
            <a:r>
              <a:rPr lang="en-AU" sz="1200" dirty="0"/>
              <a:t> certainty due to the fact that most fossils discovered are incomplete or unable to be related to other fossils.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p>
          <a:p>
            <a:endParaRPr lang="en-AU" dirty="0"/>
          </a:p>
        </p:txBody>
      </p:sp>
      <p:sp>
        <p:nvSpPr>
          <p:cNvPr id="4" name="Slide Number Placeholder 3"/>
          <p:cNvSpPr>
            <a:spLocks noGrp="1"/>
          </p:cNvSpPr>
          <p:nvPr>
            <p:ph type="sldNum" sz="quarter" idx="5"/>
          </p:nvPr>
        </p:nvSpPr>
        <p:spPr/>
        <p:txBody>
          <a:bodyPr/>
          <a:lstStyle/>
          <a:p>
            <a:fld id="{CDF0C5E9-B890-4EA7-BD85-49E6C0FBA25F}" type="slidenum">
              <a:rPr lang="en-AU" smtClean="0"/>
              <a:t>6</a:t>
            </a:fld>
            <a:endParaRPr lang="en-AU"/>
          </a:p>
        </p:txBody>
      </p:sp>
    </p:spTree>
    <p:extLst>
      <p:ext uri="{BB962C8B-B14F-4D97-AF65-F5344CB8AC3E}">
        <p14:creationId xmlns:p14="http://schemas.microsoft.com/office/powerpoint/2010/main" val="317588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The merged database was joined on the “genus” column, between database 1 and 2. The merged database was finalised by dropping duplicate rows.</a:t>
            </a:r>
          </a:p>
          <a:p>
            <a:endParaRPr lang="en-AU" dirty="0"/>
          </a:p>
        </p:txBody>
      </p:sp>
      <p:sp>
        <p:nvSpPr>
          <p:cNvPr id="4" name="Slide Number Placeholder 3"/>
          <p:cNvSpPr>
            <a:spLocks noGrp="1"/>
          </p:cNvSpPr>
          <p:nvPr>
            <p:ph type="sldNum" sz="quarter" idx="5"/>
          </p:nvPr>
        </p:nvSpPr>
        <p:spPr/>
        <p:txBody>
          <a:bodyPr/>
          <a:lstStyle/>
          <a:p>
            <a:fld id="{CDF0C5E9-B890-4EA7-BD85-49E6C0FBA25F}" type="slidenum">
              <a:rPr lang="en-AU" smtClean="0"/>
              <a:t>7</a:t>
            </a:fld>
            <a:endParaRPr lang="en-AU"/>
          </a:p>
        </p:txBody>
      </p:sp>
    </p:spTree>
    <p:extLst>
      <p:ext uri="{BB962C8B-B14F-4D97-AF65-F5344CB8AC3E}">
        <p14:creationId xmlns:p14="http://schemas.microsoft.com/office/powerpoint/2010/main" val="125332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8103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 Plesiosaur">
  <p:cSld name="Blank - Plesiosaur">
    <p:spTree>
      <p:nvGrpSpPr>
        <p:cNvPr id="1" name="Shape 93"/>
        <p:cNvGrpSpPr/>
        <p:nvPr/>
      </p:nvGrpSpPr>
      <p:grpSpPr>
        <a:xfrm>
          <a:off x="0" y="0"/>
          <a:ext cx="0" cy="0"/>
          <a:chOff x="0" y="0"/>
          <a:chExt cx="0" cy="0"/>
        </a:xfrm>
      </p:grpSpPr>
      <p:pic>
        <p:nvPicPr>
          <p:cNvPr id="94" name="Google Shape;94;p17"/>
          <p:cNvPicPr preferRelativeResize="0"/>
          <p:nvPr/>
        </p:nvPicPr>
        <p:blipFill>
          <a:blip r:embed="rId2">
            <a:alphaModFix/>
          </a:blip>
          <a:stretch>
            <a:fillRect/>
          </a:stretch>
        </p:blipFill>
        <p:spPr>
          <a:xfrm>
            <a:off x="0" y="0"/>
            <a:ext cx="12191981" cy="6858000"/>
          </a:xfrm>
          <a:prstGeom prst="rect">
            <a:avLst/>
          </a:prstGeom>
          <a:noFill/>
          <a:ln>
            <a:noFill/>
          </a:ln>
        </p:spPr>
      </p:pic>
      <p:sp>
        <p:nvSpPr>
          <p:cNvPr id="95" name="Google Shape;95;p17"/>
          <p:cNvSpPr txBox="1">
            <a:spLocks noGrp="1"/>
          </p:cNvSpPr>
          <p:nvPr>
            <p:ph type="sldNum" idx="12"/>
          </p:nvPr>
        </p:nvSpPr>
        <p:spPr>
          <a:xfrm>
            <a:off x="5730200"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37203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8BFB-C23C-08CA-FD47-DC104A7D967B}"/>
              </a:ext>
            </a:extLst>
          </p:cNvPr>
          <p:cNvSpPr>
            <a:spLocks noGrp="1"/>
          </p:cNvSpPr>
          <p:nvPr>
            <p:ph type="ctrTitle"/>
          </p:nvPr>
        </p:nvSpPr>
        <p:spPr>
          <a:xfrm>
            <a:off x="1507067" y="788894"/>
            <a:ext cx="7766936" cy="1030941"/>
          </a:xfrm>
        </p:spPr>
        <p:txBody>
          <a:bodyPr/>
          <a:lstStyle/>
          <a:p>
            <a:pPr algn="ctr"/>
            <a:r>
              <a:rPr lang="en-AU" sz="6600" dirty="0">
                <a:solidFill>
                  <a:schemeClr val="accent5"/>
                </a:solidFill>
              </a:rPr>
              <a:t>Jurassic Project</a:t>
            </a:r>
          </a:p>
        </p:txBody>
      </p:sp>
      <p:sp>
        <p:nvSpPr>
          <p:cNvPr id="3" name="Subtitle 2">
            <a:extLst>
              <a:ext uri="{FF2B5EF4-FFF2-40B4-BE49-F238E27FC236}">
                <a16:creationId xmlns:a16="http://schemas.microsoft.com/office/drawing/2014/main" id="{B06DC01F-5954-CE4B-6BEE-CE38704D395F}"/>
              </a:ext>
            </a:extLst>
          </p:cNvPr>
          <p:cNvSpPr>
            <a:spLocks noGrp="1"/>
          </p:cNvSpPr>
          <p:nvPr>
            <p:ph type="subTitle" idx="1"/>
          </p:nvPr>
        </p:nvSpPr>
        <p:spPr>
          <a:xfrm>
            <a:off x="6185647" y="3073680"/>
            <a:ext cx="3325906" cy="2134813"/>
          </a:xfrm>
        </p:spPr>
        <p:txBody>
          <a:bodyPr>
            <a:normAutofit/>
          </a:bodyPr>
          <a:lstStyle/>
          <a:p>
            <a:pPr algn="ctr"/>
            <a:r>
              <a:rPr lang="en-AU" b="1" dirty="0"/>
              <a:t>Project 3 – Group 5 Members</a:t>
            </a:r>
          </a:p>
          <a:p>
            <a:pPr algn="ctr"/>
            <a:r>
              <a:rPr lang="en-AU" dirty="0"/>
              <a:t>Jason Butt</a:t>
            </a:r>
          </a:p>
          <a:p>
            <a:pPr algn="ctr"/>
            <a:r>
              <a:rPr lang="en-AU" dirty="0"/>
              <a:t>Erastus </a:t>
            </a:r>
            <a:r>
              <a:rPr lang="en-AU" dirty="0" err="1"/>
              <a:t>Chirchir</a:t>
            </a:r>
            <a:endParaRPr lang="en-AU" dirty="0"/>
          </a:p>
          <a:p>
            <a:pPr algn="ctr"/>
            <a:r>
              <a:rPr lang="en-AU" dirty="0"/>
              <a:t>Liu Angela</a:t>
            </a:r>
          </a:p>
          <a:p>
            <a:pPr algn="ctr"/>
            <a:r>
              <a:rPr lang="en-AU" dirty="0"/>
              <a:t>Brendan Woodward</a:t>
            </a:r>
          </a:p>
        </p:txBody>
      </p:sp>
      <p:pic>
        <p:nvPicPr>
          <p:cNvPr id="5" name="Picture 4">
            <a:extLst>
              <a:ext uri="{FF2B5EF4-FFF2-40B4-BE49-F238E27FC236}">
                <a16:creationId xmlns:a16="http://schemas.microsoft.com/office/drawing/2014/main" id="{13EABD20-732A-1B6B-5184-7D5722D2ADEB}"/>
              </a:ext>
            </a:extLst>
          </p:cNvPr>
          <p:cNvPicPr>
            <a:picLocks noChangeAspect="1"/>
          </p:cNvPicPr>
          <p:nvPr/>
        </p:nvPicPr>
        <p:blipFill>
          <a:blip r:embed="rId2"/>
          <a:stretch>
            <a:fillRect/>
          </a:stretch>
        </p:blipFill>
        <p:spPr>
          <a:xfrm>
            <a:off x="1084729" y="2523565"/>
            <a:ext cx="4572000" cy="3429000"/>
          </a:xfrm>
          <a:prstGeom prst="rect">
            <a:avLst/>
          </a:prstGeom>
        </p:spPr>
      </p:pic>
    </p:spTree>
    <p:extLst>
      <p:ext uri="{BB962C8B-B14F-4D97-AF65-F5344CB8AC3E}">
        <p14:creationId xmlns:p14="http://schemas.microsoft.com/office/powerpoint/2010/main" val="676229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0A618F-EE8C-7083-091E-F3D0F0D97555}"/>
              </a:ext>
            </a:extLst>
          </p:cNvPr>
          <p:cNvSpPr>
            <a:spLocks noGrp="1"/>
          </p:cNvSpPr>
          <p:nvPr>
            <p:ph type="sldNum" idx="12"/>
          </p:nvPr>
        </p:nvSpPr>
        <p:spPr>
          <a:xfrm>
            <a:off x="5959179" y="4669220"/>
            <a:ext cx="731600" cy="524800"/>
          </a:xfrm>
        </p:spPr>
        <p:txBody>
          <a:bodyPr/>
          <a:lstStyle/>
          <a:p>
            <a:pPr algn="ctr"/>
            <a:fld id="{00000000-1234-1234-1234-123412341234}" type="slidenum">
              <a:rPr lang="en" smtClean="0"/>
              <a:pPr algn="ctr"/>
              <a:t>10</a:t>
            </a:fld>
            <a:endParaRPr lang="en" dirty="0"/>
          </a:p>
        </p:txBody>
      </p:sp>
      <p:sp>
        <p:nvSpPr>
          <p:cNvPr id="4" name="Google Shape;1084;p44">
            <a:extLst>
              <a:ext uri="{FF2B5EF4-FFF2-40B4-BE49-F238E27FC236}">
                <a16:creationId xmlns:a16="http://schemas.microsoft.com/office/drawing/2014/main" id="{1BEC1B6B-F5D8-A6B3-CA44-50AF7ADA16CF}"/>
              </a:ext>
            </a:extLst>
          </p:cNvPr>
          <p:cNvSpPr/>
          <p:nvPr/>
        </p:nvSpPr>
        <p:spPr>
          <a:xfrm>
            <a:off x="4506589" y="1"/>
            <a:ext cx="2945497" cy="852375"/>
          </a:xfrm>
          <a:prstGeom prst="roundRect">
            <a:avLst>
              <a:gd name="adj" fmla="val 0"/>
            </a:avLst>
          </a:prstGeom>
          <a:solidFill>
            <a:schemeClr val="accent1">
              <a:lumMod val="75000"/>
            </a:schemeClr>
          </a:solidFill>
          <a:ln>
            <a:noFill/>
          </a:ln>
        </p:spPr>
        <p:txBody>
          <a:bodyPr spcFirstLastPara="1" wrap="square" lIns="121900" tIns="121900" rIns="121900" bIns="121900" anchor="ctr" anchorCtr="0">
            <a:noAutofit/>
          </a:bodyPr>
          <a:lstStyle/>
          <a:p>
            <a:pPr algn="ctr"/>
            <a:r>
              <a:rPr lang="en" sz="3333" b="1" dirty="0">
                <a:solidFill>
                  <a:schemeClr val="lt1"/>
                </a:solidFill>
                <a:latin typeface="Amatic SC"/>
                <a:ea typeface="Amatic SC"/>
                <a:cs typeface="Amatic SC"/>
                <a:sym typeface="Amatic SC"/>
              </a:rPr>
              <a:t>Visualisations</a:t>
            </a:r>
            <a:endParaRPr sz="3333" b="1" dirty="0">
              <a:solidFill>
                <a:schemeClr val="lt1"/>
              </a:solidFill>
              <a:latin typeface="Amatic SC"/>
              <a:ea typeface="Amatic SC"/>
              <a:cs typeface="Amatic SC"/>
              <a:sym typeface="Amatic SC"/>
            </a:endParaRPr>
          </a:p>
        </p:txBody>
      </p:sp>
      <p:sp>
        <p:nvSpPr>
          <p:cNvPr id="5" name="Google Shape;1085;p44">
            <a:extLst>
              <a:ext uri="{FF2B5EF4-FFF2-40B4-BE49-F238E27FC236}">
                <a16:creationId xmlns:a16="http://schemas.microsoft.com/office/drawing/2014/main" id="{F9A9AE92-974B-7E9A-93C0-5E67176E2B66}"/>
              </a:ext>
            </a:extLst>
          </p:cNvPr>
          <p:cNvSpPr/>
          <p:nvPr/>
        </p:nvSpPr>
        <p:spPr>
          <a:xfrm>
            <a:off x="8325841" y="1567157"/>
            <a:ext cx="1895600" cy="630400"/>
          </a:xfrm>
          <a:prstGeom prst="roundRect">
            <a:avLst>
              <a:gd name="adj" fmla="val 0"/>
            </a:avLst>
          </a:prstGeom>
          <a:solidFill>
            <a:srgbClr val="FF0000"/>
          </a:solidFill>
          <a:ln>
            <a:noFill/>
          </a:ln>
        </p:spPr>
        <p:txBody>
          <a:bodyPr spcFirstLastPara="1" wrap="square" lIns="121900" tIns="121900" rIns="121900" bIns="121900" anchor="ctr" anchorCtr="0">
            <a:noAutofit/>
          </a:bodyPr>
          <a:lstStyle/>
          <a:p>
            <a:pPr algn="ctr">
              <a:buClr>
                <a:schemeClr val="dk1"/>
              </a:buClr>
              <a:buSzPts val="1100"/>
            </a:pPr>
            <a:r>
              <a:rPr lang="en-GB" sz="3200" b="1" dirty="0">
                <a:solidFill>
                  <a:schemeClr val="lt1"/>
                </a:solidFill>
                <a:latin typeface="Amatic SC"/>
                <a:ea typeface="Amatic SC"/>
                <a:cs typeface="Amatic SC"/>
                <a:sym typeface="Amatic SC"/>
              </a:rPr>
              <a:t>Back end</a:t>
            </a:r>
            <a:endParaRPr sz="3200" b="1" dirty="0">
              <a:solidFill>
                <a:schemeClr val="lt1"/>
              </a:solidFill>
              <a:latin typeface="Amatic SC"/>
              <a:ea typeface="Amatic SC"/>
              <a:cs typeface="Amatic SC"/>
              <a:sym typeface="Amatic SC"/>
            </a:endParaRPr>
          </a:p>
        </p:txBody>
      </p:sp>
      <p:sp>
        <p:nvSpPr>
          <p:cNvPr id="6" name="Google Shape;1086;p44">
            <a:extLst>
              <a:ext uri="{FF2B5EF4-FFF2-40B4-BE49-F238E27FC236}">
                <a16:creationId xmlns:a16="http://schemas.microsoft.com/office/drawing/2014/main" id="{0103390C-03C9-EE5C-2033-FB55D96F5446}"/>
              </a:ext>
            </a:extLst>
          </p:cNvPr>
          <p:cNvSpPr/>
          <p:nvPr/>
        </p:nvSpPr>
        <p:spPr>
          <a:xfrm>
            <a:off x="2196969" y="1567157"/>
            <a:ext cx="1895600" cy="630400"/>
          </a:xfrm>
          <a:prstGeom prst="roundRect">
            <a:avLst>
              <a:gd name="adj" fmla="val 0"/>
            </a:avLst>
          </a:prstGeom>
          <a:solidFill>
            <a:srgbClr val="FF0000"/>
          </a:solidFill>
          <a:ln>
            <a:noFill/>
          </a:ln>
        </p:spPr>
        <p:txBody>
          <a:bodyPr spcFirstLastPara="1" wrap="square" lIns="121900" tIns="121900" rIns="121900" bIns="121900" anchor="ctr" anchorCtr="0">
            <a:noAutofit/>
          </a:bodyPr>
          <a:lstStyle/>
          <a:p>
            <a:pPr algn="ctr">
              <a:buClr>
                <a:schemeClr val="dk1"/>
              </a:buClr>
              <a:buSzPts val="1100"/>
            </a:pPr>
            <a:r>
              <a:rPr lang="en-AU" sz="3200" b="1" dirty="0">
                <a:solidFill>
                  <a:schemeClr val="lt1"/>
                </a:solidFill>
                <a:latin typeface="Amatic SC"/>
                <a:ea typeface="Amatic SC"/>
                <a:cs typeface="Amatic SC"/>
                <a:sym typeface="Amatic SC"/>
              </a:rPr>
              <a:t>F</a:t>
            </a:r>
            <a:r>
              <a:rPr lang="en" sz="3200" b="1" dirty="0">
                <a:solidFill>
                  <a:schemeClr val="lt1"/>
                </a:solidFill>
                <a:latin typeface="Amatic SC"/>
                <a:ea typeface="Amatic SC"/>
                <a:cs typeface="Amatic SC"/>
                <a:sym typeface="Amatic SC"/>
              </a:rPr>
              <a:t>ront end</a:t>
            </a:r>
            <a:endParaRPr sz="3200" b="1" dirty="0">
              <a:solidFill>
                <a:schemeClr val="lt1"/>
              </a:solidFill>
              <a:latin typeface="Amatic SC"/>
              <a:ea typeface="Amatic SC"/>
              <a:cs typeface="Amatic SC"/>
              <a:sym typeface="Amatic SC"/>
            </a:endParaRPr>
          </a:p>
        </p:txBody>
      </p:sp>
      <p:sp>
        <p:nvSpPr>
          <p:cNvPr id="7" name="Google Shape;1087;p44">
            <a:extLst>
              <a:ext uri="{FF2B5EF4-FFF2-40B4-BE49-F238E27FC236}">
                <a16:creationId xmlns:a16="http://schemas.microsoft.com/office/drawing/2014/main" id="{31FAEB38-82A4-1F00-11BB-9CFAAEC86592}"/>
              </a:ext>
            </a:extLst>
          </p:cNvPr>
          <p:cNvSpPr/>
          <p:nvPr/>
        </p:nvSpPr>
        <p:spPr>
          <a:xfrm>
            <a:off x="192645" y="2848656"/>
            <a:ext cx="1794692" cy="630400"/>
          </a:xfrm>
          <a:prstGeom prst="roundRect">
            <a:avLst>
              <a:gd name="adj" fmla="val 0"/>
            </a:avLst>
          </a:prstGeom>
          <a:solidFill>
            <a:srgbClr val="FFC000"/>
          </a:solidFill>
          <a:ln>
            <a:noFill/>
          </a:ln>
        </p:spPr>
        <p:txBody>
          <a:bodyPr spcFirstLastPara="1" wrap="square" lIns="121900" tIns="121900" rIns="121900" bIns="121900" anchor="ctr" anchorCtr="0">
            <a:noAutofit/>
          </a:bodyPr>
          <a:lstStyle/>
          <a:p>
            <a:r>
              <a:rPr lang="en-AU" sz="2133" dirty="0">
                <a:solidFill>
                  <a:schemeClr val="bg1"/>
                </a:solidFill>
                <a:latin typeface="Consolas" panose="020B0609020204030204" pitchFamily="49" charset="0"/>
              </a:rPr>
              <a:t>   HTML</a:t>
            </a:r>
          </a:p>
        </p:txBody>
      </p:sp>
      <p:sp>
        <p:nvSpPr>
          <p:cNvPr id="8" name="Google Shape;1088;p44">
            <a:extLst>
              <a:ext uri="{FF2B5EF4-FFF2-40B4-BE49-F238E27FC236}">
                <a16:creationId xmlns:a16="http://schemas.microsoft.com/office/drawing/2014/main" id="{9C94310A-A8AE-F0B0-31BE-918DC87E4F58}"/>
              </a:ext>
            </a:extLst>
          </p:cNvPr>
          <p:cNvSpPr/>
          <p:nvPr/>
        </p:nvSpPr>
        <p:spPr>
          <a:xfrm>
            <a:off x="2277491" y="2848657"/>
            <a:ext cx="1779219" cy="630400"/>
          </a:xfrm>
          <a:prstGeom prst="roundRect">
            <a:avLst>
              <a:gd name="adj" fmla="val 0"/>
            </a:avLst>
          </a:prstGeom>
          <a:solidFill>
            <a:srgbClr val="FFC000"/>
          </a:solidFill>
          <a:ln>
            <a:noFill/>
          </a:ln>
        </p:spPr>
        <p:txBody>
          <a:bodyPr spcFirstLastPara="1" wrap="square" lIns="121900" tIns="121900" rIns="121900" bIns="121900" anchor="ctr" anchorCtr="0">
            <a:noAutofit/>
          </a:bodyPr>
          <a:lstStyle/>
          <a:p>
            <a:pPr algn="ctr">
              <a:buClr>
                <a:schemeClr val="dk1"/>
              </a:buClr>
              <a:buSzPts val="1100"/>
            </a:pPr>
            <a:r>
              <a:rPr lang="en" sz="1733" dirty="0">
                <a:solidFill>
                  <a:schemeClr val="lt1"/>
                </a:solidFill>
                <a:latin typeface="Open Sans"/>
                <a:ea typeface="Open Sans"/>
                <a:cs typeface="Open Sans"/>
                <a:sym typeface="Open Sans"/>
              </a:rPr>
              <a:t>CSS</a:t>
            </a:r>
            <a:endParaRPr sz="1733" dirty="0">
              <a:solidFill>
                <a:schemeClr val="lt1"/>
              </a:solidFill>
              <a:latin typeface="Open Sans"/>
              <a:ea typeface="Open Sans"/>
              <a:cs typeface="Open Sans"/>
              <a:sym typeface="Open Sans"/>
            </a:endParaRPr>
          </a:p>
        </p:txBody>
      </p:sp>
      <p:sp>
        <p:nvSpPr>
          <p:cNvPr id="10" name="Google Shape;1090;p44">
            <a:extLst>
              <a:ext uri="{FF2B5EF4-FFF2-40B4-BE49-F238E27FC236}">
                <a16:creationId xmlns:a16="http://schemas.microsoft.com/office/drawing/2014/main" id="{D67BD2EF-5074-4285-5670-D4B473FADD0C}"/>
              </a:ext>
            </a:extLst>
          </p:cNvPr>
          <p:cNvSpPr/>
          <p:nvPr/>
        </p:nvSpPr>
        <p:spPr>
          <a:xfrm>
            <a:off x="10073888" y="2848657"/>
            <a:ext cx="1613600" cy="630400"/>
          </a:xfrm>
          <a:prstGeom prst="roundRect">
            <a:avLst>
              <a:gd name="adj" fmla="val 0"/>
            </a:avLst>
          </a:pr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r>
              <a:rPr lang="en" sz="1733" dirty="0">
                <a:solidFill>
                  <a:schemeClr val="lt1"/>
                </a:solidFill>
                <a:latin typeface="Open Sans"/>
                <a:ea typeface="Open Sans"/>
                <a:cs typeface="Open Sans"/>
                <a:sym typeface="Open Sans"/>
              </a:rPr>
              <a:t>SQLITE DATABASE</a:t>
            </a:r>
            <a:endParaRPr sz="1733" dirty="0">
              <a:solidFill>
                <a:schemeClr val="lt1"/>
              </a:solidFill>
              <a:latin typeface="Open Sans"/>
              <a:ea typeface="Open Sans"/>
              <a:cs typeface="Open Sans"/>
              <a:sym typeface="Open Sans"/>
            </a:endParaRPr>
          </a:p>
        </p:txBody>
      </p:sp>
      <p:cxnSp>
        <p:nvCxnSpPr>
          <p:cNvPr id="11" name="Google Shape;1091;p44">
            <a:extLst>
              <a:ext uri="{FF2B5EF4-FFF2-40B4-BE49-F238E27FC236}">
                <a16:creationId xmlns:a16="http://schemas.microsoft.com/office/drawing/2014/main" id="{2472FAB0-29FD-5015-C884-B05AA95431EB}"/>
              </a:ext>
            </a:extLst>
          </p:cNvPr>
          <p:cNvCxnSpPr>
            <a:cxnSpLocks/>
          </p:cNvCxnSpPr>
          <p:nvPr/>
        </p:nvCxnSpPr>
        <p:spPr>
          <a:xfrm rot="16200000" flipH="1">
            <a:off x="7408629" y="-566494"/>
            <a:ext cx="673800" cy="3588985"/>
          </a:xfrm>
          <a:prstGeom prst="bentConnector3">
            <a:avLst>
              <a:gd name="adj1" fmla="val 50000"/>
            </a:avLst>
          </a:prstGeom>
          <a:noFill/>
          <a:ln w="38100" cap="flat" cmpd="sng">
            <a:solidFill>
              <a:schemeClr val="dk2"/>
            </a:solidFill>
            <a:prstDash val="solid"/>
            <a:round/>
            <a:headEnd type="none" w="sm" len="sm"/>
            <a:tailEnd type="none" w="sm" len="sm"/>
          </a:ln>
        </p:spPr>
      </p:cxnSp>
      <p:cxnSp>
        <p:nvCxnSpPr>
          <p:cNvPr id="12" name="Google Shape;1092;p44">
            <a:extLst>
              <a:ext uri="{FF2B5EF4-FFF2-40B4-BE49-F238E27FC236}">
                <a16:creationId xmlns:a16="http://schemas.microsoft.com/office/drawing/2014/main" id="{CC78D5D5-CB32-406C-D920-2B68F77DAEFE}"/>
              </a:ext>
            </a:extLst>
          </p:cNvPr>
          <p:cNvCxnSpPr>
            <a:cxnSpLocks/>
          </p:cNvCxnSpPr>
          <p:nvPr/>
        </p:nvCxnSpPr>
        <p:spPr>
          <a:xfrm rot="5400000" flipH="1" flipV="1">
            <a:off x="4088060" y="-295819"/>
            <a:ext cx="673800" cy="3052153"/>
          </a:xfrm>
          <a:prstGeom prst="bentConnector3">
            <a:avLst>
              <a:gd name="adj1" fmla="val 49999"/>
            </a:avLst>
          </a:prstGeom>
          <a:noFill/>
          <a:ln w="38100" cap="flat" cmpd="sng">
            <a:solidFill>
              <a:schemeClr val="dk2"/>
            </a:solidFill>
            <a:prstDash val="solid"/>
            <a:round/>
            <a:headEnd type="none" w="sm" len="sm"/>
            <a:tailEnd type="none" w="sm" len="sm"/>
          </a:ln>
        </p:spPr>
      </p:cxnSp>
      <p:cxnSp>
        <p:nvCxnSpPr>
          <p:cNvPr id="13" name="Google Shape;1093;p44">
            <a:extLst>
              <a:ext uri="{FF2B5EF4-FFF2-40B4-BE49-F238E27FC236}">
                <a16:creationId xmlns:a16="http://schemas.microsoft.com/office/drawing/2014/main" id="{5580FD18-E01F-C0BF-351F-849192CEE470}"/>
              </a:ext>
            </a:extLst>
          </p:cNvPr>
          <p:cNvCxnSpPr>
            <a:cxnSpLocks/>
          </p:cNvCxnSpPr>
          <p:nvPr/>
        </p:nvCxnSpPr>
        <p:spPr>
          <a:xfrm rot="-5400000">
            <a:off x="1796991" y="1490657"/>
            <a:ext cx="651200" cy="2064800"/>
          </a:xfrm>
          <a:prstGeom prst="bentConnector3">
            <a:avLst>
              <a:gd name="adj1" fmla="val 49992"/>
            </a:avLst>
          </a:prstGeom>
          <a:noFill/>
          <a:ln w="38100" cap="flat" cmpd="sng">
            <a:solidFill>
              <a:schemeClr val="dk2"/>
            </a:solidFill>
            <a:prstDash val="solid"/>
            <a:round/>
            <a:headEnd type="none" w="sm" len="sm"/>
            <a:tailEnd type="none" w="sm" len="sm"/>
          </a:ln>
        </p:spPr>
      </p:cxnSp>
      <p:grpSp>
        <p:nvGrpSpPr>
          <p:cNvPr id="14" name="Google Shape;1094;p44">
            <a:extLst>
              <a:ext uri="{FF2B5EF4-FFF2-40B4-BE49-F238E27FC236}">
                <a16:creationId xmlns:a16="http://schemas.microsoft.com/office/drawing/2014/main" id="{FA492E74-F6A2-0937-34E2-24DFD6A4E4F8}"/>
              </a:ext>
            </a:extLst>
          </p:cNvPr>
          <p:cNvGrpSpPr/>
          <p:nvPr/>
        </p:nvGrpSpPr>
        <p:grpSpPr>
          <a:xfrm>
            <a:off x="8010431" y="2197557"/>
            <a:ext cx="2920021" cy="651137"/>
            <a:chOff x="-9347925" y="1650238"/>
            <a:chExt cx="15491458" cy="488353"/>
          </a:xfrm>
        </p:grpSpPr>
        <p:cxnSp>
          <p:nvCxnSpPr>
            <p:cNvPr id="15" name="Google Shape;1095;p44">
              <a:extLst>
                <a:ext uri="{FF2B5EF4-FFF2-40B4-BE49-F238E27FC236}">
                  <a16:creationId xmlns:a16="http://schemas.microsoft.com/office/drawing/2014/main" id="{9BFCB8F7-2080-278B-CC90-D6C9D2FCFEC9}"/>
                </a:ext>
              </a:extLst>
            </p:cNvPr>
            <p:cNvCxnSpPr>
              <a:stCxn id="5" idx="2"/>
              <a:endCxn id="10" idx="0"/>
            </p:cNvCxnSpPr>
            <p:nvPr/>
          </p:nvCxnSpPr>
          <p:spPr>
            <a:xfrm rot="16200000" flipH="1">
              <a:off x="1636474" y="-2368495"/>
              <a:ext cx="488325" cy="8525792"/>
            </a:xfrm>
            <a:prstGeom prst="bentConnector3">
              <a:avLst>
                <a:gd name="adj1" fmla="val 50000"/>
              </a:avLst>
            </a:prstGeom>
            <a:noFill/>
            <a:ln w="38100" cap="flat" cmpd="sng">
              <a:solidFill>
                <a:schemeClr val="dk2"/>
              </a:solidFill>
              <a:prstDash val="solid"/>
              <a:round/>
              <a:headEnd type="none" w="sm" len="sm"/>
              <a:tailEnd type="none" w="sm" len="sm"/>
            </a:ln>
          </p:spPr>
        </p:cxnSp>
        <p:cxnSp>
          <p:nvCxnSpPr>
            <p:cNvPr id="16" name="Google Shape;1096;p44">
              <a:extLst>
                <a:ext uri="{FF2B5EF4-FFF2-40B4-BE49-F238E27FC236}">
                  <a16:creationId xmlns:a16="http://schemas.microsoft.com/office/drawing/2014/main" id="{BBBF092C-6144-C011-154D-4EC54A58021C}"/>
                </a:ext>
              </a:extLst>
            </p:cNvPr>
            <p:cNvCxnSpPr>
              <a:cxnSpLocks/>
            </p:cNvCxnSpPr>
            <p:nvPr/>
          </p:nvCxnSpPr>
          <p:spPr>
            <a:xfrm rot="5400000" flipH="1" flipV="1">
              <a:off x="-3902103" y="-3553446"/>
              <a:ext cx="246215" cy="11137860"/>
            </a:xfrm>
            <a:prstGeom prst="bentConnector2">
              <a:avLst/>
            </a:prstGeom>
            <a:noFill/>
            <a:ln w="38100" cap="flat" cmpd="sng">
              <a:solidFill>
                <a:schemeClr val="dk2"/>
              </a:solidFill>
              <a:prstDash val="solid"/>
              <a:round/>
              <a:headEnd type="none" w="sm" len="sm"/>
              <a:tailEnd type="none" w="sm" len="sm"/>
            </a:ln>
          </p:spPr>
        </p:cxnSp>
      </p:grpSp>
      <p:sp>
        <p:nvSpPr>
          <p:cNvPr id="18" name="Google Shape;1098;p44">
            <a:extLst>
              <a:ext uri="{FF2B5EF4-FFF2-40B4-BE49-F238E27FC236}">
                <a16:creationId xmlns:a16="http://schemas.microsoft.com/office/drawing/2014/main" id="{7C47BD49-4954-B156-5B07-1A080A1DAD9A}"/>
              </a:ext>
            </a:extLst>
          </p:cNvPr>
          <p:cNvSpPr/>
          <p:nvPr/>
        </p:nvSpPr>
        <p:spPr>
          <a:xfrm>
            <a:off x="4230607" y="2848657"/>
            <a:ext cx="1613600" cy="630400"/>
          </a:xfrm>
          <a:prstGeom prst="roundRect">
            <a:avLst>
              <a:gd name="adj" fmla="val 0"/>
            </a:avLst>
          </a:prstGeom>
          <a:solidFill>
            <a:srgbClr val="FFC000"/>
          </a:solidFill>
          <a:ln>
            <a:noFill/>
          </a:ln>
        </p:spPr>
        <p:txBody>
          <a:bodyPr spcFirstLastPara="1" wrap="square" lIns="121900" tIns="121900" rIns="121900" bIns="121900" anchor="ctr" anchorCtr="0">
            <a:noAutofit/>
          </a:bodyPr>
          <a:lstStyle/>
          <a:p>
            <a:pPr algn="ctr">
              <a:buClr>
                <a:schemeClr val="dk1"/>
              </a:buClr>
              <a:buSzPts val="1100"/>
            </a:pPr>
            <a:r>
              <a:rPr lang="en" sz="1733" dirty="0">
                <a:solidFill>
                  <a:schemeClr val="lt1"/>
                </a:solidFill>
                <a:latin typeface="Open Sans"/>
                <a:ea typeface="Open Sans"/>
                <a:cs typeface="Open Sans"/>
                <a:sym typeface="Open Sans"/>
              </a:rPr>
              <a:t>JS</a:t>
            </a:r>
            <a:endParaRPr sz="1733" dirty="0">
              <a:solidFill>
                <a:schemeClr val="lt1"/>
              </a:solidFill>
              <a:latin typeface="Open Sans"/>
              <a:ea typeface="Open Sans"/>
              <a:cs typeface="Open Sans"/>
              <a:sym typeface="Open Sans"/>
            </a:endParaRPr>
          </a:p>
        </p:txBody>
      </p:sp>
      <p:cxnSp>
        <p:nvCxnSpPr>
          <p:cNvPr id="19" name="Google Shape;1099;p44">
            <a:extLst>
              <a:ext uri="{FF2B5EF4-FFF2-40B4-BE49-F238E27FC236}">
                <a16:creationId xmlns:a16="http://schemas.microsoft.com/office/drawing/2014/main" id="{51B99871-7D40-A81D-695E-1A0EB05C4BCB}"/>
              </a:ext>
            </a:extLst>
          </p:cNvPr>
          <p:cNvCxnSpPr/>
          <p:nvPr/>
        </p:nvCxnSpPr>
        <p:spPr>
          <a:xfrm rot="5400000" flipH="1">
            <a:off x="3872036" y="1490657"/>
            <a:ext cx="651200" cy="2064800"/>
          </a:xfrm>
          <a:prstGeom prst="bentConnector3">
            <a:avLst>
              <a:gd name="adj1" fmla="val 49992"/>
            </a:avLst>
          </a:prstGeom>
          <a:noFill/>
          <a:ln w="38100" cap="flat" cmpd="sng">
            <a:solidFill>
              <a:schemeClr val="dk2"/>
            </a:solidFill>
            <a:prstDash val="solid"/>
            <a:round/>
            <a:headEnd type="none" w="sm" len="sm"/>
            <a:tailEnd type="none" w="sm" len="sm"/>
          </a:ln>
        </p:spPr>
      </p:cxnSp>
      <p:cxnSp>
        <p:nvCxnSpPr>
          <p:cNvPr id="20" name="Google Shape;1100;p44">
            <a:extLst>
              <a:ext uri="{FF2B5EF4-FFF2-40B4-BE49-F238E27FC236}">
                <a16:creationId xmlns:a16="http://schemas.microsoft.com/office/drawing/2014/main" id="{74D7D91B-55D7-FE12-566A-D82CE5191BB2}"/>
              </a:ext>
            </a:extLst>
          </p:cNvPr>
          <p:cNvCxnSpPr>
            <a:cxnSpLocks/>
          </p:cNvCxnSpPr>
          <p:nvPr/>
        </p:nvCxnSpPr>
        <p:spPr>
          <a:xfrm>
            <a:off x="3166253" y="2197457"/>
            <a:ext cx="0" cy="651200"/>
          </a:xfrm>
          <a:prstGeom prst="straightConnector1">
            <a:avLst/>
          </a:prstGeom>
          <a:noFill/>
          <a:ln w="38100" cap="flat" cmpd="sng">
            <a:solidFill>
              <a:schemeClr val="dk2"/>
            </a:solidFill>
            <a:prstDash val="solid"/>
            <a:round/>
            <a:headEnd type="none" w="med" len="med"/>
            <a:tailEnd type="none" w="med" len="med"/>
          </a:ln>
        </p:spPr>
      </p:cxnSp>
      <p:sp>
        <p:nvSpPr>
          <p:cNvPr id="37" name="Google Shape;1089;p44">
            <a:extLst>
              <a:ext uri="{FF2B5EF4-FFF2-40B4-BE49-F238E27FC236}">
                <a16:creationId xmlns:a16="http://schemas.microsoft.com/office/drawing/2014/main" id="{EACD069E-A214-4936-8588-F0C4048FA6BF}"/>
              </a:ext>
            </a:extLst>
          </p:cNvPr>
          <p:cNvSpPr/>
          <p:nvPr/>
        </p:nvSpPr>
        <p:spPr>
          <a:xfrm>
            <a:off x="7073347" y="2867441"/>
            <a:ext cx="1613600" cy="630400"/>
          </a:xfrm>
          <a:prstGeom prst="roundRect">
            <a:avLst>
              <a:gd name="adj" fmla="val 0"/>
            </a:avLst>
          </a:pr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r>
              <a:rPr lang="en" sz="1733" dirty="0">
                <a:solidFill>
                  <a:schemeClr val="lt1"/>
                </a:solidFill>
                <a:latin typeface="Open Sans"/>
                <a:ea typeface="Open Sans"/>
                <a:cs typeface="Open Sans"/>
                <a:sym typeface="Open Sans"/>
              </a:rPr>
              <a:t>PYTHON</a:t>
            </a:r>
            <a:endParaRPr sz="1733" dirty="0">
              <a:solidFill>
                <a:schemeClr val="lt1"/>
              </a:solidFill>
              <a:latin typeface="Open Sans"/>
              <a:ea typeface="Open Sans"/>
              <a:cs typeface="Open Sans"/>
              <a:sym typeface="Open Sans"/>
            </a:endParaRPr>
          </a:p>
        </p:txBody>
      </p:sp>
      <p:sp>
        <p:nvSpPr>
          <p:cNvPr id="23" name="Google Shape;1090;p44">
            <a:extLst>
              <a:ext uri="{FF2B5EF4-FFF2-40B4-BE49-F238E27FC236}">
                <a16:creationId xmlns:a16="http://schemas.microsoft.com/office/drawing/2014/main" id="{12A9330A-43E3-6297-F10F-B251158AD95A}"/>
              </a:ext>
            </a:extLst>
          </p:cNvPr>
          <p:cNvSpPr/>
          <p:nvPr/>
        </p:nvSpPr>
        <p:spPr>
          <a:xfrm>
            <a:off x="4230607" y="3736589"/>
            <a:ext cx="1728572" cy="642884"/>
          </a:xfrm>
          <a:prstGeom prst="roundRect">
            <a:avLst>
              <a:gd name="adj" fmla="val 0"/>
            </a:avLst>
          </a:prstGeom>
          <a:solidFill>
            <a:srgbClr val="92D050"/>
          </a:solidFill>
          <a:ln>
            <a:noFill/>
          </a:ln>
        </p:spPr>
        <p:txBody>
          <a:bodyPr spcFirstLastPara="1" wrap="square" lIns="121900" tIns="121900" rIns="121900" bIns="121900" anchor="ctr" anchorCtr="0">
            <a:noAutofit/>
          </a:bodyPr>
          <a:lstStyle/>
          <a:p>
            <a:pPr algn="ctr">
              <a:buClr>
                <a:schemeClr val="dk1"/>
              </a:buClr>
              <a:buSzPts val="1100"/>
            </a:pPr>
            <a:r>
              <a:rPr lang="en" sz="1733" dirty="0">
                <a:solidFill>
                  <a:schemeClr val="lt1"/>
                </a:solidFill>
                <a:latin typeface="Open Sans"/>
                <a:ea typeface="Open Sans"/>
                <a:cs typeface="Open Sans"/>
                <a:sym typeface="Open Sans"/>
              </a:rPr>
              <a:t>Jquery/Echart</a:t>
            </a:r>
            <a:endParaRPr sz="1733" dirty="0">
              <a:solidFill>
                <a:schemeClr val="lt1"/>
              </a:solidFill>
              <a:latin typeface="Open Sans"/>
              <a:ea typeface="Open Sans"/>
              <a:cs typeface="Open Sans"/>
              <a:sym typeface="Open Sans"/>
            </a:endParaRPr>
          </a:p>
        </p:txBody>
      </p:sp>
      <p:sp>
        <p:nvSpPr>
          <p:cNvPr id="27" name="Google Shape;1089;p44">
            <a:extLst>
              <a:ext uri="{FF2B5EF4-FFF2-40B4-BE49-F238E27FC236}">
                <a16:creationId xmlns:a16="http://schemas.microsoft.com/office/drawing/2014/main" id="{B7644D5D-567D-DF46-1F00-42E5CB420091}"/>
              </a:ext>
            </a:extLst>
          </p:cNvPr>
          <p:cNvSpPr/>
          <p:nvPr/>
        </p:nvSpPr>
        <p:spPr>
          <a:xfrm>
            <a:off x="4230607" y="4638424"/>
            <a:ext cx="1728572" cy="630400"/>
          </a:xfrm>
          <a:prstGeom prst="roundRect">
            <a:avLst>
              <a:gd name="adj" fmla="val 0"/>
            </a:avLst>
          </a:prstGeom>
          <a:solidFill>
            <a:srgbClr val="92D050"/>
          </a:solidFill>
          <a:ln>
            <a:noFill/>
          </a:ln>
        </p:spPr>
        <p:txBody>
          <a:bodyPr spcFirstLastPara="1" wrap="square" lIns="121900" tIns="121900" rIns="121900" bIns="121900" anchor="ctr" anchorCtr="0">
            <a:noAutofit/>
          </a:bodyPr>
          <a:lstStyle/>
          <a:p>
            <a:pPr algn="ctr">
              <a:buClr>
                <a:schemeClr val="dk1"/>
              </a:buClr>
              <a:buSzPts val="1100"/>
            </a:pPr>
            <a:r>
              <a:rPr lang="en" sz="1733" dirty="0">
                <a:solidFill>
                  <a:schemeClr val="lt1"/>
                </a:solidFill>
                <a:latin typeface="Open Sans"/>
                <a:ea typeface="Open Sans"/>
                <a:cs typeface="Open Sans"/>
                <a:sym typeface="Open Sans"/>
              </a:rPr>
              <a:t>Ajax</a:t>
            </a:r>
            <a:endParaRPr sz="1733" dirty="0">
              <a:solidFill>
                <a:schemeClr val="lt1"/>
              </a:solidFill>
              <a:latin typeface="Open Sans"/>
              <a:ea typeface="Open Sans"/>
              <a:cs typeface="Open Sans"/>
              <a:sym typeface="Open Sans"/>
            </a:endParaRPr>
          </a:p>
        </p:txBody>
      </p:sp>
      <p:cxnSp>
        <p:nvCxnSpPr>
          <p:cNvPr id="31" name="Google Shape;1100;p44">
            <a:extLst>
              <a:ext uri="{FF2B5EF4-FFF2-40B4-BE49-F238E27FC236}">
                <a16:creationId xmlns:a16="http://schemas.microsoft.com/office/drawing/2014/main" id="{71D0B13D-E94F-231C-8D8E-68FCF67911AE}"/>
              </a:ext>
            </a:extLst>
          </p:cNvPr>
          <p:cNvCxnSpPr>
            <a:cxnSpLocks/>
          </p:cNvCxnSpPr>
          <p:nvPr/>
        </p:nvCxnSpPr>
        <p:spPr>
          <a:xfrm>
            <a:off x="5225936" y="4380893"/>
            <a:ext cx="0" cy="257531"/>
          </a:xfrm>
          <a:prstGeom prst="straightConnector1">
            <a:avLst/>
          </a:prstGeom>
          <a:noFill/>
          <a:ln w="38100" cap="flat" cmpd="sng">
            <a:solidFill>
              <a:schemeClr val="dk2"/>
            </a:solidFill>
            <a:prstDash val="solid"/>
            <a:round/>
            <a:headEnd type="none" w="med" len="med"/>
            <a:tailEnd type="none" w="med" len="med"/>
          </a:ln>
        </p:spPr>
      </p:cxnSp>
      <p:cxnSp>
        <p:nvCxnSpPr>
          <p:cNvPr id="35" name="Google Shape;1100;p44">
            <a:extLst>
              <a:ext uri="{FF2B5EF4-FFF2-40B4-BE49-F238E27FC236}">
                <a16:creationId xmlns:a16="http://schemas.microsoft.com/office/drawing/2014/main" id="{C71CCB0C-F8E0-3856-64FB-EC47DA1BAAA1}"/>
              </a:ext>
            </a:extLst>
          </p:cNvPr>
          <p:cNvCxnSpPr>
            <a:cxnSpLocks/>
          </p:cNvCxnSpPr>
          <p:nvPr/>
        </p:nvCxnSpPr>
        <p:spPr>
          <a:xfrm>
            <a:off x="5225936" y="3477351"/>
            <a:ext cx="0" cy="257531"/>
          </a:xfrm>
          <a:prstGeom prst="straightConnector1">
            <a:avLst/>
          </a:prstGeom>
          <a:noFill/>
          <a:ln w="38100" cap="flat" cmpd="sng">
            <a:solidFill>
              <a:schemeClr val="dk2"/>
            </a:solidFill>
            <a:prstDash val="solid"/>
            <a:round/>
            <a:headEnd type="none" w="med" len="med"/>
            <a:tailEnd type="none" w="med" len="med"/>
          </a:ln>
        </p:spPr>
      </p:cxnSp>
      <p:cxnSp>
        <p:nvCxnSpPr>
          <p:cNvPr id="41" name="Google Shape;1100;p44">
            <a:extLst>
              <a:ext uri="{FF2B5EF4-FFF2-40B4-BE49-F238E27FC236}">
                <a16:creationId xmlns:a16="http://schemas.microsoft.com/office/drawing/2014/main" id="{A3BD62E5-830E-3B53-5657-EADAC063A038}"/>
              </a:ext>
            </a:extLst>
          </p:cNvPr>
          <p:cNvCxnSpPr>
            <a:cxnSpLocks/>
          </p:cNvCxnSpPr>
          <p:nvPr/>
        </p:nvCxnSpPr>
        <p:spPr>
          <a:xfrm>
            <a:off x="7898261" y="3506380"/>
            <a:ext cx="0" cy="257531"/>
          </a:xfrm>
          <a:prstGeom prst="straightConnector1">
            <a:avLst/>
          </a:prstGeom>
          <a:noFill/>
          <a:ln w="38100" cap="flat" cmpd="sng">
            <a:solidFill>
              <a:schemeClr val="dk2"/>
            </a:solidFill>
            <a:prstDash val="solid"/>
            <a:round/>
            <a:headEnd type="none" w="med" len="med"/>
            <a:tailEnd type="none" w="med" len="med"/>
          </a:ln>
        </p:spPr>
      </p:cxnSp>
      <p:cxnSp>
        <p:nvCxnSpPr>
          <p:cNvPr id="42" name="Google Shape;1100;p44">
            <a:extLst>
              <a:ext uri="{FF2B5EF4-FFF2-40B4-BE49-F238E27FC236}">
                <a16:creationId xmlns:a16="http://schemas.microsoft.com/office/drawing/2014/main" id="{A271B010-5955-EC2E-A97E-0CFAD79A81F8}"/>
              </a:ext>
            </a:extLst>
          </p:cNvPr>
          <p:cNvCxnSpPr>
            <a:cxnSpLocks/>
          </p:cNvCxnSpPr>
          <p:nvPr/>
        </p:nvCxnSpPr>
        <p:spPr>
          <a:xfrm>
            <a:off x="10888192" y="3484183"/>
            <a:ext cx="0" cy="257531"/>
          </a:xfrm>
          <a:prstGeom prst="straightConnector1">
            <a:avLst/>
          </a:prstGeom>
          <a:noFill/>
          <a:ln w="38100" cap="flat" cmpd="sng">
            <a:solidFill>
              <a:schemeClr val="dk2"/>
            </a:solidFill>
            <a:prstDash val="solid"/>
            <a:round/>
            <a:headEnd type="none" w="med" len="med"/>
            <a:tailEnd type="none" w="med" len="med"/>
          </a:ln>
        </p:spPr>
      </p:cxnSp>
      <p:sp>
        <p:nvSpPr>
          <p:cNvPr id="44" name="Google Shape;1089;p44">
            <a:extLst>
              <a:ext uri="{FF2B5EF4-FFF2-40B4-BE49-F238E27FC236}">
                <a16:creationId xmlns:a16="http://schemas.microsoft.com/office/drawing/2014/main" id="{9D9EB45C-8B61-F75D-6929-8B4A36806C8D}"/>
              </a:ext>
            </a:extLst>
          </p:cNvPr>
          <p:cNvSpPr/>
          <p:nvPr/>
        </p:nvSpPr>
        <p:spPr>
          <a:xfrm>
            <a:off x="6262221" y="3919959"/>
            <a:ext cx="1530920" cy="630400"/>
          </a:xfrm>
          <a:prstGeom prst="roundRect">
            <a:avLst>
              <a:gd name="adj" fmla="val 0"/>
            </a:avLst>
          </a:prstGeom>
          <a:solidFill>
            <a:srgbClr val="92D050"/>
          </a:solidFill>
          <a:ln>
            <a:noFill/>
          </a:ln>
        </p:spPr>
        <p:txBody>
          <a:bodyPr spcFirstLastPara="1" wrap="square" lIns="121900" tIns="121900" rIns="121900" bIns="121900" anchor="ctr" anchorCtr="0">
            <a:noAutofit/>
          </a:bodyPr>
          <a:lstStyle/>
          <a:p>
            <a:pPr algn="ctr">
              <a:buClr>
                <a:schemeClr val="dk1"/>
              </a:buClr>
              <a:buSzPts val="1100"/>
            </a:pPr>
            <a:r>
              <a:rPr lang="en-AU" sz="1733" dirty="0">
                <a:solidFill>
                  <a:schemeClr val="lt1"/>
                </a:solidFill>
                <a:latin typeface="Open Sans"/>
                <a:ea typeface="Open Sans"/>
                <a:cs typeface="Open Sans"/>
                <a:sym typeface="Open Sans"/>
              </a:rPr>
              <a:t>App.py</a:t>
            </a:r>
            <a:endParaRPr sz="1733" dirty="0">
              <a:solidFill>
                <a:schemeClr val="lt1"/>
              </a:solidFill>
              <a:latin typeface="Open Sans"/>
              <a:ea typeface="Open Sans"/>
              <a:cs typeface="Open Sans"/>
              <a:sym typeface="Open Sans"/>
            </a:endParaRPr>
          </a:p>
        </p:txBody>
      </p:sp>
      <p:sp>
        <p:nvSpPr>
          <p:cNvPr id="46" name="Google Shape;1089;p44">
            <a:extLst>
              <a:ext uri="{FF2B5EF4-FFF2-40B4-BE49-F238E27FC236}">
                <a16:creationId xmlns:a16="http://schemas.microsoft.com/office/drawing/2014/main" id="{D452930E-8BDF-4598-2DAE-DF74E1045B49}"/>
              </a:ext>
            </a:extLst>
          </p:cNvPr>
          <p:cNvSpPr/>
          <p:nvPr/>
        </p:nvSpPr>
        <p:spPr>
          <a:xfrm>
            <a:off x="7975232" y="3915372"/>
            <a:ext cx="1525728" cy="634988"/>
          </a:xfrm>
          <a:prstGeom prst="roundRect">
            <a:avLst>
              <a:gd name="adj" fmla="val 0"/>
            </a:avLst>
          </a:prstGeom>
          <a:solidFill>
            <a:srgbClr val="92D050"/>
          </a:solidFill>
          <a:ln>
            <a:noFill/>
          </a:ln>
        </p:spPr>
        <p:txBody>
          <a:bodyPr spcFirstLastPara="1" wrap="square" lIns="121900" tIns="121900" rIns="121900" bIns="121900" anchor="ctr" anchorCtr="0">
            <a:noAutofit/>
          </a:bodyPr>
          <a:lstStyle/>
          <a:p>
            <a:pPr algn="ctr">
              <a:buClr>
                <a:schemeClr val="dk1"/>
              </a:buClr>
              <a:buSzPts val="1100"/>
            </a:pPr>
            <a:r>
              <a:rPr lang="en-AU" sz="1733" dirty="0">
                <a:solidFill>
                  <a:schemeClr val="lt1"/>
                </a:solidFill>
                <a:latin typeface="Open Sans"/>
                <a:ea typeface="Open Sans"/>
                <a:cs typeface="Open Sans"/>
                <a:sym typeface="Open Sans"/>
              </a:rPr>
              <a:t>Common.py</a:t>
            </a:r>
            <a:endParaRPr sz="1733" dirty="0">
              <a:solidFill>
                <a:schemeClr val="lt1"/>
              </a:solidFill>
              <a:latin typeface="Open Sans"/>
              <a:ea typeface="Open Sans"/>
              <a:cs typeface="Open Sans"/>
              <a:sym typeface="Open Sans"/>
            </a:endParaRPr>
          </a:p>
        </p:txBody>
      </p:sp>
      <p:grpSp>
        <p:nvGrpSpPr>
          <p:cNvPr id="47" name="Google Shape;1094;p44">
            <a:extLst>
              <a:ext uri="{FF2B5EF4-FFF2-40B4-BE49-F238E27FC236}">
                <a16:creationId xmlns:a16="http://schemas.microsoft.com/office/drawing/2014/main" id="{0C1DDC65-9014-A255-5466-77FD94A41BFB}"/>
              </a:ext>
            </a:extLst>
          </p:cNvPr>
          <p:cNvGrpSpPr/>
          <p:nvPr/>
        </p:nvGrpSpPr>
        <p:grpSpPr>
          <a:xfrm>
            <a:off x="7157942" y="3635145"/>
            <a:ext cx="1540207" cy="272640"/>
            <a:chOff x="-9347925" y="1650238"/>
            <a:chExt cx="15227450" cy="491865"/>
          </a:xfrm>
        </p:grpSpPr>
        <p:cxnSp>
          <p:nvCxnSpPr>
            <p:cNvPr id="48" name="Google Shape;1095;p44">
              <a:extLst>
                <a:ext uri="{FF2B5EF4-FFF2-40B4-BE49-F238E27FC236}">
                  <a16:creationId xmlns:a16="http://schemas.microsoft.com/office/drawing/2014/main" id="{63857F61-EF94-C682-6C39-9B153179B407}"/>
                </a:ext>
              </a:extLst>
            </p:cNvPr>
            <p:cNvCxnSpPr/>
            <p:nvPr/>
          </p:nvCxnSpPr>
          <p:spPr>
            <a:xfrm rot="16200000" flipH="1">
              <a:off x="1676961" y="-2064001"/>
              <a:ext cx="488325" cy="7916803"/>
            </a:xfrm>
            <a:prstGeom prst="bentConnector3">
              <a:avLst>
                <a:gd name="adj1" fmla="val 50000"/>
              </a:avLst>
            </a:prstGeom>
            <a:noFill/>
            <a:ln w="38100" cap="flat" cmpd="sng">
              <a:solidFill>
                <a:schemeClr val="dk2"/>
              </a:solidFill>
              <a:prstDash val="solid"/>
              <a:round/>
              <a:headEnd type="none" w="sm" len="sm"/>
              <a:tailEnd type="none" w="sm" len="sm"/>
            </a:ln>
          </p:spPr>
        </p:cxnSp>
        <p:cxnSp>
          <p:nvCxnSpPr>
            <p:cNvPr id="49" name="Google Shape;1096;p44">
              <a:extLst>
                <a:ext uri="{FF2B5EF4-FFF2-40B4-BE49-F238E27FC236}">
                  <a16:creationId xmlns:a16="http://schemas.microsoft.com/office/drawing/2014/main" id="{7226AD8A-CE28-C096-B401-1699ADD9E1B7}"/>
                </a:ext>
              </a:extLst>
            </p:cNvPr>
            <p:cNvCxnSpPr>
              <a:cxnSpLocks/>
            </p:cNvCxnSpPr>
            <p:nvPr/>
          </p:nvCxnSpPr>
          <p:spPr>
            <a:xfrm rot="5400000" flipH="1" flipV="1">
              <a:off x="-3902099" y="-3549937"/>
              <a:ext cx="246214" cy="11137866"/>
            </a:xfrm>
            <a:prstGeom prst="bentConnector2">
              <a:avLst/>
            </a:prstGeom>
            <a:noFill/>
            <a:ln w="38100" cap="flat" cmpd="sng">
              <a:solidFill>
                <a:schemeClr val="dk2"/>
              </a:solidFill>
              <a:prstDash val="solid"/>
              <a:round/>
              <a:headEnd type="none" w="sm" len="sm"/>
              <a:tailEnd type="none" w="sm" len="sm"/>
            </a:ln>
          </p:spPr>
        </p:cxnSp>
      </p:grpSp>
      <p:sp>
        <p:nvSpPr>
          <p:cNvPr id="9" name="Google Shape;1089;p44">
            <a:extLst>
              <a:ext uri="{FF2B5EF4-FFF2-40B4-BE49-F238E27FC236}">
                <a16:creationId xmlns:a16="http://schemas.microsoft.com/office/drawing/2014/main" id="{12769EB2-6DE4-4EFE-2093-C12D5E404C8B}"/>
              </a:ext>
            </a:extLst>
          </p:cNvPr>
          <p:cNvSpPr/>
          <p:nvPr/>
        </p:nvSpPr>
        <p:spPr>
          <a:xfrm>
            <a:off x="10156568" y="4638424"/>
            <a:ext cx="1530920" cy="630400"/>
          </a:xfrm>
          <a:prstGeom prst="roundRect">
            <a:avLst>
              <a:gd name="adj" fmla="val 0"/>
            </a:avLst>
          </a:prstGeom>
          <a:solidFill>
            <a:srgbClr val="92D050"/>
          </a:solidFill>
          <a:ln>
            <a:noFill/>
          </a:ln>
        </p:spPr>
        <p:txBody>
          <a:bodyPr spcFirstLastPara="1" wrap="square" lIns="121900" tIns="121900" rIns="121900" bIns="121900" anchor="ctr" anchorCtr="0">
            <a:noAutofit/>
          </a:bodyPr>
          <a:lstStyle/>
          <a:p>
            <a:pPr algn="ctr">
              <a:buClr>
                <a:schemeClr val="dk1"/>
              </a:buClr>
              <a:buSzPts val="1100"/>
            </a:pPr>
            <a:r>
              <a:rPr lang="en-AU" sz="1733" dirty="0">
                <a:solidFill>
                  <a:schemeClr val="lt1"/>
                </a:solidFill>
                <a:latin typeface="Open Sans"/>
                <a:ea typeface="Open Sans"/>
                <a:cs typeface="Open Sans"/>
                <a:sym typeface="Open Sans"/>
              </a:rPr>
              <a:t>App.py</a:t>
            </a:r>
            <a:endParaRPr sz="1733" dirty="0">
              <a:solidFill>
                <a:schemeClr val="lt1"/>
              </a:solidFill>
              <a:latin typeface="Open Sans"/>
              <a:ea typeface="Open Sans"/>
              <a:cs typeface="Open Sans"/>
              <a:sym typeface="Open Sans"/>
            </a:endParaRPr>
          </a:p>
        </p:txBody>
      </p:sp>
      <p:cxnSp>
        <p:nvCxnSpPr>
          <p:cNvPr id="17" name="Google Shape;1100;p44">
            <a:extLst>
              <a:ext uri="{FF2B5EF4-FFF2-40B4-BE49-F238E27FC236}">
                <a16:creationId xmlns:a16="http://schemas.microsoft.com/office/drawing/2014/main" id="{7FCF5B17-E599-9186-499B-14356A48C3F5}"/>
              </a:ext>
            </a:extLst>
          </p:cNvPr>
          <p:cNvCxnSpPr>
            <a:cxnSpLocks/>
          </p:cNvCxnSpPr>
          <p:nvPr/>
        </p:nvCxnSpPr>
        <p:spPr>
          <a:xfrm>
            <a:off x="10894684" y="4366987"/>
            <a:ext cx="0" cy="257531"/>
          </a:xfrm>
          <a:prstGeom prst="straightConnector1">
            <a:avLst/>
          </a:prstGeom>
          <a:noFill/>
          <a:ln w="38100" cap="flat" cmpd="sng">
            <a:solidFill>
              <a:schemeClr val="dk2"/>
            </a:solidFill>
            <a:prstDash val="solid"/>
            <a:round/>
            <a:headEnd type="none" w="med" len="med"/>
            <a:tailEnd type="none" w="med" len="med"/>
          </a:ln>
        </p:spPr>
      </p:cxnSp>
      <p:sp>
        <p:nvSpPr>
          <p:cNvPr id="21" name="Google Shape;1089;p44">
            <a:extLst>
              <a:ext uri="{FF2B5EF4-FFF2-40B4-BE49-F238E27FC236}">
                <a16:creationId xmlns:a16="http://schemas.microsoft.com/office/drawing/2014/main" id="{A6FCDBF9-8F7B-0ABE-9616-2E72C8A0D2F8}"/>
              </a:ext>
            </a:extLst>
          </p:cNvPr>
          <p:cNvSpPr/>
          <p:nvPr/>
        </p:nvSpPr>
        <p:spPr>
          <a:xfrm>
            <a:off x="10041884" y="3751038"/>
            <a:ext cx="1663475" cy="593189"/>
          </a:xfrm>
          <a:prstGeom prst="roundRect">
            <a:avLst>
              <a:gd name="adj" fmla="val 0"/>
            </a:avLst>
          </a:prstGeom>
          <a:solidFill>
            <a:srgbClr val="92D050"/>
          </a:solidFill>
          <a:ln>
            <a:noFill/>
          </a:ln>
        </p:spPr>
        <p:txBody>
          <a:bodyPr spcFirstLastPara="1" wrap="square" lIns="121900" tIns="121900" rIns="121900" bIns="121900" anchor="ctr" anchorCtr="0">
            <a:noAutofit/>
          </a:bodyPr>
          <a:lstStyle/>
          <a:p>
            <a:pPr algn="ctr">
              <a:buClr>
                <a:schemeClr val="dk1"/>
              </a:buClr>
              <a:buSzPts val="1100"/>
            </a:pPr>
            <a:r>
              <a:rPr lang="en-AU" sz="1733" dirty="0">
                <a:solidFill>
                  <a:schemeClr val="lt1"/>
                </a:solidFill>
                <a:latin typeface="Open Sans"/>
                <a:ea typeface="Open Sans"/>
                <a:cs typeface="Open Sans"/>
                <a:sym typeface="Open Sans"/>
              </a:rPr>
              <a:t>Flask</a:t>
            </a:r>
            <a:endParaRPr sz="1733"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38364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AF02F-EB54-BB9D-F1B5-659DACBCBC9A}"/>
              </a:ext>
            </a:extLst>
          </p:cNvPr>
          <p:cNvSpPr>
            <a:spLocks noGrp="1"/>
          </p:cNvSpPr>
          <p:nvPr>
            <p:ph idx="1"/>
          </p:nvPr>
        </p:nvSpPr>
        <p:spPr/>
        <p:txBody>
          <a:bodyPr>
            <a:normAutofit/>
          </a:bodyPr>
          <a:lstStyle/>
          <a:p>
            <a:r>
              <a:rPr lang="en-AU" sz="1400" dirty="0"/>
              <a:t>We have chosen our theme to be based on where dinosaur bones/fossils have been found around the world and which Family/Genus these dinosaurs belonged to. </a:t>
            </a:r>
          </a:p>
          <a:p>
            <a:r>
              <a:rPr lang="en-AU" sz="1400" dirty="0"/>
              <a:t>The approach we took was to export data using both an API call and </a:t>
            </a:r>
            <a:r>
              <a:rPr lang="en-AU" sz="1400"/>
              <a:t>Web Scraping </a:t>
            </a:r>
            <a:r>
              <a:rPr lang="en-AU" sz="1400" dirty="0"/>
              <a:t>techniques followed using SQLite as our database. </a:t>
            </a:r>
          </a:p>
          <a:p>
            <a:r>
              <a:rPr lang="en-AU" sz="1400" dirty="0"/>
              <a:t>We’ve created a HTML and JS dashboard containing a menu along with multiple charts, that can be updated from the data stored in our database.</a:t>
            </a:r>
          </a:p>
          <a:p>
            <a:r>
              <a:rPr lang="en-AU" sz="1400" dirty="0"/>
              <a:t>We’ve used graphs from the </a:t>
            </a:r>
            <a:r>
              <a:rPr lang="en-AU" sz="1400" b="0" i="0" dirty="0">
                <a:solidFill>
                  <a:srgbClr val="1D1C1D"/>
                </a:solidFill>
                <a:effectLst/>
              </a:rPr>
              <a:t>Echart.JS Library in our dashboard.</a:t>
            </a:r>
            <a:endParaRPr lang="en-AU" sz="1400" dirty="0">
              <a:highlight>
                <a:srgbClr val="FF00FF"/>
              </a:highlight>
            </a:endParaRPr>
          </a:p>
          <a:p>
            <a:r>
              <a:rPr lang="en-AU" sz="1400" dirty="0"/>
              <a:t>Our data contains 1000’s of records but we have reduced this by removing non-dinosaur fossils as they wouldn’t fit onto the Heroku server.</a:t>
            </a:r>
          </a:p>
        </p:txBody>
      </p:sp>
      <p:sp>
        <p:nvSpPr>
          <p:cNvPr id="5" name="TextBox 4">
            <a:extLst>
              <a:ext uri="{FF2B5EF4-FFF2-40B4-BE49-F238E27FC236}">
                <a16:creationId xmlns:a16="http://schemas.microsoft.com/office/drawing/2014/main" id="{46F30033-E8AC-6281-4B39-54FD87E331E9}"/>
              </a:ext>
            </a:extLst>
          </p:cNvPr>
          <p:cNvSpPr txBox="1"/>
          <p:nvPr/>
        </p:nvSpPr>
        <p:spPr>
          <a:xfrm>
            <a:off x="2212874" y="816638"/>
            <a:ext cx="6100354" cy="646331"/>
          </a:xfrm>
          <a:prstGeom prst="rect">
            <a:avLst/>
          </a:prstGeom>
          <a:noFill/>
        </p:spPr>
        <p:txBody>
          <a:bodyPr wrap="square">
            <a:spAutoFit/>
          </a:bodyPr>
          <a:lstStyle/>
          <a:p>
            <a:r>
              <a:rPr lang="en-AU" sz="3600" dirty="0">
                <a:solidFill>
                  <a:schemeClr val="accent5"/>
                </a:solidFill>
              </a:rPr>
              <a:t>Jurassic Project Outline</a:t>
            </a:r>
            <a:endParaRPr lang="en-AU" sz="3600" dirty="0"/>
          </a:p>
        </p:txBody>
      </p:sp>
    </p:spTree>
    <p:extLst>
      <p:ext uri="{BB962C8B-B14F-4D97-AF65-F5344CB8AC3E}">
        <p14:creationId xmlns:p14="http://schemas.microsoft.com/office/powerpoint/2010/main" val="151079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52F2-4A9D-F5BF-DBBD-80D54D6E9DB0}"/>
              </a:ext>
            </a:extLst>
          </p:cNvPr>
          <p:cNvSpPr>
            <a:spLocks noGrp="1"/>
          </p:cNvSpPr>
          <p:nvPr>
            <p:ph type="title"/>
          </p:nvPr>
        </p:nvSpPr>
        <p:spPr>
          <a:xfrm>
            <a:off x="537553" y="277621"/>
            <a:ext cx="8596668" cy="537768"/>
          </a:xfrm>
        </p:spPr>
        <p:txBody>
          <a:bodyPr>
            <a:normAutofit fontScale="90000"/>
          </a:bodyPr>
          <a:lstStyle/>
          <a:p>
            <a:pPr algn="ctr"/>
            <a:r>
              <a:rPr lang="en-AU" dirty="0">
                <a:solidFill>
                  <a:schemeClr val="tx1"/>
                </a:solidFill>
              </a:rPr>
              <a:t>Functionally Table</a:t>
            </a:r>
          </a:p>
        </p:txBody>
      </p:sp>
      <p:sp>
        <p:nvSpPr>
          <p:cNvPr id="5" name="Rectangle 4">
            <a:extLst>
              <a:ext uri="{FF2B5EF4-FFF2-40B4-BE49-F238E27FC236}">
                <a16:creationId xmlns:a16="http://schemas.microsoft.com/office/drawing/2014/main" id="{501E38AA-356C-18D9-8674-9356649AC7A2}"/>
              </a:ext>
            </a:extLst>
          </p:cNvPr>
          <p:cNvSpPr/>
          <p:nvPr/>
        </p:nvSpPr>
        <p:spPr>
          <a:xfrm>
            <a:off x="2551981" y="1234731"/>
            <a:ext cx="1863745" cy="537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API Call </a:t>
            </a:r>
          </a:p>
        </p:txBody>
      </p:sp>
      <p:sp>
        <p:nvSpPr>
          <p:cNvPr id="6" name="Rectangle 5">
            <a:extLst>
              <a:ext uri="{FF2B5EF4-FFF2-40B4-BE49-F238E27FC236}">
                <a16:creationId xmlns:a16="http://schemas.microsoft.com/office/drawing/2014/main" id="{7051FCBD-E90A-CF35-6F5F-5611CA3E172D}"/>
              </a:ext>
            </a:extLst>
          </p:cNvPr>
          <p:cNvSpPr/>
          <p:nvPr/>
        </p:nvSpPr>
        <p:spPr>
          <a:xfrm>
            <a:off x="5469898" y="1234731"/>
            <a:ext cx="1863745" cy="537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Web Scraping</a:t>
            </a:r>
          </a:p>
        </p:txBody>
      </p:sp>
      <p:cxnSp>
        <p:nvCxnSpPr>
          <p:cNvPr id="8" name="Straight Connector 7">
            <a:extLst>
              <a:ext uri="{FF2B5EF4-FFF2-40B4-BE49-F238E27FC236}">
                <a16:creationId xmlns:a16="http://schemas.microsoft.com/office/drawing/2014/main" id="{B7678C60-1594-488D-149A-20A7F789FFA3}"/>
              </a:ext>
            </a:extLst>
          </p:cNvPr>
          <p:cNvCxnSpPr>
            <a:cxnSpLocks/>
            <a:stCxn id="5" idx="2"/>
          </p:cNvCxnSpPr>
          <p:nvPr/>
        </p:nvCxnSpPr>
        <p:spPr>
          <a:xfrm>
            <a:off x="3483854" y="1772499"/>
            <a:ext cx="0" cy="26985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899D3E1-36A1-0BE7-3EA4-0DD36F977B2B}"/>
              </a:ext>
            </a:extLst>
          </p:cNvPr>
          <p:cNvCxnSpPr>
            <a:cxnSpLocks/>
            <a:endCxn id="11" idx="0"/>
          </p:cNvCxnSpPr>
          <p:nvPr/>
        </p:nvCxnSpPr>
        <p:spPr>
          <a:xfrm>
            <a:off x="6401771" y="1777291"/>
            <a:ext cx="8" cy="269855"/>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CDEC82B1-9546-809E-292E-FF21B99CACC1}"/>
              </a:ext>
            </a:extLst>
          </p:cNvPr>
          <p:cNvSpPr/>
          <p:nvPr/>
        </p:nvSpPr>
        <p:spPr>
          <a:xfrm>
            <a:off x="2551981" y="2042354"/>
            <a:ext cx="1863729" cy="1219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Database 1</a:t>
            </a:r>
          </a:p>
          <a:p>
            <a:pPr algn="ctr"/>
            <a:r>
              <a:rPr lang="en-AU" sz="1200" dirty="0">
                <a:solidFill>
                  <a:schemeClr val="tx1"/>
                </a:solidFill>
              </a:rPr>
              <a:t>EAG</a:t>
            </a:r>
          </a:p>
          <a:p>
            <a:pPr algn="ctr"/>
            <a:r>
              <a:rPr lang="en-AU" sz="1200" dirty="0">
                <a:solidFill>
                  <a:schemeClr val="tx1"/>
                </a:solidFill>
              </a:rPr>
              <a:t>LAG</a:t>
            </a:r>
          </a:p>
          <a:p>
            <a:pPr algn="ctr"/>
            <a:r>
              <a:rPr lang="en-AU" sz="1200" dirty="0">
                <a:solidFill>
                  <a:schemeClr val="tx1"/>
                </a:solidFill>
              </a:rPr>
              <a:t>Genus</a:t>
            </a:r>
          </a:p>
          <a:p>
            <a:pPr algn="ctr"/>
            <a:r>
              <a:rPr lang="en-AU" sz="1200" dirty="0">
                <a:solidFill>
                  <a:schemeClr val="tx1"/>
                </a:solidFill>
              </a:rPr>
              <a:t>LAT</a:t>
            </a:r>
          </a:p>
          <a:p>
            <a:pPr algn="ctr"/>
            <a:r>
              <a:rPr lang="en-AU" sz="1200" dirty="0">
                <a:solidFill>
                  <a:schemeClr val="tx1"/>
                </a:solidFill>
              </a:rPr>
              <a:t>LNG</a:t>
            </a:r>
          </a:p>
        </p:txBody>
      </p:sp>
      <p:sp>
        <p:nvSpPr>
          <p:cNvPr id="11" name="Rectangle 10">
            <a:extLst>
              <a:ext uri="{FF2B5EF4-FFF2-40B4-BE49-F238E27FC236}">
                <a16:creationId xmlns:a16="http://schemas.microsoft.com/office/drawing/2014/main" id="{DDC33240-D43D-EF7A-9295-C1524BD6CE34}"/>
              </a:ext>
            </a:extLst>
          </p:cNvPr>
          <p:cNvSpPr/>
          <p:nvPr/>
        </p:nvSpPr>
        <p:spPr>
          <a:xfrm>
            <a:off x="5469914" y="2047146"/>
            <a:ext cx="1863729" cy="121440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Database 2</a:t>
            </a:r>
          </a:p>
          <a:p>
            <a:pPr algn="ctr"/>
            <a:r>
              <a:rPr lang="en-AU" sz="1200" dirty="0">
                <a:solidFill>
                  <a:schemeClr val="tx1"/>
                </a:solidFill>
              </a:rPr>
              <a:t>Genus</a:t>
            </a:r>
          </a:p>
          <a:p>
            <a:pPr algn="ctr"/>
            <a:r>
              <a:rPr lang="en-AU" sz="1200" dirty="0">
                <a:solidFill>
                  <a:schemeClr val="tx1"/>
                </a:solidFill>
              </a:rPr>
              <a:t>7 Groups</a:t>
            </a:r>
          </a:p>
        </p:txBody>
      </p:sp>
      <p:cxnSp>
        <p:nvCxnSpPr>
          <p:cNvPr id="13" name="Straight Connector 12">
            <a:extLst>
              <a:ext uri="{FF2B5EF4-FFF2-40B4-BE49-F238E27FC236}">
                <a16:creationId xmlns:a16="http://schemas.microsoft.com/office/drawing/2014/main" id="{A99404C8-B4BA-A819-A3AA-70E391017781}"/>
              </a:ext>
            </a:extLst>
          </p:cNvPr>
          <p:cNvCxnSpPr>
            <a:cxnSpLocks/>
            <a:stCxn id="10" idx="2"/>
          </p:cNvCxnSpPr>
          <p:nvPr/>
        </p:nvCxnSpPr>
        <p:spPr>
          <a:xfrm>
            <a:off x="3483846" y="3261554"/>
            <a:ext cx="1520124" cy="27543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85A5512-5A46-04EF-7C3C-B559ECD2E99B}"/>
              </a:ext>
            </a:extLst>
          </p:cNvPr>
          <p:cNvCxnSpPr>
            <a:cxnSpLocks/>
            <a:stCxn id="11" idx="2"/>
          </p:cNvCxnSpPr>
          <p:nvPr/>
        </p:nvCxnSpPr>
        <p:spPr>
          <a:xfrm flipH="1">
            <a:off x="4997166" y="3261554"/>
            <a:ext cx="1404613" cy="28022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1033EB0-464D-E1DC-9D1F-C50A0C73E536}"/>
              </a:ext>
            </a:extLst>
          </p:cNvPr>
          <p:cNvCxnSpPr/>
          <p:nvPr/>
        </p:nvCxnSpPr>
        <p:spPr>
          <a:xfrm>
            <a:off x="4997167" y="4018701"/>
            <a:ext cx="0" cy="232968"/>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B72D7B46-493B-2819-D514-2203DF85B051}"/>
              </a:ext>
            </a:extLst>
          </p:cNvPr>
          <p:cNvSpPr/>
          <p:nvPr/>
        </p:nvSpPr>
        <p:spPr>
          <a:xfrm>
            <a:off x="4065293" y="3713901"/>
            <a:ext cx="1863745" cy="53776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Merged Database</a:t>
            </a:r>
          </a:p>
          <a:p>
            <a:pPr algn="ctr"/>
            <a:r>
              <a:rPr lang="en-AU" sz="1200" dirty="0">
                <a:solidFill>
                  <a:schemeClr val="tx1"/>
                </a:solidFill>
              </a:rPr>
              <a:t>Merged on Genus</a:t>
            </a:r>
          </a:p>
        </p:txBody>
      </p:sp>
      <p:cxnSp>
        <p:nvCxnSpPr>
          <p:cNvPr id="27" name="Straight Connector 26">
            <a:extLst>
              <a:ext uri="{FF2B5EF4-FFF2-40B4-BE49-F238E27FC236}">
                <a16:creationId xmlns:a16="http://schemas.microsoft.com/office/drawing/2014/main" id="{BC3BED04-96CB-F43E-71DA-1EFA15741057}"/>
              </a:ext>
            </a:extLst>
          </p:cNvPr>
          <p:cNvCxnSpPr>
            <a:endCxn id="19" idx="0"/>
          </p:cNvCxnSpPr>
          <p:nvPr/>
        </p:nvCxnSpPr>
        <p:spPr>
          <a:xfrm>
            <a:off x="4997165" y="3536990"/>
            <a:ext cx="1" cy="176911"/>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C3B50D3-4B14-E3AE-22C9-F61C54EB3EE3}"/>
              </a:ext>
            </a:extLst>
          </p:cNvPr>
          <p:cNvSpPr/>
          <p:nvPr/>
        </p:nvSpPr>
        <p:spPr>
          <a:xfrm>
            <a:off x="4065293" y="4490825"/>
            <a:ext cx="1863745" cy="53776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Flask API</a:t>
            </a:r>
          </a:p>
        </p:txBody>
      </p:sp>
      <p:sp>
        <p:nvSpPr>
          <p:cNvPr id="29" name="Rectangle 28">
            <a:extLst>
              <a:ext uri="{FF2B5EF4-FFF2-40B4-BE49-F238E27FC236}">
                <a16:creationId xmlns:a16="http://schemas.microsoft.com/office/drawing/2014/main" id="{78E12C7C-1E14-629B-E897-6A400F801C8B}"/>
              </a:ext>
            </a:extLst>
          </p:cNvPr>
          <p:cNvSpPr/>
          <p:nvPr/>
        </p:nvSpPr>
        <p:spPr>
          <a:xfrm>
            <a:off x="4065293" y="5236626"/>
            <a:ext cx="1863745" cy="53776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HTML Website</a:t>
            </a:r>
          </a:p>
        </p:txBody>
      </p:sp>
      <p:sp>
        <p:nvSpPr>
          <p:cNvPr id="30" name="Rectangle 29">
            <a:extLst>
              <a:ext uri="{FF2B5EF4-FFF2-40B4-BE49-F238E27FC236}">
                <a16:creationId xmlns:a16="http://schemas.microsoft.com/office/drawing/2014/main" id="{E8F6E707-E6B7-2119-0A40-CAABD8690640}"/>
              </a:ext>
            </a:extLst>
          </p:cNvPr>
          <p:cNvSpPr/>
          <p:nvPr/>
        </p:nvSpPr>
        <p:spPr>
          <a:xfrm>
            <a:off x="4065293" y="5982428"/>
            <a:ext cx="1863745" cy="53776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Heroku Upload</a:t>
            </a:r>
          </a:p>
        </p:txBody>
      </p:sp>
      <p:cxnSp>
        <p:nvCxnSpPr>
          <p:cNvPr id="32" name="Straight Connector 31">
            <a:extLst>
              <a:ext uri="{FF2B5EF4-FFF2-40B4-BE49-F238E27FC236}">
                <a16:creationId xmlns:a16="http://schemas.microsoft.com/office/drawing/2014/main" id="{E515CD15-A3A2-6407-422F-9F9FD2B23E2C}"/>
              </a:ext>
            </a:extLst>
          </p:cNvPr>
          <p:cNvCxnSpPr>
            <a:cxnSpLocks/>
            <a:stCxn id="19" idx="2"/>
            <a:endCxn id="28" idx="0"/>
          </p:cNvCxnSpPr>
          <p:nvPr/>
        </p:nvCxnSpPr>
        <p:spPr>
          <a:xfrm>
            <a:off x="4997166" y="4251669"/>
            <a:ext cx="0" cy="23915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12A7FD9-1EA0-3CDC-A505-7E3FBAB293EC}"/>
              </a:ext>
            </a:extLst>
          </p:cNvPr>
          <p:cNvCxnSpPr>
            <a:cxnSpLocks/>
            <a:endCxn id="29" idx="0"/>
          </p:cNvCxnSpPr>
          <p:nvPr/>
        </p:nvCxnSpPr>
        <p:spPr>
          <a:xfrm>
            <a:off x="4997165" y="5028593"/>
            <a:ext cx="1" cy="208033"/>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BC7DAB9-C33E-186A-A3B1-C44F3905D54D}"/>
              </a:ext>
            </a:extLst>
          </p:cNvPr>
          <p:cNvCxnSpPr>
            <a:cxnSpLocks/>
            <a:stCxn id="29" idx="2"/>
            <a:endCxn id="30" idx="0"/>
          </p:cNvCxnSpPr>
          <p:nvPr/>
        </p:nvCxnSpPr>
        <p:spPr>
          <a:xfrm>
            <a:off x="4997166" y="5774394"/>
            <a:ext cx="0" cy="2080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047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A00-18B8-CCE7-0F1F-84E5E328FA74}"/>
              </a:ext>
            </a:extLst>
          </p:cNvPr>
          <p:cNvSpPr>
            <a:spLocks noGrp="1"/>
          </p:cNvSpPr>
          <p:nvPr>
            <p:ph type="title"/>
          </p:nvPr>
        </p:nvSpPr>
        <p:spPr>
          <a:xfrm>
            <a:off x="688982" y="1272083"/>
            <a:ext cx="3504444" cy="4752550"/>
          </a:xfrm>
        </p:spPr>
        <p:txBody>
          <a:bodyPr>
            <a:normAutofit/>
          </a:bodyPr>
          <a:lstStyle/>
          <a:p>
            <a:br>
              <a:rPr lang="en-AU" sz="1600" dirty="0">
                <a:solidFill>
                  <a:schemeClr val="tx1"/>
                </a:solidFill>
              </a:rPr>
            </a:br>
            <a:br>
              <a:rPr lang="en-AU" sz="1600" dirty="0">
                <a:solidFill>
                  <a:schemeClr val="tx1"/>
                </a:solidFill>
              </a:rPr>
            </a:br>
            <a:r>
              <a:rPr lang="en-AU" sz="1400" dirty="0">
                <a:solidFill>
                  <a:schemeClr val="tx1"/>
                </a:solidFill>
              </a:rPr>
              <a:t>Using an API call we pulled the data of all the locations that fossils have been found across the world.</a:t>
            </a:r>
            <a:br>
              <a:rPr lang="en-AU" sz="1400" dirty="0">
                <a:solidFill>
                  <a:schemeClr val="tx1"/>
                </a:solidFill>
              </a:rPr>
            </a:br>
            <a:br>
              <a:rPr lang="en-AU" sz="1400" dirty="0">
                <a:solidFill>
                  <a:schemeClr val="tx1"/>
                </a:solidFill>
              </a:rPr>
            </a:br>
            <a:r>
              <a:rPr lang="en-AU" sz="1400" dirty="0">
                <a:solidFill>
                  <a:schemeClr val="tx1"/>
                </a:solidFill>
              </a:rPr>
              <a:t>From the pulled data we only kept specific data that either related to the family/group of the fossil, the location the fossil was found and age of the fossil.</a:t>
            </a:r>
            <a:br>
              <a:rPr lang="en-AU" sz="1400" dirty="0">
                <a:solidFill>
                  <a:schemeClr val="tx1"/>
                </a:solidFill>
              </a:rPr>
            </a:br>
            <a:br>
              <a:rPr lang="en-AU" sz="1400" dirty="0">
                <a:solidFill>
                  <a:schemeClr val="tx1"/>
                </a:solidFill>
              </a:rPr>
            </a:br>
            <a:r>
              <a:rPr lang="en-AU" sz="1400" dirty="0">
                <a:solidFill>
                  <a:schemeClr val="tx1"/>
                </a:solidFill>
              </a:rPr>
              <a:t>The location of the fossil is in latitude and longitude which is to be used in our map markers on our HTML page.</a:t>
            </a:r>
            <a:br>
              <a:rPr lang="en-AU" sz="1400" dirty="0">
                <a:solidFill>
                  <a:schemeClr val="tx1"/>
                </a:solidFill>
              </a:rPr>
            </a:br>
            <a:br>
              <a:rPr lang="en-AU" sz="1600" dirty="0">
                <a:solidFill>
                  <a:schemeClr val="tx1"/>
                </a:solidFill>
              </a:rPr>
            </a:br>
            <a:br>
              <a:rPr lang="en-AU" sz="1600" dirty="0">
                <a:solidFill>
                  <a:schemeClr val="tx1"/>
                </a:solidFill>
              </a:rPr>
            </a:br>
            <a:endParaRPr lang="en-AU" sz="1600" dirty="0">
              <a:solidFill>
                <a:schemeClr val="tx1"/>
              </a:solidFill>
            </a:endParaRPr>
          </a:p>
        </p:txBody>
      </p:sp>
      <p:pic>
        <p:nvPicPr>
          <p:cNvPr id="9" name="Content Placeholder 8">
            <a:extLst>
              <a:ext uri="{FF2B5EF4-FFF2-40B4-BE49-F238E27FC236}">
                <a16:creationId xmlns:a16="http://schemas.microsoft.com/office/drawing/2014/main" id="{2DCEFF37-5B51-F1F1-2CA4-64478F0EC636}"/>
              </a:ext>
            </a:extLst>
          </p:cNvPr>
          <p:cNvPicPr>
            <a:picLocks noGrp="1" noChangeAspect="1"/>
          </p:cNvPicPr>
          <p:nvPr>
            <p:ph idx="1"/>
          </p:nvPr>
        </p:nvPicPr>
        <p:blipFill>
          <a:blip r:embed="rId2"/>
          <a:stretch>
            <a:fillRect/>
          </a:stretch>
        </p:blipFill>
        <p:spPr>
          <a:xfrm>
            <a:off x="4700132" y="506515"/>
            <a:ext cx="4228373" cy="5962143"/>
          </a:xfrm>
        </p:spPr>
      </p:pic>
      <p:sp>
        <p:nvSpPr>
          <p:cNvPr id="11" name="Rectangle 10">
            <a:extLst>
              <a:ext uri="{FF2B5EF4-FFF2-40B4-BE49-F238E27FC236}">
                <a16:creationId xmlns:a16="http://schemas.microsoft.com/office/drawing/2014/main" id="{177C739F-B4A7-AA30-5597-4DE2AD500F46}"/>
              </a:ext>
            </a:extLst>
          </p:cNvPr>
          <p:cNvSpPr/>
          <p:nvPr/>
        </p:nvSpPr>
        <p:spPr>
          <a:xfrm>
            <a:off x="1368688" y="833367"/>
            <a:ext cx="1863745" cy="537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tx1"/>
                </a:solidFill>
              </a:rPr>
              <a:t>API Call </a:t>
            </a:r>
          </a:p>
        </p:txBody>
      </p:sp>
    </p:spTree>
    <p:extLst>
      <p:ext uri="{BB962C8B-B14F-4D97-AF65-F5344CB8AC3E}">
        <p14:creationId xmlns:p14="http://schemas.microsoft.com/office/powerpoint/2010/main" val="139763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3E63-7F68-68CE-6C2B-C70BE98EF693}"/>
              </a:ext>
            </a:extLst>
          </p:cNvPr>
          <p:cNvSpPr>
            <a:spLocks noGrp="1"/>
          </p:cNvSpPr>
          <p:nvPr>
            <p:ph type="title"/>
          </p:nvPr>
        </p:nvSpPr>
        <p:spPr>
          <a:xfrm>
            <a:off x="706383" y="1069882"/>
            <a:ext cx="8402671" cy="1138291"/>
          </a:xfrm>
        </p:spPr>
        <p:txBody>
          <a:bodyPr>
            <a:normAutofit fontScale="90000"/>
          </a:bodyPr>
          <a:lstStyle/>
          <a:p>
            <a:r>
              <a:rPr lang="en-AU" sz="1600" dirty="0">
                <a:solidFill>
                  <a:schemeClr val="tx1"/>
                </a:solidFill>
              </a:rPr>
              <a:t>Web scraping was used in order to separate the dinosaur fossils into the 7 major groups, as the original data didn’t separate the fossils into these categories. This was done because the 7 major groups are generally recognisable by both Scientists and even Children. The other categories are far too broad and would make it harder to understand and follow as there are literally 1000’s of different Genera. The 7 major categories are as follows</a:t>
            </a:r>
            <a:br>
              <a:rPr lang="en-AU" sz="1400" dirty="0">
                <a:solidFill>
                  <a:schemeClr val="tx1"/>
                </a:solidFill>
              </a:rPr>
            </a:br>
            <a:br>
              <a:rPr lang="en-AU" sz="1400" dirty="0">
                <a:solidFill>
                  <a:schemeClr val="tx1"/>
                </a:solidFill>
              </a:rPr>
            </a:br>
            <a:endParaRPr lang="en-AU" sz="1400" dirty="0">
              <a:solidFill>
                <a:schemeClr val="tx1"/>
              </a:solidFill>
            </a:endParaRPr>
          </a:p>
        </p:txBody>
      </p:sp>
      <p:sp>
        <p:nvSpPr>
          <p:cNvPr id="3" name="Content Placeholder 2">
            <a:extLst>
              <a:ext uri="{FF2B5EF4-FFF2-40B4-BE49-F238E27FC236}">
                <a16:creationId xmlns:a16="http://schemas.microsoft.com/office/drawing/2014/main" id="{4E43C2A6-52E4-A423-0946-ED010BF68AA5}"/>
              </a:ext>
            </a:extLst>
          </p:cNvPr>
          <p:cNvSpPr>
            <a:spLocks noGrp="1"/>
          </p:cNvSpPr>
          <p:nvPr>
            <p:ph idx="1"/>
          </p:nvPr>
        </p:nvSpPr>
        <p:spPr>
          <a:xfrm>
            <a:off x="251110" y="2630314"/>
            <a:ext cx="3889899" cy="2838614"/>
          </a:xfrm>
        </p:spPr>
        <p:txBody>
          <a:bodyPr>
            <a:normAutofit fontScale="85000" lnSpcReduction="20000"/>
          </a:bodyPr>
          <a:lstStyle/>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Theropods (T-rex etc.)</a:t>
            </a:r>
            <a:endParaRPr lang="en-AU" sz="1500" dirty="0">
              <a:effectLst/>
              <a:latin typeface="+mj-lt"/>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Sauropods (Big 4-leg herbivore dinosaurs like Brachiosaurus)</a:t>
            </a:r>
            <a:endParaRPr lang="en-AU" sz="1500" dirty="0">
              <a:effectLst/>
              <a:latin typeface="+mj-lt"/>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Stegosaurs (Plates on their back)</a:t>
            </a:r>
            <a:endParaRPr lang="en-AU" sz="1500" dirty="0">
              <a:effectLst/>
              <a:latin typeface="+mj-lt"/>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Ankylosaurs (Big club on the tail)</a:t>
            </a:r>
            <a:endParaRPr lang="en-AU" sz="1500" dirty="0">
              <a:effectLst/>
              <a:latin typeface="+mj-lt"/>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Ornithopods (2 leg herbivores)</a:t>
            </a:r>
            <a:endParaRPr lang="en-AU" sz="1500" dirty="0">
              <a:effectLst/>
              <a:latin typeface="+mj-lt"/>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Ceratopsians (Triceratops etc.)</a:t>
            </a:r>
            <a:endParaRPr lang="en-AU" sz="1500" dirty="0">
              <a:effectLst/>
              <a:latin typeface="+mj-lt"/>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SzPts val="1000"/>
              <a:buFont typeface="Symbol" panose="05050102010706020507" pitchFamily="18" charset="2"/>
              <a:buChar char=""/>
              <a:tabLst>
                <a:tab pos="457200" algn="l"/>
              </a:tabLst>
            </a:pPr>
            <a:r>
              <a:rPr lang="en-AU" sz="1500" dirty="0">
                <a:solidFill>
                  <a:srgbClr val="1D1C1D"/>
                </a:solidFill>
                <a:effectLst/>
                <a:latin typeface="+mj-lt"/>
                <a:ea typeface="Times New Roman" panose="02020603050405020304" pitchFamily="18" charset="0"/>
                <a:cs typeface="Times New Roman" panose="02020603050405020304" pitchFamily="18" charset="0"/>
              </a:rPr>
              <a:t>Pachycephalosaurs (Big hard plate on the head)</a:t>
            </a:r>
            <a:endParaRPr lang="en-AU" sz="1500" dirty="0">
              <a:effectLst/>
              <a:latin typeface="+mj-lt"/>
              <a:ea typeface="Calibri" panose="020F0502020204030204" pitchFamily="34" charset="0"/>
              <a:cs typeface="Times New Roman" panose="02020603050405020304" pitchFamily="18" charset="0"/>
            </a:endParaRPr>
          </a:p>
          <a:p>
            <a:endParaRPr lang="en-AU" dirty="0"/>
          </a:p>
        </p:txBody>
      </p:sp>
      <p:sp>
        <p:nvSpPr>
          <p:cNvPr id="8" name="AutoShape 2">
            <a:extLst>
              <a:ext uri="{FF2B5EF4-FFF2-40B4-BE49-F238E27FC236}">
                <a16:creationId xmlns:a16="http://schemas.microsoft.com/office/drawing/2014/main" id="{783061E5-0E3B-C69E-B3C6-2DF9CBCFDC77}"/>
              </a:ext>
            </a:extLst>
          </p:cNvPr>
          <p:cNvSpPr>
            <a:spLocks noChangeAspect="1" noChangeArrowheads="1"/>
          </p:cNvSpPr>
          <p:nvPr/>
        </p:nvSpPr>
        <p:spPr bwMode="auto">
          <a:xfrm>
            <a:off x="5943600" y="3276600"/>
            <a:ext cx="1942372" cy="19423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a:extLst>
              <a:ext uri="{FF2B5EF4-FFF2-40B4-BE49-F238E27FC236}">
                <a16:creationId xmlns:a16="http://schemas.microsoft.com/office/drawing/2014/main" id="{CA8C2B90-C239-5F8E-C74D-4F054550FAC4}"/>
              </a:ext>
            </a:extLst>
          </p:cNvPr>
          <p:cNvPicPr>
            <a:picLocks noChangeAspect="1"/>
          </p:cNvPicPr>
          <p:nvPr/>
        </p:nvPicPr>
        <p:blipFill>
          <a:blip r:embed="rId2"/>
          <a:stretch>
            <a:fillRect/>
          </a:stretch>
        </p:blipFill>
        <p:spPr>
          <a:xfrm>
            <a:off x="4426394" y="2360295"/>
            <a:ext cx="7472454" cy="4231451"/>
          </a:xfrm>
          <a:prstGeom prst="rect">
            <a:avLst/>
          </a:prstGeom>
        </p:spPr>
      </p:pic>
      <p:sp>
        <p:nvSpPr>
          <p:cNvPr id="11" name="Rectangle 10">
            <a:extLst>
              <a:ext uri="{FF2B5EF4-FFF2-40B4-BE49-F238E27FC236}">
                <a16:creationId xmlns:a16="http://schemas.microsoft.com/office/drawing/2014/main" id="{9B811068-CBE6-7BC9-BB97-8115421F469D}"/>
              </a:ext>
            </a:extLst>
          </p:cNvPr>
          <p:cNvSpPr/>
          <p:nvPr/>
        </p:nvSpPr>
        <p:spPr>
          <a:xfrm>
            <a:off x="3722637" y="321044"/>
            <a:ext cx="2159809" cy="537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tx1"/>
                </a:solidFill>
              </a:rPr>
              <a:t>Web Scraping</a:t>
            </a:r>
          </a:p>
        </p:txBody>
      </p:sp>
    </p:spTree>
    <p:extLst>
      <p:ext uri="{BB962C8B-B14F-4D97-AF65-F5344CB8AC3E}">
        <p14:creationId xmlns:p14="http://schemas.microsoft.com/office/powerpoint/2010/main" val="64011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0CE02-FAFD-F921-4C28-6FF87F2EAFD6}"/>
              </a:ext>
            </a:extLst>
          </p:cNvPr>
          <p:cNvSpPr>
            <a:spLocks noGrp="1"/>
          </p:cNvSpPr>
          <p:nvPr>
            <p:ph idx="1"/>
          </p:nvPr>
        </p:nvSpPr>
        <p:spPr>
          <a:xfrm>
            <a:off x="853463" y="1865069"/>
            <a:ext cx="8596668" cy="1792531"/>
          </a:xfrm>
        </p:spPr>
        <p:txBody>
          <a:bodyPr>
            <a:noAutofit/>
          </a:bodyPr>
          <a:lstStyle/>
          <a:p>
            <a:pPr algn="l">
              <a:buClrTx/>
              <a:buFont typeface="Arial" panose="020B0604020202020204" pitchFamily="34" charset="0"/>
              <a:buChar char="•"/>
            </a:pPr>
            <a:r>
              <a:rPr lang="en-US" sz="1400" b="0" i="0" dirty="0">
                <a:solidFill>
                  <a:srgbClr val="1D1C1D"/>
                </a:solidFill>
                <a:effectLst/>
                <a:latin typeface="Slack-Lato"/>
              </a:rPr>
              <a:t>First database: Data from API call</a:t>
            </a:r>
          </a:p>
          <a:p>
            <a:pPr lvl="1">
              <a:buClrTx/>
              <a:buFont typeface="Arial" panose="020B0604020202020204" pitchFamily="34" charset="0"/>
              <a:buChar char="•"/>
            </a:pPr>
            <a:r>
              <a:rPr lang="en-US" sz="1400" dirty="0">
                <a:solidFill>
                  <a:srgbClr val="1D1C1D"/>
                </a:solidFill>
                <a:latin typeface="Slack-Lato"/>
              </a:rPr>
              <a:t>Cleaned the data including </a:t>
            </a:r>
            <a:r>
              <a:rPr lang="en-US" sz="1400" b="0" i="0" dirty="0">
                <a:solidFill>
                  <a:srgbClr val="1D1C1D"/>
                </a:solidFill>
                <a:effectLst/>
                <a:latin typeface="Slack-Lato"/>
              </a:rPr>
              <a:t>dropping Family and Order columns </a:t>
            </a:r>
          </a:p>
          <a:p>
            <a:pPr lvl="1">
              <a:buClrTx/>
              <a:buFont typeface="Arial" panose="020B0604020202020204" pitchFamily="34" charset="0"/>
              <a:buChar char="•"/>
            </a:pPr>
            <a:r>
              <a:rPr lang="en-US" sz="1400" b="0" i="0" dirty="0">
                <a:solidFill>
                  <a:srgbClr val="1D1C1D"/>
                </a:solidFill>
                <a:effectLst/>
                <a:latin typeface="Slack-Lato"/>
              </a:rPr>
              <a:t>Fossils aren't able to be classified with certainty due to incompleteness</a:t>
            </a:r>
          </a:p>
          <a:p>
            <a:pPr algn="l">
              <a:buClrTx/>
              <a:buFont typeface="Arial" panose="020B0604020202020204" pitchFamily="34" charset="0"/>
              <a:buChar char="•"/>
            </a:pPr>
            <a:r>
              <a:rPr lang="en-US" sz="1400" b="0" i="0" dirty="0">
                <a:solidFill>
                  <a:srgbClr val="1D1C1D"/>
                </a:solidFill>
                <a:effectLst/>
                <a:latin typeface="Slack-Lato"/>
              </a:rPr>
              <a:t>Second database: Data from Web scraping</a:t>
            </a:r>
          </a:p>
          <a:p>
            <a:pPr lvl="1">
              <a:buClrTx/>
              <a:buFont typeface="Arial" panose="020B0604020202020204" pitchFamily="34" charset="0"/>
              <a:buChar char="•"/>
            </a:pPr>
            <a:r>
              <a:rPr lang="en-US" sz="1400" b="0" i="0" dirty="0">
                <a:solidFill>
                  <a:srgbClr val="1D1C1D"/>
                </a:solidFill>
                <a:effectLst/>
                <a:latin typeface="Slack-Lato"/>
              </a:rPr>
              <a:t>Dropped Scientific Name and Species columns </a:t>
            </a:r>
          </a:p>
        </p:txBody>
      </p:sp>
      <p:sp>
        <p:nvSpPr>
          <p:cNvPr id="4" name="Rectangle 3">
            <a:extLst>
              <a:ext uri="{FF2B5EF4-FFF2-40B4-BE49-F238E27FC236}">
                <a16:creationId xmlns:a16="http://schemas.microsoft.com/office/drawing/2014/main" id="{A3CAEE7E-20D2-8E4D-6089-8FF53A0C96C2}"/>
              </a:ext>
            </a:extLst>
          </p:cNvPr>
          <p:cNvSpPr/>
          <p:nvPr/>
        </p:nvSpPr>
        <p:spPr>
          <a:xfrm>
            <a:off x="3398431" y="751739"/>
            <a:ext cx="2697569" cy="53554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tx1"/>
                </a:solidFill>
              </a:rPr>
              <a:t>Database 1 &amp; 2</a:t>
            </a:r>
          </a:p>
        </p:txBody>
      </p:sp>
      <p:pic>
        <p:nvPicPr>
          <p:cNvPr id="5" name="Content Placeholder 5">
            <a:extLst>
              <a:ext uri="{FF2B5EF4-FFF2-40B4-BE49-F238E27FC236}">
                <a16:creationId xmlns:a16="http://schemas.microsoft.com/office/drawing/2014/main" id="{EB32C91D-0AE2-495A-4A74-3F78F08CAADB}"/>
              </a:ext>
            </a:extLst>
          </p:cNvPr>
          <p:cNvPicPr>
            <a:picLocks noChangeAspect="1"/>
          </p:cNvPicPr>
          <p:nvPr/>
        </p:nvPicPr>
        <p:blipFill>
          <a:blip r:embed="rId3"/>
          <a:stretch>
            <a:fillRect/>
          </a:stretch>
        </p:blipFill>
        <p:spPr>
          <a:xfrm>
            <a:off x="653230" y="4037563"/>
            <a:ext cx="8596312" cy="1466849"/>
          </a:xfrm>
          <a:prstGeom prst="rect">
            <a:avLst/>
          </a:prstGeom>
        </p:spPr>
      </p:pic>
    </p:spTree>
    <p:extLst>
      <p:ext uri="{BB962C8B-B14F-4D97-AF65-F5344CB8AC3E}">
        <p14:creationId xmlns:p14="http://schemas.microsoft.com/office/powerpoint/2010/main" val="212558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0CFB4-9FF5-48A1-645B-D00CB4A95350}"/>
              </a:ext>
            </a:extLst>
          </p:cNvPr>
          <p:cNvSpPr/>
          <p:nvPr/>
        </p:nvSpPr>
        <p:spPr>
          <a:xfrm>
            <a:off x="1559031" y="562369"/>
            <a:ext cx="2697569" cy="53554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tx1"/>
                </a:solidFill>
              </a:rPr>
              <a:t>Merged Database</a:t>
            </a:r>
          </a:p>
        </p:txBody>
      </p:sp>
      <p:sp>
        <p:nvSpPr>
          <p:cNvPr id="12" name="Rectangle 11">
            <a:extLst>
              <a:ext uri="{FF2B5EF4-FFF2-40B4-BE49-F238E27FC236}">
                <a16:creationId xmlns:a16="http://schemas.microsoft.com/office/drawing/2014/main" id="{5FA976D5-B702-60EE-F74B-133E5EF8BD42}"/>
              </a:ext>
            </a:extLst>
          </p:cNvPr>
          <p:cNvSpPr/>
          <p:nvPr/>
        </p:nvSpPr>
        <p:spPr>
          <a:xfrm>
            <a:off x="5925880" y="552516"/>
            <a:ext cx="1863745" cy="53776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tx1"/>
                </a:solidFill>
              </a:rPr>
              <a:t>Flask API</a:t>
            </a:r>
          </a:p>
        </p:txBody>
      </p:sp>
      <p:pic>
        <p:nvPicPr>
          <p:cNvPr id="14" name="Picture 13">
            <a:extLst>
              <a:ext uri="{FF2B5EF4-FFF2-40B4-BE49-F238E27FC236}">
                <a16:creationId xmlns:a16="http://schemas.microsoft.com/office/drawing/2014/main" id="{4860E10D-87AF-5719-E502-195215B0DBED}"/>
              </a:ext>
            </a:extLst>
          </p:cNvPr>
          <p:cNvPicPr>
            <a:picLocks noChangeAspect="1"/>
          </p:cNvPicPr>
          <p:nvPr/>
        </p:nvPicPr>
        <p:blipFill>
          <a:blip r:embed="rId3"/>
          <a:stretch>
            <a:fillRect/>
          </a:stretch>
        </p:blipFill>
        <p:spPr>
          <a:xfrm>
            <a:off x="444991" y="3807705"/>
            <a:ext cx="9034157" cy="1419217"/>
          </a:xfrm>
          <a:prstGeom prst="rect">
            <a:avLst/>
          </a:prstGeom>
        </p:spPr>
      </p:pic>
      <p:sp>
        <p:nvSpPr>
          <p:cNvPr id="6" name="TextBox 5">
            <a:extLst>
              <a:ext uri="{FF2B5EF4-FFF2-40B4-BE49-F238E27FC236}">
                <a16:creationId xmlns:a16="http://schemas.microsoft.com/office/drawing/2014/main" id="{9ACF28DA-D7CB-8FB4-A7C4-529E947B9974}"/>
              </a:ext>
            </a:extLst>
          </p:cNvPr>
          <p:cNvSpPr txBox="1"/>
          <p:nvPr/>
        </p:nvSpPr>
        <p:spPr>
          <a:xfrm>
            <a:off x="627760" y="1848126"/>
            <a:ext cx="8010630" cy="1542474"/>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We merged the data on the "genus" column to complete our database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We dropped the duplicate rows as part of our cleaning process to make sure that the data would fit onto Heroku</a:t>
            </a:r>
          </a:p>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The database was loaded into SQLite</a:t>
            </a:r>
          </a:p>
          <a:p>
            <a:pPr marL="342900" lvl="0" indent="-342900">
              <a:lnSpc>
                <a:spcPct val="107000"/>
              </a:lnSpc>
              <a:spcAft>
                <a:spcPts val="800"/>
              </a:spcAft>
              <a:buFont typeface="Arial" panose="020B0604020202020204" pitchFamily="34" charset="0"/>
              <a:buChar char="•"/>
              <a:tabLst>
                <a:tab pos="4572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Flask API was created to call upon data from our database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83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FF97E4A-AEF1-6D66-67B0-80FA832402B3}"/>
              </a:ext>
            </a:extLst>
          </p:cNvPr>
          <p:cNvPicPr>
            <a:picLocks noGrp="1" noChangeAspect="1"/>
          </p:cNvPicPr>
          <p:nvPr>
            <p:ph idx="1"/>
          </p:nvPr>
        </p:nvPicPr>
        <p:blipFill>
          <a:blip r:embed="rId2"/>
          <a:stretch>
            <a:fillRect/>
          </a:stretch>
        </p:blipFill>
        <p:spPr>
          <a:xfrm>
            <a:off x="3739138" y="566981"/>
            <a:ext cx="5701896" cy="5088321"/>
          </a:xfrm>
        </p:spPr>
      </p:pic>
      <p:sp>
        <p:nvSpPr>
          <p:cNvPr id="5" name="Rectangle 4">
            <a:extLst>
              <a:ext uri="{FF2B5EF4-FFF2-40B4-BE49-F238E27FC236}">
                <a16:creationId xmlns:a16="http://schemas.microsoft.com/office/drawing/2014/main" id="{26539557-645C-4040-8929-FBD97F3E3755}"/>
              </a:ext>
            </a:extLst>
          </p:cNvPr>
          <p:cNvSpPr/>
          <p:nvPr/>
        </p:nvSpPr>
        <p:spPr>
          <a:xfrm>
            <a:off x="1042543" y="1060257"/>
            <a:ext cx="1863745" cy="53776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HTML Website</a:t>
            </a:r>
          </a:p>
        </p:txBody>
      </p:sp>
      <p:sp>
        <p:nvSpPr>
          <p:cNvPr id="13" name="TextBox 12">
            <a:extLst>
              <a:ext uri="{FF2B5EF4-FFF2-40B4-BE49-F238E27FC236}">
                <a16:creationId xmlns:a16="http://schemas.microsoft.com/office/drawing/2014/main" id="{7D433CCD-6B6C-5D95-37EB-B231CF24AFDE}"/>
              </a:ext>
            </a:extLst>
          </p:cNvPr>
          <p:cNvSpPr txBox="1"/>
          <p:nvPr/>
        </p:nvSpPr>
        <p:spPr>
          <a:xfrm>
            <a:off x="396471" y="2197893"/>
            <a:ext cx="3155888" cy="2677656"/>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1D1C1D"/>
                </a:solidFill>
                <a:effectLst/>
                <a:latin typeface="Slack-Lato"/>
              </a:rPr>
              <a:t>We used Graphs from the Echart.js library like this pie chart</a:t>
            </a:r>
          </a:p>
          <a:p>
            <a:pPr algn="l"/>
            <a:endParaRPr lang="en-US" sz="1400" b="0" i="0" dirty="0">
              <a:solidFill>
                <a:srgbClr val="1D1C1D"/>
              </a:solidFill>
              <a:effectLst/>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This chart groups the dinosaurs by  Genus and shows a distribution of how many fossils of each Genus have been found</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We intend to update this chart to group each Genus into the 7 Major groups that were mentioned previously</a:t>
            </a:r>
          </a:p>
        </p:txBody>
      </p:sp>
    </p:spTree>
    <p:extLst>
      <p:ext uri="{BB962C8B-B14F-4D97-AF65-F5344CB8AC3E}">
        <p14:creationId xmlns:p14="http://schemas.microsoft.com/office/powerpoint/2010/main" val="384412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F5B5C6-3B39-58DE-791F-89997D00455F}"/>
              </a:ext>
            </a:extLst>
          </p:cNvPr>
          <p:cNvPicPr>
            <a:picLocks noGrp="1" noChangeAspect="1"/>
          </p:cNvPicPr>
          <p:nvPr>
            <p:ph idx="1"/>
          </p:nvPr>
        </p:nvPicPr>
        <p:blipFill>
          <a:blip r:embed="rId2"/>
          <a:stretch>
            <a:fillRect/>
          </a:stretch>
        </p:blipFill>
        <p:spPr>
          <a:xfrm>
            <a:off x="3797448" y="1238268"/>
            <a:ext cx="5784539" cy="4157710"/>
          </a:xfrm>
        </p:spPr>
      </p:pic>
      <p:sp>
        <p:nvSpPr>
          <p:cNvPr id="8" name="Rectangle 7">
            <a:extLst>
              <a:ext uri="{FF2B5EF4-FFF2-40B4-BE49-F238E27FC236}">
                <a16:creationId xmlns:a16="http://schemas.microsoft.com/office/drawing/2014/main" id="{2B9FA0F5-01E4-477C-718B-718EB8A4A7D2}"/>
              </a:ext>
            </a:extLst>
          </p:cNvPr>
          <p:cNvSpPr/>
          <p:nvPr/>
        </p:nvSpPr>
        <p:spPr>
          <a:xfrm>
            <a:off x="1052714" y="841032"/>
            <a:ext cx="1863745" cy="53776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HTML Website</a:t>
            </a:r>
          </a:p>
        </p:txBody>
      </p:sp>
      <p:sp>
        <p:nvSpPr>
          <p:cNvPr id="10" name="TextBox 9">
            <a:extLst>
              <a:ext uri="{FF2B5EF4-FFF2-40B4-BE49-F238E27FC236}">
                <a16:creationId xmlns:a16="http://schemas.microsoft.com/office/drawing/2014/main" id="{D9AD8EFD-9349-A460-D3F7-94B4B1A6A9EB}"/>
              </a:ext>
            </a:extLst>
          </p:cNvPr>
          <p:cNvSpPr txBox="1"/>
          <p:nvPr/>
        </p:nvSpPr>
        <p:spPr>
          <a:xfrm>
            <a:off x="462180" y="1682320"/>
            <a:ext cx="3044812" cy="418576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1D1C1D"/>
                </a:solidFill>
                <a:effectLst/>
                <a:latin typeface="Slack-Lato"/>
              </a:rPr>
              <a:t>This Horizontal Bar Graph shows the timeline when various dinosaur  family existed in millions of years (BC).</a:t>
            </a:r>
          </a:p>
          <a:p>
            <a:pPr algn="l"/>
            <a:endParaRPr lang="en-US" sz="1400" b="0" i="0" dirty="0">
              <a:solidFill>
                <a:srgbClr val="1D1C1D"/>
              </a:solidFill>
              <a:effectLst/>
              <a:highlight>
                <a:srgbClr val="FFFF00"/>
              </a:highlight>
              <a:latin typeface="Slack-Lato"/>
            </a:endParaRPr>
          </a:p>
          <a:p>
            <a:pPr marL="285750" indent="-285750" algn="l">
              <a:buFont typeface="Arial" panose="020B0604020202020204" pitchFamily="34" charset="0"/>
              <a:buChar char="•"/>
            </a:pPr>
            <a:r>
              <a:rPr lang="en-AU" sz="1400" dirty="0">
                <a:latin typeface="Slack-Lato"/>
              </a:rPr>
              <a:t>The graph shows the sudden mass extinction of three-quarters of the plant and animal species on Earth, approximately 66 million years ago.</a:t>
            </a:r>
          </a:p>
          <a:p>
            <a:pPr algn="l"/>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Theropods evolved to become modern day birds which is why they are present after the major extinction event.</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The Sauropods were the first known family of dinosaur which </a:t>
            </a:r>
            <a:r>
              <a:rPr lang="en-US" sz="1400" b="0" i="0" dirty="0">
                <a:effectLst/>
                <a:latin typeface="Slack-Lato"/>
              </a:rPr>
              <a:t>included the </a:t>
            </a:r>
            <a:r>
              <a:rPr lang="en-AU" sz="1400" dirty="0">
                <a:latin typeface="Slack-Lato"/>
              </a:rPr>
              <a:t>Brontosaurus</a:t>
            </a:r>
            <a:r>
              <a:rPr lang="en-US" sz="1400" b="0" i="0" dirty="0">
                <a:effectLst/>
                <a:latin typeface="Slack-Lato"/>
              </a:rPr>
              <a:t> and Brachiosaurus.</a:t>
            </a:r>
            <a:endParaRPr lang="en-US" sz="1400" b="0" dirty="0">
              <a:effectLst/>
              <a:latin typeface="Slack-Lato"/>
            </a:endParaRPr>
          </a:p>
        </p:txBody>
      </p:sp>
    </p:spTree>
    <p:extLst>
      <p:ext uri="{BB962C8B-B14F-4D97-AF65-F5344CB8AC3E}">
        <p14:creationId xmlns:p14="http://schemas.microsoft.com/office/powerpoint/2010/main" val="679500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1043</TotalTime>
  <Words>770</Words>
  <Application>Microsoft Office PowerPoint</Application>
  <PresentationFormat>Widescreen</PresentationFormat>
  <Paragraphs>85</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Amatic SC</vt:lpstr>
      <vt:lpstr>Arial</vt:lpstr>
      <vt:lpstr>Calibri</vt:lpstr>
      <vt:lpstr>Consolas</vt:lpstr>
      <vt:lpstr>Open Sans</vt:lpstr>
      <vt:lpstr>Slack-Lato</vt:lpstr>
      <vt:lpstr>Symbol</vt:lpstr>
      <vt:lpstr>Trebuchet MS</vt:lpstr>
      <vt:lpstr>Wingdings 3</vt:lpstr>
      <vt:lpstr>Facet</vt:lpstr>
      <vt:lpstr>Jurassic Project</vt:lpstr>
      <vt:lpstr>PowerPoint Presentation</vt:lpstr>
      <vt:lpstr>Functionally Table</vt:lpstr>
      <vt:lpstr>  Using an API call we pulled the data of all the locations that fossils have been found across the world.  From the pulled data we only kept specific data that either related to the family/group of the fossil, the location the fossil was found and age of the fossil.  The location of the fossil is in latitude and longitude which is to be used in our map markers on our HTML page.   </vt:lpstr>
      <vt:lpstr>Web scraping was used in order to separate the dinosaur fossils into the 7 major groups, as the original data didn’t separate the fossils into these categories. This was done because the 7 major groups are generally recognisable by both Scientists and even Children. The other categories are far too broad and would make it harder to understand and follow as there are literally 1000’s of different Genera. The 7 major categories are as follows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Jurassic Project</dc:title>
  <dc:creator>brendan woodward</dc:creator>
  <cp:lastModifiedBy>brendan woodward</cp:lastModifiedBy>
  <cp:revision>55</cp:revision>
  <dcterms:created xsi:type="dcterms:W3CDTF">2022-09-08T09:10:27Z</dcterms:created>
  <dcterms:modified xsi:type="dcterms:W3CDTF">2022-09-12T07:52:37Z</dcterms:modified>
</cp:coreProperties>
</file>