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93" r:id="rId4"/>
    <p:sldId id="292" r:id="rId5"/>
    <p:sldId id="281" r:id="rId6"/>
    <p:sldId id="283" r:id="rId7"/>
    <p:sldId id="284" r:id="rId8"/>
    <p:sldId id="277" r:id="rId9"/>
    <p:sldId id="265" r:id="rId10"/>
  </p:sldIdLst>
  <p:sldSz cx="18288000" cy="85725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Helvetica" panose="020B0604020202020204" pitchFamily="34" charset="0"/>
      <p:regular r:id="rId18"/>
      <p:bold r:id="rId19"/>
      <p:italic r:id="rId20"/>
      <p:boldItalic r:id="rId21"/>
    </p:embeddedFont>
    <p:embeddedFont>
      <p:font typeface="Norwester" panose="020B0604020202020204" charset="0"/>
      <p:regular r:id="rId22"/>
    </p:embeddedFont>
    <p:embeddedFont>
      <p:font typeface="Quicksan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C96"/>
    <a:srgbClr val="24AFBA"/>
    <a:srgbClr val="EEEEEE"/>
    <a:srgbClr val="F2F2F2"/>
    <a:srgbClr val="E8E8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F90E4-95C7-4B18-A9C9-AC3EA8EEF6CE}" v="35" dt="2022-06-21T09:21:55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3" autoAdjust="0"/>
    <p:restoredTop sz="69572" autoAdjust="0"/>
  </p:normalViewPr>
  <p:slideViewPr>
    <p:cSldViewPr>
      <p:cViewPr varScale="1">
        <p:scale>
          <a:sx n="34" d="100"/>
          <a:sy n="34" d="100"/>
        </p:scale>
        <p:origin x="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Bar</a:t>
            </a:r>
            <a:r>
              <a:rPr lang="en-US" baseline="0" dirty="0"/>
              <a:t> chart - </a:t>
            </a:r>
            <a:r>
              <a:rPr lang="en-US" baseline="0" dirty="0" err="1"/>
              <a:t>Erasturs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4AFBA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65F-4CAF-9B6E-487D4813482F}"/>
              </c:ext>
            </c:extLst>
          </c:dPt>
          <c:dPt>
            <c:idx val="1"/>
            <c:invertIfNegative val="0"/>
            <c:bubble3D val="0"/>
            <c:spPr>
              <a:solidFill>
                <a:srgbClr val="1D8C96"/>
              </a:solidFill>
            </c:spPr>
            <c:extLst>
              <c:ext xmlns:c16="http://schemas.microsoft.com/office/drawing/2014/chart" uri="{C3380CC4-5D6E-409C-BE32-E72D297353CC}">
                <c16:uniqueId val="{00000003-465F-4CAF-9B6E-487D4813482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65F-4CAF-9B6E-487D4813482F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5F-4CAF-9B6E-487D48134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77894352"/>
        <c:axId val="1877894768"/>
      </c:barChart>
      <c:catAx>
        <c:axId val="1877894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77894768"/>
        <c:crosses val="autoZero"/>
        <c:auto val="1"/>
        <c:lblAlgn val="ctr"/>
        <c:lblOffset val="100"/>
        <c:noMultiLvlLbl val="0"/>
      </c:catAx>
      <c:valAx>
        <c:axId val="1877894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7894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1st Qtr</cx:pt>
          <cx:pt idx="1">2nd Qtr</cx:pt>
          <cx:pt idx="2">3rd Qtr</cx:pt>
        </cx:lvl>
      </cx:strDim>
      <cx:numDim type="size">
        <cx:f>Sheet1!$B$2:$B$4</cx:f>
        <cx:lvl ptCount="3" formatCode="General">
          <cx:pt idx="0">40</cx:pt>
          <cx:pt idx="1">30</cx:pt>
          <cx:pt idx="2">30</cx:pt>
        </cx:lvl>
      </cx:numDim>
    </cx:data>
  </cx:chartData>
  <cx:chart>
    <cx:title pos="t" align="ctr" overlay="0">
      <cx:tx>
        <cx:txData>
          <cx:v>Heatmap - David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kern="1200" baseline="0" dirty="0">
              <a:solidFill>
                <a:prstClr val="black"/>
              </a:solidFill>
              <a:latin typeface="Calibri"/>
            </a:rPr>
            <a:t>Heatmap - David</a:t>
          </a:r>
        </a:p>
      </cx:txPr>
    </cx:title>
    <cx:plotArea>
      <cx:plotAreaRegion>
        <cx:plotSurface>
          <cx:spPr>
            <a:noFill/>
          </cx:spPr>
        </cx:plotSurface>
        <cx:series layoutId="sunburst" uniqueId="{754D614E-F699-42DD-9BE4-6CA45332F00B}">
          <cx:tx>
            <cx:txData>
              <cx:f>Sheet1!$B$1</cx:f>
              <cx:v>Sales</cx:v>
            </cx:txData>
          </cx:tx>
          <cx:spPr>
            <a:solidFill>
              <a:srgbClr val="1D8C96"/>
            </a:solidFill>
          </cx:spPr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79A9-FACF-40A7-9F47-34489D231A5C}" type="datetimeFigureOut">
              <a:rPr lang="en-AU" smtClean="0"/>
              <a:t>22/06/2022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12A3-F3EF-4FC5-8534-D8276D30DBE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17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694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400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In 2019</a:t>
            </a:r>
            <a:r>
              <a:rPr lang="en-AU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the city of Melbourne alone generated $104 billion in economic value, the cumulative loss to the city of Melbourne’s Gross Local Product is expected to up </a:t>
            </a:r>
            <a:r>
              <a:rPr lang="en-AU" sz="12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$110 billion </a:t>
            </a:r>
            <a:r>
              <a:rPr lang="en-AU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lower than pre-COVID-19 projections over the next five years. The city of Melbourne projected to shed 15% of jobs in 2020.</a:t>
            </a:r>
            <a:endParaRPr lang="en-AU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fontAlgn="base">
              <a:spcAft>
                <a:spcPts val="1800"/>
              </a:spcAft>
            </a:pPr>
            <a:r>
              <a:rPr lang="en-AU" sz="1400" b="1" i="1" dirty="0">
                <a:effectLst/>
                <a:latin typeface="+mj-lt"/>
                <a:ea typeface="Times New Roman" panose="02020603050405020304" pitchFamily="18" charset="0"/>
              </a:rPr>
              <a:t>	From early 2022</a:t>
            </a:r>
            <a:r>
              <a:rPr lang="en-AU" sz="1200" dirty="0">
                <a:effectLst/>
                <a:latin typeface="+mj-lt"/>
                <a:ea typeface="Times New Roman" panose="02020603050405020304" pitchFamily="18" charset="0"/>
              </a:rPr>
              <a:t>, city of Melbourne councillors are calling for greater  $300 million </a:t>
            </a:r>
            <a:r>
              <a:rPr lang="en-AU" sz="1200" dirty="0">
                <a:latin typeface="+mj-lt"/>
                <a:ea typeface="Times New Roman" panose="02020603050405020304" pitchFamily="18" charset="0"/>
              </a:rPr>
              <a:t>spending in </a:t>
            </a:r>
            <a:r>
              <a:rPr lang="en-AU" sz="1200" dirty="0">
                <a:effectLst/>
                <a:latin typeface="+mj-lt"/>
                <a:ea typeface="Times New Roman" panose="02020603050405020304" pitchFamily="18" charset="0"/>
              </a:rPr>
              <a:t>pandemic recovery to support the return of people to the city. </a:t>
            </a:r>
          </a:p>
          <a:p>
            <a:pPr fontAlgn="base">
              <a:spcAft>
                <a:spcPts val="1800"/>
              </a:spcAft>
            </a:pPr>
            <a:endParaRPr lang="en-US" sz="1100" dirty="0">
              <a:latin typeface="+mj-lt"/>
            </a:endParaRPr>
          </a:p>
          <a:p>
            <a:r>
              <a:rPr lang="en-US" sz="1200" dirty="0">
                <a:latin typeface="+mj-lt"/>
              </a:rPr>
              <a:t>	</a:t>
            </a:r>
            <a:r>
              <a:rPr lang="en-US" sz="1400" b="1" i="1" dirty="0">
                <a:latin typeface="+mj-lt"/>
              </a:rPr>
              <a:t>Here comes to the questions:</a:t>
            </a: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 To what degree has the Melbourne CBD footprint recovered from Covid19? </a:t>
            </a:r>
          </a:p>
          <a:p>
            <a:r>
              <a:rPr lang="en-US" sz="1200" dirty="0"/>
              <a:t>  If so, would a small business eatery be a viable option to invest after covid19 in 2022?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481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40"/>
              </a:lnSpc>
              <a:spcBef>
                <a:spcPts val="1125"/>
              </a:spcBef>
              <a:spcAft>
                <a:spcPts val="1125"/>
              </a:spcAft>
            </a:pPr>
            <a:r>
              <a:rPr lang="en-GB" sz="12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dataset contains hourly pedestrian counts since 2009 from pedestrian sensor devices located across the city. The data is updated on a monthly basis and can be used to determine variations in pedestrian activity throughout the day.</a:t>
            </a:r>
          </a:p>
          <a:p>
            <a:pPr>
              <a:lnSpc>
                <a:spcPts val="2040"/>
              </a:lnSpc>
              <a:spcBef>
                <a:spcPts val="1125"/>
              </a:spcBef>
              <a:spcAft>
                <a:spcPts val="1125"/>
              </a:spcAft>
            </a:pPr>
            <a:r>
              <a:rPr lang="en-GB" sz="12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GB" sz="12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sensor_id</a:t>
            </a:r>
            <a:r>
              <a:rPr lang="en-GB" sz="12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column can be used to merge the data with the Pedestrian Counting System - Sensor Locations dataset which details the location, status and directional readings of sensors. Any changes to sensor locations are important to consider when analysing and interpreting pedestrian counts over time.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821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361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47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A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Exploration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exploration and </a:t>
            </a:r>
            <a:r>
              <a:rPr lang="en-A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insights you had while exploring the data that you didn't anticipate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any problems that arose after exploring the data, and how you resolved them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 and discuss interesting figures developed during exploration, ideally with the help of </a:t>
            </a:r>
            <a:r>
              <a:rPr lang="en-A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US" sz="28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the steps you took to analyse the data and answer each question you asked in your proposal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resent and discuss interesting figures developed during analysis, ideally with the help of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8057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A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Exploration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the exploration and </a:t>
            </a:r>
            <a:r>
              <a:rPr lang="en-A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insights you had while exploring the data that you didn't anticipate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any problems that arose after exploring the data, and how you resolved them</a:t>
            </a:r>
            <a:endParaRPr lang="en-AU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 and discuss interesting figures developed during exploration, ideally with the help of </a:t>
            </a:r>
            <a:r>
              <a:rPr lang="en-A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A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US" sz="2800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the steps you took to analyse the data and answer each question you asked in your proposal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resent and discuss interesting figures developed during analysis, ideally with the help of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330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A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Discussion</a:t>
            </a:r>
            <a:endParaRPr lang="en-AU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 your findings. Did you find what you expected to find? If not, why not? What inferences or general conclusions can you draw from your analysis?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 the implications of your findings. </a:t>
            </a:r>
            <a:endParaRPr lang="en-US" sz="1200" dirty="0"/>
          </a:p>
          <a:p>
            <a:r>
              <a:rPr lang="en-US" sz="1200" dirty="0"/>
              <a:t> </a:t>
            </a:r>
          </a:p>
          <a:p>
            <a:r>
              <a:rPr lang="en-GB" sz="1200" dirty="0"/>
              <a:t>Post Mortem</a:t>
            </a:r>
          </a:p>
          <a:p>
            <a:endParaRPr lang="en-GB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/>
              <a:t>Discuss any difficulties that arose, and how you dealt with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 dirty="0"/>
              <a:t>Discuss any additional questions that came up, but which you didn't have time to answer: What would you research next, if you had two more weeks?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Ingests data from existing systems.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871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12A3-F3EF-4FC5-8534-D8276D30DBEB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80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svg"/><Relationship Id="rId4" Type="http://schemas.microsoft.com/office/2014/relationships/chartEx" Target="../charts/chartEx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-2" y="1121"/>
            <a:ext cx="18288000" cy="85725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798">
            <a:off x="2381248" y="858822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5181600" y="1994229"/>
            <a:ext cx="7629793" cy="1077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7499" dirty="0">
                <a:solidFill>
                  <a:srgbClr val="1D8C96"/>
                </a:solidFill>
                <a:latin typeface="Norwester"/>
              </a:rPr>
              <a:t>TBD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15379" y="996950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June 2022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5000" y="3159463"/>
            <a:ext cx="10899050" cy="375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</a:pPr>
            <a:r>
              <a:rPr lang="en-US" sz="2439" dirty="0">
                <a:solidFill>
                  <a:srgbClr val="000000"/>
                </a:solidFill>
                <a:latin typeface="Quicksand"/>
              </a:rPr>
              <a:t>[Insert one line descriptor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04D320A6-D264-4674-872A-7AF685F16C22}"/>
              </a:ext>
            </a:extLst>
          </p:cNvPr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 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164DF93-153A-6E47-90E7-35E6A97038BF}"/>
              </a:ext>
            </a:extLst>
          </p:cNvPr>
          <p:cNvSpPr txBox="1"/>
          <p:nvPr/>
        </p:nvSpPr>
        <p:spPr>
          <a:xfrm>
            <a:off x="1371600" y="4476662"/>
            <a:ext cx="10899050" cy="2222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</a:pPr>
            <a:r>
              <a:rPr lang="en-US" sz="2439" b="1" dirty="0">
                <a:solidFill>
                  <a:srgbClr val="000000"/>
                </a:solidFill>
                <a:latin typeface="Quicksand"/>
              </a:rPr>
              <a:t>Group 1 team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Erastus </a:t>
            </a:r>
            <a:r>
              <a:rPr lang="en-AU" sz="2000" dirty="0" err="1"/>
              <a:t>Chirchir</a:t>
            </a:r>
            <a:endParaRPr lang="en-AU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David Salim;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Julia Cooper;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1D8C96"/>
              </a:buClr>
              <a:buFont typeface="Arial" panose="020B0604020202020204" pitchFamily="34" charset="0"/>
              <a:buChar char="•"/>
            </a:pPr>
            <a:r>
              <a:rPr lang="en-AU" sz="2000" dirty="0"/>
              <a:t>Angela Liu </a:t>
            </a:r>
            <a:endParaRPr lang="en-US" sz="2000" dirty="0">
              <a:solidFill>
                <a:srgbClr val="000000"/>
              </a:solidFill>
              <a:latin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-76200" y="323850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Motivation</a:t>
            </a:r>
          </a:p>
        </p:txBody>
      </p:sp>
      <p:sp>
        <p:nvSpPr>
          <p:cNvPr id="11" name="Freeform 30">
            <a:extLst>
              <a:ext uri="{FF2B5EF4-FFF2-40B4-BE49-F238E27FC236}">
                <a16:creationId xmlns:a16="http://schemas.microsoft.com/office/drawing/2014/main" id="{CAD8F38B-25A4-F97D-5E40-5E6701996FEE}"/>
              </a:ext>
            </a:extLst>
          </p:cNvPr>
          <p:cNvSpPr>
            <a:spLocks noEditPoints="1"/>
          </p:cNvSpPr>
          <p:nvPr/>
        </p:nvSpPr>
        <p:spPr bwMode="auto">
          <a:xfrm>
            <a:off x="1371600" y="1720850"/>
            <a:ext cx="511175" cy="736600"/>
          </a:xfrm>
          <a:custGeom>
            <a:avLst/>
            <a:gdLst>
              <a:gd name="T0" fmla="*/ 340783 w 636"/>
              <a:gd name="T1" fmla="*/ 210687 h 916"/>
              <a:gd name="T2" fmla="*/ 319886 w 636"/>
              <a:gd name="T3" fmla="*/ 170479 h 916"/>
              <a:gd name="T4" fmla="*/ 287737 w 636"/>
              <a:gd name="T5" fmla="*/ 147963 h 916"/>
              <a:gd name="T6" fmla="*/ 345606 w 636"/>
              <a:gd name="T7" fmla="*/ 284669 h 916"/>
              <a:gd name="T8" fmla="*/ 413119 w 636"/>
              <a:gd name="T9" fmla="*/ 310401 h 916"/>
              <a:gd name="T10" fmla="*/ 456521 w 636"/>
              <a:gd name="T11" fmla="*/ 337742 h 916"/>
              <a:gd name="T12" fmla="*/ 480633 w 636"/>
              <a:gd name="T13" fmla="*/ 365083 h 916"/>
              <a:gd name="T14" fmla="*/ 503138 w 636"/>
              <a:gd name="T15" fmla="*/ 410116 h 916"/>
              <a:gd name="T16" fmla="*/ 511175 w 636"/>
              <a:gd name="T17" fmla="*/ 464798 h 916"/>
              <a:gd name="T18" fmla="*/ 506353 w 636"/>
              <a:gd name="T19" fmla="*/ 506614 h 916"/>
              <a:gd name="T20" fmla="*/ 491885 w 636"/>
              <a:gd name="T21" fmla="*/ 546821 h 916"/>
              <a:gd name="T22" fmla="*/ 454914 w 636"/>
              <a:gd name="T23" fmla="*/ 596678 h 916"/>
              <a:gd name="T24" fmla="*/ 424372 w 636"/>
              <a:gd name="T25" fmla="*/ 620803 h 916"/>
              <a:gd name="T26" fmla="*/ 374540 w 636"/>
              <a:gd name="T27" fmla="*/ 646535 h 916"/>
              <a:gd name="T28" fmla="*/ 334353 w 636"/>
              <a:gd name="T29" fmla="*/ 654577 h 916"/>
              <a:gd name="T30" fmla="*/ 287737 w 636"/>
              <a:gd name="T31" fmla="*/ 736600 h 916"/>
              <a:gd name="T32" fmla="*/ 228261 w 636"/>
              <a:gd name="T33" fmla="*/ 659402 h 916"/>
              <a:gd name="T34" fmla="*/ 151102 w 636"/>
              <a:gd name="T35" fmla="*/ 646535 h 916"/>
              <a:gd name="T36" fmla="*/ 112523 w 636"/>
              <a:gd name="T37" fmla="*/ 632061 h 916"/>
              <a:gd name="T38" fmla="*/ 65906 w 636"/>
              <a:gd name="T39" fmla="*/ 599895 h 916"/>
              <a:gd name="T40" fmla="*/ 40187 w 636"/>
              <a:gd name="T41" fmla="*/ 574162 h 916"/>
              <a:gd name="T42" fmla="*/ 22505 w 636"/>
              <a:gd name="T43" fmla="*/ 546821 h 916"/>
              <a:gd name="T44" fmla="*/ 4822 w 636"/>
              <a:gd name="T45" fmla="*/ 495355 h 916"/>
              <a:gd name="T46" fmla="*/ 167177 w 636"/>
              <a:gd name="T47" fmla="*/ 456756 h 916"/>
              <a:gd name="T48" fmla="*/ 181644 w 636"/>
              <a:gd name="T49" fmla="*/ 505005 h 916"/>
              <a:gd name="T50" fmla="*/ 194504 w 636"/>
              <a:gd name="T51" fmla="*/ 524305 h 916"/>
              <a:gd name="T52" fmla="*/ 228261 w 636"/>
              <a:gd name="T53" fmla="*/ 546821 h 916"/>
              <a:gd name="T54" fmla="*/ 189681 w 636"/>
              <a:gd name="T55" fmla="*/ 390816 h 916"/>
              <a:gd name="T56" fmla="*/ 110915 w 636"/>
              <a:gd name="T57" fmla="*/ 361867 h 916"/>
              <a:gd name="T58" fmla="*/ 78766 w 636"/>
              <a:gd name="T59" fmla="*/ 339351 h 916"/>
              <a:gd name="T60" fmla="*/ 49832 w 636"/>
              <a:gd name="T61" fmla="*/ 307185 h 916"/>
              <a:gd name="T62" fmla="*/ 25719 w 636"/>
              <a:gd name="T63" fmla="*/ 242853 h 916"/>
              <a:gd name="T64" fmla="*/ 25719 w 636"/>
              <a:gd name="T65" fmla="*/ 199429 h 916"/>
              <a:gd name="T66" fmla="*/ 36972 w 636"/>
              <a:gd name="T67" fmla="*/ 149572 h 916"/>
              <a:gd name="T68" fmla="*/ 64299 w 636"/>
              <a:gd name="T69" fmla="*/ 107756 h 916"/>
              <a:gd name="T70" fmla="*/ 90018 w 636"/>
              <a:gd name="T71" fmla="*/ 83631 h 916"/>
              <a:gd name="T72" fmla="*/ 139850 w 636"/>
              <a:gd name="T73" fmla="*/ 56290 h 916"/>
              <a:gd name="T74" fmla="*/ 204149 w 636"/>
              <a:gd name="T75" fmla="*/ 41816 h 916"/>
              <a:gd name="T76" fmla="*/ 287737 w 636"/>
              <a:gd name="T77" fmla="*/ 0 h 916"/>
              <a:gd name="T78" fmla="*/ 310241 w 636"/>
              <a:gd name="T79" fmla="*/ 41816 h 916"/>
              <a:gd name="T80" fmla="*/ 369718 w 636"/>
              <a:gd name="T81" fmla="*/ 53074 h 916"/>
              <a:gd name="T82" fmla="*/ 416334 w 636"/>
              <a:gd name="T83" fmla="*/ 73982 h 916"/>
              <a:gd name="T84" fmla="*/ 442054 w 636"/>
              <a:gd name="T85" fmla="*/ 93281 h 916"/>
              <a:gd name="T86" fmla="*/ 470988 w 636"/>
              <a:gd name="T87" fmla="*/ 128664 h 916"/>
              <a:gd name="T88" fmla="*/ 490278 w 636"/>
              <a:gd name="T89" fmla="*/ 170479 h 916"/>
              <a:gd name="T90" fmla="*/ 228261 w 636"/>
              <a:gd name="T91" fmla="*/ 146355 h 916"/>
              <a:gd name="T92" fmla="*/ 207363 w 636"/>
              <a:gd name="T93" fmla="*/ 156005 h 916"/>
              <a:gd name="T94" fmla="*/ 192896 w 636"/>
              <a:gd name="T95" fmla="*/ 167263 h 916"/>
              <a:gd name="T96" fmla="*/ 183251 w 636"/>
              <a:gd name="T97" fmla="*/ 189779 h 916"/>
              <a:gd name="T98" fmla="*/ 183251 w 636"/>
              <a:gd name="T99" fmla="*/ 205862 h 916"/>
              <a:gd name="T100" fmla="*/ 192896 w 636"/>
              <a:gd name="T101" fmla="*/ 228378 h 916"/>
              <a:gd name="T102" fmla="*/ 207363 w 636"/>
              <a:gd name="T103" fmla="*/ 241245 h 916"/>
              <a:gd name="T104" fmla="*/ 228261 w 636"/>
              <a:gd name="T105" fmla="*/ 146355 h 916"/>
              <a:gd name="T106" fmla="*/ 303812 w 636"/>
              <a:gd name="T107" fmla="*/ 546821 h 916"/>
              <a:gd name="T108" fmla="*/ 339176 w 636"/>
              <a:gd name="T109" fmla="*/ 525913 h 916"/>
              <a:gd name="T110" fmla="*/ 352036 w 636"/>
              <a:gd name="T111" fmla="*/ 506614 h 916"/>
              <a:gd name="T112" fmla="*/ 355251 w 636"/>
              <a:gd name="T113" fmla="*/ 485706 h 916"/>
              <a:gd name="T114" fmla="*/ 348821 w 636"/>
              <a:gd name="T115" fmla="*/ 458365 h 916"/>
              <a:gd name="T116" fmla="*/ 334353 w 636"/>
              <a:gd name="T117" fmla="*/ 442282 h 916"/>
              <a:gd name="T118" fmla="*/ 287737 w 636"/>
              <a:gd name="T119" fmla="*/ 419766 h 91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36" h="916">
                <a:moveTo>
                  <a:pt x="614" y="232"/>
                </a:moveTo>
                <a:lnTo>
                  <a:pt x="424" y="262"/>
                </a:lnTo>
                <a:lnTo>
                  <a:pt x="410" y="232"/>
                </a:lnTo>
                <a:lnTo>
                  <a:pt x="398" y="212"/>
                </a:lnTo>
                <a:lnTo>
                  <a:pt x="392" y="206"/>
                </a:lnTo>
                <a:lnTo>
                  <a:pt x="382" y="198"/>
                </a:lnTo>
                <a:lnTo>
                  <a:pt x="358" y="184"/>
                </a:lnTo>
                <a:lnTo>
                  <a:pt x="358" y="332"/>
                </a:lnTo>
                <a:lnTo>
                  <a:pt x="430" y="354"/>
                </a:lnTo>
                <a:lnTo>
                  <a:pt x="462" y="364"/>
                </a:lnTo>
                <a:lnTo>
                  <a:pt x="490" y="376"/>
                </a:lnTo>
                <a:lnTo>
                  <a:pt x="514" y="386"/>
                </a:lnTo>
                <a:lnTo>
                  <a:pt x="534" y="398"/>
                </a:lnTo>
                <a:lnTo>
                  <a:pt x="552" y="408"/>
                </a:lnTo>
                <a:lnTo>
                  <a:pt x="568" y="420"/>
                </a:lnTo>
                <a:lnTo>
                  <a:pt x="584" y="436"/>
                </a:lnTo>
                <a:lnTo>
                  <a:pt x="598" y="454"/>
                </a:lnTo>
                <a:lnTo>
                  <a:pt x="610" y="472"/>
                </a:lnTo>
                <a:lnTo>
                  <a:pt x="620" y="490"/>
                </a:lnTo>
                <a:lnTo>
                  <a:pt x="626" y="510"/>
                </a:lnTo>
                <a:lnTo>
                  <a:pt x="632" y="532"/>
                </a:lnTo>
                <a:lnTo>
                  <a:pt x="636" y="554"/>
                </a:lnTo>
                <a:lnTo>
                  <a:pt x="636" y="578"/>
                </a:lnTo>
                <a:lnTo>
                  <a:pt x="636" y="604"/>
                </a:lnTo>
                <a:lnTo>
                  <a:pt x="630" y="630"/>
                </a:lnTo>
                <a:lnTo>
                  <a:pt x="622" y="656"/>
                </a:lnTo>
                <a:lnTo>
                  <a:pt x="612" y="680"/>
                </a:lnTo>
                <a:lnTo>
                  <a:pt x="598" y="702"/>
                </a:lnTo>
                <a:lnTo>
                  <a:pt x="584" y="722"/>
                </a:lnTo>
                <a:lnTo>
                  <a:pt x="566" y="742"/>
                </a:lnTo>
                <a:lnTo>
                  <a:pt x="548" y="758"/>
                </a:lnTo>
                <a:lnTo>
                  <a:pt x="528" y="772"/>
                </a:lnTo>
                <a:lnTo>
                  <a:pt x="508" y="784"/>
                </a:lnTo>
                <a:lnTo>
                  <a:pt x="488" y="796"/>
                </a:lnTo>
                <a:lnTo>
                  <a:pt x="466" y="804"/>
                </a:lnTo>
                <a:lnTo>
                  <a:pt x="442" y="810"/>
                </a:lnTo>
                <a:lnTo>
                  <a:pt x="416" y="814"/>
                </a:lnTo>
                <a:lnTo>
                  <a:pt x="390" y="818"/>
                </a:lnTo>
                <a:lnTo>
                  <a:pt x="358" y="820"/>
                </a:lnTo>
                <a:lnTo>
                  <a:pt x="358" y="916"/>
                </a:lnTo>
                <a:lnTo>
                  <a:pt x="284" y="916"/>
                </a:lnTo>
                <a:lnTo>
                  <a:pt x="284" y="820"/>
                </a:lnTo>
                <a:lnTo>
                  <a:pt x="248" y="816"/>
                </a:lnTo>
                <a:lnTo>
                  <a:pt x="216" y="810"/>
                </a:lnTo>
                <a:lnTo>
                  <a:pt x="188" y="804"/>
                </a:lnTo>
                <a:lnTo>
                  <a:pt x="162" y="796"/>
                </a:lnTo>
                <a:lnTo>
                  <a:pt x="140" y="786"/>
                </a:lnTo>
                <a:lnTo>
                  <a:pt x="118" y="774"/>
                </a:lnTo>
                <a:lnTo>
                  <a:pt x="98" y="762"/>
                </a:lnTo>
                <a:lnTo>
                  <a:pt x="82" y="746"/>
                </a:lnTo>
                <a:lnTo>
                  <a:pt x="64" y="730"/>
                </a:lnTo>
                <a:lnTo>
                  <a:pt x="50" y="714"/>
                </a:lnTo>
                <a:lnTo>
                  <a:pt x="38" y="696"/>
                </a:lnTo>
                <a:lnTo>
                  <a:pt x="28" y="680"/>
                </a:lnTo>
                <a:lnTo>
                  <a:pt x="20" y="660"/>
                </a:lnTo>
                <a:lnTo>
                  <a:pt x="12" y="640"/>
                </a:lnTo>
                <a:lnTo>
                  <a:pt x="6" y="616"/>
                </a:lnTo>
                <a:lnTo>
                  <a:pt x="0" y="592"/>
                </a:lnTo>
                <a:lnTo>
                  <a:pt x="208" y="568"/>
                </a:lnTo>
                <a:lnTo>
                  <a:pt x="214" y="592"/>
                </a:lnTo>
                <a:lnTo>
                  <a:pt x="220" y="612"/>
                </a:lnTo>
                <a:lnTo>
                  <a:pt x="226" y="628"/>
                </a:lnTo>
                <a:lnTo>
                  <a:pt x="234" y="640"/>
                </a:lnTo>
                <a:lnTo>
                  <a:pt x="242" y="652"/>
                </a:lnTo>
                <a:lnTo>
                  <a:pt x="254" y="662"/>
                </a:lnTo>
                <a:lnTo>
                  <a:pt x="268" y="672"/>
                </a:lnTo>
                <a:lnTo>
                  <a:pt x="284" y="680"/>
                </a:lnTo>
                <a:lnTo>
                  <a:pt x="284" y="500"/>
                </a:lnTo>
                <a:lnTo>
                  <a:pt x="236" y="486"/>
                </a:lnTo>
                <a:lnTo>
                  <a:pt x="196" y="474"/>
                </a:lnTo>
                <a:lnTo>
                  <a:pt x="162" y="462"/>
                </a:lnTo>
                <a:lnTo>
                  <a:pt x="138" y="450"/>
                </a:lnTo>
                <a:lnTo>
                  <a:pt x="116" y="438"/>
                </a:lnTo>
                <a:lnTo>
                  <a:pt x="98" y="422"/>
                </a:lnTo>
                <a:lnTo>
                  <a:pt x="80" y="404"/>
                </a:lnTo>
                <a:lnTo>
                  <a:pt x="62" y="382"/>
                </a:lnTo>
                <a:lnTo>
                  <a:pt x="48" y="358"/>
                </a:lnTo>
                <a:lnTo>
                  <a:pt x="38" y="332"/>
                </a:lnTo>
                <a:lnTo>
                  <a:pt x="32" y="302"/>
                </a:lnTo>
                <a:lnTo>
                  <a:pt x="30" y="270"/>
                </a:lnTo>
                <a:lnTo>
                  <a:pt x="32" y="248"/>
                </a:lnTo>
                <a:lnTo>
                  <a:pt x="34" y="226"/>
                </a:lnTo>
                <a:lnTo>
                  <a:pt x="40" y="206"/>
                </a:lnTo>
                <a:lnTo>
                  <a:pt x="46" y="186"/>
                </a:lnTo>
                <a:lnTo>
                  <a:pt x="56" y="168"/>
                </a:lnTo>
                <a:lnTo>
                  <a:pt x="66" y="150"/>
                </a:lnTo>
                <a:lnTo>
                  <a:pt x="80" y="134"/>
                </a:lnTo>
                <a:lnTo>
                  <a:pt x="94" y="118"/>
                </a:lnTo>
                <a:lnTo>
                  <a:pt x="112" y="104"/>
                </a:lnTo>
                <a:lnTo>
                  <a:pt x="130" y="90"/>
                </a:lnTo>
                <a:lnTo>
                  <a:pt x="152" y="80"/>
                </a:lnTo>
                <a:lnTo>
                  <a:pt x="174" y="70"/>
                </a:lnTo>
                <a:lnTo>
                  <a:pt x="198" y="62"/>
                </a:lnTo>
                <a:lnTo>
                  <a:pt x="226" y="56"/>
                </a:lnTo>
                <a:lnTo>
                  <a:pt x="254" y="52"/>
                </a:lnTo>
                <a:lnTo>
                  <a:pt x="284" y="50"/>
                </a:lnTo>
                <a:lnTo>
                  <a:pt x="284" y="0"/>
                </a:lnTo>
                <a:lnTo>
                  <a:pt x="358" y="0"/>
                </a:lnTo>
                <a:lnTo>
                  <a:pt x="358" y="50"/>
                </a:lnTo>
                <a:lnTo>
                  <a:pt x="386" y="52"/>
                </a:lnTo>
                <a:lnTo>
                  <a:pt x="412" y="56"/>
                </a:lnTo>
                <a:lnTo>
                  <a:pt x="438" y="60"/>
                </a:lnTo>
                <a:lnTo>
                  <a:pt x="460" y="66"/>
                </a:lnTo>
                <a:lnTo>
                  <a:pt x="482" y="74"/>
                </a:lnTo>
                <a:lnTo>
                  <a:pt x="502" y="82"/>
                </a:lnTo>
                <a:lnTo>
                  <a:pt x="518" y="92"/>
                </a:lnTo>
                <a:lnTo>
                  <a:pt x="536" y="104"/>
                </a:lnTo>
                <a:lnTo>
                  <a:pt x="550" y="116"/>
                </a:lnTo>
                <a:lnTo>
                  <a:pt x="562" y="130"/>
                </a:lnTo>
                <a:lnTo>
                  <a:pt x="574" y="144"/>
                </a:lnTo>
                <a:lnTo>
                  <a:pt x="586" y="160"/>
                </a:lnTo>
                <a:lnTo>
                  <a:pt x="594" y="176"/>
                </a:lnTo>
                <a:lnTo>
                  <a:pt x="602" y="194"/>
                </a:lnTo>
                <a:lnTo>
                  <a:pt x="610" y="212"/>
                </a:lnTo>
                <a:lnTo>
                  <a:pt x="614" y="232"/>
                </a:lnTo>
                <a:close/>
                <a:moveTo>
                  <a:pt x="284" y="182"/>
                </a:moveTo>
                <a:lnTo>
                  <a:pt x="284" y="182"/>
                </a:lnTo>
                <a:lnTo>
                  <a:pt x="270" y="188"/>
                </a:lnTo>
                <a:lnTo>
                  <a:pt x="258" y="194"/>
                </a:lnTo>
                <a:lnTo>
                  <a:pt x="246" y="200"/>
                </a:lnTo>
                <a:lnTo>
                  <a:pt x="240" y="208"/>
                </a:lnTo>
                <a:lnTo>
                  <a:pt x="234" y="216"/>
                </a:lnTo>
                <a:lnTo>
                  <a:pt x="230" y="226"/>
                </a:lnTo>
                <a:lnTo>
                  <a:pt x="228" y="236"/>
                </a:lnTo>
                <a:lnTo>
                  <a:pt x="226" y="246"/>
                </a:lnTo>
                <a:lnTo>
                  <a:pt x="228" y="256"/>
                </a:lnTo>
                <a:lnTo>
                  <a:pt x="230" y="266"/>
                </a:lnTo>
                <a:lnTo>
                  <a:pt x="234" y="276"/>
                </a:lnTo>
                <a:lnTo>
                  <a:pt x="240" y="284"/>
                </a:lnTo>
                <a:lnTo>
                  <a:pt x="248" y="292"/>
                </a:lnTo>
                <a:lnTo>
                  <a:pt x="258" y="300"/>
                </a:lnTo>
                <a:lnTo>
                  <a:pt x="270" y="306"/>
                </a:lnTo>
                <a:lnTo>
                  <a:pt x="284" y="312"/>
                </a:lnTo>
                <a:lnTo>
                  <a:pt x="284" y="182"/>
                </a:lnTo>
                <a:close/>
                <a:moveTo>
                  <a:pt x="358" y="686"/>
                </a:moveTo>
                <a:lnTo>
                  <a:pt x="358" y="686"/>
                </a:lnTo>
                <a:lnTo>
                  <a:pt x="378" y="680"/>
                </a:lnTo>
                <a:lnTo>
                  <a:pt x="396" y="672"/>
                </a:lnTo>
                <a:lnTo>
                  <a:pt x="410" y="664"/>
                </a:lnTo>
                <a:lnTo>
                  <a:pt x="422" y="654"/>
                </a:lnTo>
                <a:lnTo>
                  <a:pt x="432" y="642"/>
                </a:lnTo>
                <a:lnTo>
                  <a:pt x="438" y="630"/>
                </a:lnTo>
                <a:lnTo>
                  <a:pt x="442" y="618"/>
                </a:lnTo>
                <a:lnTo>
                  <a:pt x="442" y="604"/>
                </a:lnTo>
                <a:lnTo>
                  <a:pt x="442" y="592"/>
                </a:lnTo>
                <a:lnTo>
                  <a:pt x="438" y="580"/>
                </a:lnTo>
                <a:lnTo>
                  <a:pt x="434" y="570"/>
                </a:lnTo>
                <a:lnTo>
                  <a:pt x="426" y="560"/>
                </a:lnTo>
                <a:lnTo>
                  <a:pt x="416" y="550"/>
                </a:lnTo>
                <a:lnTo>
                  <a:pt x="400" y="540"/>
                </a:lnTo>
                <a:lnTo>
                  <a:pt x="382" y="530"/>
                </a:lnTo>
                <a:lnTo>
                  <a:pt x="358" y="522"/>
                </a:lnTo>
                <a:lnTo>
                  <a:pt x="358" y="6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56CB6171-E4D5-9866-7BC3-D291FE77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92" y="1583182"/>
            <a:ext cx="1205488" cy="1255268"/>
          </a:xfrm>
          <a:prstGeom prst="roundRect">
            <a:avLst>
              <a:gd name="adj" fmla="val 16667"/>
            </a:avLst>
          </a:prstGeom>
          <a:solidFill>
            <a:srgbClr val="1D8C96"/>
          </a:solidFill>
          <a:ln w="57150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 extrusionH="76200">
            <a:bevelB w="0"/>
            <a:extrusionClr>
              <a:srgbClr val="1D8C96"/>
            </a:extrusionClr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F3C3B-7C96-F622-E94A-A6A71EE8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771650"/>
            <a:ext cx="914400" cy="82699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4058653" y="3260169"/>
            <a:ext cx="61340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solidFill>
                  <a:srgbClr val="1D8C96"/>
                </a:solidFill>
                <a:latin typeface="+mj-lt"/>
              </a:rPr>
              <a:t>$110 Billion </a:t>
            </a:r>
          </a:p>
          <a:p>
            <a:r>
              <a:rPr lang="en-AU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Gross local product lower than pre covid19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26207-7413-29B0-FB00-C313470D99F2}"/>
              </a:ext>
            </a:extLst>
          </p:cNvPr>
          <p:cNvSpPr txBox="1"/>
          <p:nvPr/>
        </p:nvSpPr>
        <p:spPr>
          <a:xfrm>
            <a:off x="4058653" y="1518393"/>
            <a:ext cx="73631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1D8C96"/>
                </a:solidFill>
                <a:latin typeface="+mj-lt"/>
              </a:rPr>
              <a:t>$104 Billion</a:t>
            </a:r>
          </a:p>
          <a:p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economic value in 2019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74B0BF2-B4E4-B3E5-5758-4FCC5D761AF2}"/>
              </a:ext>
            </a:extLst>
          </p:cNvPr>
          <p:cNvSpPr/>
          <p:nvPr/>
        </p:nvSpPr>
        <p:spPr>
          <a:xfrm rot="16200000">
            <a:off x="10215307" y="2908684"/>
            <a:ext cx="863795" cy="2022790"/>
          </a:xfrm>
          <a:prstGeom prst="downArrow">
            <a:avLst/>
          </a:prstGeom>
          <a:solidFill>
            <a:srgbClr val="1D8C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DC42F12B-7598-785D-F8E6-320ED2AC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88182"/>
            <a:ext cx="1205488" cy="1255268"/>
          </a:xfrm>
          <a:prstGeom prst="roundRect">
            <a:avLst>
              <a:gd name="adj" fmla="val 16667"/>
            </a:avLst>
          </a:prstGeom>
          <a:solidFill>
            <a:srgbClr val="1D8C96"/>
          </a:solidFill>
          <a:ln w="57150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 extrusionH="76200">
            <a:bevelB w="0"/>
            <a:extrusionClr>
              <a:srgbClr val="1D8C96"/>
            </a:extrusionClr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9" name="Freeform 30">
            <a:extLst>
              <a:ext uri="{FF2B5EF4-FFF2-40B4-BE49-F238E27FC236}">
                <a16:creationId xmlns:a16="http://schemas.microsoft.com/office/drawing/2014/main" id="{DB21A9F3-D0BD-F571-0834-292BF12160BA}"/>
              </a:ext>
            </a:extLst>
          </p:cNvPr>
          <p:cNvSpPr>
            <a:spLocks noEditPoints="1"/>
          </p:cNvSpPr>
          <p:nvPr/>
        </p:nvSpPr>
        <p:spPr bwMode="auto">
          <a:xfrm>
            <a:off x="2756912" y="3662243"/>
            <a:ext cx="748288" cy="852607"/>
          </a:xfrm>
          <a:custGeom>
            <a:avLst/>
            <a:gdLst>
              <a:gd name="T0" fmla="*/ 340783 w 636"/>
              <a:gd name="T1" fmla="*/ 210687 h 916"/>
              <a:gd name="T2" fmla="*/ 319886 w 636"/>
              <a:gd name="T3" fmla="*/ 170479 h 916"/>
              <a:gd name="T4" fmla="*/ 287737 w 636"/>
              <a:gd name="T5" fmla="*/ 147963 h 916"/>
              <a:gd name="T6" fmla="*/ 345606 w 636"/>
              <a:gd name="T7" fmla="*/ 284669 h 916"/>
              <a:gd name="T8" fmla="*/ 413119 w 636"/>
              <a:gd name="T9" fmla="*/ 310401 h 916"/>
              <a:gd name="T10" fmla="*/ 456521 w 636"/>
              <a:gd name="T11" fmla="*/ 337742 h 916"/>
              <a:gd name="T12" fmla="*/ 480633 w 636"/>
              <a:gd name="T13" fmla="*/ 365083 h 916"/>
              <a:gd name="T14" fmla="*/ 503138 w 636"/>
              <a:gd name="T15" fmla="*/ 410116 h 916"/>
              <a:gd name="T16" fmla="*/ 511175 w 636"/>
              <a:gd name="T17" fmla="*/ 464798 h 916"/>
              <a:gd name="T18" fmla="*/ 506353 w 636"/>
              <a:gd name="T19" fmla="*/ 506614 h 916"/>
              <a:gd name="T20" fmla="*/ 491885 w 636"/>
              <a:gd name="T21" fmla="*/ 546821 h 916"/>
              <a:gd name="T22" fmla="*/ 454914 w 636"/>
              <a:gd name="T23" fmla="*/ 596678 h 916"/>
              <a:gd name="T24" fmla="*/ 424372 w 636"/>
              <a:gd name="T25" fmla="*/ 620803 h 916"/>
              <a:gd name="T26" fmla="*/ 374540 w 636"/>
              <a:gd name="T27" fmla="*/ 646535 h 916"/>
              <a:gd name="T28" fmla="*/ 334353 w 636"/>
              <a:gd name="T29" fmla="*/ 654577 h 916"/>
              <a:gd name="T30" fmla="*/ 287737 w 636"/>
              <a:gd name="T31" fmla="*/ 736600 h 916"/>
              <a:gd name="T32" fmla="*/ 228261 w 636"/>
              <a:gd name="T33" fmla="*/ 659402 h 916"/>
              <a:gd name="T34" fmla="*/ 151102 w 636"/>
              <a:gd name="T35" fmla="*/ 646535 h 916"/>
              <a:gd name="T36" fmla="*/ 112523 w 636"/>
              <a:gd name="T37" fmla="*/ 632061 h 916"/>
              <a:gd name="T38" fmla="*/ 65906 w 636"/>
              <a:gd name="T39" fmla="*/ 599895 h 916"/>
              <a:gd name="T40" fmla="*/ 40187 w 636"/>
              <a:gd name="T41" fmla="*/ 574162 h 916"/>
              <a:gd name="T42" fmla="*/ 22505 w 636"/>
              <a:gd name="T43" fmla="*/ 546821 h 916"/>
              <a:gd name="T44" fmla="*/ 4822 w 636"/>
              <a:gd name="T45" fmla="*/ 495355 h 916"/>
              <a:gd name="T46" fmla="*/ 167177 w 636"/>
              <a:gd name="T47" fmla="*/ 456756 h 916"/>
              <a:gd name="T48" fmla="*/ 181644 w 636"/>
              <a:gd name="T49" fmla="*/ 505005 h 916"/>
              <a:gd name="T50" fmla="*/ 194504 w 636"/>
              <a:gd name="T51" fmla="*/ 524305 h 916"/>
              <a:gd name="T52" fmla="*/ 228261 w 636"/>
              <a:gd name="T53" fmla="*/ 546821 h 916"/>
              <a:gd name="T54" fmla="*/ 189681 w 636"/>
              <a:gd name="T55" fmla="*/ 390816 h 916"/>
              <a:gd name="T56" fmla="*/ 110915 w 636"/>
              <a:gd name="T57" fmla="*/ 361867 h 916"/>
              <a:gd name="T58" fmla="*/ 78766 w 636"/>
              <a:gd name="T59" fmla="*/ 339351 h 916"/>
              <a:gd name="T60" fmla="*/ 49832 w 636"/>
              <a:gd name="T61" fmla="*/ 307185 h 916"/>
              <a:gd name="T62" fmla="*/ 25719 w 636"/>
              <a:gd name="T63" fmla="*/ 242853 h 916"/>
              <a:gd name="T64" fmla="*/ 25719 w 636"/>
              <a:gd name="T65" fmla="*/ 199429 h 916"/>
              <a:gd name="T66" fmla="*/ 36972 w 636"/>
              <a:gd name="T67" fmla="*/ 149572 h 916"/>
              <a:gd name="T68" fmla="*/ 64299 w 636"/>
              <a:gd name="T69" fmla="*/ 107756 h 916"/>
              <a:gd name="T70" fmla="*/ 90018 w 636"/>
              <a:gd name="T71" fmla="*/ 83631 h 916"/>
              <a:gd name="T72" fmla="*/ 139850 w 636"/>
              <a:gd name="T73" fmla="*/ 56290 h 916"/>
              <a:gd name="T74" fmla="*/ 204149 w 636"/>
              <a:gd name="T75" fmla="*/ 41816 h 916"/>
              <a:gd name="T76" fmla="*/ 287737 w 636"/>
              <a:gd name="T77" fmla="*/ 0 h 916"/>
              <a:gd name="T78" fmla="*/ 310241 w 636"/>
              <a:gd name="T79" fmla="*/ 41816 h 916"/>
              <a:gd name="T80" fmla="*/ 369718 w 636"/>
              <a:gd name="T81" fmla="*/ 53074 h 916"/>
              <a:gd name="T82" fmla="*/ 416334 w 636"/>
              <a:gd name="T83" fmla="*/ 73982 h 916"/>
              <a:gd name="T84" fmla="*/ 442054 w 636"/>
              <a:gd name="T85" fmla="*/ 93281 h 916"/>
              <a:gd name="T86" fmla="*/ 470988 w 636"/>
              <a:gd name="T87" fmla="*/ 128664 h 916"/>
              <a:gd name="T88" fmla="*/ 490278 w 636"/>
              <a:gd name="T89" fmla="*/ 170479 h 916"/>
              <a:gd name="T90" fmla="*/ 228261 w 636"/>
              <a:gd name="T91" fmla="*/ 146355 h 916"/>
              <a:gd name="T92" fmla="*/ 207363 w 636"/>
              <a:gd name="T93" fmla="*/ 156005 h 916"/>
              <a:gd name="T94" fmla="*/ 192896 w 636"/>
              <a:gd name="T95" fmla="*/ 167263 h 916"/>
              <a:gd name="T96" fmla="*/ 183251 w 636"/>
              <a:gd name="T97" fmla="*/ 189779 h 916"/>
              <a:gd name="T98" fmla="*/ 183251 w 636"/>
              <a:gd name="T99" fmla="*/ 205862 h 916"/>
              <a:gd name="T100" fmla="*/ 192896 w 636"/>
              <a:gd name="T101" fmla="*/ 228378 h 916"/>
              <a:gd name="T102" fmla="*/ 207363 w 636"/>
              <a:gd name="T103" fmla="*/ 241245 h 916"/>
              <a:gd name="T104" fmla="*/ 228261 w 636"/>
              <a:gd name="T105" fmla="*/ 146355 h 916"/>
              <a:gd name="T106" fmla="*/ 303812 w 636"/>
              <a:gd name="T107" fmla="*/ 546821 h 916"/>
              <a:gd name="T108" fmla="*/ 339176 w 636"/>
              <a:gd name="T109" fmla="*/ 525913 h 916"/>
              <a:gd name="T110" fmla="*/ 352036 w 636"/>
              <a:gd name="T111" fmla="*/ 506614 h 916"/>
              <a:gd name="T112" fmla="*/ 355251 w 636"/>
              <a:gd name="T113" fmla="*/ 485706 h 916"/>
              <a:gd name="T114" fmla="*/ 348821 w 636"/>
              <a:gd name="T115" fmla="*/ 458365 h 916"/>
              <a:gd name="T116" fmla="*/ 334353 w 636"/>
              <a:gd name="T117" fmla="*/ 442282 h 916"/>
              <a:gd name="T118" fmla="*/ 287737 w 636"/>
              <a:gd name="T119" fmla="*/ 419766 h 91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36" h="916">
                <a:moveTo>
                  <a:pt x="614" y="232"/>
                </a:moveTo>
                <a:lnTo>
                  <a:pt x="424" y="262"/>
                </a:lnTo>
                <a:lnTo>
                  <a:pt x="410" y="232"/>
                </a:lnTo>
                <a:lnTo>
                  <a:pt x="398" y="212"/>
                </a:lnTo>
                <a:lnTo>
                  <a:pt x="392" y="206"/>
                </a:lnTo>
                <a:lnTo>
                  <a:pt x="382" y="198"/>
                </a:lnTo>
                <a:lnTo>
                  <a:pt x="358" y="184"/>
                </a:lnTo>
                <a:lnTo>
                  <a:pt x="358" y="332"/>
                </a:lnTo>
                <a:lnTo>
                  <a:pt x="430" y="354"/>
                </a:lnTo>
                <a:lnTo>
                  <a:pt x="462" y="364"/>
                </a:lnTo>
                <a:lnTo>
                  <a:pt x="490" y="376"/>
                </a:lnTo>
                <a:lnTo>
                  <a:pt x="514" y="386"/>
                </a:lnTo>
                <a:lnTo>
                  <a:pt x="534" y="398"/>
                </a:lnTo>
                <a:lnTo>
                  <a:pt x="552" y="408"/>
                </a:lnTo>
                <a:lnTo>
                  <a:pt x="568" y="420"/>
                </a:lnTo>
                <a:lnTo>
                  <a:pt x="584" y="436"/>
                </a:lnTo>
                <a:lnTo>
                  <a:pt x="598" y="454"/>
                </a:lnTo>
                <a:lnTo>
                  <a:pt x="610" y="472"/>
                </a:lnTo>
                <a:lnTo>
                  <a:pt x="620" y="490"/>
                </a:lnTo>
                <a:lnTo>
                  <a:pt x="626" y="510"/>
                </a:lnTo>
                <a:lnTo>
                  <a:pt x="632" y="532"/>
                </a:lnTo>
                <a:lnTo>
                  <a:pt x="636" y="554"/>
                </a:lnTo>
                <a:lnTo>
                  <a:pt x="636" y="578"/>
                </a:lnTo>
                <a:lnTo>
                  <a:pt x="636" y="604"/>
                </a:lnTo>
                <a:lnTo>
                  <a:pt x="630" y="630"/>
                </a:lnTo>
                <a:lnTo>
                  <a:pt x="622" y="656"/>
                </a:lnTo>
                <a:lnTo>
                  <a:pt x="612" y="680"/>
                </a:lnTo>
                <a:lnTo>
                  <a:pt x="598" y="702"/>
                </a:lnTo>
                <a:lnTo>
                  <a:pt x="584" y="722"/>
                </a:lnTo>
                <a:lnTo>
                  <a:pt x="566" y="742"/>
                </a:lnTo>
                <a:lnTo>
                  <a:pt x="548" y="758"/>
                </a:lnTo>
                <a:lnTo>
                  <a:pt x="528" y="772"/>
                </a:lnTo>
                <a:lnTo>
                  <a:pt x="508" y="784"/>
                </a:lnTo>
                <a:lnTo>
                  <a:pt x="488" y="796"/>
                </a:lnTo>
                <a:lnTo>
                  <a:pt x="466" y="804"/>
                </a:lnTo>
                <a:lnTo>
                  <a:pt x="442" y="810"/>
                </a:lnTo>
                <a:lnTo>
                  <a:pt x="416" y="814"/>
                </a:lnTo>
                <a:lnTo>
                  <a:pt x="390" y="818"/>
                </a:lnTo>
                <a:lnTo>
                  <a:pt x="358" y="820"/>
                </a:lnTo>
                <a:lnTo>
                  <a:pt x="358" y="916"/>
                </a:lnTo>
                <a:lnTo>
                  <a:pt x="284" y="916"/>
                </a:lnTo>
                <a:lnTo>
                  <a:pt x="284" y="820"/>
                </a:lnTo>
                <a:lnTo>
                  <a:pt x="248" y="816"/>
                </a:lnTo>
                <a:lnTo>
                  <a:pt x="216" y="810"/>
                </a:lnTo>
                <a:lnTo>
                  <a:pt x="188" y="804"/>
                </a:lnTo>
                <a:lnTo>
                  <a:pt x="162" y="796"/>
                </a:lnTo>
                <a:lnTo>
                  <a:pt x="140" y="786"/>
                </a:lnTo>
                <a:lnTo>
                  <a:pt x="118" y="774"/>
                </a:lnTo>
                <a:lnTo>
                  <a:pt x="98" y="762"/>
                </a:lnTo>
                <a:lnTo>
                  <a:pt x="82" y="746"/>
                </a:lnTo>
                <a:lnTo>
                  <a:pt x="64" y="730"/>
                </a:lnTo>
                <a:lnTo>
                  <a:pt x="50" y="714"/>
                </a:lnTo>
                <a:lnTo>
                  <a:pt x="38" y="696"/>
                </a:lnTo>
                <a:lnTo>
                  <a:pt x="28" y="680"/>
                </a:lnTo>
                <a:lnTo>
                  <a:pt x="20" y="660"/>
                </a:lnTo>
                <a:lnTo>
                  <a:pt x="12" y="640"/>
                </a:lnTo>
                <a:lnTo>
                  <a:pt x="6" y="616"/>
                </a:lnTo>
                <a:lnTo>
                  <a:pt x="0" y="592"/>
                </a:lnTo>
                <a:lnTo>
                  <a:pt x="208" y="568"/>
                </a:lnTo>
                <a:lnTo>
                  <a:pt x="214" y="592"/>
                </a:lnTo>
                <a:lnTo>
                  <a:pt x="220" y="612"/>
                </a:lnTo>
                <a:lnTo>
                  <a:pt x="226" y="628"/>
                </a:lnTo>
                <a:lnTo>
                  <a:pt x="234" y="640"/>
                </a:lnTo>
                <a:lnTo>
                  <a:pt x="242" y="652"/>
                </a:lnTo>
                <a:lnTo>
                  <a:pt x="254" y="662"/>
                </a:lnTo>
                <a:lnTo>
                  <a:pt x="268" y="672"/>
                </a:lnTo>
                <a:lnTo>
                  <a:pt x="284" y="680"/>
                </a:lnTo>
                <a:lnTo>
                  <a:pt x="284" y="500"/>
                </a:lnTo>
                <a:lnTo>
                  <a:pt x="236" y="486"/>
                </a:lnTo>
                <a:lnTo>
                  <a:pt x="196" y="474"/>
                </a:lnTo>
                <a:lnTo>
                  <a:pt x="162" y="462"/>
                </a:lnTo>
                <a:lnTo>
                  <a:pt x="138" y="450"/>
                </a:lnTo>
                <a:lnTo>
                  <a:pt x="116" y="438"/>
                </a:lnTo>
                <a:lnTo>
                  <a:pt x="98" y="422"/>
                </a:lnTo>
                <a:lnTo>
                  <a:pt x="80" y="404"/>
                </a:lnTo>
                <a:lnTo>
                  <a:pt x="62" y="382"/>
                </a:lnTo>
                <a:lnTo>
                  <a:pt x="48" y="358"/>
                </a:lnTo>
                <a:lnTo>
                  <a:pt x="38" y="332"/>
                </a:lnTo>
                <a:lnTo>
                  <a:pt x="32" y="302"/>
                </a:lnTo>
                <a:lnTo>
                  <a:pt x="30" y="270"/>
                </a:lnTo>
                <a:lnTo>
                  <a:pt x="32" y="248"/>
                </a:lnTo>
                <a:lnTo>
                  <a:pt x="34" y="226"/>
                </a:lnTo>
                <a:lnTo>
                  <a:pt x="40" y="206"/>
                </a:lnTo>
                <a:lnTo>
                  <a:pt x="46" y="186"/>
                </a:lnTo>
                <a:lnTo>
                  <a:pt x="56" y="168"/>
                </a:lnTo>
                <a:lnTo>
                  <a:pt x="66" y="150"/>
                </a:lnTo>
                <a:lnTo>
                  <a:pt x="80" y="134"/>
                </a:lnTo>
                <a:lnTo>
                  <a:pt x="94" y="118"/>
                </a:lnTo>
                <a:lnTo>
                  <a:pt x="112" y="104"/>
                </a:lnTo>
                <a:lnTo>
                  <a:pt x="130" y="90"/>
                </a:lnTo>
                <a:lnTo>
                  <a:pt x="152" y="80"/>
                </a:lnTo>
                <a:lnTo>
                  <a:pt x="174" y="70"/>
                </a:lnTo>
                <a:lnTo>
                  <a:pt x="198" y="62"/>
                </a:lnTo>
                <a:lnTo>
                  <a:pt x="226" y="56"/>
                </a:lnTo>
                <a:lnTo>
                  <a:pt x="254" y="52"/>
                </a:lnTo>
                <a:lnTo>
                  <a:pt x="284" y="50"/>
                </a:lnTo>
                <a:lnTo>
                  <a:pt x="284" y="0"/>
                </a:lnTo>
                <a:lnTo>
                  <a:pt x="358" y="0"/>
                </a:lnTo>
                <a:lnTo>
                  <a:pt x="358" y="50"/>
                </a:lnTo>
                <a:lnTo>
                  <a:pt x="386" y="52"/>
                </a:lnTo>
                <a:lnTo>
                  <a:pt x="412" y="56"/>
                </a:lnTo>
                <a:lnTo>
                  <a:pt x="438" y="60"/>
                </a:lnTo>
                <a:lnTo>
                  <a:pt x="460" y="66"/>
                </a:lnTo>
                <a:lnTo>
                  <a:pt x="482" y="74"/>
                </a:lnTo>
                <a:lnTo>
                  <a:pt x="502" y="82"/>
                </a:lnTo>
                <a:lnTo>
                  <a:pt x="518" y="92"/>
                </a:lnTo>
                <a:lnTo>
                  <a:pt x="536" y="104"/>
                </a:lnTo>
                <a:lnTo>
                  <a:pt x="550" y="116"/>
                </a:lnTo>
                <a:lnTo>
                  <a:pt x="562" y="130"/>
                </a:lnTo>
                <a:lnTo>
                  <a:pt x="574" y="144"/>
                </a:lnTo>
                <a:lnTo>
                  <a:pt x="586" y="160"/>
                </a:lnTo>
                <a:lnTo>
                  <a:pt x="594" y="176"/>
                </a:lnTo>
                <a:lnTo>
                  <a:pt x="602" y="194"/>
                </a:lnTo>
                <a:lnTo>
                  <a:pt x="610" y="212"/>
                </a:lnTo>
                <a:lnTo>
                  <a:pt x="614" y="232"/>
                </a:lnTo>
                <a:close/>
                <a:moveTo>
                  <a:pt x="284" y="182"/>
                </a:moveTo>
                <a:lnTo>
                  <a:pt x="284" y="182"/>
                </a:lnTo>
                <a:lnTo>
                  <a:pt x="270" y="188"/>
                </a:lnTo>
                <a:lnTo>
                  <a:pt x="258" y="194"/>
                </a:lnTo>
                <a:lnTo>
                  <a:pt x="246" y="200"/>
                </a:lnTo>
                <a:lnTo>
                  <a:pt x="240" y="208"/>
                </a:lnTo>
                <a:lnTo>
                  <a:pt x="234" y="216"/>
                </a:lnTo>
                <a:lnTo>
                  <a:pt x="230" y="226"/>
                </a:lnTo>
                <a:lnTo>
                  <a:pt x="228" y="236"/>
                </a:lnTo>
                <a:lnTo>
                  <a:pt x="226" y="246"/>
                </a:lnTo>
                <a:lnTo>
                  <a:pt x="228" y="256"/>
                </a:lnTo>
                <a:lnTo>
                  <a:pt x="230" y="266"/>
                </a:lnTo>
                <a:lnTo>
                  <a:pt x="234" y="276"/>
                </a:lnTo>
                <a:lnTo>
                  <a:pt x="240" y="284"/>
                </a:lnTo>
                <a:lnTo>
                  <a:pt x="248" y="292"/>
                </a:lnTo>
                <a:lnTo>
                  <a:pt x="258" y="300"/>
                </a:lnTo>
                <a:lnTo>
                  <a:pt x="270" y="306"/>
                </a:lnTo>
                <a:lnTo>
                  <a:pt x="284" y="312"/>
                </a:lnTo>
                <a:lnTo>
                  <a:pt x="284" y="182"/>
                </a:lnTo>
                <a:close/>
                <a:moveTo>
                  <a:pt x="358" y="686"/>
                </a:moveTo>
                <a:lnTo>
                  <a:pt x="358" y="686"/>
                </a:lnTo>
                <a:lnTo>
                  <a:pt x="378" y="680"/>
                </a:lnTo>
                <a:lnTo>
                  <a:pt x="396" y="672"/>
                </a:lnTo>
                <a:lnTo>
                  <a:pt x="410" y="664"/>
                </a:lnTo>
                <a:lnTo>
                  <a:pt x="422" y="654"/>
                </a:lnTo>
                <a:lnTo>
                  <a:pt x="432" y="642"/>
                </a:lnTo>
                <a:lnTo>
                  <a:pt x="438" y="630"/>
                </a:lnTo>
                <a:lnTo>
                  <a:pt x="442" y="618"/>
                </a:lnTo>
                <a:lnTo>
                  <a:pt x="442" y="604"/>
                </a:lnTo>
                <a:lnTo>
                  <a:pt x="442" y="592"/>
                </a:lnTo>
                <a:lnTo>
                  <a:pt x="438" y="580"/>
                </a:lnTo>
                <a:lnTo>
                  <a:pt x="434" y="570"/>
                </a:lnTo>
                <a:lnTo>
                  <a:pt x="426" y="560"/>
                </a:lnTo>
                <a:lnTo>
                  <a:pt x="416" y="550"/>
                </a:lnTo>
                <a:lnTo>
                  <a:pt x="400" y="540"/>
                </a:lnTo>
                <a:lnTo>
                  <a:pt x="382" y="530"/>
                </a:lnTo>
                <a:lnTo>
                  <a:pt x="358" y="522"/>
                </a:lnTo>
                <a:lnTo>
                  <a:pt x="358" y="6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txBody>
          <a:bodyPr/>
          <a:lstStyle/>
          <a:p>
            <a:endParaRPr lang="en-GB" dirty="0"/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39200B03-3B25-3D0F-6690-7A4A8545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81650"/>
            <a:ext cx="1205488" cy="1255268"/>
          </a:xfrm>
          <a:prstGeom prst="roundRect">
            <a:avLst>
              <a:gd name="adj" fmla="val 16667"/>
            </a:avLst>
          </a:prstGeom>
          <a:solidFill>
            <a:srgbClr val="1D8C96"/>
          </a:solidFill>
          <a:ln w="57150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sp3d extrusionH="76200">
            <a:bevelB w="0"/>
            <a:extrusionClr>
              <a:srgbClr val="1D8C96"/>
            </a:extrusionClr>
          </a:sp3d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C1262A-F2C5-5BE9-F67B-0BFD20F81F53}"/>
              </a:ext>
            </a:extLst>
          </p:cNvPr>
          <p:cNvSpPr txBox="1"/>
          <p:nvPr/>
        </p:nvSpPr>
        <p:spPr>
          <a:xfrm>
            <a:off x="4038600" y="5317569"/>
            <a:ext cx="53720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solidFill>
                  <a:srgbClr val="1D8C96"/>
                </a:solidFill>
                <a:latin typeface="+mj-lt"/>
              </a:rPr>
              <a:t>$300 Million </a:t>
            </a:r>
            <a:endParaRPr lang="en-AU" sz="66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AU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Spent to support return of people to the city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73626B-EAC2-6B57-1CCB-28E5178246D2}"/>
              </a:ext>
            </a:extLst>
          </p:cNvPr>
          <p:cNvSpPr txBox="1"/>
          <p:nvPr/>
        </p:nvSpPr>
        <p:spPr>
          <a:xfrm>
            <a:off x="12211998" y="2201112"/>
            <a:ext cx="53720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 	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what degree has the 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Melbourne CBD footprint recovered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from Covid19?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If so, would </a:t>
            </a: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small business eatery be a viable option 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invest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2022?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" name="Graphic 27" descr="City with solid fill">
            <a:extLst>
              <a:ext uri="{FF2B5EF4-FFF2-40B4-BE49-F238E27FC236}">
                <a16:creationId xmlns:a16="http://schemas.microsoft.com/office/drawing/2014/main" id="{40FC5C1E-31DE-E08A-E0C0-2474D73E5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0144" y="5678887"/>
            <a:ext cx="972742" cy="972742"/>
          </a:xfrm>
          <a:prstGeom prst="rect">
            <a:avLst/>
          </a:prstGeom>
        </p:spPr>
      </p:pic>
      <p:pic>
        <p:nvPicPr>
          <p:cNvPr id="32" name="Graphic 31" descr="Badge Question Mark with solid fill">
            <a:extLst>
              <a:ext uri="{FF2B5EF4-FFF2-40B4-BE49-F238E27FC236}">
                <a16:creationId xmlns:a16="http://schemas.microsoft.com/office/drawing/2014/main" id="{C6157241-6657-1C1C-BDF3-28A0DBF05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92001" y="1945247"/>
            <a:ext cx="914400" cy="914400"/>
          </a:xfrm>
          <a:prstGeom prst="rect">
            <a:avLst/>
          </a:prstGeom>
        </p:spPr>
      </p:pic>
      <p:pic>
        <p:nvPicPr>
          <p:cNvPr id="45" name="Graphic 44" descr="Badge Question Mark with solid fill">
            <a:extLst>
              <a:ext uri="{FF2B5EF4-FFF2-40B4-BE49-F238E27FC236}">
                <a16:creationId xmlns:a16="http://schemas.microsoft.com/office/drawing/2014/main" id="{16499DF6-78FE-6ACF-A87E-33AD5C39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68200" y="44386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10024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Motivation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A49BE3DB-E067-1EE6-0FFB-B4E0570626DE}"/>
              </a:ext>
            </a:extLst>
          </p:cNvPr>
          <p:cNvSpPr txBox="1">
            <a:spLocks/>
          </p:cNvSpPr>
          <p:nvPr/>
        </p:nvSpPr>
        <p:spPr>
          <a:xfrm>
            <a:off x="0" y="205797"/>
            <a:ext cx="18288000" cy="960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Infographic Style</a:t>
            </a:r>
            <a:endParaRPr lang="ko-KR" alt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C8D77D3-7309-AE69-49CF-40DE814FB0C3}"/>
              </a:ext>
            </a:extLst>
          </p:cNvPr>
          <p:cNvSpPr txBox="1">
            <a:spLocks/>
          </p:cNvSpPr>
          <p:nvPr/>
        </p:nvSpPr>
        <p:spPr>
          <a:xfrm>
            <a:off x="0" y="1165904"/>
            <a:ext cx="18288000" cy="480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Insert the title of your subtitle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BF2003-85DC-3CFE-9DA8-67780A4E60BF}"/>
              </a:ext>
            </a:extLst>
          </p:cNvPr>
          <p:cNvGrpSpPr/>
          <p:nvPr/>
        </p:nvGrpSpPr>
        <p:grpSpPr>
          <a:xfrm>
            <a:off x="7550490" y="3279555"/>
            <a:ext cx="1500000" cy="1500000"/>
            <a:chOff x="3563888" y="1923678"/>
            <a:chExt cx="900000" cy="9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FF1B5D-73E7-9FC7-0699-D96A190ED0D3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24A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dirty="0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859F63D3-27E9-FBEE-013E-7EA94BA13893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B8E5081-3C7D-CB5E-FD40-8A9289352A01}"/>
              </a:ext>
            </a:extLst>
          </p:cNvPr>
          <p:cNvSpPr/>
          <p:nvPr/>
        </p:nvSpPr>
        <p:spPr>
          <a:xfrm rot="5400000">
            <a:off x="9219549" y="2711025"/>
            <a:ext cx="2084120" cy="2052939"/>
          </a:xfrm>
          <a:prstGeom prst="rect">
            <a:avLst/>
          </a:prstGeom>
          <a:solidFill>
            <a:schemeClr val="bg1"/>
          </a:solidFill>
          <a:ln>
            <a:solidFill>
              <a:srgbClr val="24A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E104C1-26F1-5C05-BDBD-74FDF15C8825}"/>
              </a:ext>
            </a:extLst>
          </p:cNvPr>
          <p:cNvGrpSpPr/>
          <p:nvPr/>
        </p:nvGrpSpPr>
        <p:grpSpPr>
          <a:xfrm rot="10800000">
            <a:off x="9235140" y="4966703"/>
            <a:ext cx="1200000" cy="1200000"/>
            <a:chOff x="3563888" y="1923678"/>
            <a:chExt cx="900000" cy="900000"/>
          </a:xfrm>
          <a:solidFill>
            <a:srgbClr val="1D8C96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B10D70-3F3B-821A-CC11-C4FB19144987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dirty="0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EAA9A0F7-59B1-A08F-8DD8-EC9DC3FF1204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3EED514-62DA-9DB8-AF24-BC51E794F698}"/>
              </a:ext>
            </a:extLst>
          </p:cNvPr>
          <p:cNvSpPr/>
          <p:nvPr/>
        </p:nvSpPr>
        <p:spPr>
          <a:xfrm rot="16200000">
            <a:off x="7112301" y="4844394"/>
            <a:ext cx="1815880" cy="2060501"/>
          </a:xfrm>
          <a:prstGeom prst="rect">
            <a:avLst/>
          </a:prstGeom>
          <a:solidFill>
            <a:schemeClr val="bg1"/>
          </a:solidFill>
          <a:ln>
            <a:solidFill>
              <a:srgbClr val="24A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A9D376-93A2-92C8-94E9-872035A6F6BC}"/>
              </a:ext>
            </a:extLst>
          </p:cNvPr>
          <p:cNvSpPr txBox="1"/>
          <p:nvPr/>
        </p:nvSpPr>
        <p:spPr>
          <a:xfrm>
            <a:off x="8232496" y="4053185"/>
            <a:ext cx="67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D8C96"/>
                </a:solidFill>
                <a:cs typeface="Arial" pitchFamily="34" charset="0"/>
              </a:rPr>
              <a:t>API</a:t>
            </a:r>
            <a:endParaRPr lang="ko-KR" altLang="en-US" sz="2400" b="1" dirty="0">
              <a:solidFill>
                <a:srgbClr val="1D8C96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AC2C62-99E0-04F3-0F2B-37B992B71FBE}"/>
              </a:ext>
            </a:extLst>
          </p:cNvPr>
          <p:cNvSpPr txBox="1"/>
          <p:nvPr/>
        </p:nvSpPr>
        <p:spPr>
          <a:xfrm>
            <a:off x="9254554" y="4993302"/>
            <a:ext cx="671478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33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775B844A-6E5A-245E-46FB-F5518A0F0CA7}"/>
              </a:ext>
            </a:extLst>
          </p:cNvPr>
          <p:cNvSpPr/>
          <p:nvPr/>
        </p:nvSpPr>
        <p:spPr>
          <a:xfrm>
            <a:off x="9768854" y="5617784"/>
            <a:ext cx="491963" cy="3778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9E8B38-9F32-C3CF-3358-FE6E16810568}"/>
              </a:ext>
            </a:extLst>
          </p:cNvPr>
          <p:cNvGrpSpPr/>
          <p:nvPr/>
        </p:nvGrpSpPr>
        <p:grpSpPr>
          <a:xfrm>
            <a:off x="2427589" y="2914649"/>
            <a:ext cx="4232472" cy="1796254"/>
            <a:chOff x="803640" y="3333106"/>
            <a:chExt cx="2059657" cy="107775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31C59B-027A-55BA-997C-CEE0950818F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800" dirty="0">
                  <a:solidFill>
                    <a:srgbClr val="1D8C9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examine the </a:t>
              </a:r>
              <a:r>
                <a:rPr lang="en-AU" sz="2800" dirty="0">
                  <a:solidFill>
                    <a:srgbClr val="1D8C9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trend of </a:t>
              </a:r>
              <a:r>
                <a:rPr lang="en-AU" sz="2800" dirty="0">
                  <a:solidFill>
                    <a:srgbClr val="1D8C9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pedestrian number change after covid19 </a:t>
              </a:r>
              <a:endParaRPr lang="ko-KR" altLang="en-US" sz="2800" dirty="0">
                <a:solidFill>
                  <a:srgbClr val="1D8C96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45F044-8846-2057-CC28-3F94F0D6FCC2}"/>
                </a:ext>
              </a:extLst>
            </p:cNvPr>
            <p:cNvSpPr txBox="1"/>
            <p:nvPr/>
          </p:nvSpPr>
          <p:spPr>
            <a:xfrm>
              <a:off x="803640" y="3333106"/>
              <a:ext cx="205965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rgbClr val="1D8C96"/>
                  </a:solidFill>
                  <a:cs typeface="Arial" pitchFamily="34" charset="0"/>
                </a:rPr>
                <a:t>API Data</a:t>
              </a:r>
              <a:endParaRPr lang="ko-KR" altLang="en-US" sz="3200" b="1" dirty="0">
                <a:solidFill>
                  <a:srgbClr val="1D8C96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507E33-817A-495E-B06A-CFBA6510D382}"/>
              </a:ext>
            </a:extLst>
          </p:cNvPr>
          <p:cNvGrpSpPr/>
          <p:nvPr/>
        </p:nvGrpSpPr>
        <p:grpSpPr>
          <a:xfrm>
            <a:off x="1382280" y="5886450"/>
            <a:ext cx="5514949" cy="2255676"/>
            <a:chOff x="803640" y="3315986"/>
            <a:chExt cx="2059657" cy="135340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B86309-5A6A-0252-6500-D863DBFEF27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0" i="0" dirty="0">
                  <a:solidFill>
                    <a:srgbClr val="1D8C96"/>
                  </a:solidFill>
                  <a:effectLst/>
                  <a:latin typeface="arial" panose="020B0604020202020204" pitchFamily="34" charset="0"/>
                </a:rPr>
                <a:t>Real location and business onsite Information provided by google</a:t>
              </a:r>
              <a:endParaRPr lang="en-AU" sz="2800" dirty="0">
                <a:solidFill>
                  <a:srgbClr val="1D8C96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35B761-BBC6-5C38-8D6B-31DC6C5A5466}"/>
                </a:ext>
              </a:extLst>
            </p:cNvPr>
            <p:cNvSpPr txBox="1"/>
            <p:nvPr/>
          </p:nvSpPr>
          <p:spPr>
            <a:xfrm>
              <a:off x="803640" y="3315986"/>
              <a:ext cx="205965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rgbClr val="1D8C96"/>
                  </a:solidFill>
                  <a:cs typeface="Arial" pitchFamily="34" charset="0"/>
                </a:rPr>
                <a:t>Google</a:t>
              </a:r>
              <a:endParaRPr lang="ko-KR" altLang="en-US" sz="3200" b="1" dirty="0">
                <a:solidFill>
                  <a:srgbClr val="1D8C96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101778-F41A-B384-1EB3-0CAE8B007D02}"/>
              </a:ext>
            </a:extLst>
          </p:cNvPr>
          <p:cNvGrpSpPr/>
          <p:nvPr/>
        </p:nvGrpSpPr>
        <p:grpSpPr>
          <a:xfrm>
            <a:off x="11434595" y="2613737"/>
            <a:ext cx="6281431" cy="2320093"/>
            <a:chOff x="803640" y="3362835"/>
            <a:chExt cx="2059657" cy="9986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CA3BF8-185D-0A71-D11C-A0D099026E7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8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1D8C96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</a:rPr>
                <a:t>dataset contains hourly pedestrian counts from pedestrian sensor devices located across the city</a:t>
              </a:r>
              <a:endParaRPr lang="en-AU" sz="2800" dirty="0">
                <a:solidFill>
                  <a:srgbClr val="1D8C9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F47C2B-B1CD-E644-FF87-012B8C6BDBE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51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1D8C96"/>
                  </a:solidFill>
                  <a:cs typeface="Arial" pitchFamily="34" charset="0"/>
                </a:rPr>
                <a:t>City of Melbourne</a:t>
              </a:r>
              <a:endParaRPr lang="ko-KR" altLang="en-US" sz="3200" b="1" dirty="0">
                <a:solidFill>
                  <a:srgbClr val="1D8C96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552EA3-EEF0-30A6-84A2-6708825F34A8}"/>
              </a:ext>
            </a:extLst>
          </p:cNvPr>
          <p:cNvGrpSpPr/>
          <p:nvPr/>
        </p:nvGrpSpPr>
        <p:grpSpPr>
          <a:xfrm>
            <a:off x="11540928" y="5353050"/>
            <a:ext cx="4232472" cy="1900989"/>
            <a:chOff x="803640" y="3270266"/>
            <a:chExt cx="2059657" cy="114059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3B4738-C40C-1CB7-3868-9200D2D95C4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1D8C96"/>
                  </a:solidFill>
                  <a:cs typeface="Arial" pitchFamily="34" charset="0"/>
                </a:rPr>
                <a:t>JSON</a:t>
              </a:r>
            </a:p>
            <a:p>
              <a:r>
                <a:rPr lang="en-US" altLang="ko-KR" sz="2800" dirty="0">
                  <a:solidFill>
                    <a:srgbClr val="1D8C96"/>
                  </a:solidFill>
                  <a:cs typeface="Arial" pitchFamily="34" charset="0"/>
                </a:rPr>
                <a:t>Matplotlib</a:t>
              </a:r>
            </a:p>
            <a:p>
              <a:r>
                <a:rPr lang="en-US" altLang="ko-KR" sz="2800" dirty="0">
                  <a:solidFill>
                    <a:srgbClr val="1D8C96"/>
                  </a:solidFill>
                  <a:cs typeface="Arial" pitchFamily="34" charset="0"/>
                </a:rPr>
                <a:t>Pandas</a:t>
              </a:r>
              <a:endParaRPr lang="ko-KR" altLang="en-US" sz="2800" dirty="0">
                <a:solidFill>
                  <a:srgbClr val="1D8C96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70FD1D-3180-3270-5B96-6EFAA3522E85}"/>
                </a:ext>
              </a:extLst>
            </p:cNvPr>
            <p:cNvSpPr txBox="1"/>
            <p:nvPr/>
          </p:nvSpPr>
          <p:spPr>
            <a:xfrm>
              <a:off x="803640" y="3270266"/>
              <a:ext cx="205965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1D8C96"/>
                  </a:solidFill>
                  <a:cs typeface="Arial" pitchFamily="34" charset="0"/>
                </a:rPr>
                <a:t>Python</a:t>
              </a:r>
              <a:endParaRPr lang="ko-KR" altLang="en-US" sz="3200" b="1" dirty="0">
                <a:solidFill>
                  <a:srgbClr val="1D8C96"/>
                </a:solidFill>
                <a:cs typeface="Arial" pitchFamily="34" charset="0"/>
              </a:endParaRP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F1C8EF8-8B0C-E579-F47E-36126FB09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934" y="2999220"/>
            <a:ext cx="1473496" cy="1485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71F9D-B2AB-0EBC-1EC7-6908FFCA0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172" y="5200650"/>
            <a:ext cx="1423860" cy="1337327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F65EE98D-42A3-9E0B-931E-63DAB02FF5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3800" y="3448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9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10024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fundings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hart 3">
                <a:extLst>
                  <a:ext uri="{FF2B5EF4-FFF2-40B4-BE49-F238E27FC236}">
                    <a16:creationId xmlns:a16="http://schemas.microsoft.com/office/drawing/2014/main" id="{A4D53FF6-D5B1-912B-AFAB-85A7C86596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3849561"/>
                  </p:ext>
                </p:extLst>
              </p:nvPr>
            </p:nvGraphicFramePr>
            <p:xfrm>
              <a:off x="9505510" y="1928408"/>
              <a:ext cx="3508739" cy="38450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6" name="Chart 3">
                <a:extLst>
                  <a:ext uri="{FF2B5EF4-FFF2-40B4-BE49-F238E27FC236}">
                    <a16:creationId xmlns:a16="http://schemas.microsoft.com/office/drawing/2014/main" id="{A4D53FF6-D5B1-912B-AFAB-85A7C86596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5510" y="1928408"/>
                <a:ext cx="3508739" cy="3845099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61CCCAC8-F5D5-FC51-44DC-5BACF4F41A8F}"/>
              </a:ext>
            </a:extLst>
          </p:cNvPr>
          <p:cNvSpPr txBox="1">
            <a:spLocks/>
          </p:cNvSpPr>
          <p:nvPr/>
        </p:nvSpPr>
        <p:spPr>
          <a:xfrm>
            <a:off x="0" y="205797"/>
            <a:ext cx="18288000" cy="960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Chart Style</a:t>
            </a:r>
            <a:endParaRPr lang="ko-KR" alt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17A9C04-4474-D69D-B0F4-FCF544B778B0}"/>
              </a:ext>
            </a:extLst>
          </p:cNvPr>
          <p:cNvSpPr txBox="1">
            <a:spLocks/>
          </p:cNvSpPr>
          <p:nvPr/>
        </p:nvSpPr>
        <p:spPr>
          <a:xfrm>
            <a:off x="0" y="1165904"/>
            <a:ext cx="18288000" cy="480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Key Finding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F53B0EA-3201-4861-81AA-BCDADF9E8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90225"/>
              </p:ext>
            </p:extLst>
          </p:nvPr>
        </p:nvGraphicFramePr>
        <p:xfrm>
          <a:off x="4897237" y="1885983"/>
          <a:ext cx="3879867" cy="388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C6A01-406B-0AE0-AAC3-E0E36E419AEB}"/>
              </a:ext>
            </a:extLst>
          </p:cNvPr>
          <p:cNvCxnSpPr/>
          <p:nvPr/>
        </p:nvCxnSpPr>
        <p:spPr>
          <a:xfrm>
            <a:off x="9144000" y="2005997"/>
            <a:ext cx="0" cy="396044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5D71D0-022F-24EC-BF84-44C47A987A6D}"/>
              </a:ext>
            </a:extLst>
          </p:cNvPr>
          <p:cNvCxnSpPr/>
          <p:nvPr/>
        </p:nvCxnSpPr>
        <p:spPr>
          <a:xfrm>
            <a:off x="2423254" y="5966437"/>
            <a:ext cx="13441493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E0AD02-DDF2-6BC3-9A5A-BD96C979B223}"/>
              </a:ext>
            </a:extLst>
          </p:cNvPr>
          <p:cNvSpPr txBox="1"/>
          <p:nvPr/>
        </p:nvSpPr>
        <p:spPr>
          <a:xfrm>
            <a:off x="3497702" y="6264202"/>
            <a:ext cx="14443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1D8C96"/>
                </a:solidFill>
                <a:cs typeface="Arial" pitchFamily="34" charset="0"/>
              </a:rPr>
              <a:t>40%</a:t>
            </a:r>
            <a:endParaRPr lang="ko-KR" altLang="en-US" sz="4000" b="1" dirty="0">
              <a:solidFill>
                <a:srgbClr val="1D8C96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ACEF25-E878-06F7-BC1A-895441540293}"/>
              </a:ext>
            </a:extLst>
          </p:cNvPr>
          <p:cNvSpPr txBox="1"/>
          <p:nvPr/>
        </p:nvSpPr>
        <p:spPr>
          <a:xfrm>
            <a:off x="13511748" y="6648450"/>
            <a:ext cx="14443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4AFBA"/>
                </a:solidFill>
                <a:cs typeface="Arial" pitchFamily="34" charset="0"/>
              </a:rPr>
              <a:t>35%</a:t>
            </a:r>
            <a:endParaRPr lang="ko-KR" altLang="en-US" sz="4000" b="1" dirty="0">
              <a:solidFill>
                <a:srgbClr val="24AFBA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5A8A17-49E5-532D-73D2-5CA7300C1864}"/>
              </a:ext>
            </a:extLst>
          </p:cNvPr>
          <p:cNvGrpSpPr/>
          <p:nvPr/>
        </p:nvGrpSpPr>
        <p:grpSpPr>
          <a:xfrm>
            <a:off x="5206203" y="6115051"/>
            <a:ext cx="7898238" cy="704909"/>
            <a:chOff x="6228184" y="1701419"/>
            <a:chExt cx="2592288" cy="4229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10AE49-48BC-3723-504D-85A1A4950985}"/>
                </a:ext>
              </a:extLst>
            </p:cNvPr>
            <p:cNvSpPr txBox="1"/>
            <p:nvPr/>
          </p:nvSpPr>
          <p:spPr>
            <a:xfrm>
              <a:off x="6228184" y="1884298"/>
              <a:ext cx="259228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9020C9-27A3-6C9E-20F0-A79517CB9F12}"/>
                </a:ext>
              </a:extLst>
            </p:cNvPr>
            <p:cNvSpPr txBox="1"/>
            <p:nvPr/>
          </p:nvSpPr>
          <p:spPr>
            <a:xfrm>
              <a:off x="6228184" y="1701419"/>
              <a:ext cx="259228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73C13A-25CB-A58D-4C49-811937047699}"/>
              </a:ext>
            </a:extLst>
          </p:cNvPr>
          <p:cNvGrpSpPr/>
          <p:nvPr/>
        </p:nvGrpSpPr>
        <p:grpSpPr>
          <a:xfrm>
            <a:off x="5206203" y="6877050"/>
            <a:ext cx="7898238" cy="783162"/>
            <a:chOff x="6228184" y="1749861"/>
            <a:chExt cx="2592288" cy="4698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03A586-F8A9-3532-712A-E414246E3804}"/>
                </a:ext>
              </a:extLst>
            </p:cNvPr>
            <p:cNvSpPr txBox="1"/>
            <p:nvPr/>
          </p:nvSpPr>
          <p:spPr>
            <a:xfrm>
              <a:off x="6228184" y="1979692"/>
              <a:ext cx="259228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C63A37-2DA2-DA21-0011-A663141F4830}"/>
                </a:ext>
              </a:extLst>
            </p:cNvPr>
            <p:cNvSpPr txBox="1"/>
            <p:nvPr/>
          </p:nvSpPr>
          <p:spPr>
            <a:xfrm>
              <a:off x="6228184" y="1749861"/>
              <a:ext cx="259228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A32F349F-5796-499F-92D5-F16CA2EE0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59000" y="6422021"/>
            <a:ext cx="914400" cy="914400"/>
          </a:xfrm>
          <a:prstGeom prst="rect">
            <a:avLst/>
          </a:prstGeom>
        </p:spPr>
      </p:pic>
      <p:pic>
        <p:nvPicPr>
          <p:cNvPr id="11" name="Graphic 10" descr="Family with two children with solid fill">
            <a:extLst>
              <a:ext uri="{FF2B5EF4-FFF2-40B4-BE49-F238E27FC236}">
                <a16:creationId xmlns:a16="http://schemas.microsoft.com/office/drawing/2014/main" id="{903DDEE2-2E20-1417-B68B-AA6E72E75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9567" y="2473958"/>
            <a:ext cx="2729975" cy="2729975"/>
          </a:xfrm>
          <a:prstGeom prst="rect">
            <a:avLst/>
          </a:prstGeom>
        </p:spPr>
      </p:pic>
      <p:pic>
        <p:nvPicPr>
          <p:cNvPr id="39" name="Graphic 38" descr="Family with two children with solid fill">
            <a:extLst>
              <a:ext uri="{FF2B5EF4-FFF2-40B4-BE49-F238E27FC236}">
                <a16:creationId xmlns:a16="http://schemas.microsoft.com/office/drawing/2014/main" id="{BA3B35BA-E7B2-78C6-58F3-8BA25760F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6902" y="6115051"/>
            <a:ext cx="900698" cy="900698"/>
          </a:xfrm>
          <a:prstGeom prst="rect">
            <a:avLst/>
          </a:prstGeom>
        </p:spPr>
      </p:pic>
      <p:pic>
        <p:nvPicPr>
          <p:cNvPr id="40" name="Graphic 39" descr="City with solid fill">
            <a:extLst>
              <a:ext uri="{FF2B5EF4-FFF2-40B4-BE49-F238E27FC236}">
                <a16:creationId xmlns:a16="http://schemas.microsoft.com/office/drawing/2014/main" id="{BF661C7D-644A-B8AA-6EBA-ED31434756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73254" y="2760584"/>
            <a:ext cx="2457346" cy="245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10024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91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The fundings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7D3B0D5C-0AEC-2DE8-4D7D-A2FE0D678439}"/>
              </a:ext>
            </a:extLst>
          </p:cNvPr>
          <p:cNvSpPr/>
          <p:nvPr/>
        </p:nvSpPr>
        <p:spPr>
          <a:xfrm>
            <a:off x="2514405" y="1584273"/>
            <a:ext cx="14173395" cy="5411256"/>
          </a:xfrm>
          <a:prstGeom prst="round1Rect">
            <a:avLst/>
          </a:prstGeom>
          <a:solidFill>
            <a:srgbClr val="1D8C96"/>
          </a:solidFill>
          <a:ln>
            <a:solidFill>
              <a:srgbClr val="1D8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AE75456A-AD8C-6E1A-5ADE-60FB264B9418}"/>
              </a:ext>
            </a:extLst>
          </p:cNvPr>
          <p:cNvSpPr/>
          <p:nvPr/>
        </p:nvSpPr>
        <p:spPr>
          <a:xfrm>
            <a:off x="9742967" y="2019286"/>
            <a:ext cx="6305552" cy="436056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33389-0FA6-FBC1-197B-CBB753C20753}"/>
              </a:ext>
            </a:extLst>
          </p:cNvPr>
          <p:cNvSpPr/>
          <p:nvPr/>
        </p:nvSpPr>
        <p:spPr>
          <a:xfrm>
            <a:off x="4933952" y="2040245"/>
            <a:ext cx="4419600" cy="1331605"/>
          </a:xfrm>
          <a:prstGeom prst="rect">
            <a:avLst/>
          </a:prstGeom>
          <a:solidFill>
            <a:srgbClr val="24AFBA"/>
          </a:solidFill>
          <a:ln>
            <a:solidFill>
              <a:srgbClr val="24A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Points</a:t>
            </a:r>
            <a:endParaRPr lang="en-AU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9F6B0-3BDA-E1CA-2A73-C695AEEA055C}"/>
              </a:ext>
            </a:extLst>
          </p:cNvPr>
          <p:cNvSpPr/>
          <p:nvPr/>
        </p:nvSpPr>
        <p:spPr>
          <a:xfrm>
            <a:off x="4953000" y="3524250"/>
            <a:ext cx="4419600" cy="1331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1D8C96"/>
                </a:solidFill>
              </a:rPr>
              <a:t>Points</a:t>
            </a:r>
            <a:endParaRPr lang="en-AU" sz="4000" dirty="0">
              <a:solidFill>
                <a:srgbClr val="1D8C9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D36BC-5664-DA28-5524-EDF0390A2C13}"/>
              </a:ext>
            </a:extLst>
          </p:cNvPr>
          <p:cNvSpPr/>
          <p:nvPr/>
        </p:nvSpPr>
        <p:spPr>
          <a:xfrm>
            <a:off x="4953000" y="5048250"/>
            <a:ext cx="4419600" cy="1331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1D8C96"/>
                </a:solidFill>
              </a:rPr>
              <a:t>Points</a:t>
            </a:r>
            <a:endParaRPr lang="en-AU" sz="4000" dirty="0">
              <a:solidFill>
                <a:srgbClr val="1D8C9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F4931-A04B-024B-B431-129133C0CBA9}"/>
              </a:ext>
            </a:extLst>
          </p:cNvPr>
          <p:cNvSpPr txBox="1"/>
          <p:nvPr/>
        </p:nvSpPr>
        <p:spPr>
          <a:xfrm>
            <a:off x="10368711" y="3827921"/>
            <a:ext cx="4337889" cy="707886"/>
          </a:xfrm>
          <a:prstGeom prst="rect">
            <a:avLst/>
          </a:prstGeom>
          <a:noFill/>
          <a:ln>
            <a:solidFill>
              <a:srgbClr val="1D8C96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1D8C96"/>
                </a:solidFill>
              </a:rPr>
              <a:t>Regression?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169FD37-5014-F1AA-B84E-2C45EEA52677}"/>
              </a:ext>
            </a:extLst>
          </p:cNvPr>
          <p:cNvSpPr/>
          <p:nvPr/>
        </p:nvSpPr>
        <p:spPr>
          <a:xfrm>
            <a:off x="2918859" y="2040245"/>
            <a:ext cx="1759467" cy="4621793"/>
          </a:xfrm>
          <a:prstGeom prst="flowChartOffpageConnector">
            <a:avLst/>
          </a:prstGeom>
          <a:solidFill>
            <a:srgbClr val="24AFBA"/>
          </a:solidFill>
          <a:ln>
            <a:solidFill>
              <a:srgbClr val="24A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Result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7670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10024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371207" y="465996"/>
            <a:ext cx="9371760" cy="881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                   Data Exploration &amp; Analysis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7D3B0D5C-0AEC-2DE8-4D7D-A2FE0D678439}"/>
              </a:ext>
            </a:extLst>
          </p:cNvPr>
          <p:cNvSpPr/>
          <p:nvPr/>
        </p:nvSpPr>
        <p:spPr>
          <a:xfrm>
            <a:off x="2514405" y="1584273"/>
            <a:ext cx="14173395" cy="5411256"/>
          </a:xfrm>
          <a:prstGeom prst="round1Rect">
            <a:avLst/>
          </a:prstGeom>
          <a:solidFill>
            <a:srgbClr val="1D8C96"/>
          </a:solidFill>
          <a:ln>
            <a:solidFill>
              <a:srgbClr val="1D8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AE75456A-AD8C-6E1A-5ADE-60FB264B9418}"/>
              </a:ext>
            </a:extLst>
          </p:cNvPr>
          <p:cNvSpPr/>
          <p:nvPr/>
        </p:nvSpPr>
        <p:spPr>
          <a:xfrm>
            <a:off x="9742967" y="2019286"/>
            <a:ext cx="6305552" cy="436056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33389-0FA6-FBC1-197B-CBB753C20753}"/>
              </a:ext>
            </a:extLst>
          </p:cNvPr>
          <p:cNvSpPr/>
          <p:nvPr/>
        </p:nvSpPr>
        <p:spPr>
          <a:xfrm>
            <a:off x="4933952" y="2040245"/>
            <a:ext cx="4419600" cy="1331605"/>
          </a:xfrm>
          <a:prstGeom prst="rect">
            <a:avLst/>
          </a:prstGeom>
          <a:solidFill>
            <a:srgbClr val="24AFBA"/>
          </a:solidFill>
          <a:ln>
            <a:solidFill>
              <a:srgbClr val="24A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Points</a:t>
            </a:r>
            <a:endParaRPr lang="en-AU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9F6B0-3BDA-E1CA-2A73-C695AEEA055C}"/>
              </a:ext>
            </a:extLst>
          </p:cNvPr>
          <p:cNvSpPr/>
          <p:nvPr/>
        </p:nvSpPr>
        <p:spPr>
          <a:xfrm>
            <a:off x="4953000" y="3524250"/>
            <a:ext cx="4419600" cy="1331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1D8C96"/>
                </a:solidFill>
              </a:rPr>
              <a:t>Points</a:t>
            </a:r>
            <a:endParaRPr lang="en-AU" sz="4000" dirty="0">
              <a:solidFill>
                <a:srgbClr val="1D8C9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D36BC-5664-DA28-5524-EDF0390A2C13}"/>
              </a:ext>
            </a:extLst>
          </p:cNvPr>
          <p:cNvSpPr/>
          <p:nvPr/>
        </p:nvSpPr>
        <p:spPr>
          <a:xfrm>
            <a:off x="4953000" y="5048250"/>
            <a:ext cx="4419600" cy="1331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1D8C96"/>
                </a:solidFill>
              </a:rPr>
              <a:t>Points</a:t>
            </a:r>
            <a:endParaRPr lang="en-AU" sz="4000" dirty="0">
              <a:solidFill>
                <a:srgbClr val="1D8C9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F4931-A04B-024B-B431-129133C0CBA9}"/>
              </a:ext>
            </a:extLst>
          </p:cNvPr>
          <p:cNvSpPr txBox="1"/>
          <p:nvPr/>
        </p:nvSpPr>
        <p:spPr>
          <a:xfrm>
            <a:off x="10368711" y="3827921"/>
            <a:ext cx="4337889" cy="707886"/>
          </a:xfrm>
          <a:prstGeom prst="rect">
            <a:avLst/>
          </a:prstGeom>
          <a:noFill/>
          <a:ln>
            <a:solidFill>
              <a:srgbClr val="1D8C96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1D8C96"/>
                </a:solidFill>
              </a:rPr>
              <a:t>Line chart - Julia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169FD37-5014-F1AA-B84E-2C45EEA52677}"/>
              </a:ext>
            </a:extLst>
          </p:cNvPr>
          <p:cNvSpPr/>
          <p:nvPr/>
        </p:nvSpPr>
        <p:spPr>
          <a:xfrm>
            <a:off x="2918859" y="2040245"/>
            <a:ext cx="1759467" cy="4621793"/>
          </a:xfrm>
          <a:prstGeom prst="flowChartOffpageConnector">
            <a:avLst/>
          </a:prstGeom>
          <a:solidFill>
            <a:srgbClr val="24AFBA"/>
          </a:solidFill>
          <a:ln>
            <a:solidFill>
              <a:srgbClr val="24A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Key Point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311953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10024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371207" y="465996"/>
            <a:ext cx="9371760" cy="881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                   Data Exploration &amp; Analysis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7D3B0D5C-0AEC-2DE8-4D7D-A2FE0D678439}"/>
              </a:ext>
            </a:extLst>
          </p:cNvPr>
          <p:cNvSpPr/>
          <p:nvPr/>
        </p:nvSpPr>
        <p:spPr>
          <a:xfrm>
            <a:off x="2514405" y="1584273"/>
            <a:ext cx="14173395" cy="5411256"/>
          </a:xfrm>
          <a:prstGeom prst="round1Rect">
            <a:avLst/>
          </a:prstGeom>
          <a:solidFill>
            <a:srgbClr val="1D8C96"/>
          </a:solidFill>
          <a:ln>
            <a:solidFill>
              <a:srgbClr val="1D8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AE75456A-AD8C-6E1A-5ADE-60FB264B9418}"/>
              </a:ext>
            </a:extLst>
          </p:cNvPr>
          <p:cNvSpPr/>
          <p:nvPr/>
        </p:nvSpPr>
        <p:spPr>
          <a:xfrm>
            <a:off x="9742967" y="2019286"/>
            <a:ext cx="6305552" cy="436056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33389-0FA6-FBC1-197B-CBB753C20753}"/>
              </a:ext>
            </a:extLst>
          </p:cNvPr>
          <p:cNvSpPr/>
          <p:nvPr/>
        </p:nvSpPr>
        <p:spPr>
          <a:xfrm>
            <a:off x="4933952" y="2040245"/>
            <a:ext cx="4419600" cy="1331605"/>
          </a:xfrm>
          <a:prstGeom prst="rect">
            <a:avLst/>
          </a:prstGeom>
          <a:solidFill>
            <a:srgbClr val="24AFBA"/>
          </a:solidFill>
          <a:ln>
            <a:solidFill>
              <a:srgbClr val="24A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Points</a:t>
            </a:r>
            <a:endParaRPr lang="en-AU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9F6B0-3BDA-E1CA-2A73-C695AEEA055C}"/>
              </a:ext>
            </a:extLst>
          </p:cNvPr>
          <p:cNvSpPr/>
          <p:nvPr/>
        </p:nvSpPr>
        <p:spPr>
          <a:xfrm>
            <a:off x="4953000" y="3524250"/>
            <a:ext cx="4419600" cy="1331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1D8C96"/>
                </a:solidFill>
              </a:rPr>
              <a:t>Points</a:t>
            </a:r>
            <a:endParaRPr lang="en-AU" sz="4000" dirty="0">
              <a:solidFill>
                <a:srgbClr val="1D8C9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D36BC-5664-DA28-5524-EDF0390A2C13}"/>
              </a:ext>
            </a:extLst>
          </p:cNvPr>
          <p:cNvSpPr/>
          <p:nvPr/>
        </p:nvSpPr>
        <p:spPr>
          <a:xfrm>
            <a:off x="4953000" y="5048250"/>
            <a:ext cx="4419600" cy="1331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rgbClr val="1D8C96"/>
                </a:solidFill>
              </a:rPr>
              <a:t>Points</a:t>
            </a:r>
            <a:endParaRPr lang="en-AU" sz="4000" dirty="0">
              <a:solidFill>
                <a:srgbClr val="1D8C9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F4931-A04B-024B-B431-129133C0CBA9}"/>
              </a:ext>
            </a:extLst>
          </p:cNvPr>
          <p:cNvSpPr txBox="1"/>
          <p:nvPr/>
        </p:nvSpPr>
        <p:spPr>
          <a:xfrm>
            <a:off x="10368711" y="3827921"/>
            <a:ext cx="4337889" cy="707886"/>
          </a:xfrm>
          <a:prstGeom prst="rect">
            <a:avLst/>
          </a:prstGeom>
          <a:noFill/>
          <a:ln>
            <a:solidFill>
              <a:srgbClr val="1D8C96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1D8C96"/>
                </a:solidFill>
              </a:rPr>
              <a:t>chart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B5DBAC8D-8F21-1913-BA99-49261AC0FB80}"/>
              </a:ext>
            </a:extLst>
          </p:cNvPr>
          <p:cNvSpPr/>
          <p:nvPr/>
        </p:nvSpPr>
        <p:spPr>
          <a:xfrm>
            <a:off x="2918859" y="2040245"/>
            <a:ext cx="1759467" cy="4621793"/>
          </a:xfrm>
          <a:prstGeom prst="flowChartOffpageConnector">
            <a:avLst/>
          </a:prstGeom>
          <a:solidFill>
            <a:srgbClr val="24AFBA"/>
          </a:solidFill>
          <a:ln>
            <a:solidFill>
              <a:srgbClr val="24A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Key Point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310247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76D91D8A-ACAB-4A11-8522-261A0A00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9525" y="0"/>
            <a:ext cx="18288000" cy="85725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661AF0-6888-4E01-B2B6-9E12A311AEF0}"/>
              </a:ext>
            </a:extLst>
          </p:cNvPr>
          <p:cNvSpPr txBox="1"/>
          <p:nvPr/>
        </p:nvSpPr>
        <p:spPr>
          <a:xfrm>
            <a:off x="27203400" y="-3486150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get to this point?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D68C1967-B593-DF41-BC96-FCD6619BE316}"/>
              </a:ext>
            </a:extLst>
          </p:cNvPr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 </a:t>
            </a:r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5FBA9EDB-7DE9-5045-8F3C-9CCBD979C88C}"/>
              </a:ext>
            </a:extLst>
          </p:cNvPr>
          <p:cNvSpPr/>
          <p:nvPr/>
        </p:nvSpPr>
        <p:spPr>
          <a:xfrm rot="-798">
            <a:off x="2381251" y="674190"/>
            <a:ext cx="14687159" cy="1186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430F72A6-8D99-E240-ABF6-1C933DA3F046}"/>
              </a:ext>
            </a:extLst>
          </p:cNvPr>
          <p:cNvSpPr txBox="1"/>
          <p:nvPr/>
        </p:nvSpPr>
        <p:spPr>
          <a:xfrm>
            <a:off x="209187" y="465996"/>
            <a:ext cx="7629793" cy="881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9"/>
              </a:lnSpc>
            </a:pPr>
            <a:r>
              <a:rPr lang="en-US" sz="3600" dirty="0">
                <a:solidFill>
                  <a:srgbClr val="1D8C96"/>
                </a:solidFill>
                <a:latin typeface="Norwester"/>
              </a:rPr>
              <a:t>Discussion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4EB103-CD26-5D44-B834-F62EE1950FF0}"/>
              </a:ext>
            </a:extLst>
          </p:cNvPr>
          <p:cNvSpPr txBox="1"/>
          <p:nvPr/>
        </p:nvSpPr>
        <p:spPr>
          <a:xfrm>
            <a:off x="2895600" y="2305050"/>
            <a:ext cx="10739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400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2" t="15223" b="14578"/>
          <a:stretch>
            <a:fillRect/>
          </a:stretch>
        </p:blipFill>
        <p:spPr>
          <a:xfrm>
            <a:off x="0" y="0"/>
            <a:ext cx="18288000" cy="85725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798">
            <a:off x="2381252" y="7697803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798">
            <a:off x="2476502" y="858822"/>
            <a:ext cx="13525500" cy="0"/>
          </a:xfrm>
          <a:prstGeom prst="line">
            <a:avLst/>
          </a:prstGeom>
          <a:ln w="19050" cap="flat">
            <a:solidFill>
              <a:srgbClr val="1D8C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476500" y="7442199"/>
            <a:ext cx="2074390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Group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15379" y="996950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27 June  2022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40588" y="2110790"/>
            <a:ext cx="11206821" cy="781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5833" dirty="0">
                <a:solidFill>
                  <a:srgbClr val="1D8C96"/>
                </a:solidFill>
                <a:latin typeface="Norwester"/>
              </a:rPr>
              <a:t>QUESTIONS OR COMMENTS?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58322" y="3341935"/>
            <a:ext cx="788627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 dirty="0">
                <a:solidFill>
                  <a:srgbClr val="1A2D3B"/>
                </a:solidFill>
                <a:latin typeface="Quicksand"/>
              </a:rPr>
              <a:t>…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40D8357D-E91A-4D78-980D-29F2115DEAF8}"/>
              </a:ext>
            </a:extLst>
          </p:cNvPr>
          <p:cNvSpPr txBox="1"/>
          <p:nvPr/>
        </p:nvSpPr>
        <p:spPr>
          <a:xfrm>
            <a:off x="14215379" y="7442199"/>
            <a:ext cx="1596121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"/>
              </a:lnSpc>
            </a:pPr>
            <a:r>
              <a:rPr lang="en-US" sz="1250" dirty="0">
                <a:solidFill>
                  <a:srgbClr val="1A2D3B"/>
                </a:solidFill>
                <a:latin typeface="Quicksand"/>
              </a:rPr>
              <a:t>@Monash Bootcamp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19873</TotalTime>
  <Words>811</Words>
  <Application>Microsoft Office PowerPoint</Application>
  <PresentationFormat>Custom</PresentationFormat>
  <Paragraphs>136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Quicksand</vt:lpstr>
      <vt:lpstr>Times New Roman</vt:lpstr>
      <vt:lpstr>Calibri Light</vt:lpstr>
      <vt:lpstr>Norwester</vt:lpstr>
      <vt:lpstr>Arial</vt:lpstr>
      <vt:lpstr>Courier New</vt:lpstr>
      <vt:lpstr>Calibri</vt:lpstr>
      <vt:lpstr>Symbol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White and Green Simple Lined Textured Minimalist Antibiotic Medical Presentation</dc:title>
  <dc:creator>Kejia Liu</dc:creator>
  <cp:lastModifiedBy>Liu Kejia</cp:lastModifiedBy>
  <cp:revision>52</cp:revision>
  <dcterms:created xsi:type="dcterms:W3CDTF">2006-08-16T00:00:00Z</dcterms:created>
  <dcterms:modified xsi:type="dcterms:W3CDTF">2022-06-21T20:59:13Z</dcterms:modified>
  <dc:identifier>DAE6LNFMyEQ</dc:identifier>
</cp:coreProperties>
</file>