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3" r:id="rId2"/>
    <p:sldId id="264" r:id="rId3"/>
    <p:sldId id="262" r:id="rId4"/>
    <p:sldId id="265" r:id="rId5"/>
    <p:sldId id="261" r:id="rId6"/>
    <p:sldId id="275" r:id="rId7"/>
    <p:sldId id="268" r:id="rId8"/>
    <p:sldId id="269" r:id="rId9"/>
    <p:sldId id="270" r:id="rId10"/>
    <p:sldId id="271" r:id="rId11"/>
    <p:sldId id="274" r:id="rId12"/>
    <p:sldId id="272" r:id="rId13"/>
    <p:sldId id="267" r:id="rId14"/>
    <p:sldId id="266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823" autoAdjust="0"/>
  </p:normalViewPr>
  <p:slideViewPr>
    <p:cSldViewPr snapToGrid="0">
      <p:cViewPr varScale="1">
        <p:scale>
          <a:sx n="64" d="100"/>
          <a:sy n="64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B52E1-AC6F-47C1-8987-64D16A78301F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670B3-06B6-4123-825E-418ADAB0E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4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670B3-06B6-4123-825E-418ADAB0E3B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00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B79E-DE3B-4C8E-B9CC-6766633BDDF2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FAB-7FBF-4C06-84F9-D4680720C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31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B79E-DE3B-4C8E-B9CC-6766633BDDF2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FAB-7FBF-4C06-84F9-D4680720C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86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B79E-DE3B-4C8E-B9CC-6766633BDDF2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FAB-7FBF-4C06-84F9-D4680720C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42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B79E-DE3B-4C8E-B9CC-6766633BDDF2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FAB-7FBF-4C06-84F9-D4680720C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06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B79E-DE3B-4C8E-B9CC-6766633BDDF2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FAB-7FBF-4C06-84F9-D4680720C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07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B79E-DE3B-4C8E-B9CC-6766633BDDF2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FAB-7FBF-4C06-84F9-D4680720C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25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B79E-DE3B-4C8E-B9CC-6766633BDDF2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FAB-7FBF-4C06-84F9-D4680720C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39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B79E-DE3B-4C8E-B9CC-6766633BDDF2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FAB-7FBF-4C06-84F9-D4680720C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26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B79E-DE3B-4C8E-B9CC-6766633BDDF2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FAB-7FBF-4C06-84F9-D4680720C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56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B79E-DE3B-4C8E-B9CC-6766633BDDF2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FAB-7FBF-4C06-84F9-D4680720C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15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B79E-DE3B-4C8E-B9CC-6766633BDDF2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FAB-7FBF-4C06-84F9-D4680720C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58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BB79E-DE3B-4C8E-B9CC-6766633BDDF2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CCFAB-7FBF-4C06-84F9-D4680720C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86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475019" y="1911927"/>
            <a:ext cx="29546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5400" dirty="0" smtClean="0"/>
              <a:t>員工</a:t>
            </a:r>
            <a:endParaRPr lang="en-US" altLang="zh-TW" sz="5400" dirty="0" smtClean="0"/>
          </a:p>
          <a:p>
            <a:pPr algn="ctr"/>
            <a:r>
              <a:rPr lang="zh-TW" altLang="en-US" sz="5400" dirty="0" smtClean="0"/>
              <a:t>手機畫面</a:t>
            </a:r>
            <a:endParaRPr lang="en-US" altLang="zh-TW" sz="5400" dirty="0" smtClean="0"/>
          </a:p>
          <a:p>
            <a:pPr algn="ctr"/>
            <a:r>
              <a:rPr lang="en-US" altLang="zh-TW" sz="5400" dirty="0" smtClean="0"/>
              <a:t>(</a:t>
            </a:r>
            <a:r>
              <a:rPr lang="zh-TW" altLang="en-US" sz="5400" dirty="0" smtClean="0"/>
              <a:t>瀏覽器</a:t>
            </a:r>
            <a:r>
              <a:rPr lang="en-US" altLang="zh-TW" sz="5400" dirty="0" smtClean="0"/>
              <a:t>)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12701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594910" y="106770"/>
            <a:ext cx="11332631" cy="6495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6295595" y="759397"/>
            <a:ext cx="956068" cy="956068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24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7370442" y="759397"/>
            <a:ext cx="956068" cy="956068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13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8445289" y="759397"/>
            <a:ext cx="956068" cy="956068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5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9520136" y="759397"/>
            <a:ext cx="956068" cy="956068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30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6" name="橢圓 55"/>
          <p:cNvSpPr/>
          <p:nvPr/>
        </p:nvSpPr>
        <p:spPr>
          <a:xfrm>
            <a:off x="10594983" y="759397"/>
            <a:ext cx="956068" cy="956068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11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6295595" y="1809536"/>
            <a:ext cx="956068" cy="956068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24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7370442" y="1809536"/>
            <a:ext cx="956068" cy="956068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13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8445289" y="1809536"/>
            <a:ext cx="956068" cy="956068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5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9520136" y="1809536"/>
            <a:ext cx="956068" cy="956068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30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10594983" y="1809536"/>
            <a:ext cx="956068" cy="956068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11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564958" y="19799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開獎號碼：</a:t>
            </a:r>
            <a:endParaRPr lang="zh-TW" altLang="en-US" sz="2800" dirty="0"/>
          </a:p>
        </p:txBody>
      </p:sp>
      <p:sp>
        <p:nvSpPr>
          <p:cNvPr id="88" name="矩形 87"/>
          <p:cNvSpPr/>
          <p:nvPr/>
        </p:nvSpPr>
        <p:spPr>
          <a:xfrm>
            <a:off x="2644824" y="232627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/>
        </p:nvSpPr>
        <p:spPr>
          <a:xfrm>
            <a:off x="2644824" y="703681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/>
        </p:nvSpPr>
        <p:spPr>
          <a:xfrm>
            <a:off x="2644824" y="1174735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644824" y="1645789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2644824" y="2116843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/>
        </p:nvSpPr>
        <p:spPr>
          <a:xfrm>
            <a:off x="2644824" y="2587897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/>
        </p:nvSpPr>
        <p:spPr>
          <a:xfrm>
            <a:off x="2644824" y="3058951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/>
        </p:nvSpPr>
        <p:spPr>
          <a:xfrm>
            <a:off x="2644824" y="3530005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/>
        </p:nvSpPr>
        <p:spPr>
          <a:xfrm>
            <a:off x="2644824" y="4001059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2644824" y="4472113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3886475" y="2587897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>
            <a:off x="3886475" y="3058951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/>
        </p:nvSpPr>
        <p:spPr>
          <a:xfrm>
            <a:off x="3886475" y="3530005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3886475" y="4001059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/>
        </p:nvSpPr>
        <p:spPr>
          <a:xfrm>
            <a:off x="3886475" y="4472113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5128124" y="3530005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128124" y="4001059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5128124" y="4472113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文字方塊 105"/>
          <p:cNvSpPr txBox="1"/>
          <p:nvPr/>
        </p:nvSpPr>
        <p:spPr>
          <a:xfrm>
            <a:off x="2415475" y="495649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一條線</a:t>
            </a:r>
            <a:endParaRPr lang="zh-TW" altLang="en-US" sz="28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3666217" y="495649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二條線</a:t>
            </a:r>
            <a:endParaRPr lang="zh-TW" altLang="en-US" sz="2800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4939865" y="495649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三條線</a:t>
            </a:r>
            <a:endParaRPr lang="zh-TW" altLang="en-US" sz="2800" dirty="0"/>
          </a:p>
        </p:txBody>
      </p:sp>
      <p:sp>
        <p:nvSpPr>
          <p:cNvPr id="117" name="矩形 116"/>
          <p:cNvSpPr/>
          <p:nvPr/>
        </p:nvSpPr>
        <p:spPr>
          <a:xfrm>
            <a:off x="4985746" y="5564515"/>
            <a:ext cx="1165028" cy="870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撲克</a:t>
            </a:r>
            <a:endParaRPr lang="en-US" altLang="zh-TW" sz="2400" dirty="0"/>
          </a:p>
          <a:p>
            <a:pPr algn="ctr"/>
            <a:r>
              <a:rPr lang="zh-TW" altLang="en-US" sz="2400" dirty="0"/>
              <a:t>大對決</a:t>
            </a:r>
          </a:p>
        </p:txBody>
      </p:sp>
      <p:sp>
        <p:nvSpPr>
          <p:cNvPr id="118" name="矩形 117"/>
          <p:cNvSpPr/>
          <p:nvPr/>
        </p:nvSpPr>
        <p:spPr>
          <a:xfrm>
            <a:off x="2374100" y="5564515"/>
            <a:ext cx="1166400" cy="870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撲克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大對決</a:t>
            </a:r>
            <a:endParaRPr lang="zh-TW" altLang="en-US" sz="2400" dirty="0"/>
          </a:p>
        </p:txBody>
      </p:sp>
      <p:sp>
        <p:nvSpPr>
          <p:cNvPr id="119" name="矩形 118"/>
          <p:cNvSpPr/>
          <p:nvPr/>
        </p:nvSpPr>
        <p:spPr>
          <a:xfrm>
            <a:off x="3679923" y="5564515"/>
            <a:ext cx="1166400" cy="870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撲克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大對決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1598141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開獎頁</a:t>
            </a:r>
            <a:endParaRPr lang="zh-TW" altLang="en-US" dirty="0"/>
          </a:p>
        </p:txBody>
      </p:sp>
      <p:grpSp>
        <p:nvGrpSpPr>
          <p:cNvPr id="120" name="群組 119"/>
          <p:cNvGrpSpPr/>
          <p:nvPr/>
        </p:nvGrpSpPr>
        <p:grpSpPr>
          <a:xfrm>
            <a:off x="807433" y="322225"/>
            <a:ext cx="1475084" cy="540328"/>
            <a:chOff x="1193373" y="202698"/>
            <a:chExt cx="1475084" cy="540328"/>
          </a:xfrm>
        </p:grpSpPr>
        <p:sp>
          <p:nvSpPr>
            <p:cNvPr id="121" name="文字方塊 120"/>
            <p:cNvSpPr txBox="1"/>
            <p:nvPr/>
          </p:nvSpPr>
          <p:spPr>
            <a:xfrm>
              <a:off x="1193373" y="212379"/>
              <a:ext cx="14750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2800"/>
              </a:lvl1pPr>
            </a:lstStyle>
            <a:p>
              <a:pPr algn="r"/>
              <a:r>
                <a:rPr lang="zh-TW" altLang="en-US" dirty="0" smtClean="0"/>
                <a:t>第       輪</a:t>
              </a:r>
              <a:endParaRPr lang="zh-TW" altLang="en-US" dirty="0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1692401" y="202698"/>
              <a:ext cx="446347" cy="540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TW" altLang="en-US" sz="2800" dirty="0" smtClean="0"/>
                <a:t> </a:t>
              </a:r>
              <a:r>
                <a:rPr lang="en-US" altLang="zh-TW" sz="2800" dirty="0" smtClean="0"/>
                <a:t>2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743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594910" y="106770"/>
            <a:ext cx="11332631" cy="6495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644824" y="232627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644824" y="703681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644824" y="1174735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644824" y="1645789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644824" y="2116843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644824" y="2587897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644824" y="3058951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644824" y="3530005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644824" y="4001059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644824" y="4472113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886475" y="2587897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886475" y="3058951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886475" y="3530005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886475" y="4001059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3886475" y="4472113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128124" y="3530005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128124" y="4001059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128124" y="4472113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415475" y="495649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一條線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666217" y="495649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二條線</a:t>
            </a:r>
            <a:endParaRPr lang="zh-TW" altLang="en-US" sz="2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939865" y="495649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三條線</a:t>
            </a:r>
            <a:endParaRPr lang="zh-TW" altLang="en-US" sz="2800" dirty="0"/>
          </a:p>
        </p:txBody>
      </p:sp>
      <p:sp>
        <p:nvSpPr>
          <p:cNvPr id="52" name="橢圓 51"/>
          <p:cNvSpPr/>
          <p:nvPr/>
        </p:nvSpPr>
        <p:spPr>
          <a:xfrm>
            <a:off x="6295595" y="759397"/>
            <a:ext cx="956068" cy="956068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24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7370442" y="759397"/>
            <a:ext cx="956068" cy="956068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13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8445289" y="759397"/>
            <a:ext cx="956068" cy="956068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5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9520136" y="759397"/>
            <a:ext cx="956068" cy="956068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30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6" name="橢圓 55"/>
          <p:cNvSpPr/>
          <p:nvPr/>
        </p:nvSpPr>
        <p:spPr>
          <a:xfrm>
            <a:off x="10594983" y="759397"/>
            <a:ext cx="956068" cy="956068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11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6295595" y="1809536"/>
            <a:ext cx="956068" cy="956068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24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7370442" y="1809536"/>
            <a:ext cx="956068" cy="956068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13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8445289" y="1809536"/>
            <a:ext cx="956068" cy="956068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5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9520136" y="1809536"/>
            <a:ext cx="956068" cy="956068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30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10594983" y="1809536"/>
            <a:ext cx="956068" cy="956068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11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6295595" y="2855328"/>
            <a:ext cx="956068" cy="956068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24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7370442" y="2855328"/>
            <a:ext cx="956068" cy="956068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13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8445289" y="2855328"/>
            <a:ext cx="956068" cy="956068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5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564958" y="19799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開獎號碼：</a:t>
            </a:r>
            <a:endParaRPr lang="zh-TW" altLang="en-US" sz="2800" dirty="0"/>
          </a:p>
        </p:txBody>
      </p:sp>
      <p:sp>
        <p:nvSpPr>
          <p:cNvPr id="66" name="閃電 65"/>
          <p:cNvSpPr/>
          <p:nvPr/>
        </p:nvSpPr>
        <p:spPr>
          <a:xfrm>
            <a:off x="4203600" y="2769883"/>
            <a:ext cx="914400" cy="914400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閃電 66"/>
          <p:cNvSpPr/>
          <p:nvPr/>
        </p:nvSpPr>
        <p:spPr>
          <a:xfrm rot="1303889">
            <a:off x="4856520" y="2435617"/>
            <a:ext cx="914400" cy="914400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閃電 67"/>
          <p:cNvSpPr/>
          <p:nvPr/>
        </p:nvSpPr>
        <p:spPr>
          <a:xfrm flipH="1">
            <a:off x="5858684" y="2765300"/>
            <a:ext cx="914400" cy="914400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4985746" y="5564515"/>
            <a:ext cx="1165028" cy="87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撲克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大對決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2374100" y="5564515"/>
            <a:ext cx="1166400" cy="870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撲克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大對決</a:t>
            </a:r>
            <a:endParaRPr lang="zh-TW" altLang="en-US" sz="2400" dirty="0"/>
          </a:p>
        </p:txBody>
      </p:sp>
      <p:sp>
        <p:nvSpPr>
          <p:cNvPr id="48" name="矩形 47"/>
          <p:cNvSpPr/>
          <p:nvPr/>
        </p:nvSpPr>
        <p:spPr>
          <a:xfrm>
            <a:off x="3679923" y="5564515"/>
            <a:ext cx="1166400" cy="870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撲克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大對決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1409881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開獎頁</a:t>
            </a:r>
            <a:endParaRPr lang="zh-TW" altLang="en-US" dirty="0"/>
          </a:p>
        </p:txBody>
      </p:sp>
      <p:grpSp>
        <p:nvGrpSpPr>
          <p:cNvPr id="73" name="群組 72"/>
          <p:cNvGrpSpPr/>
          <p:nvPr/>
        </p:nvGrpSpPr>
        <p:grpSpPr>
          <a:xfrm>
            <a:off x="807433" y="322225"/>
            <a:ext cx="1475084" cy="540328"/>
            <a:chOff x="1193373" y="202698"/>
            <a:chExt cx="1475084" cy="540328"/>
          </a:xfrm>
        </p:grpSpPr>
        <p:sp>
          <p:nvSpPr>
            <p:cNvPr id="74" name="文字方塊 73"/>
            <p:cNvSpPr txBox="1"/>
            <p:nvPr/>
          </p:nvSpPr>
          <p:spPr>
            <a:xfrm>
              <a:off x="1193373" y="212379"/>
              <a:ext cx="14750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2800"/>
              </a:lvl1pPr>
            </a:lstStyle>
            <a:p>
              <a:pPr algn="r"/>
              <a:r>
                <a:rPr lang="zh-TW" altLang="en-US" dirty="0" smtClean="0"/>
                <a:t>第       輪</a:t>
              </a:r>
              <a:endParaRPr lang="zh-TW" altLang="en-US" dirty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1692401" y="202698"/>
              <a:ext cx="446347" cy="540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TW" altLang="en-US" sz="2800" dirty="0" smtClean="0"/>
                <a:t> </a:t>
              </a:r>
              <a:r>
                <a:rPr lang="en-US" altLang="zh-TW" sz="2800" dirty="0" smtClean="0"/>
                <a:t>2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14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964825" y="1253514"/>
            <a:ext cx="6103410" cy="444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570836" y="349244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800"/>
            </a:lvl1pPr>
          </a:lstStyle>
          <a:p>
            <a:pPr algn="r"/>
            <a:r>
              <a:rPr lang="zh-TW" altLang="en-US" dirty="0"/>
              <a:t>員工編號：</a:t>
            </a:r>
          </a:p>
        </p:txBody>
      </p:sp>
      <p:sp>
        <p:nvSpPr>
          <p:cNvPr id="4" name="矩形 3"/>
          <p:cNvSpPr/>
          <p:nvPr/>
        </p:nvSpPr>
        <p:spPr>
          <a:xfrm>
            <a:off x="4550864" y="3492449"/>
            <a:ext cx="2107061" cy="540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123456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570835" y="419664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800"/>
            </a:lvl1pPr>
          </a:lstStyle>
          <a:p>
            <a:pPr algn="r"/>
            <a:r>
              <a:rPr lang="zh-TW" altLang="en-US" dirty="0"/>
              <a:t>員工編號：</a:t>
            </a:r>
          </a:p>
        </p:txBody>
      </p:sp>
      <p:sp>
        <p:nvSpPr>
          <p:cNvPr id="6" name="矩形 5"/>
          <p:cNvSpPr/>
          <p:nvPr/>
        </p:nvSpPr>
        <p:spPr>
          <a:xfrm>
            <a:off x="4550863" y="4196643"/>
            <a:ext cx="2107061" cy="540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234567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70834" y="494144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800"/>
            </a:lvl1pPr>
          </a:lstStyle>
          <a:p>
            <a:pPr algn="r"/>
            <a:r>
              <a:rPr lang="zh-TW" altLang="en-US" dirty="0"/>
              <a:t>員工編號：</a:t>
            </a:r>
          </a:p>
        </p:txBody>
      </p:sp>
      <p:sp>
        <p:nvSpPr>
          <p:cNvPr id="8" name="矩形 7"/>
          <p:cNvSpPr/>
          <p:nvPr/>
        </p:nvSpPr>
        <p:spPr>
          <a:xfrm>
            <a:off x="4550862" y="4941445"/>
            <a:ext cx="2107061" cy="540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245678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570834" y="226504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800"/>
            </a:lvl1pPr>
          </a:lstStyle>
          <a:p>
            <a:pPr algn="r"/>
            <a:r>
              <a:rPr lang="zh-TW" altLang="en-US" dirty="0" smtClean="0"/>
              <a:t>獎項：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797353" y="2265044"/>
            <a:ext cx="1500788" cy="540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800" dirty="0" smtClean="0"/>
              <a:t> 三條線</a:t>
            </a:r>
            <a:endParaRPr lang="zh-TW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6876929" y="3492449"/>
            <a:ext cx="724257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876928" y="4196971"/>
            <a:ext cx="724257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861161" y="4941445"/>
            <a:ext cx="724257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</a:t>
            </a:r>
            <a:endParaRPr lang="zh-TW" altLang="en-US" dirty="0"/>
          </a:p>
        </p:txBody>
      </p:sp>
      <p:sp>
        <p:nvSpPr>
          <p:cNvPr id="26" name="剪去單一角落矩形 25"/>
          <p:cNvSpPr/>
          <p:nvPr/>
        </p:nvSpPr>
        <p:spPr>
          <a:xfrm>
            <a:off x="8511988" y="1355445"/>
            <a:ext cx="3106666" cy="2570271"/>
          </a:xfrm>
          <a:prstGeom prst="snip1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zh-TW" altLang="en-US" sz="1600" dirty="0" smtClean="0">
                <a:solidFill>
                  <a:schemeClr val="tx1"/>
                </a:solidFill>
              </a:rPr>
              <a:t>依據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run_no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&amp;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award_no</a:t>
            </a:r>
            <a:r>
              <a:rPr lang="zh-TW" altLang="en-US" sz="1600" dirty="0" smtClean="0">
                <a:solidFill>
                  <a:schemeClr val="tx1"/>
                </a:solidFill>
              </a:rPr>
              <a:t>至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bingo_award_queue</a:t>
            </a:r>
            <a:r>
              <a:rPr lang="zh-TW" altLang="en-US" sz="1600" dirty="0" smtClean="0">
                <a:solidFill>
                  <a:schemeClr val="tx1"/>
                </a:solidFill>
              </a:rPr>
              <a:t>撈取</a:t>
            </a:r>
            <a:r>
              <a:rPr lang="en-US" altLang="zh-TW" sz="1600" dirty="0" smtClean="0">
                <a:solidFill>
                  <a:schemeClr val="tx1"/>
                </a:solidFill>
              </a:rPr>
              <a:t>status</a:t>
            </a:r>
            <a:r>
              <a:rPr lang="zh-TW" altLang="en-US" sz="1600" dirty="0" smtClean="0">
                <a:solidFill>
                  <a:schemeClr val="tx1"/>
                </a:solidFill>
              </a:rPr>
              <a:t>為</a:t>
            </a:r>
            <a:r>
              <a:rPr lang="en-US" altLang="zh-TW" sz="1600" dirty="0" smtClean="0">
                <a:solidFill>
                  <a:schemeClr val="tx1"/>
                </a:solidFill>
              </a:rPr>
              <a:t>”Manual”</a:t>
            </a:r>
            <a:r>
              <a:rPr lang="zh-TW" altLang="en-US" sz="1600" dirty="0" smtClean="0">
                <a:solidFill>
                  <a:schemeClr val="tx1"/>
                </a:solidFill>
              </a:rPr>
              <a:t>的清單並顯示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sz="1600" dirty="0" smtClean="0">
                <a:solidFill>
                  <a:schemeClr val="tx1"/>
                </a:solidFill>
              </a:rPr>
              <a:t>按</a:t>
            </a:r>
            <a:r>
              <a:rPr lang="en-US" altLang="zh-TW" sz="1600" dirty="0" smtClean="0">
                <a:solidFill>
                  <a:schemeClr val="tx1"/>
                </a:solidFill>
              </a:rPr>
              <a:t>”Win”</a:t>
            </a:r>
            <a:r>
              <a:rPr lang="zh-TW" altLang="en-US" sz="1600" dirty="0" smtClean="0">
                <a:solidFill>
                  <a:schemeClr val="tx1"/>
                </a:solidFill>
              </a:rPr>
              <a:t>後，所有</a:t>
            </a:r>
            <a:r>
              <a:rPr lang="en-US" altLang="zh-TW" sz="1600" dirty="0" smtClean="0">
                <a:solidFill>
                  <a:schemeClr val="tx1"/>
                </a:solidFill>
              </a:rPr>
              <a:t>button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disable</a:t>
            </a:r>
            <a:r>
              <a:rPr lang="zh-TW" altLang="en-US" sz="1600" dirty="0" smtClean="0">
                <a:solidFill>
                  <a:schemeClr val="tx1"/>
                </a:solidFill>
              </a:rPr>
              <a:t>，該員工</a:t>
            </a:r>
            <a:r>
              <a:rPr lang="en-US" altLang="zh-TW" sz="1600" dirty="0" smtClean="0">
                <a:solidFill>
                  <a:schemeClr val="tx1"/>
                </a:solidFill>
              </a:rPr>
              <a:t>status</a:t>
            </a:r>
            <a:r>
              <a:rPr lang="zh-TW" altLang="en-US" sz="1600" dirty="0" smtClean="0">
                <a:solidFill>
                  <a:schemeClr val="tx1"/>
                </a:solidFill>
              </a:rPr>
              <a:t>改為</a:t>
            </a:r>
            <a:r>
              <a:rPr lang="en-US" altLang="zh-TW" sz="1600" dirty="0" smtClean="0">
                <a:solidFill>
                  <a:schemeClr val="tx1"/>
                </a:solidFill>
              </a:rPr>
              <a:t>”Win”</a:t>
            </a:r>
            <a:r>
              <a:rPr lang="zh-TW" altLang="en-US" sz="1600" dirty="0" smtClean="0">
                <a:solidFill>
                  <a:schemeClr val="tx1"/>
                </a:solidFill>
              </a:rPr>
              <a:t>，其它員工</a:t>
            </a:r>
            <a:r>
              <a:rPr lang="en-US" altLang="zh-TW" sz="1600" dirty="0" smtClean="0">
                <a:solidFill>
                  <a:schemeClr val="tx1"/>
                </a:solidFill>
              </a:rPr>
              <a:t>status</a:t>
            </a:r>
            <a:r>
              <a:rPr lang="zh-TW" altLang="en-US" sz="1600" dirty="0" smtClean="0">
                <a:solidFill>
                  <a:schemeClr val="tx1"/>
                </a:solidFill>
              </a:rPr>
              <a:t>改為</a:t>
            </a:r>
            <a:r>
              <a:rPr lang="en-US" altLang="zh-TW" sz="1600" dirty="0" smtClean="0">
                <a:solidFill>
                  <a:schemeClr val="tx1"/>
                </a:solidFill>
              </a:rPr>
              <a:t>”Loss”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2570834" y="1381178"/>
            <a:ext cx="1475084" cy="540328"/>
            <a:chOff x="1193373" y="202698"/>
            <a:chExt cx="1475084" cy="540328"/>
          </a:xfrm>
        </p:grpSpPr>
        <p:sp>
          <p:nvSpPr>
            <p:cNvPr id="28" name="文字方塊 27"/>
            <p:cNvSpPr txBox="1"/>
            <p:nvPr/>
          </p:nvSpPr>
          <p:spPr>
            <a:xfrm>
              <a:off x="1193373" y="212379"/>
              <a:ext cx="14750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2800"/>
              </a:lvl1pPr>
            </a:lstStyle>
            <a:p>
              <a:pPr algn="r"/>
              <a:r>
                <a:rPr lang="zh-TW" altLang="en-US" dirty="0" smtClean="0"/>
                <a:t>第       輪</a:t>
              </a:r>
              <a:endParaRPr lang="zh-TW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1692401" y="202698"/>
              <a:ext cx="446347" cy="540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TW" altLang="en-US" sz="2800" dirty="0" smtClean="0"/>
                <a:t> </a:t>
              </a:r>
              <a:r>
                <a:rPr lang="en-US" altLang="zh-TW" sz="2800" dirty="0" smtClean="0"/>
                <a:t>2</a:t>
              </a:r>
              <a:endParaRPr lang="zh-TW" altLang="en-US" sz="2800" dirty="0"/>
            </a:p>
          </p:txBody>
        </p:sp>
      </p:grpSp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838200" y="123079"/>
            <a:ext cx="10515600" cy="1325563"/>
          </a:xfrm>
        </p:spPr>
        <p:txBody>
          <a:bodyPr/>
          <a:lstStyle/>
          <a:p>
            <a:r>
              <a:rPr lang="zh-TW" altLang="en-US" dirty="0"/>
              <a:t>撲克大對決頁</a:t>
            </a:r>
          </a:p>
        </p:txBody>
      </p:sp>
    </p:spTree>
    <p:extLst>
      <p:ext uri="{BB962C8B-B14F-4D97-AF65-F5344CB8AC3E}">
        <p14:creationId xmlns:p14="http://schemas.microsoft.com/office/powerpoint/2010/main" val="3837963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834589" y="2857858"/>
            <a:ext cx="2550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5400" dirty="0" smtClean="0"/>
              <a:t>Backend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28768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83072" y="402020"/>
            <a:ext cx="173420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BINGO_MAIN</a:t>
            </a:r>
            <a:endParaRPr lang="zh-TW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2783072" y="859220"/>
            <a:ext cx="1734207" cy="72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400" dirty="0" smtClean="0"/>
              <a:t>RUN_NO</a:t>
            </a:r>
          </a:p>
          <a:p>
            <a:r>
              <a:rPr lang="en-US" altLang="zh-TW" sz="1400" dirty="0" smtClean="0"/>
              <a:t>ALIVE</a:t>
            </a:r>
          </a:p>
          <a:p>
            <a:r>
              <a:rPr lang="en-US" altLang="zh-TW" sz="1400" dirty="0" smtClean="0"/>
              <a:t>STATUS</a:t>
            </a:r>
          </a:p>
        </p:txBody>
      </p:sp>
      <p:sp>
        <p:nvSpPr>
          <p:cNvPr id="5" name="矩形 4"/>
          <p:cNvSpPr/>
          <p:nvPr/>
        </p:nvSpPr>
        <p:spPr>
          <a:xfrm>
            <a:off x="2866696" y="4519448"/>
            <a:ext cx="173420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PLAYER_MAIN</a:t>
            </a:r>
            <a:endParaRPr lang="zh-TW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2866696" y="4976647"/>
            <a:ext cx="1734207" cy="719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400" dirty="0" smtClean="0"/>
              <a:t>EMPLOYEE_NO</a:t>
            </a:r>
          </a:p>
          <a:p>
            <a:r>
              <a:rPr lang="en-US" altLang="zh-TW" sz="1400" dirty="0" smtClean="0"/>
              <a:t>RUN_NO</a:t>
            </a:r>
          </a:p>
          <a:p>
            <a:r>
              <a:rPr lang="en-US" altLang="zh-TW" sz="1400" dirty="0" smtClean="0"/>
              <a:t>STATUS</a:t>
            </a:r>
            <a:endParaRPr lang="zh-TW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444062" y="1789386"/>
            <a:ext cx="173420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BINGO_AWARD_REF</a:t>
            </a:r>
            <a:endParaRPr lang="zh-TW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444062" y="2246585"/>
            <a:ext cx="1734207" cy="1250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400" dirty="0" smtClean="0"/>
              <a:t>RUN_NO</a:t>
            </a:r>
          </a:p>
          <a:p>
            <a:r>
              <a:rPr lang="en-US" altLang="zh-TW" sz="1400" dirty="0" smtClean="0"/>
              <a:t>AWARD_NO</a:t>
            </a:r>
          </a:p>
          <a:p>
            <a:r>
              <a:rPr lang="en-US" altLang="zh-TW" sz="1400" dirty="0" smtClean="0"/>
              <a:t>AWARD_NAME</a:t>
            </a:r>
          </a:p>
          <a:p>
            <a:r>
              <a:rPr lang="en-US" altLang="zh-TW" sz="1400" dirty="0" smtClean="0"/>
              <a:t>AWARD_CRITERIA</a:t>
            </a:r>
            <a:endParaRPr lang="en-US" altLang="zh-TW" sz="1400" dirty="0"/>
          </a:p>
          <a:p>
            <a:r>
              <a:rPr lang="en-US" altLang="zh-TW" sz="1400" dirty="0" smtClean="0"/>
              <a:t>QUOTA</a:t>
            </a:r>
          </a:p>
        </p:txBody>
      </p:sp>
      <p:sp>
        <p:nvSpPr>
          <p:cNvPr id="9" name="矩形 8"/>
          <p:cNvSpPr/>
          <p:nvPr/>
        </p:nvSpPr>
        <p:spPr>
          <a:xfrm>
            <a:off x="5122082" y="2218299"/>
            <a:ext cx="173420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BINGO_AWARD_QUEUE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5122082" y="2675498"/>
            <a:ext cx="1734207" cy="13558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400" dirty="0" smtClean="0"/>
              <a:t>RUN_NO</a:t>
            </a:r>
          </a:p>
          <a:p>
            <a:r>
              <a:rPr lang="en-US" altLang="zh-TW" sz="1400" dirty="0" smtClean="0"/>
              <a:t>AWARD_NO</a:t>
            </a:r>
          </a:p>
          <a:p>
            <a:r>
              <a:rPr lang="en-US" altLang="zh-TW" sz="1400" dirty="0" smtClean="0"/>
              <a:t>EMPLOYEE_NO</a:t>
            </a:r>
          </a:p>
          <a:p>
            <a:r>
              <a:rPr lang="en-US" altLang="zh-TW" sz="1400" dirty="0" smtClean="0"/>
              <a:t>CREATE_TIME</a:t>
            </a:r>
          </a:p>
          <a:p>
            <a:r>
              <a:rPr lang="en-US" altLang="zh-TW" sz="1400" dirty="0" smtClean="0"/>
              <a:t>STATUS</a:t>
            </a:r>
          </a:p>
          <a:p>
            <a:r>
              <a:rPr lang="en-US" altLang="zh-TW" sz="1400" dirty="0" smtClean="0"/>
              <a:t>STATUS_TIME</a:t>
            </a:r>
          </a:p>
        </p:txBody>
      </p:sp>
      <p:sp>
        <p:nvSpPr>
          <p:cNvPr id="11" name="矩形 10"/>
          <p:cNvSpPr/>
          <p:nvPr/>
        </p:nvSpPr>
        <p:spPr>
          <a:xfrm>
            <a:off x="444062" y="417786"/>
            <a:ext cx="173420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BINGO_REF</a:t>
            </a:r>
            <a:endParaRPr lang="zh-TW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444062" y="874986"/>
            <a:ext cx="173420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400" dirty="0" smtClean="0"/>
              <a:t>RUN_NO</a:t>
            </a:r>
          </a:p>
        </p:txBody>
      </p:sp>
      <p:sp>
        <p:nvSpPr>
          <p:cNvPr id="13" name="矩形 12"/>
          <p:cNvSpPr/>
          <p:nvPr/>
        </p:nvSpPr>
        <p:spPr>
          <a:xfrm>
            <a:off x="625867" y="4519448"/>
            <a:ext cx="173420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PLAYER_REF</a:t>
            </a:r>
            <a:endParaRPr lang="zh-TW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625867" y="4976647"/>
            <a:ext cx="1734207" cy="6227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400" dirty="0" smtClean="0"/>
              <a:t>EMPLOYEE_NO</a:t>
            </a:r>
          </a:p>
          <a:p>
            <a:r>
              <a:rPr lang="en-US" altLang="zh-TW" sz="1400" dirty="0" smtClean="0"/>
              <a:t>PASSWORD</a:t>
            </a:r>
          </a:p>
        </p:txBody>
      </p:sp>
      <p:sp>
        <p:nvSpPr>
          <p:cNvPr id="15" name="直線圖說文字 2 14"/>
          <p:cNvSpPr/>
          <p:nvPr/>
        </p:nvSpPr>
        <p:spPr>
          <a:xfrm>
            <a:off x="7513764" y="4142770"/>
            <a:ext cx="3814570" cy="1169551"/>
          </a:xfrm>
          <a:prstGeom prst="borderCallout2">
            <a:avLst>
              <a:gd name="adj1" fmla="val 25360"/>
              <a:gd name="adj2" fmla="val 266"/>
              <a:gd name="adj3" fmla="val -26714"/>
              <a:gd name="adj4" fmla="val -14037"/>
              <a:gd name="adj5" fmla="val -37015"/>
              <a:gd name="adj6" fmla="val -4607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1400" dirty="0" smtClean="0">
                <a:solidFill>
                  <a:schemeClr val="accent2"/>
                </a:solidFill>
              </a:rPr>
              <a:t>New:</a:t>
            </a:r>
            <a:r>
              <a:rPr lang="zh-TW" altLang="en-US" sz="1400" dirty="0" smtClean="0">
                <a:solidFill>
                  <a:schemeClr val="accent2"/>
                </a:solidFill>
              </a:rPr>
              <a:t> 新</a:t>
            </a:r>
            <a:r>
              <a:rPr lang="en-US" altLang="zh-TW" sz="1400" dirty="0" smtClean="0">
                <a:solidFill>
                  <a:schemeClr val="accent2"/>
                </a:solidFill>
              </a:rPr>
              <a:t>create</a:t>
            </a:r>
          </a:p>
          <a:p>
            <a:r>
              <a:rPr lang="en-US" altLang="zh-TW" sz="1400" dirty="0" smtClean="0">
                <a:solidFill>
                  <a:schemeClr val="accent2"/>
                </a:solidFill>
              </a:rPr>
              <a:t>Win:</a:t>
            </a:r>
            <a:r>
              <a:rPr lang="zh-TW" altLang="en-US" sz="1400" dirty="0" smtClean="0">
                <a:solidFill>
                  <a:schemeClr val="accent2"/>
                </a:solidFill>
              </a:rPr>
              <a:t> 同秒者都在</a:t>
            </a:r>
            <a:r>
              <a:rPr lang="en-US" altLang="zh-TW" sz="1400" dirty="0" smtClean="0">
                <a:solidFill>
                  <a:schemeClr val="accent2"/>
                </a:solidFill>
              </a:rPr>
              <a:t>quota</a:t>
            </a:r>
            <a:r>
              <a:rPr lang="zh-TW" altLang="en-US" sz="1400" dirty="0" smtClean="0">
                <a:solidFill>
                  <a:schemeClr val="accent2"/>
                </a:solidFill>
              </a:rPr>
              <a:t>內</a:t>
            </a:r>
            <a:r>
              <a:rPr lang="en-US" altLang="zh-TW" sz="1400" dirty="0" smtClean="0">
                <a:solidFill>
                  <a:schemeClr val="accent2"/>
                </a:solidFill>
              </a:rPr>
              <a:t>,</a:t>
            </a:r>
            <a:r>
              <a:rPr lang="zh-TW" altLang="en-US" sz="1400" dirty="0" smtClean="0">
                <a:solidFill>
                  <a:schemeClr val="accent2"/>
                </a:solidFill>
              </a:rPr>
              <a:t> </a:t>
            </a:r>
            <a:r>
              <a:rPr lang="en-US" altLang="zh-TW" sz="1400" dirty="0" smtClean="0">
                <a:solidFill>
                  <a:schemeClr val="accent2"/>
                </a:solidFill>
              </a:rPr>
              <a:t>&gt;=criteria</a:t>
            </a:r>
            <a:r>
              <a:rPr lang="zh-TW" altLang="en-US" sz="1400" dirty="0" smtClean="0">
                <a:solidFill>
                  <a:schemeClr val="accent2"/>
                </a:solidFill>
              </a:rPr>
              <a:t> </a:t>
            </a:r>
            <a:r>
              <a:rPr lang="en-US" altLang="zh-TW" sz="1400" dirty="0" smtClean="0">
                <a:solidFill>
                  <a:schemeClr val="accent2"/>
                </a:solidFill>
              </a:rPr>
              <a:t>or</a:t>
            </a:r>
            <a:r>
              <a:rPr lang="zh-TW" altLang="en-US" sz="1400" dirty="0" smtClean="0">
                <a:solidFill>
                  <a:schemeClr val="accent2"/>
                </a:solidFill>
              </a:rPr>
              <a:t> 對決成功</a:t>
            </a:r>
            <a:endParaRPr lang="en-US" altLang="zh-TW" sz="1400" dirty="0" smtClean="0">
              <a:solidFill>
                <a:schemeClr val="accent2"/>
              </a:solidFill>
            </a:endParaRPr>
          </a:p>
          <a:p>
            <a:r>
              <a:rPr lang="en-US" altLang="zh-TW" sz="1400" dirty="0" smtClean="0">
                <a:solidFill>
                  <a:schemeClr val="accent2"/>
                </a:solidFill>
              </a:rPr>
              <a:t>Manual:</a:t>
            </a:r>
            <a:r>
              <a:rPr lang="zh-TW" altLang="en-US" sz="1400" dirty="0" smtClean="0">
                <a:solidFill>
                  <a:schemeClr val="accent2"/>
                </a:solidFill>
              </a:rPr>
              <a:t> 同秒者有跨</a:t>
            </a:r>
            <a:r>
              <a:rPr lang="en-US" altLang="zh-TW" sz="1400" dirty="0" smtClean="0">
                <a:solidFill>
                  <a:schemeClr val="accent2"/>
                </a:solidFill>
              </a:rPr>
              <a:t>quota</a:t>
            </a:r>
            <a:r>
              <a:rPr lang="zh-TW" altLang="en-US" sz="1400" dirty="0" smtClean="0">
                <a:solidFill>
                  <a:schemeClr val="accent2"/>
                </a:solidFill>
              </a:rPr>
              <a:t>內外</a:t>
            </a:r>
            <a:r>
              <a:rPr lang="en-US" altLang="zh-TW" sz="1400" dirty="0" smtClean="0">
                <a:solidFill>
                  <a:schemeClr val="accent2"/>
                </a:solidFill>
              </a:rPr>
              <a:t>,</a:t>
            </a:r>
            <a:r>
              <a:rPr lang="zh-TW" altLang="en-US" sz="1400" dirty="0" smtClean="0">
                <a:solidFill>
                  <a:schemeClr val="accent2"/>
                </a:solidFill>
              </a:rPr>
              <a:t> </a:t>
            </a:r>
            <a:r>
              <a:rPr lang="en-US" altLang="zh-TW" sz="1400" dirty="0" smtClean="0">
                <a:solidFill>
                  <a:schemeClr val="accent2"/>
                </a:solidFill>
              </a:rPr>
              <a:t>&gt;=criteria</a:t>
            </a:r>
          </a:p>
          <a:p>
            <a:r>
              <a:rPr lang="en-US" altLang="zh-TW" sz="1400" dirty="0" smtClean="0">
                <a:solidFill>
                  <a:schemeClr val="accent2"/>
                </a:solidFill>
              </a:rPr>
              <a:t>Fail:</a:t>
            </a:r>
            <a:r>
              <a:rPr lang="zh-TW" altLang="en-US" sz="1400" dirty="0" smtClean="0">
                <a:solidFill>
                  <a:schemeClr val="accent2"/>
                </a:solidFill>
              </a:rPr>
              <a:t> </a:t>
            </a:r>
            <a:r>
              <a:rPr lang="en-US" altLang="zh-TW" sz="1400" dirty="0" smtClean="0">
                <a:solidFill>
                  <a:schemeClr val="accent2"/>
                </a:solidFill>
              </a:rPr>
              <a:t>&lt;criteria</a:t>
            </a:r>
            <a:r>
              <a:rPr lang="zh-TW" altLang="en-US" sz="1400" dirty="0" smtClean="0">
                <a:solidFill>
                  <a:schemeClr val="accent2"/>
                </a:solidFill>
              </a:rPr>
              <a:t> </a:t>
            </a:r>
            <a:r>
              <a:rPr lang="en-US" altLang="zh-TW" sz="1400" dirty="0" smtClean="0">
                <a:solidFill>
                  <a:schemeClr val="accent2"/>
                </a:solidFill>
              </a:rPr>
              <a:t>or</a:t>
            </a:r>
            <a:r>
              <a:rPr lang="zh-TW" altLang="en-US" sz="1400" dirty="0" smtClean="0">
                <a:solidFill>
                  <a:schemeClr val="accent2"/>
                </a:solidFill>
              </a:rPr>
              <a:t> 同秒者都在</a:t>
            </a:r>
            <a:r>
              <a:rPr lang="en-US" altLang="zh-TW" sz="1400" dirty="0" smtClean="0">
                <a:solidFill>
                  <a:schemeClr val="accent2"/>
                </a:solidFill>
              </a:rPr>
              <a:t>quota</a:t>
            </a:r>
            <a:r>
              <a:rPr lang="zh-TW" altLang="en-US" sz="1400" dirty="0" smtClean="0">
                <a:solidFill>
                  <a:schemeClr val="accent2"/>
                </a:solidFill>
              </a:rPr>
              <a:t>外</a:t>
            </a:r>
            <a:endParaRPr lang="en-US" altLang="zh-TW" sz="1400" dirty="0" smtClean="0">
              <a:solidFill>
                <a:schemeClr val="accent2"/>
              </a:solidFill>
            </a:endParaRPr>
          </a:p>
          <a:p>
            <a:r>
              <a:rPr lang="en-US" altLang="zh-TW" sz="1400" dirty="0" smtClean="0">
                <a:solidFill>
                  <a:schemeClr val="accent2"/>
                </a:solidFill>
              </a:rPr>
              <a:t>Loss:</a:t>
            </a:r>
            <a:r>
              <a:rPr lang="zh-TW" altLang="en-US" sz="1400" dirty="0" smtClean="0">
                <a:solidFill>
                  <a:schemeClr val="accent2"/>
                </a:solidFill>
              </a:rPr>
              <a:t> 對決失敗</a:t>
            </a:r>
            <a:endParaRPr lang="zh-TW" altLang="en-US" sz="1400" dirty="0">
              <a:solidFill>
                <a:schemeClr val="accent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55671" y="5384231"/>
            <a:ext cx="13324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>
                <a:solidFill>
                  <a:schemeClr val="accent2"/>
                </a:solidFill>
              </a:rPr>
              <a:t>New,</a:t>
            </a:r>
            <a:r>
              <a:rPr lang="zh-TW" altLang="en-US" sz="1400" dirty="0" smtClean="0">
                <a:solidFill>
                  <a:schemeClr val="accent2"/>
                </a:solidFill>
              </a:rPr>
              <a:t> </a:t>
            </a:r>
            <a:r>
              <a:rPr lang="en-US" altLang="zh-TW" sz="1400" dirty="0" smtClean="0">
                <a:solidFill>
                  <a:schemeClr val="accent2"/>
                </a:solidFill>
              </a:rPr>
              <a:t>Submitted</a:t>
            </a:r>
            <a:endParaRPr lang="zh-TW" altLang="en-US" sz="1400" dirty="0">
              <a:solidFill>
                <a:schemeClr val="accent2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02751" y="2940267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accent2"/>
                </a:solidFill>
              </a:rPr>
              <a:t>幾條線</a:t>
            </a:r>
            <a:endParaRPr lang="zh-TW" altLang="en-US" sz="1400" dirty="0">
              <a:solidFill>
                <a:schemeClr val="accent2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83072" y="1962806"/>
            <a:ext cx="173420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BINGO_AWARD_NUMBERS</a:t>
            </a:r>
            <a:endParaRPr lang="zh-TW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2783072" y="2420006"/>
            <a:ext cx="1734207" cy="72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400" dirty="0" smtClean="0"/>
              <a:t>RUN_NO</a:t>
            </a:r>
          </a:p>
          <a:p>
            <a:r>
              <a:rPr lang="en-US" altLang="zh-TW" sz="1400" dirty="0" smtClean="0"/>
              <a:t>NUMBER</a:t>
            </a:r>
          </a:p>
          <a:p>
            <a:r>
              <a:rPr lang="en-US" altLang="zh-TW" sz="1400" dirty="0" smtClean="0"/>
              <a:t>CREATE_TIME</a:t>
            </a:r>
          </a:p>
        </p:txBody>
      </p:sp>
      <p:sp>
        <p:nvSpPr>
          <p:cNvPr id="20" name="矩形 19"/>
          <p:cNvSpPr/>
          <p:nvPr/>
        </p:nvSpPr>
        <p:spPr>
          <a:xfrm>
            <a:off x="3372161" y="1276657"/>
            <a:ext cx="17225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>
                <a:solidFill>
                  <a:schemeClr val="accent2"/>
                </a:solidFill>
              </a:rPr>
              <a:t>Start(default),</a:t>
            </a:r>
            <a:r>
              <a:rPr lang="zh-TW" altLang="en-US" sz="1400" dirty="0" smtClean="0">
                <a:solidFill>
                  <a:schemeClr val="accent2"/>
                </a:solidFill>
              </a:rPr>
              <a:t> </a:t>
            </a:r>
            <a:r>
              <a:rPr lang="en-US" altLang="zh-TW" sz="1400" dirty="0" smtClean="0">
                <a:solidFill>
                  <a:schemeClr val="accent2"/>
                </a:solidFill>
              </a:rPr>
              <a:t>Freeze</a:t>
            </a:r>
            <a:endParaRPr lang="zh-TW" altLang="en-US" sz="1400" dirty="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10901" y="4514192"/>
            <a:ext cx="173420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PLAYER_NUMBERS</a:t>
            </a:r>
            <a:endParaRPr lang="zh-TW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5310901" y="4971392"/>
            <a:ext cx="1734207" cy="7383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400" dirty="0" smtClean="0"/>
              <a:t>EMPLOYEE_NO</a:t>
            </a:r>
          </a:p>
          <a:p>
            <a:r>
              <a:rPr lang="en-US" altLang="zh-TW" sz="1400" dirty="0" smtClean="0"/>
              <a:t>RUN_NO</a:t>
            </a:r>
          </a:p>
          <a:p>
            <a:r>
              <a:rPr lang="en-US" altLang="zh-TW" sz="1400" dirty="0" smtClean="0"/>
              <a:t>NUMBER</a:t>
            </a:r>
          </a:p>
        </p:txBody>
      </p:sp>
      <p:sp>
        <p:nvSpPr>
          <p:cNvPr id="23" name="剪去單一角落矩形 22"/>
          <p:cNvSpPr/>
          <p:nvPr/>
        </p:nvSpPr>
        <p:spPr>
          <a:xfrm>
            <a:off x="7690740" y="228827"/>
            <a:ext cx="3460618" cy="3692244"/>
          </a:xfrm>
          <a:prstGeom prst="snip1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solidFill>
                  <a:schemeClr val="tx1"/>
                </a:solidFill>
              </a:rPr>
              <a:t>人工作業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zh-TW" sz="1600" dirty="0" smtClean="0">
                <a:solidFill>
                  <a:schemeClr val="tx1"/>
                </a:solidFill>
              </a:rPr>
              <a:t>Insert</a:t>
            </a:r>
            <a:r>
              <a:rPr lang="zh-TW" altLang="en-US" sz="1600" dirty="0" smtClean="0">
                <a:solidFill>
                  <a:schemeClr val="tx1"/>
                </a:solidFill>
              </a:rPr>
              <a:t>開獎號碼 </a:t>
            </a:r>
            <a:r>
              <a:rPr lang="en-US" altLang="zh-TW" sz="1600" dirty="0" smtClean="0">
                <a:solidFill>
                  <a:schemeClr val="tx1"/>
                </a:solidFill>
              </a:rPr>
              <a:t>to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bingo_award_numbers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sz="1600" dirty="0" smtClean="0">
                <a:solidFill>
                  <a:schemeClr val="tx1"/>
                </a:solidFill>
              </a:rPr>
              <a:t>如果有</a:t>
            </a:r>
            <a:r>
              <a:rPr lang="zh-TW" altLang="en-US" sz="1600" dirty="0">
                <a:solidFill>
                  <a:schemeClr val="tx1"/>
                </a:solidFill>
              </a:rPr>
              <a:t>加</a:t>
            </a:r>
            <a:r>
              <a:rPr lang="zh-TW" altLang="en-US" sz="1600" dirty="0" smtClean="0">
                <a:solidFill>
                  <a:schemeClr val="tx1"/>
                </a:solidFill>
              </a:rPr>
              <a:t>碼獎</a:t>
            </a:r>
            <a:r>
              <a:rPr lang="en-US" altLang="zh-TW" sz="1600" dirty="0" smtClean="0">
                <a:solidFill>
                  <a:schemeClr val="tx1"/>
                </a:solidFill>
              </a:rPr>
              <a:t>,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insert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to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bingo_ref</a:t>
            </a:r>
            <a:r>
              <a:rPr lang="en-US" altLang="zh-TW" sz="1600" dirty="0" smtClean="0">
                <a:solidFill>
                  <a:schemeClr val="tx1"/>
                </a:solidFill>
              </a:rPr>
              <a:t>/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bingo_award_ref</a:t>
            </a:r>
            <a:r>
              <a:rPr lang="en-US" altLang="zh-TW" sz="1600" dirty="0" smtClean="0">
                <a:solidFill>
                  <a:schemeClr val="tx1"/>
                </a:solidFill>
              </a:rPr>
              <a:t>/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bingo_main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endParaRPr lang="en-US" altLang="zh-TW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solidFill>
                  <a:schemeClr val="tx1"/>
                </a:solidFill>
              </a:rPr>
              <a:t>檢核</a:t>
            </a:r>
            <a:r>
              <a:rPr lang="en-US" altLang="zh-TW" sz="1600" dirty="0" smtClean="0">
                <a:solidFill>
                  <a:schemeClr val="tx1"/>
                </a:solidFill>
              </a:rPr>
              <a:t>daemon</a:t>
            </a:r>
          </a:p>
          <a:p>
            <a:pPr marL="342900" indent="-342900">
              <a:buAutoNum type="arabicPeriod"/>
            </a:pPr>
            <a:r>
              <a:rPr lang="zh-TW" altLang="en-US" sz="1600" dirty="0" smtClean="0">
                <a:solidFill>
                  <a:schemeClr val="tx1"/>
                </a:solidFill>
              </a:rPr>
              <a:t>定期撈取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bingo_award_queue.status</a:t>
            </a:r>
            <a:r>
              <a:rPr lang="en-US" altLang="zh-TW" sz="1600" dirty="0" smtClean="0">
                <a:solidFill>
                  <a:schemeClr val="tx1"/>
                </a:solidFill>
              </a:rPr>
              <a:t>=“New”</a:t>
            </a:r>
            <a:r>
              <a:rPr lang="zh-TW" altLang="en-US" sz="1600" dirty="0" smtClean="0">
                <a:solidFill>
                  <a:schemeClr val="tx1"/>
                </a:solidFill>
              </a:rPr>
              <a:t>的資料，</a:t>
            </a:r>
            <a:r>
              <a:rPr lang="zh-TW" altLang="en-US" sz="1600" dirty="0" smtClean="0">
                <a:solidFill>
                  <a:srgbClr val="FF0000"/>
                </a:solidFill>
              </a:rPr>
              <a:t>判斷是否符合兌獎資格</a:t>
            </a:r>
            <a:r>
              <a:rPr lang="zh-TW" altLang="en-US" sz="1600" dirty="0" smtClean="0">
                <a:solidFill>
                  <a:schemeClr val="tx1"/>
                </a:solidFill>
              </a:rPr>
              <a:t>，並以此更改</a:t>
            </a:r>
            <a:r>
              <a:rPr lang="en-US" altLang="zh-TW" sz="1600" dirty="0" smtClean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25" name="矩形 24"/>
          <p:cNvSpPr/>
          <p:nvPr/>
        </p:nvSpPr>
        <p:spPr>
          <a:xfrm>
            <a:off x="3258416" y="1065310"/>
            <a:ext cx="451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>
                <a:solidFill>
                  <a:schemeClr val="accent2"/>
                </a:solidFill>
              </a:rPr>
              <a:t>Y,</a:t>
            </a:r>
            <a:r>
              <a:rPr lang="zh-TW" altLang="en-US" sz="1400" dirty="0" smtClean="0">
                <a:solidFill>
                  <a:schemeClr val="accent2"/>
                </a:solidFill>
              </a:rPr>
              <a:t> </a:t>
            </a:r>
            <a:r>
              <a:rPr lang="en-US" altLang="zh-TW" sz="1400" dirty="0" smtClean="0">
                <a:solidFill>
                  <a:schemeClr val="accent2"/>
                </a:solidFill>
              </a:rPr>
              <a:t>N</a:t>
            </a:r>
            <a:endParaRPr lang="zh-TW" altLang="en-US" sz="1400" dirty="0">
              <a:solidFill>
                <a:schemeClr val="accent2"/>
              </a:solidFill>
            </a:endParaRPr>
          </a:p>
        </p:txBody>
      </p:sp>
      <p:cxnSp>
        <p:nvCxnSpPr>
          <p:cNvPr id="27" name="直線單箭頭接點 26"/>
          <p:cNvCxnSpPr>
            <a:stCxn id="12" idx="3"/>
            <a:endCxn id="4" idx="1"/>
          </p:cNvCxnSpPr>
          <p:nvPr/>
        </p:nvCxnSpPr>
        <p:spPr>
          <a:xfrm>
            <a:off x="2178269" y="1103586"/>
            <a:ext cx="604803" cy="11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2" idx="2"/>
            <a:endCxn id="7" idx="0"/>
          </p:cNvCxnSpPr>
          <p:nvPr/>
        </p:nvCxnSpPr>
        <p:spPr>
          <a:xfrm>
            <a:off x="1311166" y="1332186"/>
            <a:ext cx="0" cy="4572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8" idx="3"/>
            <a:endCxn id="19" idx="1"/>
          </p:cNvCxnSpPr>
          <p:nvPr/>
        </p:nvCxnSpPr>
        <p:spPr>
          <a:xfrm flipV="1">
            <a:off x="2178269" y="2782613"/>
            <a:ext cx="604803" cy="893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8" idx="3"/>
            <a:endCxn id="10" idx="1"/>
          </p:cNvCxnSpPr>
          <p:nvPr/>
        </p:nvCxnSpPr>
        <p:spPr>
          <a:xfrm>
            <a:off x="2178269" y="2871950"/>
            <a:ext cx="2943813" cy="481466"/>
          </a:xfrm>
          <a:prstGeom prst="bentConnector3">
            <a:avLst>
              <a:gd name="adj1" fmla="val 1437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4" idx="3"/>
            <a:endCxn id="6" idx="1"/>
          </p:cNvCxnSpPr>
          <p:nvPr/>
        </p:nvCxnSpPr>
        <p:spPr>
          <a:xfrm>
            <a:off x="2360074" y="5288016"/>
            <a:ext cx="506622" cy="486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6" idx="3"/>
            <a:endCxn id="22" idx="1"/>
          </p:cNvCxnSpPr>
          <p:nvPr/>
        </p:nvCxnSpPr>
        <p:spPr>
          <a:xfrm>
            <a:off x="4600903" y="5336627"/>
            <a:ext cx="709998" cy="39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33"/>
          <p:cNvCxnSpPr>
            <a:stCxn id="5" idx="0"/>
            <a:endCxn id="10" idx="2"/>
          </p:cNvCxnSpPr>
          <p:nvPr/>
        </p:nvCxnSpPr>
        <p:spPr>
          <a:xfrm rot="5400000" flipH="1" flipV="1">
            <a:off x="4617436" y="3147698"/>
            <a:ext cx="488114" cy="225538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83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778438" y="858705"/>
            <a:ext cx="5791200" cy="5652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登入頁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352801" y="241069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800"/>
            </a:lvl1pPr>
          </a:lstStyle>
          <a:p>
            <a:pPr algn="r"/>
            <a:r>
              <a:rPr lang="zh-TW" altLang="en-US" dirty="0"/>
              <a:t>員工編號：</a:t>
            </a:r>
          </a:p>
        </p:txBody>
      </p:sp>
      <p:sp>
        <p:nvSpPr>
          <p:cNvPr id="4" name="矩形 3"/>
          <p:cNvSpPr/>
          <p:nvPr/>
        </p:nvSpPr>
        <p:spPr>
          <a:xfrm>
            <a:off x="5332829" y="2410690"/>
            <a:ext cx="2107061" cy="540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070945" y="3325090"/>
            <a:ext cx="1261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800"/>
            </a:lvl1pPr>
          </a:lstStyle>
          <a:p>
            <a:pPr algn="r"/>
            <a:r>
              <a:rPr lang="zh-TW" altLang="en-US" dirty="0" smtClean="0"/>
              <a:t>生日：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32829" y="3325090"/>
            <a:ext cx="2107061" cy="540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* * * *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87893" y="5125905"/>
            <a:ext cx="1172290" cy="50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登入</a:t>
            </a:r>
            <a:endParaRPr lang="zh-TW" altLang="en-US" dirty="0"/>
          </a:p>
        </p:txBody>
      </p:sp>
      <p:sp>
        <p:nvSpPr>
          <p:cNvPr id="8" name="剪去單一角落矩形 7"/>
          <p:cNvSpPr/>
          <p:nvPr/>
        </p:nvSpPr>
        <p:spPr>
          <a:xfrm>
            <a:off x="9196311" y="751108"/>
            <a:ext cx="2646218" cy="5580419"/>
          </a:xfrm>
          <a:prstGeom prst="snip1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zh-TW" altLang="en-US" sz="1600" dirty="0">
                <a:solidFill>
                  <a:schemeClr val="tx1"/>
                </a:solidFill>
              </a:rPr>
              <a:t>按</a:t>
            </a:r>
            <a:r>
              <a:rPr lang="en-US" altLang="zh-TW" sz="1600" dirty="0">
                <a:solidFill>
                  <a:schemeClr val="tx1"/>
                </a:solidFill>
              </a:rPr>
              <a:t>”</a:t>
            </a:r>
            <a:r>
              <a:rPr lang="zh-TW" altLang="en-US" sz="1600" dirty="0">
                <a:solidFill>
                  <a:schemeClr val="tx1"/>
                </a:solidFill>
              </a:rPr>
              <a:t>登入</a:t>
            </a:r>
            <a:r>
              <a:rPr lang="en-US" altLang="zh-TW" sz="1600" dirty="0">
                <a:solidFill>
                  <a:schemeClr val="tx1"/>
                </a:solidFill>
              </a:rPr>
              <a:t>“</a:t>
            </a:r>
            <a:r>
              <a:rPr lang="zh-TW" altLang="en-US" sz="1600" dirty="0">
                <a:solidFill>
                  <a:schemeClr val="tx1"/>
                </a:solidFill>
              </a:rPr>
              <a:t>後驗證員編與生日。如符合則顯示</a:t>
            </a:r>
            <a:r>
              <a:rPr lang="en-US" altLang="zh-TW" sz="1600" dirty="0">
                <a:solidFill>
                  <a:schemeClr val="tx1"/>
                </a:solidFill>
              </a:rPr>
              <a:t>”</a:t>
            </a:r>
            <a:r>
              <a:rPr lang="zh-TW" altLang="en-US" sz="1600" dirty="0">
                <a:solidFill>
                  <a:schemeClr val="tx1"/>
                </a:solidFill>
              </a:rPr>
              <a:t>選</a:t>
            </a:r>
            <a:r>
              <a:rPr lang="zh-TW" altLang="en-US" sz="1600" dirty="0" smtClean="0">
                <a:solidFill>
                  <a:schemeClr val="tx1"/>
                </a:solidFill>
              </a:rPr>
              <a:t>號頁</a:t>
            </a:r>
            <a:r>
              <a:rPr lang="en-US" altLang="zh-TW" sz="1600" dirty="0" smtClean="0">
                <a:solidFill>
                  <a:schemeClr val="tx1"/>
                </a:solidFill>
              </a:rPr>
              <a:t>“</a:t>
            </a:r>
            <a:r>
              <a:rPr lang="zh-TW" altLang="en-US" sz="1600" dirty="0" smtClean="0">
                <a:solidFill>
                  <a:schemeClr val="tx1"/>
                </a:solidFill>
              </a:rPr>
              <a:t>。</a:t>
            </a:r>
            <a:r>
              <a:rPr lang="zh-TW" altLang="en-US" sz="1600" dirty="0">
                <a:solidFill>
                  <a:schemeClr val="tx1"/>
                </a:solidFill>
              </a:rPr>
              <a:t>如不符合，停留</a:t>
            </a:r>
            <a:r>
              <a:rPr lang="zh-TW" altLang="en-US" sz="1600" dirty="0" smtClean="0">
                <a:solidFill>
                  <a:schemeClr val="tx1"/>
                </a:solidFill>
              </a:rPr>
              <a:t>在原畫面。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2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2173321" y="203695"/>
            <a:ext cx="5791200" cy="614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927" y="379811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選號頁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62018"/>
              </p:ext>
            </p:extLst>
          </p:nvPr>
        </p:nvGraphicFramePr>
        <p:xfrm>
          <a:off x="3455356" y="1758733"/>
          <a:ext cx="3600000" cy="3600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9234124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760613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140086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022791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4433798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54234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47038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645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923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749403"/>
                  </a:ext>
                </a:extLst>
              </a:tr>
            </a:tbl>
          </a:graphicData>
        </a:graphic>
      </p:graphicFrame>
      <p:sp>
        <p:nvSpPr>
          <p:cNvPr id="6" name="橢圓 5"/>
          <p:cNvSpPr/>
          <p:nvPr/>
        </p:nvSpPr>
        <p:spPr>
          <a:xfrm>
            <a:off x="3483066" y="1800298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4207211" y="1800298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4931356" y="1800298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5655501" y="1800298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379646" y="1800298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3488411" y="4683023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212556" y="4683023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4936701" y="4683023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5660846" y="4683023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6384991" y="4683023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3483066" y="2506178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21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4207211" y="2506178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4931356" y="2506178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5655501" y="2506178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6379646" y="2506178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3483066" y="3241661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4207211" y="3241661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4931356" y="3241661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5655501" y="3241661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6379646" y="3241661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3483066" y="3947540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4207211" y="3947540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4931356" y="3947540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655501" y="3947540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6379646" y="3947540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4158776" y="822814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26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4882921" y="822814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27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5607066" y="822814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28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6331211" y="822814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29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7055356" y="822814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214418" y="88039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可選號碼：</a:t>
            </a:r>
            <a:endParaRPr lang="zh-TW" altLang="en-US" sz="2800" dirty="0"/>
          </a:p>
        </p:txBody>
      </p:sp>
      <p:sp>
        <p:nvSpPr>
          <p:cNvPr id="38" name="剪去單一角落矩形 37"/>
          <p:cNvSpPr/>
          <p:nvPr/>
        </p:nvSpPr>
        <p:spPr>
          <a:xfrm>
            <a:off x="8225683" y="70528"/>
            <a:ext cx="3795988" cy="6679829"/>
          </a:xfrm>
          <a:prstGeom prst="snip1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zh-TW" altLang="en-US" sz="1600" dirty="0" smtClean="0">
                <a:solidFill>
                  <a:schemeClr val="tx1"/>
                </a:solidFill>
              </a:rPr>
              <a:t>依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bingo_main.alive</a:t>
            </a:r>
            <a:r>
              <a:rPr lang="zh-TW" altLang="en-US" sz="1600" dirty="0" smtClean="0">
                <a:solidFill>
                  <a:schemeClr val="tx1"/>
                </a:solidFill>
              </a:rPr>
              <a:t>顯示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第</a:t>
            </a:r>
            <a:r>
              <a:rPr lang="en-US" altLang="zh-TW" sz="1600" dirty="0" smtClean="0">
                <a:solidFill>
                  <a:schemeClr val="tx1"/>
                </a:solidFill>
              </a:rPr>
              <a:t>X</a:t>
            </a:r>
            <a:r>
              <a:rPr lang="zh-TW" altLang="en-US" sz="1600" dirty="0" smtClean="0">
                <a:solidFill>
                  <a:schemeClr val="tx1"/>
                </a:solidFill>
              </a:rPr>
              <a:t>輪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</a:p>
          <a:p>
            <a:pPr marL="342900" indent="-342900">
              <a:buAutoNum type="arabicPeriod"/>
            </a:pPr>
            <a:r>
              <a:rPr lang="zh-TW" altLang="en-US" sz="1600" dirty="0" smtClean="0">
                <a:solidFill>
                  <a:schemeClr val="tx1"/>
                </a:solidFill>
              </a:rPr>
              <a:t>開啟</a:t>
            </a:r>
            <a:r>
              <a:rPr lang="en-US" altLang="zh-TW" sz="1600" dirty="0" smtClean="0">
                <a:solidFill>
                  <a:schemeClr val="tx1"/>
                </a:solidFill>
              </a:rPr>
              <a:t>/</a:t>
            </a:r>
            <a:r>
              <a:rPr lang="zh-TW" altLang="en-US" sz="1600" dirty="0" smtClean="0">
                <a:solidFill>
                  <a:schemeClr val="tx1"/>
                </a:solidFill>
              </a:rPr>
              <a:t>重</a:t>
            </a:r>
            <a:r>
              <a:rPr lang="en-US" altLang="zh-TW" sz="1600" dirty="0" smtClean="0">
                <a:solidFill>
                  <a:schemeClr val="tx1"/>
                </a:solidFill>
              </a:rPr>
              <a:t>load</a:t>
            </a:r>
            <a:r>
              <a:rPr lang="zh-TW" altLang="en-US" sz="1600" dirty="0" smtClean="0">
                <a:solidFill>
                  <a:schemeClr val="tx1"/>
                </a:solidFill>
              </a:rPr>
              <a:t>畫面時，如該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run_no</a:t>
            </a:r>
            <a:r>
              <a:rPr lang="zh-TW" altLang="en-US" sz="1600" dirty="0" smtClean="0">
                <a:solidFill>
                  <a:schemeClr val="tx1"/>
                </a:solidFill>
              </a:rPr>
              <a:t>有選號結果</a:t>
            </a:r>
            <a:r>
              <a:rPr lang="en-US" altLang="zh-TW" sz="1600" dirty="0" smtClean="0">
                <a:solidFill>
                  <a:schemeClr val="tx1"/>
                </a:solidFill>
              </a:rPr>
              <a:t>(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player_numbers</a:t>
            </a:r>
            <a:r>
              <a:rPr lang="en-US" altLang="zh-TW" sz="1600" dirty="0" smtClean="0">
                <a:solidFill>
                  <a:schemeClr val="tx1"/>
                </a:solidFill>
              </a:rPr>
              <a:t>)</a:t>
            </a:r>
            <a:r>
              <a:rPr lang="zh-TW" altLang="en-US" sz="1600" dirty="0" smtClean="0">
                <a:solidFill>
                  <a:schemeClr val="tx1"/>
                </a:solidFill>
              </a:rPr>
              <a:t>則顯示選號結果。如無，</a:t>
            </a:r>
            <a:r>
              <a:rPr lang="zh-TW" altLang="en-US" sz="1600" dirty="0">
                <a:solidFill>
                  <a:schemeClr val="tx1"/>
                </a:solidFill>
              </a:rPr>
              <a:t>則</a:t>
            </a:r>
            <a:r>
              <a:rPr lang="zh-TW" altLang="en-US" sz="1600" dirty="0" smtClean="0">
                <a:solidFill>
                  <a:schemeClr val="tx1"/>
                </a:solidFill>
              </a:rPr>
              <a:t>由</a:t>
            </a:r>
            <a:r>
              <a:rPr lang="en-US" altLang="zh-TW" sz="1600" dirty="0" smtClean="0">
                <a:solidFill>
                  <a:schemeClr val="tx1"/>
                </a:solidFill>
              </a:rPr>
              <a:t>1-30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random</a:t>
            </a:r>
            <a:r>
              <a:rPr lang="zh-TW" altLang="en-US" sz="1600" dirty="0" smtClean="0">
                <a:solidFill>
                  <a:schemeClr val="tx1"/>
                </a:solidFill>
              </a:rPr>
              <a:t>選出，不重號。未被選到號碼放到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可選號碼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清單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sz="1600" dirty="0" smtClean="0">
                <a:solidFill>
                  <a:schemeClr val="tx1"/>
                </a:solidFill>
              </a:rPr>
              <a:t>如該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run_no</a:t>
            </a:r>
            <a:r>
              <a:rPr lang="zh-TW" altLang="en-US" sz="1600" dirty="0" smtClean="0">
                <a:solidFill>
                  <a:schemeClr val="tx1"/>
                </a:solidFill>
              </a:rPr>
              <a:t>的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bingo_main.status</a:t>
            </a:r>
            <a:r>
              <a:rPr lang="zh-TW" altLang="en-US" sz="1600" dirty="0" smtClean="0">
                <a:solidFill>
                  <a:schemeClr val="tx1"/>
                </a:solidFill>
              </a:rPr>
              <a:t>為</a:t>
            </a:r>
            <a:r>
              <a:rPr lang="en-US" altLang="zh-TW" sz="1600" dirty="0" smtClean="0">
                <a:solidFill>
                  <a:schemeClr val="tx1"/>
                </a:solidFill>
              </a:rPr>
              <a:t>”freeze“</a:t>
            </a:r>
            <a:r>
              <a:rPr lang="zh-TW" altLang="en-US" sz="1600" dirty="0" smtClean="0">
                <a:solidFill>
                  <a:schemeClr val="tx1"/>
                </a:solidFill>
              </a:rPr>
              <a:t>，則</a:t>
            </a:r>
            <a:r>
              <a:rPr lang="en-US" altLang="zh-TW" sz="1600" dirty="0" smtClean="0">
                <a:solidFill>
                  <a:schemeClr val="tx1"/>
                </a:solidFill>
              </a:rPr>
              <a:t>disable”</a:t>
            </a:r>
            <a:r>
              <a:rPr lang="zh-TW" altLang="en-US" sz="1600" dirty="0" smtClean="0">
                <a:solidFill>
                  <a:schemeClr val="tx1"/>
                </a:solidFill>
              </a:rPr>
              <a:t>確認上傳</a:t>
            </a:r>
            <a:r>
              <a:rPr lang="en-US" altLang="zh-TW" sz="1600" dirty="0" smtClean="0">
                <a:solidFill>
                  <a:schemeClr val="tx1"/>
                </a:solidFill>
              </a:rPr>
              <a:t>“</a:t>
            </a:r>
            <a:r>
              <a:rPr lang="zh-TW" altLang="en-US" sz="1600" dirty="0" smtClean="0">
                <a:solidFill>
                  <a:schemeClr val="tx1"/>
                </a:solidFill>
              </a:rPr>
              <a:t>按鈕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sz="1600" dirty="0" smtClean="0">
                <a:solidFill>
                  <a:schemeClr val="tx1"/>
                </a:solidFill>
              </a:rPr>
              <a:t>由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可選號碼</a:t>
            </a:r>
            <a:r>
              <a:rPr lang="en-US" altLang="zh-TW" sz="1600" dirty="0" smtClean="0">
                <a:solidFill>
                  <a:schemeClr val="tx1"/>
                </a:solidFill>
              </a:rPr>
              <a:t>“</a:t>
            </a:r>
            <a:r>
              <a:rPr lang="zh-TW" altLang="en-US" sz="1600" dirty="0" smtClean="0">
                <a:solidFill>
                  <a:schemeClr val="tx1"/>
                </a:solidFill>
              </a:rPr>
              <a:t>拉取至</a:t>
            </a:r>
            <a:r>
              <a:rPr lang="en-US" altLang="zh-TW" sz="1600" dirty="0" smtClean="0">
                <a:solidFill>
                  <a:schemeClr val="tx1"/>
                </a:solidFill>
              </a:rPr>
              <a:t>5*5</a:t>
            </a:r>
            <a:r>
              <a:rPr lang="zh-TW" altLang="en-US" sz="1600" dirty="0" smtClean="0">
                <a:solidFill>
                  <a:schemeClr val="tx1"/>
                </a:solidFill>
              </a:rPr>
              <a:t>表格內放開後將表格號碼更改為被拉選的號碼，表格內原號碼自動放回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可選號碼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</a:p>
          <a:p>
            <a:pPr marL="342900" indent="-342900">
              <a:buAutoNum type="arabicPeriod"/>
            </a:pPr>
            <a:r>
              <a:rPr lang="en-US" altLang="zh-TW" sz="1600" dirty="0" smtClean="0">
                <a:solidFill>
                  <a:srgbClr val="FF0000"/>
                </a:solidFill>
              </a:rPr>
              <a:t>(5*5</a:t>
            </a:r>
            <a:r>
              <a:rPr lang="zh-TW" altLang="en-US" sz="1600" dirty="0" smtClean="0">
                <a:solidFill>
                  <a:srgbClr val="FF0000"/>
                </a:solidFill>
              </a:rPr>
              <a:t>表格內號碼互換</a:t>
            </a:r>
            <a:r>
              <a:rPr lang="en-US" altLang="zh-TW" sz="1600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zh-TW" altLang="en-US" sz="1600" dirty="0" smtClean="0">
                <a:solidFill>
                  <a:schemeClr val="tx1"/>
                </a:solidFill>
              </a:rPr>
              <a:t>按</a:t>
            </a:r>
            <a:r>
              <a:rPr lang="en-US" altLang="zh-TW" sz="1600" dirty="0" smtClean="0">
                <a:solidFill>
                  <a:schemeClr val="tx1"/>
                </a:solidFill>
              </a:rPr>
              <a:t>“</a:t>
            </a:r>
            <a:r>
              <a:rPr lang="zh-TW" altLang="en-US" sz="1600" dirty="0" smtClean="0">
                <a:solidFill>
                  <a:schemeClr val="tx1"/>
                </a:solidFill>
              </a:rPr>
              <a:t>自動產生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後清除畫面上選號結果，由系統自動選出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sz="1600" dirty="0" smtClean="0">
                <a:solidFill>
                  <a:schemeClr val="tx1"/>
                </a:solidFill>
              </a:rPr>
              <a:t>按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確認上傳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後再次詢問是否上傳。選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是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，</a:t>
            </a:r>
            <a:r>
              <a:rPr lang="zh-TW" altLang="en-US" sz="1600" dirty="0">
                <a:solidFill>
                  <a:schemeClr val="tx1"/>
                </a:solidFill>
              </a:rPr>
              <a:t>則</a:t>
            </a:r>
            <a:r>
              <a:rPr lang="zh-TW" altLang="en-US" sz="1600" dirty="0" smtClean="0">
                <a:solidFill>
                  <a:schemeClr val="tx1"/>
                </a:solidFill>
              </a:rPr>
              <a:t>將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player_award_numbers</a:t>
            </a:r>
            <a:r>
              <a:rPr lang="zh-TW" altLang="en-US" sz="1600" dirty="0" smtClean="0">
                <a:solidFill>
                  <a:schemeClr val="tx1"/>
                </a:solidFill>
              </a:rPr>
              <a:t>清除並重新</a:t>
            </a:r>
            <a:r>
              <a:rPr lang="en-US" altLang="zh-TW" sz="1600" dirty="0" smtClean="0">
                <a:solidFill>
                  <a:schemeClr val="tx1"/>
                </a:solidFill>
              </a:rPr>
              <a:t>insert</a:t>
            </a:r>
            <a:r>
              <a:rPr lang="zh-TW" altLang="en-US" sz="1600" dirty="0" smtClean="0">
                <a:solidFill>
                  <a:schemeClr val="tx1"/>
                </a:solidFill>
              </a:rPr>
              <a:t>。選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否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則回原畫面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sz="1600" dirty="0" smtClean="0">
                <a:solidFill>
                  <a:schemeClr val="tx1"/>
                </a:solidFill>
              </a:rPr>
              <a:t>按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開始兌獎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後顯示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得獎與否只依上傳</a:t>
            </a:r>
            <a:r>
              <a:rPr lang="zh-TW" altLang="en-US" sz="1600" dirty="0">
                <a:solidFill>
                  <a:schemeClr val="tx1"/>
                </a:solidFill>
              </a:rPr>
              <a:t>結果</a:t>
            </a:r>
            <a:r>
              <a:rPr lang="zh-TW" altLang="en-US" sz="1600" dirty="0" smtClean="0">
                <a:solidFill>
                  <a:schemeClr val="tx1"/>
                </a:solidFill>
              </a:rPr>
              <a:t>判定，請問是否開</a:t>
            </a:r>
            <a:r>
              <a:rPr lang="zh-TW" altLang="en-US" sz="1600" dirty="0">
                <a:solidFill>
                  <a:schemeClr val="tx1"/>
                </a:solidFill>
              </a:rPr>
              <a:t>始</a:t>
            </a:r>
            <a:r>
              <a:rPr lang="zh-TW" altLang="en-US" sz="1600" dirty="0" smtClean="0">
                <a:solidFill>
                  <a:schemeClr val="tx1"/>
                </a:solidFill>
              </a:rPr>
              <a:t>兌獎</a:t>
            </a:r>
            <a:r>
              <a:rPr lang="en-US" altLang="zh-TW" sz="1600" dirty="0" smtClean="0">
                <a:solidFill>
                  <a:schemeClr val="tx1"/>
                </a:solidFill>
              </a:rPr>
              <a:t>?”</a:t>
            </a:r>
            <a:r>
              <a:rPr lang="zh-TW" altLang="en-US" sz="1600" dirty="0" smtClean="0">
                <a:solidFill>
                  <a:schemeClr val="tx1"/>
                </a:solidFill>
              </a:rPr>
              <a:t>。選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是</a:t>
            </a:r>
            <a:r>
              <a:rPr lang="en-US" altLang="zh-TW" sz="1600" dirty="0" smtClean="0">
                <a:solidFill>
                  <a:schemeClr val="tx1"/>
                </a:solidFill>
              </a:rPr>
              <a:t>“</a:t>
            </a:r>
            <a:r>
              <a:rPr lang="zh-TW" altLang="en-US" sz="1600" dirty="0" smtClean="0">
                <a:solidFill>
                  <a:schemeClr val="tx1"/>
                </a:solidFill>
              </a:rPr>
              <a:t>則開啟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兌獎頁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。選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否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則回原畫面</a:t>
            </a:r>
            <a:endParaRPr lang="en-US" altLang="zh-TW" sz="1600" dirty="0" smtClean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643228" y="5627167"/>
            <a:ext cx="1173600" cy="50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確認上傳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209775" y="5627167"/>
            <a:ext cx="1172290" cy="50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自動產生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077990" y="5627167"/>
            <a:ext cx="1173600" cy="50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開始兌獎</a:t>
            </a:r>
            <a:endParaRPr lang="zh-TW" altLang="en-US" dirty="0"/>
          </a:p>
        </p:txBody>
      </p:sp>
      <p:grpSp>
        <p:nvGrpSpPr>
          <p:cNvPr id="44" name="群組 43"/>
          <p:cNvGrpSpPr/>
          <p:nvPr/>
        </p:nvGrpSpPr>
        <p:grpSpPr>
          <a:xfrm>
            <a:off x="2252989" y="282189"/>
            <a:ext cx="1475084" cy="540328"/>
            <a:chOff x="1193373" y="202698"/>
            <a:chExt cx="1475084" cy="540328"/>
          </a:xfrm>
        </p:grpSpPr>
        <p:sp>
          <p:nvSpPr>
            <p:cNvPr id="45" name="文字方塊 44"/>
            <p:cNvSpPr txBox="1"/>
            <p:nvPr/>
          </p:nvSpPr>
          <p:spPr>
            <a:xfrm>
              <a:off x="1193373" y="212379"/>
              <a:ext cx="14750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2800"/>
              </a:lvl1pPr>
            </a:lstStyle>
            <a:p>
              <a:pPr algn="r"/>
              <a:r>
                <a:rPr lang="zh-TW" altLang="en-US" dirty="0" smtClean="0"/>
                <a:t>第       輪</a:t>
              </a:r>
              <a:endParaRPr lang="zh-TW" altLang="en-US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1692401" y="202698"/>
              <a:ext cx="446347" cy="540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TW" altLang="en-US" sz="2800" dirty="0" smtClean="0"/>
                <a:t> </a:t>
              </a:r>
              <a:r>
                <a:rPr lang="en-US" altLang="zh-TW" sz="2800" dirty="0" smtClean="0"/>
                <a:t>1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933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2254003" y="326838"/>
            <a:ext cx="5791200" cy="614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3" name="群組 42"/>
          <p:cNvGrpSpPr/>
          <p:nvPr/>
        </p:nvGrpSpPr>
        <p:grpSpPr>
          <a:xfrm>
            <a:off x="2333671" y="405332"/>
            <a:ext cx="1475084" cy="540328"/>
            <a:chOff x="1193373" y="202698"/>
            <a:chExt cx="1475084" cy="540328"/>
          </a:xfrm>
        </p:grpSpPr>
        <p:sp>
          <p:nvSpPr>
            <p:cNvPr id="44" name="文字方塊 43"/>
            <p:cNvSpPr txBox="1"/>
            <p:nvPr/>
          </p:nvSpPr>
          <p:spPr>
            <a:xfrm>
              <a:off x="1193373" y="212379"/>
              <a:ext cx="14750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2800"/>
              </a:lvl1pPr>
            </a:lstStyle>
            <a:p>
              <a:pPr algn="r"/>
              <a:r>
                <a:rPr lang="zh-TW" altLang="en-US" dirty="0" smtClean="0"/>
                <a:t>第       輪</a:t>
              </a:r>
              <a:endParaRPr lang="zh-TW" altLang="en-US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1692401" y="202698"/>
              <a:ext cx="446347" cy="540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TW" altLang="en-US" sz="2800" dirty="0" smtClean="0"/>
                <a:t> </a:t>
              </a:r>
              <a:r>
                <a:rPr lang="en-US" altLang="zh-TW" sz="2800" dirty="0" smtClean="0"/>
                <a:t>1</a:t>
              </a:r>
              <a:endParaRPr lang="zh-TW" altLang="en-US" sz="2800" dirty="0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509" y="365125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兌獎頁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81966" y="5750310"/>
            <a:ext cx="1173600" cy="50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我要兌獎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xxx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5619"/>
              </p:ext>
            </p:extLst>
          </p:nvPr>
        </p:nvGraphicFramePr>
        <p:xfrm>
          <a:off x="3536038" y="1881876"/>
          <a:ext cx="3600000" cy="3600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9234124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760613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140086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022791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4433798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54234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47038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645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923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749403"/>
                  </a:ext>
                </a:extLst>
              </a:tr>
            </a:tbl>
          </a:graphicData>
        </a:graphic>
      </p:graphicFrame>
      <p:sp>
        <p:nvSpPr>
          <p:cNvPr id="6" name="橢圓 5"/>
          <p:cNvSpPr/>
          <p:nvPr/>
        </p:nvSpPr>
        <p:spPr>
          <a:xfrm>
            <a:off x="3563748" y="1923441"/>
            <a:ext cx="648000" cy="648000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4287893" y="1923441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12</a:t>
            </a:r>
            <a:endParaRPr kumimoji="0" lang="zh-TW" altLang="en-U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12038" y="1923441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5736183" y="1923441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460328" y="1923441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3569093" y="4806166"/>
            <a:ext cx="648000" cy="648000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293238" y="4806166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5017383" y="4806166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5741528" y="4806166"/>
            <a:ext cx="648000" cy="648000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6465673" y="4806166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3563748" y="2629321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21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4287893" y="2629321"/>
            <a:ext cx="648000" cy="648000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5012038" y="2629321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5736183" y="2629321"/>
            <a:ext cx="648000" cy="648000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6460328" y="2629321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3563748" y="3364804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4287893" y="3364804"/>
            <a:ext cx="648000" cy="648000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5012038" y="3364804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5736183" y="3364804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6460328" y="3364804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3563748" y="4070683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4287893" y="4070683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5012038" y="4070683"/>
            <a:ext cx="648000" cy="648000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736183" y="4070683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6460328" y="4070683"/>
            <a:ext cx="648000" cy="648000"/>
          </a:xfrm>
          <a:prstGeom prst="ellipse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defTabSz="457189"/>
            <a:r>
              <a:rPr lang="en-US" altLang="zh-TW" kern="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348513" y="5750310"/>
            <a:ext cx="1172290" cy="50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我要兌獎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一條線</a:t>
            </a:r>
            <a:endParaRPr lang="en-US" altLang="zh-TW" dirty="0" smtClean="0"/>
          </a:p>
        </p:txBody>
      </p:sp>
      <p:sp>
        <p:nvSpPr>
          <p:cNvPr id="38" name="剪去單一角落矩形 37"/>
          <p:cNvSpPr/>
          <p:nvPr/>
        </p:nvSpPr>
        <p:spPr>
          <a:xfrm>
            <a:off x="8418074" y="561919"/>
            <a:ext cx="3424456" cy="5188391"/>
          </a:xfrm>
          <a:prstGeom prst="snip1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AutoNum type="arabicPeriod"/>
            </a:pPr>
            <a:r>
              <a:rPr lang="zh-TW" altLang="en-US" sz="1600" dirty="0" smtClean="0">
                <a:solidFill>
                  <a:schemeClr val="tx1"/>
                </a:solidFill>
              </a:rPr>
              <a:t>依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bingo_main.alive</a:t>
            </a:r>
            <a:r>
              <a:rPr lang="zh-TW" altLang="en-US" sz="1600" dirty="0" smtClean="0">
                <a:solidFill>
                  <a:schemeClr val="tx1"/>
                </a:solidFill>
              </a:rPr>
              <a:t>顯示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第</a:t>
            </a:r>
            <a:r>
              <a:rPr lang="en-US" altLang="zh-TW" sz="1600" dirty="0" smtClean="0">
                <a:solidFill>
                  <a:schemeClr val="tx1"/>
                </a:solidFill>
              </a:rPr>
              <a:t>X</a:t>
            </a:r>
            <a:r>
              <a:rPr lang="zh-TW" altLang="en-US" sz="1600" dirty="0" smtClean="0">
                <a:solidFill>
                  <a:schemeClr val="tx1"/>
                </a:solidFill>
              </a:rPr>
              <a:t>輪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</a:p>
          <a:p>
            <a:pPr marL="342900" indent="-342900">
              <a:buFontTx/>
              <a:buAutoNum type="arabicPeriod"/>
            </a:pPr>
            <a:r>
              <a:rPr lang="zh-TW" altLang="en-US" sz="1600" dirty="0" smtClean="0">
                <a:solidFill>
                  <a:schemeClr val="tx1"/>
                </a:solidFill>
              </a:rPr>
              <a:t>依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player_numbers</a:t>
            </a:r>
            <a:r>
              <a:rPr lang="zh-TW" altLang="en-US" sz="1600" dirty="0" smtClean="0">
                <a:solidFill>
                  <a:schemeClr val="tx1"/>
                </a:solidFill>
              </a:rPr>
              <a:t>顯示</a:t>
            </a:r>
            <a:r>
              <a:rPr lang="en-US" altLang="zh-TW" sz="1600" dirty="0" smtClean="0">
                <a:solidFill>
                  <a:schemeClr val="tx1"/>
                </a:solidFill>
              </a:rPr>
              <a:t>5*5</a:t>
            </a:r>
            <a:r>
              <a:rPr lang="zh-TW" altLang="en-US" sz="1600" dirty="0" smtClean="0">
                <a:solidFill>
                  <a:schemeClr val="tx1"/>
                </a:solidFill>
              </a:rPr>
              <a:t>表格內號碼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sz="1600" dirty="0" smtClean="0">
                <a:solidFill>
                  <a:schemeClr val="tx1"/>
                </a:solidFill>
              </a:rPr>
              <a:t>依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bingo_award_ref</a:t>
            </a:r>
            <a:r>
              <a:rPr lang="zh-TW" altLang="en-US" sz="1600" dirty="0" smtClean="0">
                <a:solidFill>
                  <a:schemeClr val="tx1"/>
                </a:solidFill>
              </a:rPr>
              <a:t>顯示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我要兌獎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xxxx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按鈕，</a:t>
            </a:r>
            <a:r>
              <a:rPr lang="en-US" altLang="zh-TW" sz="1600" dirty="0" smtClean="0">
                <a:solidFill>
                  <a:schemeClr val="tx1"/>
                </a:solidFill>
              </a:rPr>
              <a:t>”xxx”</a:t>
            </a:r>
            <a:r>
              <a:rPr lang="zh-TW" altLang="en-US" sz="1600" dirty="0" smtClean="0">
                <a:solidFill>
                  <a:schemeClr val="tx1"/>
                </a:solidFill>
              </a:rPr>
              <a:t>為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bingo_award_ref.award_name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sz="1600" dirty="0" smtClean="0">
                <a:solidFill>
                  <a:schemeClr val="tx1"/>
                </a:solidFill>
              </a:rPr>
              <a:t>檢查系統員工狀態，如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player_main.status</a:t>
            </a:r>
            <a:r>
              <a:rPr lang="zh-TW" altLang="en-US" sz="1600" dirty="0" smtClean="0">
                <a:solidFill>
                  <a:schemeClr val="tx1"/>
                </a:solidFill>
              </a:rPr>
              <a:t>為</a:t>
            </a:r>
            <a:r>
              <a:rPr lang="en-US" altLang="zh-TW" sz="1600" dirty="0" smtClean="0">
                <a:solidFill>
                  <a:schemeClr val="tx1"/>
                </a:solidFill>
              </a:rPr>
              <a:t>”Submitted“</a:t>
            </a:r>
            <a:r>
              <a:rPr lang="zh-TW" altLang="en-US" sz="1600" dirty="0" smtClean="0">
                <a:solidFill>
                  <a:schemeClr val="tx1"/>
                </a:solidFill>
              </a:rPr>
              <a:t>，則</a:t>
            </a:r>
            <a:r>
              <a:rPr lang="en-US" altLang="zh-TW" sz="1600" dirty="0" smtClean="0">
                <a:solidFill>
                  <a:schemeClr val="tx1"/>
                </a:solidFill>
              </a:rPr>
              <a:t>disable</a:t>
            </a:r>
            <a:r>
              <a:rPr lang="zh-TW" altLang="en-US" sz="1600" dirty="0" smtClean="0">
                <a:solidFill>
                  <a:schemeClr val="tx1"/>
                </a:solidFill>
              </a:rPr>
              <a:t>所有按鈕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sz="1600" dirty="0" smtClean="0">
                <a:solidFill>
                  <a:schemeClr val="tx1"/>
                </a:solidFill>
              </a:rPr>
              <a:t>點選</a:t>
            </a:r>
            <a:r>
              <a:rPr lang="zh-TW" altLang="en-US" sz="1600" dirty="0">
                <a:solidFill>
                  <a:schemeClr val="tx1"/>
                </a:solidFill>
              </a:rPr>
              <a:t>號碼後，號碼的顏色由綠改紅，讓員工標記中獎號碼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sz="1600" dirty="0">
                <a:solidFill>
                  <a:schemeClr val="tx1"/>
                </a:solidFill>
              </a:rPr>
              <a:t>按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我要兌獎</a:t>
            </a:r>
            <a:r>
              <a:rPr lang="en-US" altLang="zh-TW" sz="1600" dirty="0" smtClean="0">
                <a:solidFill>
                  <a:schemeClr val="tx1"/>
                </a:solidFill>
              </a:rPr>
              <a:t>xxx”</a:t>
            </a:r>
            <a:r>
              <a:rPr lang="zh-TW" altLang="en-US" sz="1600" dirty="0">
                <a:solidFill>
                  <a:schemeClr val="tx1"/>
                </a:solidFill>
              </a:rPr>
              <a:t>後，</a:t>
            </a:r>
            <a:r>
              <a:rPr lang="zh-TW" altLang="en-US" sz="1600" dirty="0" smtClean="0">
                <a:solidFill>
                  <a:schemeClr val="tx1"/>
                </a:solidFill>
              </a:rPr>
              <a:t>將資料寫入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bingo_award_queue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with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status=“New”/</a:t>
            </a:r>
            <a:r>
              <a:rPr lang="zh-TW" altLang="en-US" sz="1600" dirty="0" smtClean="0">
                <a:solidFill>
                  <a:schemeClr val="tx1"/>
                </a:solidFill>
              </a:rPr>
              <a:t>更改員工狀態為</a:t>
            </a:r>
            <a:r>
              <a:rPr lang="en-US" altLang="zh-TW" sz="1600" dirty="0" smtClean="0">
                <a:solidFill>
                  <a:schemeClr val="tx1"/>
                </a:solidFill>
              </a:rPr>
              <a:t>”Submitted”/</a:t>
            </a:r>
            <a:r>
              <a:rPr lang="zh-TW" altLang="en-US" sz="1600" dirty="0" smtClean="0">
                <a:solidFill>
                  <a:schemeClr val="tx1"/>
                </a:solidFill>
              </a:rPr>
              <a:t>將所有按鈕反灰</a:t>
            </a: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216728" y="5750310"/>
            <a:ext cx="1173600" cy="50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我要兌獎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328892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492218" y="252678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5400" dirty="0" smtClean="0"/>
              <a:t>舞台</a:t>
            </a:r>
            <a:endParaRPr lang="en-US" altLang="zh-TW" sz="5400" dirty="0" smtClean="0"/>
          </a:p>
          <a:p>
            <a:pPr algn="ctr"/>
            <a:r>
              <a:rPr lang="zh-TW" altLang="en-US" sz="5400" dirty="0" smtClean="0"/>
              <a:t>開獎畫面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1795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5009" y="1690688"/>
            <a:ext cx="5768788" cy="4477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初始頁</a:t>
            </a:r>
            <a:endParaRPr lang="zh-TW" altLang="en-US" dirty="0"/>
          </a:p>
        </p:txBody>
      </p:sp>
      <p:grpSp>
        <p:nvGrpSpPr>
          <p:cNvPr id="77" name="群組 76"/>
          <p:cNvGrpSpPr/>
          <p:nvPr/>
        </p:nvGrpSpPr>
        <p:grpSpPr>
          <a:xfrm>
            <a:off x="2809536" y="3036386"/>
            <a:ext cx="2210863" cy="540328"/>
            <a:chOff x="457594" y="202698"/>
            <a:chExt cx="2210863" cy="540328"/>
          </a:xfrm>
        </p:grpSpPr>
        <p:sp>
          <p:nvSpPr>
            <p:cNvPr id="78" name="文字方塊 77"/>
            <p:cNvSpPr txBox="1"/>
            <p:nvPr/>
          </p:nvSpPr>
          <p:spPr>
            <a:xfrm>
              <a:off x="457594" y="212379"/>
              <a:ext cx="22108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2800"/>
              </a:lvl1pPr>
            </a:lstStyle>
            <a:p>
              <a:pPr algn="r"/>
              <a:r>
                <a:rPr lang="zh-TW" altLang="en-US" dirty="0" smtClean="0"/>
                <a:t>第                輪</a:t>
              </a:r>
              <a:endParaRPr lang="zh-TW" altLang="en-US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1006604" y="202698"/>
              <a:ext cx="1149448" cy="540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TW" altLang="en-US" sz="2800" dirty="0" smtClean="0"/>
                <a:t> </a:t>
              </a:r>
              <a:r>
                <a:rPr lang="en-US" altLang="zh-TW" sz="2800" dirty="0" smtClean="0"/>
                <a:t>2</a:t>
              </a:r>
              <a:endParaRPr lang="zh-TW" altLang="en-US" sz="2800" dirty="0"/>
            </a:p>
          </p:txBody>
        </p:sp>
        <p:sp>
          <p:nvSpPr>
            <p:cNvPr id="80" name="等腰三角形 79"/>
            <p:cNvSpPr/>
            <p:nvPr/>
          </p:nvSpPr>
          <p:spPr>
            <a:xfrm flipV="1">
              <a:off x="1684113" y="310829"/>
              <a:ext cx="390269" cy="336439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1" name="直線接點 80"/>
            <p:cNvCxnSpPr/>
            <p:nvPr/>
          </p:nvCxnSpPr>
          <p:spPr>
            <a:xfrm>
              <a:off x="1582285" y="202698"/>
              <a:ext cx="0" cy="5403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剪去單一角落矩形 34"/>
          <p:cNvSpPr/>
          <p:nvPr/>
        </p:nvSpPr>
        <p:spPr>
          <a:xfrm>
            <a:off x="8460606" y="465287"/>
            <a:ext cx="3337156" cy="4617702"/>
          </a:xfrm>
          <a:prstGeom prst="snip1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zh-TW" altLang="en-US" sz="1600" dirty="0" smtClean="0">
                <a:solidFill>
                  <a:schemeClr val="tx1"/>
                </a:solidFill>
              </a:rPr>
              <a:t>依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bingo_ref</a:t>
            </a:r>
            <a:r>
              <a:rPr lang="zh-TW" altLang="en-US" sz="1600" dirty="0" smtClean="0">
                <a:solidFill>
                  <a:schemeClr val="tx1"/>
                </a:solidFill>
              </a:rPr>
              <a:t>顯示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第</a:t>
            </a:r>
            <a:r>
              <a:rPr lang="en-US" altLang="zh-TW" sz="1600" dirty="0" smtClean="0">
                <a:solidFill>
                  <a:schemeClr val="tx1"/>
                </a:solidFill>
              </a:rPr>
              <a:t>X</a:t>
            </a:r>
            <a:r>
              <a:rPr lang="zh-TW" altLang="en-US" sz="1600" dirty="0" smtClean="0">
                <a:solidFill>
                  <a:schemeClr val="tx1"/>
                </a:solidFill>
              </a:rPr>
              <a:t>輪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清單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sz="1600" dirty="0" smtClean="0">
                <a:solidFill>
                  <a:schemeClr val="tx1"/>
                </a:solidFill>
              </a:rPr>
              <a:t>依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bingo_main.alive</a:t>
            </a:r>
            <a:r>
              <a:rPr lang="zh-TW" altLang="en-US" sz="1600" dirty="0" smtClean="0">
                <a:solidFill>
                  <a:schemeClr val="tx1"/>
                </a:solidFill>
              </a:rPr>
              <a:t>顯示</a:t>
            </a:r>
            <a:r>
              <a:rPr lang="en-US" altLang="zh-TW" sz="1600" dirty="0" smtClean="0">
                <a:solidFill>
                  <a:schemeClr val="tx1"/>
                </a:solidFill>
              </a:rPr>
              <a:t>initial</a:t>
            </a:r>
            <a:r>
              <a:rPr lang="zh-TW" altLang="en-US" sz="1600" dirty="0" smtClean="0">
                <a:solidFill>
                  <a:schemeClr val="tx1"/>
                </a:solidFill>
              </a:rPr>
              <a:t>的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run_no</a:t>
            </a:r>
            <a:r>
              <a:rPr lang="zh-TW" altLang="en-US" sz="1600" dirty="0" smtClean="0">
                <a:solidFill>
                  <a:schemeClr val="tx1"/>
                </a:solidFill>
              </a:rPr>
              <a:t>：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marL="631825" lvl="1" indent="-255588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solidFill>
                  <a:schemeClr val="tx1"/>
                </a:solidFill>
              </a:rPr>
              <a:t>如該筆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run_no</a:t>
            </a:r>
            <a:r>
              <a:rPr lang="zh-TW" altLang="en-US" sz="1600" dirty="0" smtClean="0">
                <a:solidFill>
                  <a:schemeClr val="tx1"/>
                </a:solidFill>
              </a:rPr>
              <a:t>的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bingo_main.status</a:t>
            </a:r>
            <a:r>
              <a:rPr lang="zh-TW" altLang="en-US" sz="1600" dirty="0" smtClean="0">
                <a:solidFill>
                  <a:schemeClr val="tx1"/>
                </a:solidFill>
              </a:rPr>
              <a:t>為</a:t>
            </a:r>
            <a:r>
              <a:rPr lang="en-US" altLang="zh-TW" sz="1600" dirty="0" smtClean="0">
                <a:solidFill>
                  <a:schemeClr val="tx1"/>
                </a:solidFill>
              </a:rPr>
              <a:t>“freeze”</a:t>
            </a:r>
            <a:r>
              <a:rPr lang="zh-TW" altLang="en-US" sz="1600" dirty="0" smtClean="0">
                <a:solidFill>
                  <a:schemeClr val="tx1"/>
                </a:solidFill>
              </a:rPr>
              <a:t>，則</a:t>
            </a:r>
            <a:r>
              <a:rPr lang="en-US" altLang="zh-TW" sz="1600" dirty="0" smtClean="0">
                <a:solidFill>
                  <a:schemeClr val="tx1"/>
                </a:solidFill>
              </a:rPr>
              <a:t>disable”</a:t>
            </a:r>
            <a:r>
              <a:rPr lang="zh-TW" altLang="en-US" sz="1600" dirty="0" smtClean="0">
                <a:solidFill>
                  <a:schemeClr val="tx1"/>
                </a:solidFill>
              </a:rPr>
              <a:t>封牌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</a:p>
          <a:p>
            <a:pPr marL="631825" lvl="1" indent="-255588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solidFill>
                  <a:schemeClr val="tx1"/>
                </a:solidFill>
              </a:rPr>
              <a:t>如該筆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run_no</a:t>
            </a:r>
            <a:r>
              <a:rPr lang="zh-TW" altLang="en-US" sz="1600" dirty="0" smtClean="0">
                <a:solidFill>
                  <a:schemeClr val="tx1"/>
                </a:solidFill>
              </a:rPr>
              <a:t>的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bingo_main.status</a:t>
            </a:r>
            <a:r>
              <a:rPr lang="zh-TW" altLang="en-US" sz="1600" dirty="0" smtClean="0">
                <a:solidFill>
                  <a:schemeClr val="tx1"/>
                </a:solidFill>
              </a:rPr>
              <a:t>不為</a:t>
            </a:r>
            <a:r>
              <a:rPr lang="en-US" altLang="zh-TW" sz="1600" dirty="0" smtClean="0">
                <a:solidFill>
                  <a:schemeClr val="tx1"/>
                </a:solidFill>
              </a:rPr>
              <a:t>“freeze”</a:t>
            </a:r>
            <a:r>
              <a:rPr lang="zh-TW" altLang="en-US" sz="1600" dirty="0" smtClean="0">
                <a:solidFill>
                  <a:schemeClr val="tx1"/>
                </a:solidFill>
              </a:rPr>
              <a:t>，則</a:t>
            </a:r>
            <a:r>
              <a:rPr lang="en-US" altLang="zh-TW" sz="1600" dirty="0" smtClean="0">
                <a:solidFill>
                  <a:schemeClr val="tx1"/>
                </a:solidFill>
              </a:rPr>
              <a:t>disable”</a:t>
            </a:r>
            <a:r>
              <a:rPr lang="zh-TW" altLang="en-US" sz="1600" dirty="0" smtClean="0">
                <a:solidFill>
                  <a:schemeClr val="tx1"/>
                </a:solidFill>
              </a:rPr>
              <a:t>開獎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</a:p>
          <a:p>
            <a:pPr marL="342900" indent="-342900">
              <a:buAutoNum type="arabicPeriod"/>
            </a:pPr>
            <a:r>
              <a:rPr lang="zh-TW" altLang="en-US" sz="1600" dirty="0" smtClean="0">
                <a:solidFill>
                  <a:schemeClr val="tx1"/>
                </a:solidFill>
              </a:rPr>
              <a:t>按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切換</a:t>
            </a:r>
            <a:r>
              <a:rPr lang="en-US" altLang="zh-TW" sz="1600" dirty="0" smtClean="0">
                <a:solidFill>
                  <a:schemeClr val="tx1"/>
                </a:solidFill>
              </a:rPr>
              <a:t>“</a:t>
            </a:r>
            <a:r>
              <a:rPr lang="zh-TW" altLang="en-US" sz="1600" dirty="0" smtClean="0">
                <a:solidFill>
                  <a:schemeClr val="tx1"/>
                </a:solidFill>
              </a:rPr>
              <a:t>後依下拉</a:t>
            </a:r>
            <a:r>
              <a:rPr lang="en-US" altLang="zh-TW" sz="1600" dirty="0" smtClean="0">
                <a:solidFill>
                  <a:schemeClr val="tx1"/>
                </a:solidFill>
              </a:rPr>
              <a:t>bar</a:t>
            </a:r>
            <a:r>
              <a:rPr lang="zh-TW" altLang="en-US" sz="1600" dirty="0" smtClean="0">
                <a:solidFill>
                  <a:schemeClr val="tx1"/>
                </a:solidFill>
              </a:rPr>
              <a:t>選擇的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run_no</a:t>
            </a:r>
            <a:r>
              <a:rPr lang="zh-TW" altLang="en-US" sz="1600" dirty="0" smtClean="0">
                <a:solidFill>
                  <a:schemeClr val="tx1"/>
                </a:solidFill>
              </a:rPr>
              <a:t>將該筆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run_no</a:t>
            </a:r>
            <a:r>
              <a:rPr lang="zh-TW" altLang="en-US" sz="1600" dirty="0" smtClean="0">
                <a:solidFill>
                  <a:schemeClr val="tx1"/>
                </a:solidFill>
              </a:rPr>
              <a:t>的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bingo_main.alive</a:t>
            </a:r>
            <a:r>
              <a:rPr lang="zh-TW" altLang="en-US" sz="1600" dirty="0" smtClean="0">
                <a:solidFill>
                  <a:schemeClr val="tx1"/>
                </a:solidFill>
              </a:rPr>
              <a:t>設為</a:t>
            </a:r>
            <a:r>
              <a:rPr lang="en-US" altLang="zh-TW" sz="1600" dirty="0" smtClean="0">
                <a:solidFill>
                  <a:schemeClr val="tx1"/>
                </a:solidFill>
              </a:rPr>
              <a:t>”Y”</a:t>
            </a:r>
            <a:r>
              <a:rPr lang="zh-TW" altLang="en-US" sz="1600" dirty="0" smtClean="0">
                <a:solidFill>
                  <a:schemeClr val="tx1"/>
                </a:solidFill>
              </a:rPr>
              <a:t>，其它筆設為</a:t>
            </a:r>
            <a:r>
              <a:rPr lang="en-US" altLang="zh-TW" sz="1600" dirty="0" smtClean="0">
                <a:solidFill>
                  <a:schemeClr val="tx1"/>
                </a:solidFill>
              </a:rPr>
              <a:t>”N”</a:t>
            </a:r>
            <a:r>
              <a:rPr lang="zh-TW" altLang="en-US" sz="1600" dirty="0" smtClean="0">
                <a:solidFill>
                  <a:schemeClr val="tx1"/>
                </a:solidFill>
              </a:rPr>
              <a:t>並</a:t>
            </a:r>
            <a:r>
              <a:rPr lang="en-US" altLang="zh-TW" sz="1600" dirty="0" smtClean="0">
                <a:solidFill>
                  <a:schemeClr val="tx1"/>
                </a:solidFill>
              </a:rPr>
              <a:t>reload</a:t>
            </a:r>
            <a:r>
              <a:rPr lang="zh-TW" altLang="en-US" sz="1600" dirty="0" smtClean="0">
                <a:solidFill>
                  <a:schemeClr val="tx1"/>
                </a:solidFill>
              </a:rPr>
              <a:t>網頁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sz="1600" dirty="0" smtClean="0">
                <a:solidFill>
                  <a:schemeClr val="tx1"/>
                </a:solidFill>
              </a:rPr>
              <a:t>按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封牌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後將該筆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run_no</a:t>
            </a:r>
            <a:r>
              <a:rPr lang="zh-TW" altLang="en-US" sz="1600" dirty="0" smtClean="0">
                <a:solidFill>
                  <a:schemeClr val="tx1"/>
                </a:solidFill>
              </a:rPr>
              <a:t>的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bingo_main.status</a:t>
            </a:r>
            <a:r>
              <a:rPr lang="zh-TW" altLang="en-US" sz="1600" dirty="0" smtClean="0">
                <a:solidFill>
                  <a:schemeClr val="tx1"/>
                </a:solidFill>
              </a:rPr>
              <a:t>改為</a:t>
            </a:r>
            <a:r>
              <a:rPr lang="en-US" altLang="zh-TW" sz="1600" dirty="0" smtClean="0">
                <a:solidFill>
                  <a:schemeClr val="tx1"/>
                </a:solidFill>
              </a:rPr>
              <a:t>”freeze”</a:t>
            </a:r>
            <a:r>
              <a:rPr lang="zh-TW" altLang="en-US" sz="1600" dirty="0" smtClean="0">
                <a:solidFill>
                  <a:schemeClr val="tx1"/>
                </a:solidFill>
              </a:rPr>
              <a:t>並開啟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開獎頁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</a:p>
          <a:p>
            <a:pPr marL="342900" indent="-342900">
              <a:buFontTx/>
              <a:buAutoNum type="arabicPeriod"/>
            </a:pPr>
            <a:r>
              <a:rPr lang="zh-TW" altLang="en-US" sz="1600" dirty="0" smtClean="0">
                <a:solidFill>
                  <a:schemeClr val="tx1"/>
                </a:solidFill>
              </a:rPr>
              <a:t>按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開獎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後開啟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開獎頁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6" name="矩形 35"/>
          <p:cNvSpPr/>
          <p:nvPr/>
        </p:nvSpPr>
        <p:spPr>
          <a:xfrm>
            <a:off x="2731482" y="4917110"/>
            <a:ext cx="1479650" cy="6553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封牌</a:t>
            </a:r>
            <a:endParaRPr lang="zh-TW" altLang="en-US" sz="2000" dirty="0"/>
          </a:p>
        </p:txBody>
      </p:sp>
      <p:sp>
        <p:nvSpPr>
          <p:cNvPr id="38" name="矩形 37"/>
          <p:cNvSpPr/>
          <p:nvPr/>
        </p:nvSpPr>
        <p:spPr>
          <a:xfrm>
            <a:off x="4641459" y="4917110"/>
            <a:ext cx="1479650" cy="655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開獎</a:t>
            </a:r>
            <a:endParaRPr lang="zh-TW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5020399" y="3031083"/>
            <a:ext cx="1036172" cy="545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切換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7610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/>
        </p:nvSpPr>
        <p:spPr>
          <a:xfrm>
            <a:off x="594910" y="106770"/>
            <a:ext cx="11332631" cy="6495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5564958" y="19799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開獎號碼：</a:t>
            </a:r>
            <a:endParaRPr lang="zh-TW" altLang="en-US" sz="2800" dirty="0"/>
          </a:p>
        </p:txBody>
      </p:sp>
      <p:sp>
        <p:nvSpPr>
          <p:cNvPr id="42" name="矩形 41"/>
          <p:cNvSpPr/>
          <p:nvPr/>
        </p:nvSpPr>
        <p:spPr>
          <a:xfrm>
            <a:off x="2644824" y="232627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2644824" y="703681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2644824" y="1174735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644824" y="1645789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644824" y="2116843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44824" y="2587897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644824" y="3058951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644824" y="3530005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644824" y="4001059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2644824" y="4472113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886475" y="2587897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3886475" y="3058951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3886475" y="3530005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886475" y="4001059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886475" y="4472113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128124" y="3530005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128124" y="4001059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128124" y="4472113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2415475" y="495649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一條線</a:t>
            </a:r>
            <a:endParaRPr lang="zh-TW" altLang="en-US" sz="28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3666217" y="495649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二條線</a:t>
            </a:r>
            <a:endParaRPr lang="zh-TW" altLang="en-US" sz="28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4939865" y="495649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三條線</a:t>
            </a:r>
            <a:endParaRPr lang="zh-TW" altLang="en-US" sz="2800" dirty="0"/>
          </a:p>
        </p:txBody>
      </p:sp>
      <p:sp>
        <p:nvSpPr>
          <p:cNvPr id="82" name="矩形 81"/>
          <p:cNvSpPr/>
          <p:nvPr/>
        </p:nvSpPr>
        <p:spPr>
          <a:xfrm>
            <a:off x="4985746" y="5564515"/>
            <a:ext cx="1165028" cy="870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撲克</a:t>
            </a:r>
            <a:endParaRPr lang="en-US" altLang="zh-TW" sz="2400" dirty="0"/>
          </a:p>
          <a:p>
            <a:pPr algn="ctr"/>
            <a:r>
              <a:rPr lang="zh-TW" altLang="en-US" sz="2400" dirty="0"/>
              <a:t>大對決</a:t>
            </a:r>
          </a:p>
        </p:txBody>
      </p:sp>
      <p:sp>
        <p:nvSpPr>
          <p:cNvPr id="83" name="矩形 82"/>
          <p:cNvSpPr/>
          <p:nvPr/>
        </p:nvSpPr>
        <p:spPr>
          <a:xfrm>
            <a:off x="2374100" y="5564515"/>
            <a:ext cx="1166400" cy="870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撲克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大對決</a:t>
            </a:r>
            <a:endParaRPr lang="zh-TW" altLang="en-US" sz="2400" dirty="0"/>
          </a:p>
        </p:txBody>
      </p:sp>
      <p:sp>
        <p:nvSpPr>
          <p:cNvPr id="84" name="矩形 83"/>
          <p:cNvSpPr/>
          <p:nvPr/>
        </p:nvSpPr>
        <p:spPr>
          <a:xfrm>
            <a:off x="3679923" y="5564515"/>
            <a:ext cx="1166400" cy="870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撲克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大對決</a:t>
            </a:r>
            <a:endParaRPr lang="zh-TW" altLang="en-US" sz="2400" dirty="0"/>
          </a:p>
        </p:txBody>
      </p:sp>
      <p:sp>
        <p:nvSpPr>
          <p:cNvPr id="85" name="剪去單一角落矩形 84"/>
          <p:cNvSpPr/>
          <p:nvPr/>
        </p:nvSpPr>
        <p:spPr>
          <a:xfrm>
            <a:off x="9281442" y="1239701"/>
            <a:ext cx="3554505" cy="4580607"/>
          </a:xfrm>
          <a:prstGeom prst="snip1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600" dirty="0">
                <a:solidFill>
                  <a:schemeClr val="tx1"/>
                </a:solidFill>
              </a:rPr>
              <a:t>依</a:t>
            </a:r>
            <a:r>
              <a:rPr lang="en-US" altLang="zh-TW" sz="1600" dirty="0" err="1">
                <a:solidFill>
                  <a:schemeClr val="tx1"/>
                </a:solidFill>
              </a:rPr>
              <a:t>bingo_main.alive</a:t>
            </a:r>
            <a:r>
              <a:rPr lang="zh-TW" altLang="en-US" sz="1600" dirty="0">
                <a:solidFill>
                  <a:schemeClr val="tx1"/>
                </a:solidFill>
              </a:rPr>
              <a:t>為</a:t>
            </a:r>
            <a:r>
              <a:rPr lang="en-US" altLang="zh-TW" sz="1600" dirty="0">
                <a:solidFill>
                  <a:schemeClr val="tx1"/>
                </a:solidFill>
              </a:rPr>
              <a:t>”Y”</a:t>
            </a:r>
            <a:r>
              <a:rPr lang="zh-TW" altLang="en-US" sz="1600" dirty="0" smtClean="0">
                <a:solidFill>
                  <a:schemeClr val="tx1"/>
                </a:solidFill>
              </a:rPr>
              <a:t>者：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sz="1600" dirty="0" smtClean="0">
                <a:solidFill>
                  <a:schemeClr val="tx1"/>
                </a:solidFill>
              </a:rPr>
              <a:t>依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bingo_award_numbers</a:t>
            </a:r>
            <a:r>
              <a:rPr lang="zh-TW" altLang="en-US" sz="1600" dirty="0" smtClean="0">
                <a:solidFill>
                  <a:schemeClr val="tx1"/>
                </a:solidFill>
              </a:rPr>
              <a:t>顯示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開獎號碼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</a:p>
          <a:p>
            <a:pPr marL="342900" indent="-342900">
              <a:buAutoNum type="arabicPeriod"/>
            </a:pPr>
            <a:r>
              <a:rPr lang="zh-TW" altLang="en-US" sz="1600" dirty="0" smtClean="0">
                <a:solidFill>
                  <a:schemeClr val="tx1"/>
                </a:solidFill>
              </a:rPr>
              <a:t>依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run_no</a:t>
            </a:r>
            <a:r>
              <a:rPr lang="zh-TW" altLang="en-US" sz="1600" dirty="0" smtClean="0">
                <a:solidFill>
                  <a:schemeClr val="tx1"/>
                </a:solidFill>
              </a:rPr>
              <a:t>顯示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第</a:t>
            </a:r>
            <a:r>
              <a:rPr lang="en-US" altLang="zh-TW" sz="1600" dirty="0" smtClean="0">
                <a:solidFill>
                  <a:schemeClr val="tx1"/>
                </a:solidFill>
              </a:rPr>
              <a:t>X</a:t>
            </a:r>
            <a:r>
              <a:rPr lang="zh-TW" altLang="en-US" sz="1600" dirty="0" smtClean="0">
                <a:solidFill>
                  <a:schemeClr val="tx1"/>
                </a:solidFill>
              </a:rPr>
              <a:t>輪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</a:p>
          <a:p>
            <a:pPr marL="342900" indent="-342900">
              <a:buAutoNum type="arabicPeriod"/>
            </a:pPr>
            <a:r>
              <a:rPr lang="zh-TW" altLang="en-US" sz="1600" dirty="0" smtClean="0">
                <a:solidFill>
                  <a:schemeClr val="tx1"/>
                </a:solidFill>
              </a:rPr>
              <a:t>依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bingo_award_ref</a:t>
            </a:r>
            <a:r>
              <a:rPr lang="zh-TW" altLang="en-US" sz="1600" dirty="0" smtClean="0">
                <a:solidFill>
                  <a:schemeClr val="tx1"/>
                </a:solidFill>
              </a:rPr>
              <a:t>劃出對應的</a:t>
            </a:r>
            <a:r>
              <a:rPr lang="en-US" altLang="zh-TW" sz="1600" dirty="0" smtClean="0">
                <a:solidFill>
                  <a:schemeClr val="tx1"/>
                </a:solidFill>
              </a:rPr>
              <a:t>award</a:t>
            </a:r>
            <a:r>
              <a:rPr lang="zh-TW" altLang="en-US" sz="1600" dirty="0" smtClean="0">
                <a:solidFill>
                  <a:schemeClr val="tx1"/>
                </a:solidFill>
              </a:rPr>
              <a:t>清單 </a:t>
            </a:r>
            <a:r>
              <a:rPr lang="en-US" altLang="zh-TW" sz="1600" dirty="0" smtClean="0">
                <a:solidFill>
                  <a:schemeClr val="tx1"/>
                </a:solidFill>
              </a:rPr>
              <a:t>&amp;</a:t>
            </a:r>
            <a:r>
              <a:rPr lang="zh-TW" altLang="en-US" sz="1600" dirty="0" smtClean="0">
                <a:solidFill>
                  <a:schemeClr val="tx1"/>
                </a:solidFill>
              </a:rPr>
              <a:t> 空</a:t>
            </a:r>
            <a:r>
              <a:rPr lang="zh-TW" altLang="en-US" sz="1600" dirty="0">
                <a:solidFill>
                  <a:schemeClr val="tx1"/>
                </a:solidFill>
              </a:rPr>
              <a:t>白</a:t>
            </a:r>
            <a:r>
              <a:rPr lang="zh-TW" altLang="en-US" sz="1600" dirty="0" smtClean="0">
                <a:solidFill>
                  <a:schemeClr val="tx1"/>
                </a:solidFill>
              </a:rPr>
              <a:t>格數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zh-TW" sz="1600" dirty="0" smtClean="0">
                <a:solidFill>
                  <a:schemeClr val="tx1"/>
                </a:solidFill>
              </a:rPr>
              <a:t>Disable</a:t>
            </a:r>
            <a:r>
              <a:rPr lang="zh-TW" altLang="en-US" sz="1600" dirty="0" smtClean="0">
                <a:solidFill>
                  <a:schemeClr val="tx1"/>
                </a:solidFill>
              </a:rPr>
              <a:t>所有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撲克大對決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</a:p>
          <a:p>
            <a:pPr marL="342900" indent="-342900">
              <a:buAutoNum type="arabicPeriod"/>
            </a:pPr>
            <a:r>
              <a:rPr lang="zh-TW" altLang="en-US" sz="1600" dirty="0" smtClean="0">
                <a:solidFill>
                  <a:schemeClr val="tx1"/>
                </a:solidFill>
              </a:rPr>
              <a:t>依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run_no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&amp;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award_no</a:t>
            </a:r>
            <a:r>
              <a:rPr lang="zh-TW" altLang="en-US" sz="1600" dirty="0" smtClean="0">
                <a:solidFill>
                  <a:schemeClr val="tx1"/>
                </a:solidFill>
              </a:rPr>
              <a:t>的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bingo_award_queue.status</a:t>
            </a:r>
            <a:r>
              <a:rPr lang="zh-TW" altLang="en-US" sz="1600" dirty="0" smtClean="0">
                <a:solidFill>
                  <a:schemeClr val="tx1"/>
                </a:solidFill>
              </a:rPr>
              <a:t>顯示：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marL="630238" lvl="1" indent="-173038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solidFill>
                  <a:schemeClr val="tx1"/>
                </a:solidFill>
              </a:rPr>
              <a:t>有一個</a:t>
            </a:r>
            <a:r>
              <a:rPr lang="en-US" altLang="zh-TW" sz="1600" dirty="0" smtClean="0">
                <a:solidFill>
                  <a:schemeClr val="tx1"/>
                </a:solidFill>
              </a:rPr>
              <a:t>”Win”</a:t>
            </a:r>
            <a:r>
              <a:rPr lang="zh-TW" altLang="en-US" sz="1600" dirty="0" smtClean="0">
                <a:solidFill>
                  <a:schemeClr val="tx1"/>
                </a:solidFill>
              </a:rPr>
              <a:t>填滿一格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marL="630238" lvl="1" indent="-173038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solidFill>
                  <a:schemeClr val="tx1"/>
                </a:solidFill>
              </a:rPr>
              <a:t>有</a:t>
            </a:r>
            <a:r>
              <a:rPr lang="en-US" altLang="zh-TW" sz="1600" dirty="0" smtClean="0">
                <a:solidFill>
                  <a:schemeClr val="tx1"/>
                </a:solidFill>
              </a:rPr>
              <a:t>”Manual”:</a:t>
            </a:r>
            <a:r>
              <a:rPr lang="zh-TW" altLang="en-US" sz="1600" dirty="0" smtClean="0">
                <a:solidFill>
                  <a:schemeClr val="tx1"/>
                </a:solidFill>
              </a:rPr>
              <a:t> 顯示驚嘆號 </a:t>
            </a:r>
            <a:r>
              <a:rPr lang="en-US" altLang="zh-TW" sz="1600" dirty="0" smtClean="0">
                <a:solidFill>
                  <a:schemeClr val="tx1"/>
                </a:solidFill>
              </a:rPr>
              <a:t>or</a:t>
            </a:r>
            <a:r>
              <a:rPr lang="zh-TW" altLang="en-US" sz="1600" dirty="0" smtClean="0">
                <a:solidFill>
                  <a:schemeClr val="tx1"/>
                </a:solidFill>
              </a:rPr>
              <a:t> 警鈴</a:t>
            </a:r>
            <a:r>
              <a:rPr lang="en-US" altLang="zh-TW" sz="1600" dirty="0" smtClean="0">
                <a:solidFill>
                  <a:schemeClr val="tx1"/>
                </a:solidFill>
              </a:rPr>
              <a:t>,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enable</a:t>
            </a:r>
            <a:r>
              <a:rPr lang="zh-TW" altLang="en-US" sz="1600" dirty="0" smtClean="0">
                <a:solidFill>
                  <a:schemeClr val="tx1"/>
                </a:solidFill>
              </a:rPr>
              <a:t> 它的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撲克大對決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solidFill>
                  <a:schemeClr val="tx1"/>
                </a:solidFill>
              </a:rPr>
              <a:t>每</a:t>
            </a:r>
            <a:r>
              <a:rPr lang="en-US" altLang="zh-TW" sz="1600" dirty="0" smtClean="0">
                <a:solidFill>
                  <a:schemeClr val="tx1"/>
                </a:solidFill>
              </a:rPr>
              <a:t>?</a:t>
            </a:r>
            <a:r>
              <a:rPr lang="zh-TW" altLang="en-US" sz="1600" dirty="0" smtClean="0">
                <a:solidFill>
                  <a:schemeClr val="tx1"/>
                </a:solidFill>
              </a:rPr>
              <a:t>秒</a:t>
            </a:r>
            <a:r>
              <a:rPr lang="en-US" altLang="zh-TW" sz="1600" dirty="0" smtClean="0">
                <a:solidFill>
                  <a:schemeClr val="tx1"/>
                </a:solidFill>
              </a:rPr>
              <a:t>refresh</a:t>
            </a:r>
            <a:r>
              <a:rPr lang="zh-TW" altLang="en-US" sz="1600" dirty="0" smtClean="0">
                <a:solidFill>
                  <a:schemeClr val="tx1"/>
                </a:solidFill>
              </a:rPr>
              <a:t>本頁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1600" dirty="0" smtClean="0">
                <a:solidFill>
                  <a:schemeClr val="tx1"/>
                </a:solidFill>
              </a:rPr>
              <a:t>按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撲克大對決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後開出另一視窗顯示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r>
              <a:rPr lang="zh-TW" altLang="en-US" sz="1600" dirty="0" smtClean="0">
                <a:solidFill>
                  <a:schemeClr val="tx1"/>
                </a:solidFill>
              </a:rPr>
              <a:t>撲克大對決頁</a:t>
            </a:r>
            <a:r>
              <a:rPr lang="en-US" altLang="zh-TW" sz="1600" dirty="0" smtClean="0">
                <a:solidFill>
                  <a:schemeClr val="tx1"/>
                </a:solidFill>
              </a:rPr>
              <a:t>”</a:t>
            </a:r>
            <a:endParaRPr lang="zh-TW" altLang="en-US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zh-TW" sz="1600" dirty="0" smtClean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1477115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開獎頁</a:t>
            </a:r>
            <a:endParaRPr lang="zh-TW" altLang="en-US" dirty="0"/>
          </a:p>
        </p:txBody>
      </p:sp>
      <p:grpSp>
        <p:nvGrpSpPr>
          <p:cNvPr id="87" name="群組 86"/>
          <p:cNvGrpSpPr/>
          <p:nvPr/>
        </p:nvGrpSpPr>
        <p:grpSpPr>
          <a:xfrm>
            <a:off x="807433" y="322225"/>
            <a:ext cx="1475084" cy="540328"/>
            <a:chOff x="1193373" y="202698"/>
            <a:chExt cx="1475084" cy="540328"/>
          </a:xfrm>
        </p:grpSpPr>
        <p:sp>
          <p:nvSpPr>
            <p:cNvPr id="88" name="文字方塊 87"/>
            <p:cNvSpPr txBox="1"/>
            <p:nvPr/>
          </p:nvSpPr>
          <p:spPr>
            <a:xfrm>
              <a:off x="1193373" y="212379"/>
              <a:ext cx="14750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2800"/>
              </a:lvl1pPr>
            </a:lstStyle>
            <a:p>
              <a:pPr algn="r"/>
              <a:r>
                <a:rPr lang="zh-TW" altLang="en-US" dirty="0" smtClean="0"/>
                <a:t>第       輪</a:t>
              </a:r>
              <a:endParaRPr lang="zh-TW" altLang="en-US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1692401" y="202698"/>
              <a:ext cx="446347" cy="540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TW" altLang="en-US" sz="2800" dirty="0" smtClean="0"/>
                <a:t> </a:t>
              </a:r>
              <a:r>
                <a:rPr lang="en-US" altLang="zh-TW" sz="2800" dirty="0" smtClean="0"/>
                <a:t>2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705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594910" y="106770"/>
            <a:ext cx="11332631" cy="6495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6295595" y="759397"/>
            <a:ext cx="956068" cy="956068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24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7370442" y="759397"/>
            <a:ext cx="956068" cy="956068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13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8445289" y="759397"/>
            <a:ext cx="956068" cy="956068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5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9520136" y="759397"/>
            <a:ext cx="956068" cy="956068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30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6" name="橢圓 55"/>
          <p:cNvSpPr/>
          <p:nvPr/>
        </p:nvSpPr>
        <p:spPr>
          <a:xfrm>
            <a:off x="10594983" y="759397"/>
            <a:ext cx="956068" cy="956068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11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564958" y="19799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開獎號碼：</a:t>
            </a:r>
            <a:endParaRPr lang="zh-TW" altLang="en-US" sz="2800" dirty="0"/>
          </a:p>
        </p:txBody>
      </p:sp>
      <p:sp>
        <p:nvSpPr>
          <p:cNvPr id="42" name="矩形 41"/>
          <p:cNvSpPr/>
          <p:nvPr/>
        </p:nvSpPr>
        <p:spPr>
          <a:xfrm>
            <a:off x="2644824" y="232627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2644824" y="703681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2644824" y="1174735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644824" y="1645789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644824" y="2116843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44824" y="2587897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644824" y="3058951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644824" y="3530005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644824" y="4001059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644824" y="4472113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3886475" y="2587897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3886475" y="3058951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3886475" y="3530005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886475" y="4001059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886475" y="4472113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5128124" y="3530005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128124" y="4001059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128124" y="4472113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2415475" y="495649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一條線</a:t>
            </a:r>
            <a:endParaRPr lang="zh-TW" altLang="en-US" sz="28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3666217" y="495649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二條線</a:t>
            </a:r>
            <a:endParaRPr lang="zh-TW" altLang="en-US" sz="28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4939865" y="495649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三條線</a:t>
            </a:r>
            <a:endParaRPr lang="zh-TW" altLang="en-US" sz="2800" dirty="0"/>
          </a:p>
        </p:txBody>
      </p:sp>
      <p:sp>
        <p:nvSpPr>
          <p:cNvPr id="82" name="矩形 81"/>
          <p:cNvSpPr/>
          <p:nvPr/>
        </p:nvSpPr>
        <p:spPr>
          <a:xfrm>
            <a:off x="4985746" y="5564515"/>
            <a:ext cx="1165028" cy="870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撲克</a:t>
            </a:r>
            <a:endParaRPr lang="en-US" altLang="zh-TW" sz="2400" dirty="0"/>
          </a:p>
          <a:p>
            <a:pPr algn="ctr"/>
            <a:r>
              <a:rPr lang="zh-TW" altLang="en-US" sz="2400" dirty="0"/>
              <a:t>大對決</a:t>
            </a:r>
          </a:p>
        </p:txBody>
      </p:sp>
      <p:sp>
        <p:nvSpPr>
          <p:cNvPr id="83" name="矩形 82"/>
          <p:cNvSpPr/>
          <p:nvPr/>
        </p:nvSpPr>
        <p:spPr>
          <a:xfrm>
            <a:off x="2374100" y="5564515"/>
            <a:ext cx="1166400" cy="870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撲克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大對決</a:t>
            </a:r>
            <a:endParaRPr lang="zh-TW" altLang="en-US" sz="2400" dirty="0"/>
          </a:p>
        </p:txBody>
      </p:sp>
      <p:sp>
        <p:nvSpPr>
          <p:cNvPr id="84" name="矩形 83"/>
          <p:cNvSpPr/>
          <p:nvPr/>
        </p:nvSpPr>
        <p:spPr>
          <a:xfrm>
            <a:off x="3679923" y="5564515"/>
            <a:ext cx="1166400" cy="870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撲克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大對決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1396434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開獎頁</a:t>
            </a:r>
            <a:endParaRPr lang="zh-TW" altLang="en-US" dirty="0"/>
          </a:p>
        </p:txBody>
      </p:sp>
      <p:grpSp>
        <p:nvGrpSpPr>
          <p:cNvPr id="85" name="群組 84"/>
          <p:cNvGrpSpPr/>
          <p:nvPr/>
        </p:nvGrpSpPr>
        <p:grpSpPr>
          <a:xfrm>
            <a:off x="807433" y="322225"/>
            <a:ext cx="1475084" cy="540328"/>
            <a:chOff x="1193373" y="202698"/>
            <a:chExt cx="1475084" cy="540328"/>
          </a:xfrm>
        </p:grpSpPr>
        <p:sp>
          <p:nvSpPr>
            <p:cNvPr id="86" name="文字方塊 85"/>
            <p:cNvSpPr txBox="1"/>
            <p:nvPr/>
          </p:nvSpPr>
          <p:spPr>
            <a:xfrm>
              <a:off x="1193373" y="212379"/>
              <a:ext cx="14750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2800"/>
              </a:lvl1pPr>
            </a:lstStyle>
            <a:p>
              <a:pPr algn="r"/>
              <a:r>
                <a:rPr lang="zh-TW" altLang="en-US" dirty="0" smtClean="0"/>
                <a:t>第       輪</a:t>
              </a:r>
              <a:endParaRPr lang="zh-TW" altLang="en-US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1692401" y="202698"/>
              <a:ext cx="446347" cy="540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TW" altLang="en-US" sz="2800" dirty="0" smtClean="0"/>
                <a:t> </a:t>
              </a:r>
              <a:r>
                <a:rPr lang="en-US" altLang="zh-TW" sz="2800" dirty="0" smtClean="0"/>
                <a:t>2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785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594910" y="106770"/>
            <a:ext cx="11332631" cy="6495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6295595" y="759397"/>
            <a:ext cx="956068" cy="956068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24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7370442" y="759397"/>
            <a:ext cx="956068" cy="956068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13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8445289" y="759397"/>
            <a:ext cx="956068" cy="956068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5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9520136" y="759397"/>
            <a:ext cx="956068" cy="956068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30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6" name="橢圓 55"/>
          <p:cNvSpPr/>
          <p:nvPr/>
        </p:nvSpPr>
        <p:spPr>
          <a:xfrm>
            <a:off x="10594983" y="759397"/>
            <a:ext cx="956068" cy="956068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11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6295595" y="1809536"/>
            <a:ext cx="956068" cy="956068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24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7370442" y="1809536"/>
            <a:ext cx="956068" cy="956068"/>
          </a:xfrm>
          <a:prstGeom prst="ellipse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13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564958" y="19799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開獎號碼：</a:t>
            </a:r>
            <a:endParaRPr lang="zh-TW" altLang="en-US" sz="2800" dirty="0"/>
          </a:p>
        </p:txBody>
      </p:sp>
      <p:sp>
        <p:nvSpPr>
          <p:cNvPr id="42" name="矩形 41"/>
          <p:cNvSpPr/>
          <p:nvPr/>
        </p:nvSpPr>
        <p:spPr>
          <a:xfrm>
            <a:off x="2644824" y="232627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2644824" y="703681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2644824" y="1174735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644824" y="1645789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644824" y="2116843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44824" y="2587897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644824" y="3058951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2644824" y="3530005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2644824" y="4001059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2644824" y="4472113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3886475" y="2587897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3886475" y="3058951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3886475" y="3530005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886475" y="4001059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3886475" y="4472113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5128124" y="3530005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128124" y="4001059"/>
            <a:ext cx="720436" cy="471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128124" y="4472113"/>
            <a:ext cx="720436" cy="471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2415475" y="495649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一條線</a:t>
            </a:r>
            <a:endParaRPr lang="zh-TW" altLang="en-US" sz="28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3666217" y="495649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二條線</a:t>
            </a:r>
            <a:endParaRPr lang="zh-TW" altLang="en-US" sz="28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4939865" y="495649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三條線</a:t>
            </a:r>
            <a:endParaRPr lang="zh-TW" altLang="en-US" sz="2800" dirty="0"/>
          </a:p>
        </p:txBody>
      </p:sp>
      <p:sp>
        <p:nvSpPr>
          <p:cNvPr id="82" name="矩形 81"/>
          <p:cNvSpPr/>
          <p:nvPr/>
        </p:nvSpPr>
        <p:spPr>
          <a:xfrm>
            <a:off x="4985746" y="5564515"/>
            <a:ext cx="1165028" cy="870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撲克</a:t>
            </a:r>
            <a:endParaRPr lang="en-US" altLang="zh-TW" sz="2400" dirty="0"/>
          </a:p>
          <a:p>
            <a:pPr algn="ctr"/>
            <a:r>
              <a:rPr lang="zh-TW" altLang="en-US" sz="2400" dirty="0"/>
              <a:t>大對決</a:t>
            </a:r>
          </a:p>
        </p:txBody>
      </p:sp>
      <p:sp>
        <p:nvSpPr>
          <p:cNvPr id="83" name="矩形 82"/>
          <p:cNvSpPr/>
          <p:nvPr/>
        </p:nvSpPr>
        <p:spPr>
          <a:xfrm>
            <a:off x="2374100" y="5564515"/>
            <a:ext cx="1166400" cy="870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撲克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大對決</a:t>
            </a:r>
            <a:endParaRPr lang="zh-TW" altLang="en-US" sz="2400" dirty="0"/>
          </a:p>
        </p:txBody>
      </p:sp>
      <p:sp>
        <p:nvSpPr>
          <p:cNvPr id="84" name="矩形 83"/>
          <p:cNvSpPr/>
          <p:nvPr/>
        </p:nvSpPr>
        <p:spPr>
          <a:xfrm>
            <a:off x="3679923" y="5564515"/>
            <a:ext cx="1166400" cy="870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撲克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大對決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1463670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開獎頁</a:t>
            </a:r>
            <a:endParaRPr lang="zh-TW" altLang="en-US" dirty="0"/>
          </a:p>
        </p:txBody>
      </p:sp>
      <p:grpSp>
        <p:nvGrpSpPr>
          <p:cNvPr id="85" name="群組 84"/>
          <p:cNvGrpSpPr/>
          <p:nvPr/>
        </p:nvGrpSpPr>
        <p:grpSpPr>
          <a:xfrm>
            <a:off x="807433" y="322225"/>
            <a:ext cx="1475084" cy="540328"/>
            <a:chOff x="1193373" y="202698"/>
            <a:chExt cx="1475084" cy="540328"/>
          </a:xfrm>
        </p:grpSpPr>
        <p:sp>
          <p:nvSpPr>
            <p:cNvPr id="86" name="文字方塊 85"/>
            <p:cNvSpPr txBox="1"/>
            <p:nvPr/>
          </p:nvSpPr>
          <p:spPr>
            <a:xfrm>
              <a:off x="1193373" y="212379"/>
              <a:ext cx="14750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2800"/>
              </a:lvl1pPr>
            </a:lstStyle>
            <a:p>
              <a:pPr algn="r"/>
              <a:r>
                <a:rPr lang="zh-TW" altLang="en-US" dirty="0" smtClean="0"/>
                <a:t>第       輪</a:t>
              </a:r>
              <a:endParaRPr lang="zh-TW" altLang="en-US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1692401" y="202698"/>
              <a:ext cx="446347" cy="540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TW" altLang="en-US" sz="2800" dirty="0" smtClean="0"/>
                <a:t> </a:t>
              </a:r>
              <a:r>
                <a:rPr lang="en-US" altLang="zh-TW" sz="2800" dirty="0" smtClean="0"/>
                <a:t>2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191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1066</Words>
  <Application>Microsoft Office PowerPoint</Application>
  <PresentationFormat>寬螢幕</PresentationFormat>
  <Paragraphs>286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登入頁</vt:lpstr>
      <vt:lpstr>選號頁</vt:lpstr>
      <vt:lpstr>兌獎頁</vt:lpstr>
      <vt:lpstr>PowerPoint 簡報</vt:lpstr>
      <vt:lpstr>初始頁</vt:lpstr>
      <vt:lpstr>開獎頁</vt:lpstr>
      <vt:lpstr>開獎頁</vt:lpstr>
      <vt:lpstr>開獎頁</vt:lpstr>
      <vt:lpstr>開獎頁</vt:lpstr>
      <vt:lpstr>開獎頁</vt:lpstr>
      <vt:lpstr>撲克大對決頁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Lin, Joanne 林錦誼 (527563)</dc:creator>
  <cp:lastModifiedBy>Huang, Eric 黃政煌 (525527)</cp:lastModifiedBy>
  <cp:revision>62</cp:revision>
  <dcterms:created xsi:type="dcterms:W3CDTF">2020-11-04T04:08:47Z</dcterms:created>
  <dcterms:modified xsi:type="dcterms:W3CDTF">2020-11-20T03:35:52Z</dcterms:modified>
</cp:coreProperties>
</file>