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88" r:id="rId6"/>
    <p:sldId id="261" r:id="rId7"/>
    <p:sldId id="301" r:id="rId8"/>
    <p:sldId id="258" r:id="rId9"/>
    <p:sldId id="290" r:id="rId10"/>
    <p:sldId id="291" r:id="rId11"/>
    <p:sldId id="292" r:id="rId12"/>
    <p:sldId id="293" r:id="rId13"/>
    <p:sldId id="294" r:id="rId14"/>
    <p:sldId id="284" r:id="rId15"/>
    <p:sldId id="295" r:id="rId16"/>
    <p:sldId id="296" r:id="rId17"/>
    <p:sldId id="297" r:id="rId18"/>
    <p:sldId id="298" r:id="rId19"/>
    <p:sldId id="300" r:id="rId20"/>
    <p:sldId id="299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1/4/25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 </a:t>
            </a:r>
            <a:r>
              <a:rPr lang="en-IN" dirty="0" err="1"/>
              <a:t>EveryOne</a:t>
            </a:r>
            <a:r>
              <a:rPr lang="en-IN" dirty="0"/>
              <a:t> ,My name is S Vignesh, and today I will be presenting my thesis on 'Integrating </a:t>
            </a:r>
            <a:r>
              <a:rPr lang="en-IN" dirty="0" err="1"/>
              <a:t>GraphQL</a:t>
            </a:r>
            <a:r>
              <a:rPr lang="en-IN" dirty="0"/>
              <a:t> with </a:t>
            </a:r>
            <a:r>
              <a:rPr lang="en-IN" dirty="0" err="1"/>
              <a:t>Next.js</a:t>
            </a:r>
            <a:r>
              <a:rPr lang="en-IN" dirty="0"/>
              <a:t> for Efficient Data Fetching and Advanced React Techniques.' In modern healthcare systems, managing real-time data, ensuring security, and scaling efficiently are critical challenges. </a:t>
            </a:r>
            <a:r>
              <a:rPr lang="en-IN" dirty="0" err="1"/>
              <a:t>GraphQL</a:t>
            </a:r>
            <a:r>
              <a:rPr lang="en-IN" dirty="0"/>
              <a:t> addresses these challenges with precise data querying, while </a:t>
            </a:r>
            <a:r>
              <a:rPr lang="en-IN" dirty="0" err="1"/>
              <a:t>Next.js</a:t>
            </a:r>
            <a:r>
              <a:rPr lang="en-IN" dirty="0"/>
              <a:t> enhances rendering performance and SEO. By the end of this presentation, I hope you’ll gain a deeper understanding of how </a:t>
            </a:r>
            <a:r>
              <a:rPr lang="en-IN" b="1" dirty="0" err="1"/>
              <a:t>GraphQL</a:t>
            </a:r>
            <a:r>
              <a:rPr lang="en-IN" b="1" dirty="0"/>
              <a:t> and </a:t>
            </a:r>
            <a:r>
              <a:rPr lang="en-IN" b="1" dirty="0" err="1"/>
              <a:t>Next.js</a:t>
            </a:r>
            <a:r>
              <a:rPr lang="en-IN" dirty="0"/>
              <a:t>, when integrated thoughtfully, can revolutionize web application architecture, particularly in mission-critical fields like healthcare.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118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IN" dirty="0"/>
            </a:br>
            <a:r>
              <a:rPr lang="en-IN" dirty="0"/>
              <a:t>This presentation is structured into </a:t>
            </a:r>
            <a:r>
              <a:rPr lang="en-IN" b="1" dirty="0"/>
              <a:t>11 key sections</a:t>
            </a:r>
            <a:r>
              <a:rPr lang="en-IN" dirty="0"/>
              <a:t>, beginning with an </a:t>
            </a:r>
            <a:r>
              <a:rPr lang="en-IN" b="1" dirty="0"/>
              <a:t>Introduction</a:t>
            </a:r>
            <a:r>
              <a:rPr lang="en-IN" dirty="0"/>
              <a:t> to set the stage, followed by an analysis of the </a:t>
            </a:r>
            <a:r>
              <a:rPr lang="en-IN" b="1" dirty="0"/>
              <a:t>Challenges</a:t>
            </a:r>
            <a:r>
              <a:rPr lang="en-IN" dirty="0"/>
              <a:t> in healthcare systems. We'll then move into our </a:t>
            </a:r>
            <a:r>
              <a:rPr lang="en-IN" b="1" dirty="0"/>
              <a:t>Aim and Objectives</a:t>
            </a:r>
            <a:r>
              <a:rPr lang="en-IN" dirty="0"/>
              <a:t>, discuss the </a:t>
            </a:r>
            <a:r>
              <a:rPr lang="en-IN" b="1" dirty="0"/>
              <a:t>Methodology</a:t>
            </a:r>
            <a:r>
              <a:rPr lang="en-IN" dirty="0"/>
              <a:t> used, and walk through the </a:t>
            </a:r>
            <a:r>
              <a:rPr lang="en-IN" b="1" dirty="0"/>
              <a:t>Solution Architecture and Implementation</a:t>
            </a:r>
            <a:r>
              <a:rPr lang="en-IN" dirty="0"/>
              <a:t> in detail. The presentation will conclude with a discussion on the </a:t>
            </a:r>
            <a:r>
              <a:rPr lang="en-IN" b="1" dirty="0"/>
              <a:t>Results</a:t>
            </a:r>
            <a:r>
              <a:rPr lang="en-IN" dirty="0"/>
              <a:t>, a summary in the </a:t>
            </a:r>
            <a:r>
              <a:rPr lang="en-IN" b="1" dirty="0"/>
              <a:t>Conclusion</a:t>
            </a:r>
            <a:r>
              <a:rPr lang="en-IN" dirty="0"/>
              <a:t>, actionable </a:t>
            </a:r>
            <a:r>
              <a:rPr lang="en-IN" b="1" dirty="0"/>
              <a:t>Recommendations</a:t>
            </a:r>
            <a:r>
              <a:rPr lang="en-IN" dirty="0"/>
              <a:t>, and potential areas for </a:t>
            </a:r>
            <a:r>
              <a:rPr lang="en-IN" b="1" dirty="0"/>
              <a:t>Future Work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So, let’s get started and dive into this exciting intersection of </a:t>
            </a:r>
            <a:r>
              <a:rPr lang="en-IN" b="1" dirty="0"/>
              <a:t>modern web technologies and healthcare innovation!</a:t>
            </a:r>
            <a:r>
              <a:rPr lang="en-IN" dirty="0"/>
              <a:t>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209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GraphQL</a:t>
            </a:r>
            <a:r>
              <a:rPr lang="en-IN" dirty="0"/>
              <a:t> is a powerful API query language designed to provide clients with exactly the data they need, minimizing over-fetching and under-fetching. On the other hand, </a:t>
            </a:r>
            <a:r>
              <a:rPr lang="en-IN" dirty="0" err="1"/>
              <a:t>Next.js</a:t>
            </a:r>
            <a:r>
              <a:rPr lang="en-IN" dirty="0"/>
              <a:t>, a React framework, offers capabilities like Server-Side Rendering (SSR) and Static Site Generation (SSG), which improve website performance and SEO. When combined, these two technologies create a highly efficient and scalable architecture, particularly valuable for data-intensive applications such as healthcare dashboards.</a:t>
            </a:r>
          </a:p>
          <a:p>
            <a:r>
              <a:rPr lang="en-IN" dirty="0"/>
              <a:t>In healthcare applications, every second counts, and latency or inefficient data management can compromise patient care. </a:t>
            </a:r>
            <a:r>
              <a:rPr lang="en-IN" dirty="0" err="1"/>
              <a:t>GraphQL</a:t>
            </a:r>
            <a:r>
              <a:rPr lang="en-IN" dirty="0"/>
              <a:t> ensures precise data fetching, while </a:t>
            </a:r>
            <a:r>
              <a:rPr lang="en-IN" dirty="0" err="1"/>
              <a:t>Next.js</a:t>
            </a:r>
            <a:r>
              <a:rPr lang="en-IN" dirty="0"/>
              <a:t> enhances rendering speed and SEO. Together, they create a reliable, scalable, and secure platform for managing real-time data.</a:t>
            </a:r>
          </a:p>
          <a:p>
            <a:r>
              <a:rPr lang="en-IN" dirty="0"/>
              <a:t>By the end of this presentation, we will gain insight into how these technologies complement each other, the challenges they address, and the solutions we’ve implemented.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0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i="1" dirty="0"/>
              <a:t>"In this section, we’ll explore the key advantages of integrating </a:t>
            </a:r>
            <a:r>
              <a:rPr lang="en-IN" b="1" i="1" dirty="0" err="1"/>
              <a:t>GraphQL</a:t>
            </a:r>
            <a:r>
              <a:rPr lang="en-IN" i="1" dirty="0"/>
              <a:t> and </a:t>
            </a:r>
            <a:r>
              <a:rPr lang="en-IN" b="1" i="1" dirty="0" err="1"/>
              <a:t>Next.js</a:t>
            </a:r>
            <a:r>
              <a:rPr lang="en-IN" i="1" dirty="0"/>
              <a:t> and how they complement each other to enhance healthcare applications."</a:t>
            </a:r>
            <a:endParaRPr lang="en-IN" dirty="0"/>
          </a:p>
          <a:p>
            <a:r>
              <a:rPr lang="en-IN" b="1" dirty="0"/>
              <a:t>Advantages of </a:t>
            </a:r>
            <a:r>
              <a:rPr lang="en-IN" b="1" dirty="0" err="1"/>
              <a:t>GraphQL</a:t>
            </a:r>
            <a:r>
              <a:rPr lang="en-IN" b="1" dirty="0"/>
              <a:t> Integration: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Flexible Queries:</a:t>
            </a:r>
            <a:r>
              <a:rPr lang="en-IN" dirty="0"/>
              <a:t> </a:t>
            </a:r>
            <a:r>
              <a:rPr lang="en-IN" dirty="0" err="1"/>
              <a:t>GraphQL</a:t>
            </a:r>
            <a:r>
              <a:rPr lang="en-IN" dirty="0"/>
              <a:t> allows fetching only the necessary data, reducing unnecessary overhead. This is especially useful in healthcare, where large datasets are common, and efficiency is crucial.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Reduced Over-fetching:</a:t>
            </a:r>
            <a:r>
              <a:rPr lang="en-IN" dirty="0"/>
              <a:t> Unlike traditional APIs, </a:t>
            </a:r>
            <a:r>
              <a:rPr lang="en-IN" dirty="0" err="1"/>
              <a:t>GraphQL</a:t>
            </a:r>
            <a:r>
              <a:rPr lang="en-IN" dirty="0"/>
              <a:t> avoids retrieving irrelevant fields, minimizing data transfer and server load.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Real-Time Updates:</a:t>
            </a:r>
            <a:r>
              <a:rPr lang="en-IN" dirty="0"/>
              <a:t> With </a:t>
            </a:r>
            <a:r>
              <a:rPr lang="en-IN" b="1" dirty="0" err="1"/>
              <a:t>GraphQL</a:t>
            </a:r>
            <a:r>
              <a:rPr lang="en-IN" b="1" dirty="0"/>
              <a:t> Subscriptions</a:t>
            </a:r>
            <a:r>
              <a:rPr lang="en-IN" dirty="0"/>
              <a:t>, live data streaming is seamless. For example, patient vitals on a critical care dashboard update instantly without refreshing the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Modular Architecture:</a:t>
            </a:r>
            <a:r>
              <a:rPr lang="en-IN" dirty="0"/>
              <a:t> </a:t>
            </a:r>
            <a:r>
              <a:rPr lang="en-IN" dirty="0" err="1"/>
              <a:t>GraphQL</a:t>
            </a:r>
            <a:r>
              <a:rPr lang="en-IN" dirty="0"/>
              <a:t> schemas are designed to be flexible and adaptable, enabling smoother integration with complex systems.</a:t>
            </a:r>
          </a:p>
          <a:p>
            <a:r>
              <a:rPr lang="en-IN" b="1" dirty="0"/>
              <a:t>Advantages of </a:t>
            </a:r>
            <a:r>
              <a:rPr lang="en-IN" b="1" dirty="0" err="1"/>
              <a:t>Next.js</a:t>
            </a:r>
            <a:r>
              <a:rPr lang="en-IN" b="1" dirty="0"/>
              <a:t> Integration: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Efficient Data Management:</a:t>
            </a:r>
            <a:r>
              <a:rPr lang="en-IN" dirty="0"/>
              <a:t> </a:t>
            </a:r>
            <a:r>
              <a:rPr lang="en-IN" dirty="0" err="1"/>
              <a:t>Next.js</a:t>
            </a:r>
            <a:r>
              <a:rPr lang="en-IN" dirty="0"/>
              <a:t> works hand-in-hand with </a:t>
            </a:r>
            <a:r>
              <a:rPr lang="en-IN" dirty="0" err="1"/>
              <a:t>GraphQL</a:t>
            </a:r>
            <a:r>
              <a:rPr lang="en-IN" dirty="0"/>
              <a:t>, optimizing data queries and reducing server stress, resulting in faster response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SEO Optimization:</a:t>
            </a:r>
            <a:r>
              <a:rPr lang="en-IN" dirty="0"/>
              <a:t> </a:t>
            </a:r>
            <a:r>
              <a:rPr lang="en-IN" dirty="0" err="1"/>
              <a:t>Next.js’s</a:t>
            </a:r>
            <a:r>
              <a:rPr lang="en-IN" dirty="0"/>
              <a:t> </a:t>
            </a:r>
            <a:r>
              <a:rPr lang="en-IN" b="1" dirty="0"/>
              <a:t>Server-Side Rendering (SSR)</a:t>
            </a:r>
            <a:r>
              <a:rPr lang="en-IN" dirty="0"/>
              <a:t> ensures that web pages are pre-rendered, improving search engine visibility—critical for healthcare platforms looking to reach patients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Scalable Systems:</a:t>
            </a:r>
            <a:r>
              <a:rPr lang="en-IN" dirty="0"/>
              <a:t> Both </a:t>
            </a:r>
            <a:r>
              <a:rPr lang="en-IN" b="1" dirty="0" err="1"/>
              <a:t>Next.js</a:t>
            </a:r>
            <a:r>
              <a:rPr lang="en-IN" dirty="0"/>
              <a:t> and </a:t>
            </a:r>
            <a:r>
              <a:rPr lang="en-IN" b="1" dirty="0" err="1"/>
              <a:t>GraphQL</a:t>
            </a:r>
            <a:r>
              <a:rPr lang="en-IN" dirty="0"/>
              <a:t> handle large data volumes efficiently, making them suitable for applications with high concurrent user 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User Experience:</a:t>
            </a:r>
            <a:r>
              <a:rPr lang="en-IN" dirty="0"/>
              <a:t> Faster load times and reduced latency enhance the responsiveness of dashboards and appointment systems, improving the overall user experience.</a:t>
            </a:r>
          </a:p>
          <a:p>
            <a:r>
              <a:rPr lang="en-IN" i="1" dirty="0"/>
              <a:t>"In short, the integration of </a:t>
            </a:r>
            <a:r>
              <a:rPr lang="en-IN" b="1" i="1" dirty="0" err="1"/>
              <a:t>GraphQL</a:t>
            </a:r>
            <a:r>
              <a:rPr lang="en-IN" i="1" dirty="0"/>
              <a:t> and </a:t>
            </a:r>
            <a:r>
              <a:rPr lang="en-IN" b="1" i="1" dirty="0" err="1"/>
              <a:t>Next.js</a:t>
            </a:r>
            <a:r>
              <a:rPr lang="en-IN" i="1" dirty="0"/>
              <a:t> creates an ecosystem that is not only efficient but also scalable, secure, and user-friendly—key factors in the healthcare domain."</a:t>
            </a:r>
            <a:endParaRPr lang="en-IN" dirty="0"/>
          </a:p>
          <a:p>
            <a:r>
              <a:rPr lang="en-IN" i="1" dirty="0"/>
              <a:t>"Next, let’s move on to the specific challenges we aimed to address in this research."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2811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Healthcare systems face several challenges that demand robust technical solutions. These challenges arise from the critical nature of healthcare data, the need for real-time updates, and the demand for scalability and security.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Real-Time Data Management: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Real-time data updates are crucial in healthcare scenarios, such as ICU dashboards, patient monitoring systems, and emergency care platforms.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Delays in updating critical patient information, such as vital signs or medication schedules, can lead to severe consequences.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 err="1"/>
              <a:t>GraphQL</a:t>
            </a:r>
            <a:r>
              <a:rPr lang="en-IN" dirty="0"/>
              <a:t> Subscriptions play a key role here by enabling real-time updates without requiring repeated API calls or page refreshes.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Data Security and Privacy: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Sensitive patient data must always remain protected from breaches and unauthorized access.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Compliance with healthcare regulations like </a:t>
            </a:r>
            <a:r>
              <a:rPr lang="en-IN" b="1" dirty="0"/>
              <a:t>HIPAA (Health Insurance Portability and Accountability Act)</a:t>
            </a:r>
            <a:r>
              <a:rPr lang="en-IN" dirty="0"/>
              <a:t> is mandatory.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Implementing </a:t>
            </a:r>
            <a:r>
              <a:rPr lang="en-IN" b="1" dirty="0"/>
              <a:t>JWT Authentication</a:t>
            </a:r>
            <a:r>
              <a:rPr lang="en-IN" dirty="0"/>
              <a:t> and </a:t>
            </a:r>
            <a:r>
              <a:rPr lang="en-IN" b="1" dirty="0"/>
              <a:t>Role-Based Access Control (RBAC)</a:t>
            </a:r>
            <a:r>
              <a:rPr lang="en-IN" dirty="0"/>
              <a:t> helps ensure secure API communication and restrict access based on user roles (e.g., Doctor, Nurse, Admin).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Scalability Issues: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Healthcare platforms often experience high traffic during specific events, such as vaccination drives, appointment bookings, or health checkup campaigns.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Managing thousands of simultaneous API requests can overwhelm traditional REST APIs.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 err="1"/>
              <a:t>GraphQL</a:t>
            </a:r>
            <a:r>
              <a:rPr lang="en-IN" dirty="0"/>
              <a:t> addresses scalability concerns by allowing more efficient querying and reducing redundant data transfers.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State Management Challenges: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Maintaining consistent state across client-side and server-side rendering is a complex challenge.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Inconsistent state data can result in discrepancies in displayed information, causing confusion or errors in patient dashboards.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Tools like </a:t>
            </a:r>
            <a:r>
              <a:rPr lang="en-IN" b="1" dirty="0"/>
              <a:t>Apollo Client</a:t>
            </a:r>
            <a:r>
              <a:rPr lang="en-IN" dirty="0"/>
              <a:t> help manage application state more effectively in </a:t>
            </a:r>
            <a:r>
              <a:rPr lang="en-IN" dirty="0" err="1"/>
              <a:t>GraphQL</a:t>
            </a:r>
            <a:r>
              <a:rPr lang="en-IN" dirty="0"/>
              <a:t>-driven systems.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SEO Limitations in Client-Side Rendering (CSR):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Many healthcare platforms rely on search engine discoverability to reach patients.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Traditional </a:t>
            </a:r>
            <a:r>
              <a:rPr lang="en-IN" b="1" dirty="0"/>
              <a:t>Client-Side Rendering (CSR)</a:t>
            </a:r>
            <a:r>
              <a:rPr lang="en-IN" dirty="0"/>
              <a:t> techniques often lead to poor search engine indexing.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Server-Side Rendering (SSR)</a:t>
            </a:r>
            <a:r>
              <a:rPr lang="en-IN" dirty="0"/>
              <a:t> in </a:t>
            </a:r>
            <a:r>
              <a:rPr lang="en-IN" dirty="0" err="1"/>
              <a:t>Next.js</a:t>
            </a:r>
            <a:r>
              <a:rPr lang="en-IN" dirty="0"/>
              <a:t> ensures that web pages are pre-rendered on the server, improving load times and SEO rankings.</a:t>
            </a:r>
          </a:p>
          <a:p>
            <a:r>
              <a:rPr lang="en-IN" dirty="0"/>
              <a:t>In summary, addressing these challenges requires a robust architecture that combines efficient data querying, secure communication, real-time updates, and scalable infrastructure. These are precisely the areas where </a:t>
            </a:r>
            <a:r>
              <a:rPr lang="en-IN" dirty="0" err="1"/>
              <a:t>GraphQL</a:t>
            </a:r>
            <a:r>
              <a:rPr lang="en-IN" dirty="0"/>
              <a:t> and </a:t>
            </a:r>
            <a:r>
              <a:rPr lang="en-IN" dirty="0" err="1"/>
              <a:t>Next.js</a:t>
            </a:r>
            <a:r>
              <a:rPr lang="en-IN" dirty="0"/>
              <a:t> excel.</a:t>
            </a:r>
          </a:p>
          <a:p>
            <a:r>
              <a:rPr lang="en-IN" dirty="0"/>
              <a:t>Understanding these challenges provides context for our research objectives.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6896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/>
              <a:t>aim</a:t>
            </a:r>
            <a:r>
              <a:rPr lang="en-IN" dirty="0"/>
              <a:t> of this research is to optimize the integration of </a:t>
            </a:r>
            <a:r>
              <a:rPr lang="en-IN" b="1" dirty="0" err="1"/>
              <a:t>GraphQL</a:t>
            </a:r>
            <a:r>
              <a:rPr lang="en-IN" b="1" dirty="0"/>
              <a:t> and </a:t>
            </a:r>
            <a:r>
              <a:rPr lang="en-IN" b="1" dirty="0" err="1"/>
              <a:t>Next.js</a:t>
            </a:r>
            <a:r>
              <a:rPr lang="en-IN" dirty="0"/>
              <a:t> to improve data fetching, scalability, and security in healthcare applications.</a:t>
            </a:r>
          </a:p>
          <a:p>
            <a:r>
              <a:rPr lang="en-IN" dirty="0"/>
              <a:t>To achieve this aim, we focused on six key objectives:</a:t>
            </a:r>
          </a:p>
          <a:p>
            <a:pPr>
              <a:buFont typeface="+mj-lt"/>
              <a:buAutoNum type="arabicPeriod"/>
            </a:pPr>
            <a:r>
              <a:rPr lang="en-IN" dirty="0"/>
              <a:t>Enable precise data querying using </a:t>
            </a:r>
            <a:r>
              <a:rPr lang="en-IN" dirty="0" err="1"/>
              <a:t>GraphQL</a:t>
            </a:r>
            <a:r>
              <a:rPr lang="en-IN" dirty="0"/>
              <a:t>.</a:t>
            </a:r>
          </a:p>
          <a:p>
            <a:pPr>
              <a:buFont typeface="+mj-lt"/>
              <a:buAutoNum type="arabicPeriod"/>
            </a:pPr>
            <a:r>
              <a:rPr lang="en-IN" dirty="0"/>
              <a:t>Optimize Server-Side Rendering (SSR) and Static Site Generation (SSG) workflows in </a:t>
            </a:r>
            <a:r>
              <a:rPr lang="en-IN" dirty="0" err="1"/>
              <a:t>Next.js</a:t>
            </a:r>
            <a:r>
              <a:rPr lang="en-IN" dirty="0"/>
              <a:t>.</a:t>
            </a:r>
          </a:p>
          <a:p>
            <a:pPr>
              <a:buFont typeface="+mj-lt"/>
              <a:buAutoNum type="arabicPeriod"/>
            </a:pPr>
            <a:r>
              <a:rPr lang="en-IN" dirty="0"/>
              <a:t>Implement JWT authentication for API security.</a:t>
            </a:r>
          </a:p>
          <a:p>
            <a:pPr>
              <a:buFont typeface="+mj-lt"/>
              <a:buAutoNum type="arabicPeriod"/>
            </a:pPr>
            <a:r>
              <a:rPr lang="en-IN" dirty="0"/>
              <a:t>Build real-time dashboards for monitoring patient health.</a:t>
            </a:r>
          </a:p>
          <a:p>
            <a:pPr>
              <a:buFont typeface="+mj-lt"/>
              <a:buAutoNum type="arabicPeriod"/>
            </a:pPr>
            <a:r>
              <a:rPr lang="en-IN" dirty="0"/>
              <a:t>Ensure scalability for high concurrent user loads.</a:t>
            </a:r>
          </a:p>
          <a:p>
            <a:pPr>
              <a:buFont typeface="+mj-lt"/>
              <a:buAutoNum type="arabicPeriod"/>
            </a:pPr>
            <a:r>
              <a:rPr lang="en-IN" dirty="0"/>
              <a:t>Improve SEO performance for healthcare web portals.</a:t>
            </a:r>
          </a:p>
          <a:p>
            <a:r>
              <a:rPr lang="en-IN" dirty="0"/>
              <a:t>Each objective is aligned with addressing the identified challenges and ensuring the seamless operation of healthcare applications.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83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this section, we will explore the contributions of </a:t>
            </a:r>
            <a:r>
              <a:rPr lang="en-IN" b="1" dirty="0" err="1"/>
              <a:t>GraphQL</a:t>
            </a:r>
            <a:r>
              <a:rPr lang="en-IN" dirty="0"/>
              <a:t> and </a:t>
            </a:r>
            <a:r>
              <a:rPr lang="en-IN" b="1" dirty="0" err="1"/>
              <a:t>Next.js</a:t>
            </a:r>
            <a:r>
              <a:rPr lang="en-IN" dirty="0"/>
              <a:t> as identified in existing literature and research.</a:t>
            </a:r>
          </a:p>
          <a:p>
            <a:pPr>
              <a:buFont typeface="+mj-lt"/>
              <a:buAutoNum type="arabicPeriod"/>
            </a:pPr>
            <a:r>
              <a:rPr lang="en-IN" b="1" dirty="0" err="1"/>
              <a:t>GraphQL</a:t>
            </a:r>
            <a:r>
              <a:rPr lang="en-IN" b="1" dirty="0"/>
              <a:t>: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Efficient Data Querying:</a:t>
            </a:r>
            <a:r>
              <a:rPr lang="en-IN" dirty="0"/>
              <a:t> </a:t>
            </a:r>
            <a:r>
              <a:rPr lang="en-IN" dirty="0" err="1"/>
              <a:t>GraphQL</a:t>
            </a:r>
            <a:r>
              <a:rPr lang="en-IN" dirty="0"/>
              <a:t> allows precise data retrieval without unnecessary or redundant API calls. This minimizes both over-fetching and under-fetching of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Real-Time Updates:</a:t>
            </a:r>
            <a:r>
              <a:rPr lang="en-IN" dirty="0"/>
              <a:t> </a:t>
            </a:r>
            <a:r>
              <a:rPr lang="en-IN" dirty="0" err="1"/>
              <a:t>GraphQL</a:t>
            </a:r>
            <a:r>
              <a:rPr lang="en-IN" dirty="0"/>
              <a:t> Subscriptions enable live data streaming, which is essential for critical real-time healthcare dashboards.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Schema Flexibility:</a:t>
            </a:r>
            <a:r>
              <a:rPr lang="en-IN" dirty="0"/>
              <a:t> The modular schema design of </a:t>
            </a:r>
            <a:r>
              <a:rPr lang="en-IN" dirty="0" err="1"/>
              <a:t>GraphQL</a:t>
            </a:r>
            <a:r>
              <a:rPr lang="en-IN" dirty="0"/>
              <a:t> allows easy adaptability to complex healthcare requirements and API relationships.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Scalability in Large Applications:</a:t>
            </a:r>
            <a:r>
              <a:rPr lang="en-IN" dirty="0"/>
              <a:t> </a:t>
            </a:r>
            <a:r>
              <a:rPr lang="en-IN" dirty="0" err="1"/>
              <a:t>GraphQL</a:t>
            </a:r>
            <a:r>
              <a:rPr lang="en-IN" dirty="0"/>
              <a:t> APIs scale effectively even as the volume of concurrent requests increases.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7956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b="1" dirty="0" err="1"/>
              <a:t>Next.js</a:t>
            </a:r>
            <a:r>
              <a:rPr lang="en-IN" b="1" dirty="0"/>
              <a:t>: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Server-Side Rendering (SSR):</a:t>
            </a:r>
            <a:r>
              <a:rPr lang="en-IN" dirty="0"/>
              <a:t> Enhances SEO performance with pre-rendered pages, resulting in faster initial load times.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Static Site Generation (SSG):</a:t>
            </a:r>
            <a:r>
              <a:rPr lang="en-IN" dirty="0"/>
              <a:t> Reduces server load by pre-generating static pages, which is ideal for frequently accessed healthcare resources.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Built-In API Routes:</a:t>
            </a:r>
            <a:r>
              <a:rPr lang="en-IN" dirty="0"/>
              <a:t> Simplifies backend integration, allowing seamless management of healthcare APIs.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Performance Improvements:</a:t>
            </a:r>
            <a:r>
              <a:rPr lang="en-IN" dirty="0"/>
              <a:t> Optimized state management and reduced client-side rendering delays ensure smoother performance.</a:t>
            </a:r>
          </a:p>
          <a:p>
            <a:r>
              <a:rPr lang="en-IN" dirty="0"/>
              <a:t>Both technologies offer unique strengths, but their combined use significantly enhances healthcare application efficiency, scalability, and user experience.</a:t>
            </a:r>
          </a:p>
          <a:p>
            <a:r>
              <a:rPr lang="en-IN" dirty="0"/>
              <a:t>These findings from the literature provided the foundation for our methodology and implementation strategies.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33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55C892-5081-23AE-76AC-98166FD05DF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488747-43E6-A6CD-AF58-BCCE22DE5B6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003367"/>
            <a:ext cx="11430001" cy="195349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dirty="0">
                <a:latin typeface="+mn-lt"/>
              </a:rPr>
              <a:t>Integrating GraphQL with Next.js for Efficient Data Fetching and Advanced React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16168"/>
            <a:ext cx="12028516" cy="86868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b="1" dirty="0"/>
              <a:t>Presenter: </a:t>
            </a:r>
            <a:r>
              <a:rPr lang="en-IN" b="1" dirty="0" err="1"/>
              <a:t>SVignesh</a:t>
            </a:r>
            <a:r>
              <a:rPr lang="en-IN" b="1" dirty="0"/>
              <a:t> | University: Liverpool John Moore University, UK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b="1" dirty="0"/>
              <a:t>Date: December 2024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3663A-F04D-E4F2-1B43-343490A8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9749-E871-11FC-1C27-93879C08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Methodology (continued)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1449D-69A3-F359-6EDD-768FB534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012C5-DE35-FEDA-0369-AA9B457FA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485780"/>
            <a:ext cx="10096039" cy="5570955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 </a:t>
            </a:r>
            <a:r>
              <a:rPr lang="en-IN" sz="1800" b="1" dirty="0"/>
              <a:t>Evaluation Metrics:</a:t>
            </a:r>
          </a:p>
          <a:p>
            <a:pPr lvl="1"/>
            <a:r>
              <a:rPr lang="en-IN" sz="1800" b="1" dirty="0"/>
              <a:t>Query response time. </a:t>
            </a:r>
          </a:p>
          <a:p>
            <a:pPr lvl="1"/>
            <a:r>
              <a:rPr lang="en-IN" sz="1800" b="1" dirty="0"/>
              <a:t>Server latency.</a:t>
            </a:r>
          </a:p>
          <a:p>
            <a:pPr lvl="1"/>
            <a:r>
              <a:rPr lang="en-IN" sz="1800" b="1" dirty="0"/>
              <a:t>Data accuracy.</a:t>
            </a:r>
          </a:p>
          <a:p>
            <a:pPr lvl="1"/>
            <a:r>
              <a:rPr lang="en-IN" sz="1800" b="1" dirty="0"/>
              <a:t>Security vulnerabilities.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4773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753717-5E72-5BBB-7873-D2759E49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51" y="1413163"/>
            <a:ext cx="8206047" cy="463018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398DD-004B-31EB-D281-E878EC0B6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26BD-A3AF-4795-ED39-59B519BE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(Healthcare Example)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67EC0-7705-A35A-AD94-26D8B5E3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70317-B034-523B-4B4D-1FA42894D4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482864"/>
            <a:ext cx="11043689" cy="4906708"/>
          </a:xfrm>
        </p:spPr>
        <p:txBody>
          <a:bodyPr/>
          <a:lstStyle/>
          <a:p>
            <a:r>
              <a:rPr lang="en-US" sz="1800" b="1" dirty="0"/>
              <a:t>Backend</a:t>
            </a:r>
            <a:r>
              <a:rPr lang="en-US" sz="1800" dirty="0"/>
              <a:t>: GraphQL API with Apollo Server: Facilitates precise querying and reduces redundant API calls.</a:t>
            </a:r>
          </a:p>
          <a:p>
            <a:r>
              <a:rPr lang="en-US" sz="1800" b="1" dirty="0"/>
              <a:t>Node.js Environment: </a:t>
            </a:r>
            <a:r>
              <a:rPr lang="en-US" sz="1800" dirty="0"/>
              <a:t>Provides a scalable, event-driven backend infrastructure.</a:t>
            </a:r>
          </a:p>
          <a:p>
            <a:r>
              <a:rPr lang="en-US" sz="1800" b="1" dirty="0"/>
              <a:t>Database</a:t>
            </a:r>
            <a:r>
              <a:rPr lang="en-US" sz="1800" dirty="0"/>
              <a:t>: Integrated with a NoSQL (MongoDB) database to manage patient records and appointments efficiently.</a:t>
            </a:r>
          </a:p>
          <a:p>
            <a:r>
              <a:rPr lang="en-US" sz="1800" b="1" dirty="0"/>
              <a:t>Frontend</a:t>
            </a:r>
            <a:r>
              <a:rPr lang="en-US" sz="1800" dirty="0"/>
              <a:t>: React &amp; Next.js: Frontend rendering with SSR (Server-Side Rendering) and SSG (Static Site Generation).</a:t>
            </a:r>
          </a:p>
          <a:p>
            <a:r>
              <a:rPr lang="en-US" sz="1800" b="1" dirty="0"/>
              <a:t>GraphQL Client (Apollo Client): </a:t>
            </a:r>
            <a:r>
              <a:rPr lang="en-US" sz="1800" dirty="0"/>
              <a:t>Manages state and performs GraphQL queries effectively.</a:t>
            </a:r>
          </a:p>
          <a:p>
            <a:r>
              <a:rPr lang="en-US" sz="1800" b="1" dirty="0"/>
              <a:t>Real-time Subscriptions</a:t>
            </a:r>
            <a:r>
              <a:rPr lang="en-US" sz="1800" dirty="0"/>
              <a:t>: Enabled to push updates directly to the UI without refreshing.</a:t>
            </a:r>
          </a:p>
          <a:p>
            <a:r>
              <a:rPr lang="en-US" sz="1800" b="1" dirty="0"/>
              <a:t>Security Layer: JWT (JSON Web Token): </a:t>
            </a:r>
            <a:r>
              <a:rPr lang="en-US" sz="1800" dirty="0"/>
              <a:t>Used for encrypted communication and authentication.</a:t>
            </a:r>
          </a:p>
          <a:p>
            <a:r>
              <a:rPr lang="en-US" sz="1800" b="1" dirty="0"/>
              <a:t>Role-Based Access Control (RBAC): </a:t>
            </a:r>
            <a:r>
              <a:rPr lang="en-US" sz="1800" dirty="0"/>
              <a:t>Enforces permissions for different users (Doctors, Patients, Admins).</a:t>
            </a:r>
          </a:p>
          <a:p>
            <a:r>
              <a:rPr lang="en-US" sz="1800" b="1" dirty="0"/>
              <a:t>Monitoring Tools</a:t>
            </a:r>
            <a:r>
              <a:rPr lang="en-US" sz="1800" dirty="0"/>
              <a:t>: Prometheus &amp; Grafana: Real-time monitoring and alerting for server health and query efficiency.</a:t>
            </a:r>
          </a:p>
        </p:txBody>
      </p:sp>
    </p:spTree>
    <p:extLst>
      <p:ext uri="{BB962C8B-B14F-4D97-AF65-F5344CB8AC3E}">
        <p14:creationId xmlns:p14="http://schemas.microsoft.com/office/powerpoint/2010/main" val="193695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B8336-3540-4918-5D60-2FBCC78AD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15A2-5415-D6DD-8348-4928899E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&amp; 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62F3DD-3A54-9133-B012-E33D375E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2D7DF-D858-1038-474E-26B46A73B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482864"/>
            <a:ext cx="10096039" cy="49067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Query Response Time:</a:t>
            </a:r>
            <a:r>
              <a:rPr lang="en-US" sz="2000" dirty="0"/>
              <a:t> Improved by </a:t>
            </a:r>
            <a:r>
              <a:rPr lang="en-US" sz="2000" b="1" dirty="0"/>
              <a:t>40%</a:t>
            </a:r>
            <a:r>
              <a:rPr lang="en-US" sz="2000" dirty="0"/>
              <a:t> compared to traditional REST APIs.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Page Load Time:</a:t>
            </a:r>
            <a:r>
              <a:rPr lang="en-US" sz="2000" dirty="0"/>
              <a:t> Reduced by </a:t>
            </a:r>
            <a:r>
              <a:rPr lang="en-US" sz="2000" b="1" dirty="0"/>
              <a:t>35%</a:t>
            </a:r>
            <a:r>
              <a:rPr lang="en-US" sz="2000" dirty="0"/>
              <a:t> due to optimized SSR and SSG strategies in Next.js.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API Latency:</a:t>
            </a:r>
            <a:r>
              <a:rPr lang="en-US" sz="2000" dirty="0"/>
              <a:t> Decreased significantly with GraphQL query batching.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E152C4-096E-8D75-55E1-E0806302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3117273"/>
            <a:ext cx="4987636" cy="37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4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17C50-2E58-4181-8261-5C67534C6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39AB-3988-07F9-2EE8-15807205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&amp; Discussion (continued)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1B067-78E5-B295-B4CD-9CB33805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9445B-808C-DF85-0E7C-10634BFE24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482864"/>
            <a:ext cx="10096039" cy="490670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Real-Time Data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Live Updates:</a:t>
            </a:r>
            <a:r>
              <a:rPr lang="en-US" sz="1800" dirty="0"/>
              <a:t> Enabled by </a:t>
            </a:r>
            <a:r>
              <a:rPr lang="en-US" sz="1800" b="1" dirty="0"/>
              <a:t>GraphQL Subscriptions</a:t>
            </a:r>
            <a:r>
              <a:rPr lang="en-US" sz="1800" dirty="0"/>
              <a:t> for patient dashboards and appointment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Dynamic State Management:</a:t>
            </a:r>
            <a:r>
              <a:rPr lang="en-US" sz="1800" dirty="0"/>
              <a:t> Apollo Client ensured consistent state across frontend and backend.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Reduced Downtime:</a:t>
            </a:r>
            <a:r>
              <a:rPr lang="en-US" sz="1800" dirty="0"/>
              <a:t> Real-time alerts prevented application errors during peak traffic.</a:t>
            </a:r>
          </a:p>
          <a:p>
            <a:pPr marL="0" indent="0">
              <a:buNone/>
            </a:pPr>
            <a:r>
              <a:rPr lang="en-US" sz="1800" b="1" dirty="0"/>
              <a:t>Security Enhancements</a:t>
            </a:r>
          </a:p>
          <a:p>
            <a:r>
              <a:rPr lang="en-US" sz="1800" dirty="0"/>
              <a:t>JWT Authentication: Secure access to APIs and encrypted token exchanges.</a:t>
            </a:r>
          </a:p>
          <a:p>
            <a:r>
              <a:rPr lang="en-US" sz="1800" dirty="0"/>
              <a:t>Role-Based Access Control (RBAC): Controlled access based on user roles (Doctor, Patient, Admin).</a:t>
            </a:r>
          </a:p>
          <a:p>
            <a:r>
              <a:rPr lang="en-US" sz="1800" dirty="0"/>
              <a:t>Query Depth Limiting: Prevented malicious API overloading attempts.</a:t>
            </a:r>
          </a:p>
        </p:txBody>
      </p:sp>
    </p:spTree>
    <p:extLst>
      <p:ext uri="{BB962C8B-B14F-4D97-AF65-F5344CB8AC3E}">
        <p14:creationId xmlns:p14="http://schemas.microsoft.com/office/powerpoint/2010/main" val="1196601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4204F-DFB6-74A1-2522-792C218EE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86C0-DAA8-5305-B42B-81AE26DC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372C86-F8C5-C10B-52DF-82863893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EBCAF-A642-4B80-B6E4-D5BAA35CA7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491177"/>
            <a:ext cx="11658831" cy="5197336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Research Outcomes</a:t>
            </a:r>
          </a:p>
          <a:p>
            <a:r>
              <a:rPr lang="en-US" sz="1800" dirty="0"/>
              <a:t>Successfully optimized GraphQL data-fetching workflows. Implemented Next.js SSR/SSG strategies to improve page load times and SEO.</a:t>
            </a:r>
          </a:p>
          <a:p>
            <a:r>
              <a:rPr lang="en-US" sz="1800" dirty="0"/>
              <a:t>Enhanced API security using JWT tokens and RBAC mechanisms.</a:t>
            </a:r>
          </a:p>
          <a:p>
            <a:r>
              <a:rPr lang="en-US" sz="1800" dirty="0"/>
              <a:t>Real-time updates achieved using GraphQL subscriptions.</a:t>
            </a:r>
          </a:p>
          <a:p>
            <a:pPr marL="0" indent="0">
              <a:buNone/>
            </a:pPr>
            <a:r>
              <a:rPr lang="en-US" sz="1800" b="1" dirty="0"/>
              <a:t>Addressing Challenges:</a:t>
            </a:r>
          </a:p>
          <a:p>
            <a:r>
              <a:rPr lang="en-US" sz="1800" dirty="0"/>
              <a:t>Real-Time Updates: Live data streaming via subscriptions.</a:t>
            </a:r>
          </a:p>
          <a:p>
            <a:r>
              <a:rPr lang="en-US" sz="1800" dirty="0"/>
              <a:t>Scalability: Optimized rendering pipelines and server infrastructure.</a:t>
            </a:r>
          </a:p>
          <a:p>
            <a:r>
              <a:rPr lang="en-US" sz="1800" dirty="0"/>
              <a:t>Security: Encryption, JWT, and query depth limiting ensured robust API security.</a:t>
            </a:r>
          </a:p>
          <a:p>
            <a:pPr marL="0" indent="0">
              <a:buNone/>
            </a:pPr>
            <a:r>
              <a:rPr lang="en-US" sz="1800" b="1" dirty="0"/>
              <a:t>Overall Impact on Healthcare Systems</a:t>
            </a:r>
            <a:r>
              <a:rPr lang="en-US" sz="1800" dirty="0"/>
              <a:t>:</a:t>
            </a:r>
          </a:p>
          <a:p>
            <a:r>
              <a:rPr lang="en-US" sz="1800" dirty="0"/>
              <a:t>Improved patient experience via real-time dashboards.</a:t>
            </a:r>
          </a:p>
          <a:p>
            <a:r>
              <a:rPr lang="en-US" sz="1800" dirty="0"/>
              <a:t>Reduced operational delays in appointment systems.</a:t>
            </a:r>
          </a:p>
          <a:p>
            <a:r>
              <a:rPr lang="en-US" sz="1800" dirty="0"/>
              <a:t>Better compliance with healthcare data regulations.</a:t>
            </a:r>
          </a:p>
        </p:txBody>
      </p:sp>
    </p:spTree>
    <p:extLst>
      <p:ext uri="{BB962C8B-B14F-4D97-AF65-F5344CB8AC3E}">
        <p14:creationId xmlns:p14="http://schemas.microsoft.com/office/powerpoint/2010/main" val="1691774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6F6AD-DDE0-41E9-78C3-CC49BF09A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A81B-8629-6B63-FB67-BB1B3BD9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F2FB6F-8EFE-3A8B-08C7-11FB4174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00550-631A-57B9-00D2-2481125517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491177"/>
            <a:ext cx="11658831" cy="5197336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/>
              <a:t>Adoption of </a:t>
            </a:r>
            <a:r>
              <a:rPr lang="en-IN" sz="1800" b="1" dirty="0" err="1"/>
              <a:t>GraphQL</a:t>
            </a:r>
            <a:r>
              <a:rPr lang="en-IN" sz="1800" b="1" dirty="0"/>
              <a:t> for Healthcare Dashboards: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Use </a:t>
            </a:r>
            <a:r>
              <a:rPr lang="en-IN" sz="1800" dirty="0" err="1"/>
              <a:t>GraphQL</a:t>
            </a:r>
            <a:r>
              <a:rPr lang="en-IN" sz="1800" dirty="0"/>
              <a:t> to reduce API redundancy and improve data fetching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Focus on subscription-based data models for live updates.</a:t>
            </a:r>
          </a:p>
          <a:p>
            <a:pPr marL="0" indent="0">
              <a:buNone/>
            </a:pPr>
            <a:r>
              <a:rPr lang="en-IN" sz="1800" b="1" dirty="0"/>
              <a:t>Secure API Implementation with JWT: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Use JWT for secure user authentication and encrypted data exchange.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Enforce role-based access controls for sensitive medical data.</a:t>
            </a:r>
          </a:p>
          <a:p>
            <a:pPr marL="0" indent="0">
              <a:buNone/>
            </a:pPr>
            <a:r>
              <a:rPr lang="en-IN" sz="1800" b="1" dirty="0"/>
              <a:t>Optimize SSR and SSG Workflows: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Leverage Server-Side Rendering (SSR) for SEO-critical healthcare pages.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Use Static Site Generation (SSG) for frequently accessed resources.</a:t>
            </a:r>
          </a:p>
          <a:p>
            <a:pPr marL="0" indent="0">
              <a:buNone/>
            </a:pPr>
            <a:r>
              <a:rPr lang="en-IN" sz="1800" b="1" dirty="0"/>
              <a:t>Continuous Monitoring and Improvement: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Use Prometheus and Grafana for real-time system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Regular security audits for vulnerabilities and updates.</a:t>
            </a:r>
          </a:p>
        </p:txBody>
      </p:sp>
    </p:spTree>
    <p:extLst>
      <p:ext uri="{BB962C8B-B14F-4D97-AF65-F5344CB8AC3E}">
        <p14:creationId xmlns:p14="http://schemas.microsoft.com/office/powerpoint/2010/main" val="1660178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D5756-1502-8119-CBBD-1A2171BAE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CC9D-A84D-77AB-CCD2-5E24A10F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B6A64-0A54-705B-B093-87846AF6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39CEB-7120-6F7E-7F03-1CDDD2B958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491177"/>
            <a:ext cx="11658831" cy="5197336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Integration with AI for Predictive Analytics:</a:t>
            </a:r>
          </a:p>
          <a:p>
            <a:r>
              <a:rPr lang="en-US" sz="1800" dirty="0"/>
              <a:t>Use AI models to analyze patient data and predict health outcomes. Build real-time AI-driven alert systems for critical health changes.</a:t>
            </a:r>
          </a:p>
          <a:p>
            <a:pPr marL="0" indent="0">
              <a:buNone/>
            </a:pPr>
            <a:r>
              <a:rPr lang="en-US" sz="1800" b="1" dirty="0"/>
              <a:t>Expansion to Mobile Healthcare Platforms:</a:t>
            </a:r>
          </a:p>
          <a:p>
            <a:r>
              <a:rPr lang="en-US" sz="1800" dirty="0"/>
              <a:t>Optimize healthcare applications for mobile-first architectures. Provide seamless cross-platform compatibility.</a:t>
            </a:r>
          </a:p>
          <a:p>
            <a:pPr marL="0" indent="0">
              <a:buNone/>
            </a:pPr>
            <a:r>
              <a:rPr lang="en-US" sz="1800" b="1" dirty="0"/>
              <a:t>Real-Time Patient Alert Systems:</a:t>
            </a:r>
          </a:p>
          <a:p>
            <a:r>
              <a:rPr lang="en-US" sz="1800" dirty="0"/>
              <a:t>Enable real-time push notifications for emergency updates. Design systems for critical patient event detection.</a:t>
            </a:r>
          </a:p>
          <a:p>
            <a:pPr marL="0" indent="0">
              <a:buNone/>
            </a:pPr>
            <a:r>
              <a:rPr lang="en-US" sz="1800" b="1" dirty="0"/>
              <a:t>Multi-Cloud Deployment:</a:t>
            </a:r>
          </a:p>
          <a:p>
            <a:r>
              <a:rPr lang="en-US" sz="1800" dirty="0"/>
              <a:t>Enhance system resilience with cloud-based architectures. Ensure scalability across multiple cloud service providers.</a:t>
            </a:r>
          </a:p>
        </p:txBody>
      </p:sp>
    </p:spTree>
    <p:extLst>
      <p:ext uri="{BB962C8B-B14F-4D97-AF65-F5344CB8AC3E}">
        <p14:creationId xmlns:p14="http://schemas.microsoft.com/office/powerpoint/2010/main" val="1711889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7BE0-ED1F-5183-E131-24B763DA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7DCDCD-7EE9-8F1C-2A20-CC76D752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9815A-4F65-6F43-BA9C-5E2A3E8D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/>
              <a:t>Introduction</a:t>
            </a:r>
          </a:p>
          <a:p>
            <a:r>
              <a:rPr lang="en-IN" sz="2000" dirty="0"/>
              <a:t>Challenges in Healthcare Applications</a:t>
            </a:r>
          </a:p>
          <a:p>
            <a:r>
              <a:rPr lang="en-IN" sz="2000" dirty="0"/>
              <a:t>Aim &amp; Objectives</a:t>
            </a:r>
          </a:p>
          <a:p>
            <a:r>
              <a:rPr lang="en-IN" sz="2000" dirty="0"/>
              <a:t>Literature Review</a:t>
            </a:r>
          </a:p>
          <a:p>
            <a:r>
              <a:rPr lang="en-IN" sz="2000" dirty="0"/>
              <a:t>Research Methodology</a:t>
            </a:r>
          </a:p>
          <a:p>
            <a:r>
              <a:rPr lang="en-IN" sz="2000" dirty="0"/>
              <a:t>Solution Architecture</a:t>
            </a:r>
          </a:p>
          <a:p>
            <a:r>
              <a:rPr lang="en-IN" sz="2000" dirty="0"/>
              <a:t>Implementation</a:t>
            </a:r>
          </a:p>
          <a:p>
            <a:r>
              <a:rPr lang="en-IN" sz="2000" dirty="0"/>
              <a:t>Results &amp; Discussion</a:t>
            </a:r>
          </a:p>
          <a:p>
            <a:r>
              <a:rPr lang="en-IN" sz="2000" dirty="0"/>
              <a:t>Conclusion</a:t>
            </a:r>
          </a:p>
          <a:p>
            <a:r>
              <a:rPr lang="en-IN" sz="2000" dirty="0"/>
              <a:t>Recommendations</a:t>
            </a:r>
          </a:p>
          <a:p>
            <a:r>
              <a:rPr lang="en-IN" sz="20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9914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Overview of GraphQL with Next.js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Importance in Web Applications</a:t>
            </a:r>
            <a:endParaRPr lang="en-IN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GraphQL: A powerful API query language that enables clients to request only the data they need, improving efficiency and reducing unnecessary server payloads.</a:t>
            </a:r>
          </a:p>
          <a:p>
            <a:pPr>
              <a:lnSpc>
                <a:spcPct val="100000"/>
              </a:lnSpc>
            </a:pPr>
            <a:r>
              <a:rPr lang="en-US" dirty="0"/>
              <a:t>Next.js: A React framework providing Server-Side Rendering (SSR) and Static Site Generation (SSG) to optimize web application performance and SEO.</a:t>
            </a:r>
          </a:p>
          <a:p>
            <a:pPr>
              <a:lnSpc>
                <a:spcPct val="100000"/>
              </a:lnSpc>
            </a:pPr>
            <a:r>
              <a:rPr lang="en-US" dirty="0"/>
              <a:t>Combined Power: Integrating GraphQL and Next.js results in better performance, reduced API overhead, and faster load times.</a:t>
            </a:r>
          </a:p>
          <a:p>
            <a:pPr>
              <a:lnSpc>
                <a:spcPct val="100000"/>
              </a:lnSpc>
            </a:pPr>
            <a:r>
              <a:rPr lang="en-US" dirty="0"/>
              <a:t>Healthcare Context: In healthcare applications, data accuracy, availability, and security are non-negotiable.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700" dirty="0"/>
              <a:t>Efficient Data Management: GraphQL allows precise data queries, reducing server stress and improving response times.</a:t>
            </a:r>
          </a:p>
          <a:p>
            <a:pPr>
              <a:lnSpc>
                <a:spcPct val="80000"/>
              </a:lnSpc>
            </a:pPr>
            <a:r>
              <a:rPr lang="en-US" sz="1700" dirty="0"/>
              <a:t>SEO Optimization: Next.js SSR improves content visibility in search engines.</a:t>
            </a:r>
          </a:p>
          <a:p>
            <a:pPr>
              <a:lnSpc>
                <a:spcPct val="80000"/>
              </a:lnSpc>
            </a:pPr>
            <a:r>
              <a:rPr lang="en-US" sz="1700" dirty="0"/>
              <a:t>Scalable Systems: Next.js and GraphQL support applications handling large amounts of real-time data efficiently.</a:t>
            </a:r>
          </a:p>
          <a:p>
            <a:pPr>
              <a:lnSpc>
                <a:spcPct val="80000"/>
              </a:lnSpc>
            </a:pPr>
            <a:r>
              <a:rPr lang="en-US" sz="1700" dirty="0"/>
              <a:t>User Experience: Faster response times and reduced latency enhance patient dashboards and real-time appointment systems.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187D-EE29-A928-F58C-BFCCE049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(continued)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9D9CF7-A77D-8905-7AF4-6B6B9C94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E4C8B-CDD2-BB94-9BC4-CA0C362B04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000" dirty="0"/>
              <a:t>Advantages of </a:t>
            </a:r>
            <a:r>
              <a:rPr lang="en-IN" sz="2000" dirty="0" err="1"/>
              <a:t>GraphQL</a:t>
            </a:r>
            <a:r>
              <a:rPr lang="en-IN" sz="2000" dirty="0"/>
              <a:t> Integration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8D39B-5ACF-7439-0A7E-F524706D0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Advantages of </a:t>
            </a:r>
            <a:r>
              <a:rPr lang="en-US" sz="2000" dirty="0" err="1"/>
              <a:t>Next.js</a:t>
            </a:r>
            <a:r>
              <a:rPr lang="en-US" sz="2000" dirty="0"/>
              <a:t> Integration</a:t>
            </a:r>
            <a:endParaRPr lang="en-IN" sz="2000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6A4AD-EBA0-5DE4-DAE8-CE23685EDB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Flexible Queries: Fetch exactly what is needed without unnecessary overhead.</a:t>
            </a:r>
          </a:p>
          <a:p>
            <a:r>
              <a:rPr lang="en-US" dirty="0"/>
              <a:t>Reduced Over-fetching: Avoid receiving irrelevant data fields.</a:t>
            </a:r>
          </a:p>
          <a:p>
            <a:r>
              <a:rPr lang="en-US" dirty="0"/>
              <a:t>Real-Time Updates: Use </a:t>
            </a:r>
            <a:r>
              <a:rPr lang="en-US" dirty="0" err="1"/>
              <a:t>GraphQL</a:t>
            </a:r>
            <a:r>
              <a:rPr lang="en-US" dirty="0"/>
              <a:t> subscriptions for live data streams.</a:t>
            </a:r>
          </a:p>
          <a:p>
            <a:r>
              <a:rPr lang="en-US" dirty="0"/>
              <a:t>Modular Architecture: </a:t>
            </a:r>
            <a:r>
              <a:rPr lang="en-US" dirty="0" err="1"/>
              <a:t>GraphQL</a:t>
            </a:r>
            <a:r>
              <a:rPr lang="en-US" dirty="0"/>
              <a:t> schema design promotes flexibility and adaptability.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C424C8-02EC-43CD-FC25-718C334AAD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Efficient Data Management: </a:t>
            </a:r>
            <a:r>
              <a:rPr lang="en-US" sz="1800" dirty="0" err="1"/>
              <a:t>GraphQL</a:t>
            </a:r>
            <a:r>
              <a:rPr lang="en-US" sz="1800" dirty="0"/>
              <a:t> allows precise data queries, reducing server stress and improving response times.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SEO Optimization: </a:t>
            </a:r>
            <a:r>
              <a:rPr lang="en-US" sz="1800" dirty="0" err="1"/>
              <a:t>Next.js</a:t>
            </a:r>
            <a:r>
              <a:rPr lang="en-US" sz="1800" dirty="0"/>
              <a:t> SSR improves content visibility in search engines.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Scalable Systems: </a:t>
            </a:r>
            <a:r>
              <a:rPr lang="en-US" sz="1800" dirty="0" err="1"/>
              <a:t>Next.js</a:t>
            </a:r>
            <a:r>
              <a:rPr lang="en-US" sz="1800" dirty="0"/>
              <a:t> and </a:t>
            </a:r>
            <a:r>
              <a:rPr lang="en-US" sz="1800" dirty="0" err="1"/>
              <a:t>GraphQL</a:t>
            </a:r>
            <a:r>
              <a:rPr lang="en-US" sz="1800" dirty="0"/>
              <a:t> support applications handling large amounts of real-time data efficiently.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User Experience: Faster response times and reduced latency enhance patient dashboards and real-time appointment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8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Healthcare Applications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450818"/>
            <a:ext cx="11426075" cy="409324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dirty="0">
                <a:cs typeface="+mn-cs"/>
              </a:rPr>
              <a:t> </a:t>
            </a:r>
            <a:r>
              <a:rPr lang="en-US" sz="1800" b="1" dirty="0">
                <a:cs typeface="+mn-cs"/>
              </a:rPr>
              <a:t>Real-Time Data Management</a:t>
            </a:r>
            <a:r>
              <a:rPr lang="en-US" sz="1800" dirty="0">
                <a:cs typeface="+mn-cs"/>
              </a:rPr>
              <a:t>: Healthcare dashboards require immediate data updates. Slow or delayed updates can compromise patient care. Example: Real-time updates in a critical care unit.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cs typeface="+mn-cs"/>
              </a:rPr>
              <a:t>Data Security and Privacy</a:t>
            </a:r>
            <a:r>
              <a:rPr lang="en-US" sz="1800" dirty="0">
                <a:cs typeface="+mn-cs"/>
              </a:rPr>
              <a:t>: Sensitive patient data must remain secure. Compliance with healthcare regulations (e.g., HIPAA).Risk of unauthorized access and data breaches.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cs typeface="+mn-cs"/>
              </a:rPr>
              <a:t>Scalability Issues</a:t>
            </a:r>
            <a:r>
              <a:rPr lang="en-US" sz="1800" dirty="0">
                <a:cs typeface="+mn-cs"/>
              </a:rPr>
              <a:t>: High traffic during peak hours (e.g., vaccination scheduling).Load balancing and uptime consistency. Resource allocation to avoid system crashes.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cs typeface="+mn-cs"/>
              </a:rPr>
              <a:t>State Management Challenges</a:t>
            </a:r>
            <a:r>
              <a:rPr lang="en-US" sz="1800" dirty="0">
                <a:cs typeface="+mn-cs"/>
              </a:rPr>
              <a:t>: Inconsistent states between server and client-side rendering. Data mismatches across different components.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cs typeface="+mn-cs"/>
              </a:rPr>
              <a:t>SEO Limitations in CSR</a:t>
            </a:r>
            <a:r>
              <a:rPr lang="en-US" sz="1800" dirty="0">
                <a:cs typeface="+mn-cs"/>
              </a:rPr>
              <a:t>: Client-side rendering leads to poor search engine indexing. Healthcare portals often need proper SEO for discoverability.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2677B-8AC8-9ABA-DB88-2F746276B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68249C-FCCD-331A-882E-212EFEC1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 &amp; Objectives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62DAE0-EECA-E31D-FACB-30C19583B0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64637"/>
            <a:ext cx="11426075" cy="4864257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b="1" dirty="0">
                <a:cs typeface="+mn-cs"/>
              </a:rPr>
              <a:t>Aim: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dirty="0">
                <a:cs typeface="+mn-cs"/>
              </a:rPr>
              <a:t>To optimize the integration of GraphQL and Next.js to improve data fetching, scalability, and security in healthcare applications.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800" dirty="0">
              <a:cs typeface="+mn-cs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b="1" dirty="0">
                <a:cs typeface="+mn-cs"/>
              </a:rPr>
              <a:t>Objectives: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dirty="0">
                <a:cs typeface="+mn-cs"/>
              </a:rPr>
              <a:t>Enable precise data querying using GraphQL.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dirty="0">
                <a:cs typeface="+mn-cs"/>
              </a:rPr>
              <a:t>Optimize SSR and SSG rendering in Next.js.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dirty="0">
                <a:cs typeface="+mn-cs"/>
              </a:rPr>
              <a:t>Implement JWT authentication for API security.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dirty="0">
                <a:cs typeface="+mn-cs"/>
              </a:rPr>
              <a:t>Build real-time dashboards for patient monitoring.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dirty="0">
                <a:cs typeface="+mn-cs"/>
              </a:rPr>
              <a:t>Ensure scalability for high concurrent user loads.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dirty="0">
                <a:cs typeface="+mn-cs"/>
              </a:rPr>
              <a:t>Improve SEO performance for healthcare portals.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5C1767-D006-E339-61CA-D28313DF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8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2144-88D1-9DC3-F50F-D4BC5A11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 (</a:t>
            </a:r>
            <a:r>
              <a:rPr lang="en-IN" dirty="0" err="1"/>
              <a:t>GraphQL</a:t>
            </a:r>
            <a:r>
              <a:rPr lang="en-IN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69BB12-3229-452E-33A5-A69A10A9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A0F97-8654-9AE2-9558-235E5FEFFE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9397770" cy="454265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1800" b="1" dirty="0"/>
              <a:t>Efficient Data Querying:</a:t>
            </a:r>
          </a:p>
          <a:p>
            <a:pPr lvl="1"/>
            <a:r>
              <a:rPr lang="en-IN" sz="1800" dirty="0"/>
              <a:t>Precise data retrieval without redundant API calls.</a:t>
            </a:r>
          </a:p>
          <a:p>
            <a:pPr lvl="1"/>
            <a:r>
              <a:rPr lang="en-IN" sz="1800" dirty="0"/>
              <a:t>Minimized over-fetching and under-fetching.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/>
              <a:t>Real-Time Updates:</a:t>
            </a:r>
          </a:p>
          <a:p>
            <a:pPr lvl="1"/>
            <a:r>
              <a:rPr lang="en-IN" sz="1800" dirty="0"/>
              <a:t>Subscriptions enable live data streaming.</a:t>
            </a:r>
          </a:p>
          <a:p>
            <a:pPr lvl="1"/>
            <a:r>
              <a:rPr lang="en-IN" sz="1800" dirty="0"/>
              <a:t>Critical for real-time dashboards.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/>
              <a:t>Schema Flexibility:</a:t>
            </a:r>
          </a:p>
          <a:p>
            <a:pPr lvl="1"/>
            <a:r>
              <a:rPr lang="en-IN" sz="1800" dirty="0"/>
              <a:t>Supports complex API relationships.</a:t>
            </a:r>
          </a:p>
          <a:p>
            <a:pPr lvl="1"/>
            <a:r>
              <a:rPr lang="en-IN" sz="1800" dirty="0"/>
              <a:t>Modular schema designs enable adaptability.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/>
              <a:t>Scalability in Large Applications:</a:t>
            </a:r>
          </a:p>
          <a:p>
            <a:pPr lvl="1"/>
            <a:r>
              <a:rPr lang="en-IN" sz="1800" dirty="0" err="1"/>
              <a:t>GraphQL</a:t>
            </a:r>
            <a:r>
              <a:rPr lang="en-IN" sz="1800" dirty="0"/>
              <a:t> APIs scale efficiently with increasing requests.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84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2CB8A-4A2F-A2B5-C0BF-A80EDF236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06E0-E5A4-6146-7549-F4479B44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 (Next.js)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C21DD5-8722-46E1-92BB-986F2D17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FB7BB-D8D2-21A7-8552-E1C7DFCC1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0096039" cy="493335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N" sz="1800" b="1" dirty="0"/>
              <a:t>Server-Side Rendering (SSR):</a:t>
            </a:r>
          </a:p>
          <a:p>
            <a:pPr lvl="1"/>
            <a:r>
              <a:rPr lang="en-IN" sz="1800" dirty="0"/>
              <a:t>Enhances SEO with pre-rendered pages.</a:t>
            </a:r>
          </a:p>
          <a:p>
            <a:pPr lvl="1"/>
            <a:r>
              <a:rPr lang="en-IN" sz="1800" dirty="0"/>
              <a:t>Faster initial load times.</a:t>
            </a:r>
          </a:p>
          <a:p>
            <a:pPr marL="342900" indent="-342900">
              <a:buAutoNum type="arabicPeriod"/>
            </a:pPr>
            <a:r>
              <a:rPr lang="en-IN" sz="1800" b="1" dirty="0"/>
              <a:t>Static Site Generation (SSG):</a:t>
            </a:r>
          </a:p>
          <a:p>
            <a:pPr lvl="1"/>
            <a:r>
              <a:rPr lang="en-IN" sz="1800" dirty="0"/>
              <a:t>Reduces server load for static pages.</a:t>
            </a:r>
          </a:p>
          <a:p>
            <a:pPr lvl="1"/>
            <a:r>
              <a:rPr lang="en-IN" sz="1800" dirty="0"/>
              <a:t>Ideal for frequently accessed healthcare pages.</a:t>
            </a:r>
          </a:p>
          <a:p>
            <a:pPr marL="342900" indent="-342900">
              <a:buAutoNum type="arabicPeriod"/>
            </a:pPr>
            <a:r>
              <a:rPr lang="en-IN" sz="1800" b="1" dirty="0"/>
              <a:t>Built-In API Routes:</a:t>
            </a:r>
          </a:p>
          <a:p>
            <a:pPr lvl="1"/>
            <a:r>
              <a:rPr lang="en-IN" sz="1800" dirty="0"/>
              <a:t>Simplifies backend integration.</a:t>
            </a:r>
          </a:p>
          <a:p>
            <a:pPr lvl="1"/>
            <a:r>
              <a:rPr lang="en-IN" sz="1800" dirty="0"/>
              <a:t>Direct API management in Next.js.</a:t>
            </a:r>
          </a:p>
          <a:p>
            <a:pPr marL="342900" indent="-342900">
              <a:buAutoNum type="arabicPeriod"/>
            </a:pPr>
            <a:r>
              <a:rPr lang="en-IN" sz="1800" b="1" dirty="0"/>
              <a:t>Performance Improvements:</a:t>
            </a:r>
          </a:p>
          <a:p>
            <a:pPr lvl="1"/>
            <a:r>
              <a:rPr lang="en-IN" sz="1800" dirty="0"/>
              <a:t>Optimized state management.</a:t>
            </a:r>
          </a:p>
          <a:p>
            <a:pPr lvl="1"/>
            <a:r>
              <a:rPr lang="en-IN" sz="1800" dirty="0"/>
              <a:t>Reduced client-side rendering delays.</a:t>
            </a:r>
          </a:p>
        </p:txBody>
      </p:sp>
    </p:spTree>
    <p:extLst>
      <p:ext uri="{BB962C8B-B14F-4D97-AF65-F5344CB8AC3E}">
        <p14:creationId xmlns:p14="http://schemas.microsoft.com/office/powerpoint/2010/main" val="325916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52258-0C9E-AC50-5A01-3CA63B56E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CB49-8ADD-465E-C64D-77AA670B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3392D3-8783-40CB-D851-FF4E67EF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72907-8E48-034E-954F-9283FDC0B5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90929"/>
            <a:ext cx="10096039" cy="490670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N" sz="1800" b="1" dirty="0"/>
              <a:t>Data Collection:</a:t>
            </a:r>
          </a:p>
          <a:p>
            <a:pPr lvl="1"/>
            <a:r>
              <a:rPr lang="en-IN" sz="1800" dirty="0"/>
              <a:t>Healthcare datasets: appointment logs, patient records.</a:t>
            </a:r>
          </a:p>
          <a:p>
            <a:pPr lvl="1"/>
            <a:r>
              <a:rPr lang="en-IN" sz="1800" dirty="0"/>
              <a:t>API usage logs from existing systems.</a:t>
            </a:r>
          </a:p>
          <a:p>
            <a:pPr marL="342900" indent="-342900">
              <a:buAutoNum type="arabicPeriod"/>
            </a:pPr>
            <a:r>
              <a:rPr lang="en-IN" sz="1800" b="1" dirty="0"/>
              <a:t>Tools and Technologies:</a:t>
            </a:r>
          </a:p>
          <a:p>
            <a:pPr lvl="1"/>
            <a:r>
              <a:rPr lang="en-IN" sz="1800" dirty="0"/>
              <a:t>Frontend: React, Next.js.</a:t>
            </a:r>
          </a:p>
          <a:p>
            <a:pPr lvl="1"/>
            <a:r>
              <a:rPr lang="en-IN" sz="1800" dirty="0"/>
              <a:t>Backend: Apollo Server, Node.js.</a:t>
            </a:r>
          </a:p>
          <a:p>
            <a:pPr lvl="1"/>
            <a:r>
              <a:rPr lang="en-IN" sz="1800" dirty="0"/>
              <a:t>Security: JWT tokens.</a:t>
            </a:r>
          </a:p>
          <a:p>
            <a:pPr lvl="1"/>
            <a:r>
              <a:rPr lang="en-IN" sz="1800" dirty="0"/>
              <a:t>Monitoring: Prometheus, Grafana.</a:t>
            </a:r>
          </a:p>
          <a:p>
            <a:pPr marL="342900" indent="-342900">
              <a:buAutoNum type="arabicPeriod"/>
            </a:pPr>
            <a:r>
              <a:rPr lang="en-IN" sz="1800" b="1" dirty="0"/>
              <a:t>Experiment Design:</a:t>
            </a:r>
          </a:p>
          <a:p>
            <a:pPr lvl="1"/>
            <a:r>
              <a:rPr lang="en-IN" sz="1800" dirty="0"/>
              <a:t>Build a real-time healthcare dashboard.</a:t>
            </a:r>
          </a:p>
          <a:p>
            <a:pPr lvl="1"/>
            <a:r>
              <a:rPr lang="en-IN" sz="1800" dirty="0"/>
              <a:t>Optimize appointment scheduling workflows</a:t>
            </a:r>
          </a:p>
        </p:txBody>
      </p:sp>
    </p:spTree>
    <p:extLst>
      <p:ext uri="{BB962C8B-B14F-4D97-AF65-F5344CB8AC3E}">
        <p14:creationId xmlns:p14="http://schemas.microsoft.com/office/powerpoint/2010/main" val="217694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184</TotalTime>
  <Words>2812</Words>
  <Application>Microsoft Macintosh PowerPoint</Application>
  <PresentationFormat>Widescreen</PresentationFormat>
  <Paragraphs>244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Trade Gothic LT Pro</vt:lpstr>
      <vt:lpstr>Trebuchet MS</vt:lpstr>
      <vt:lpstr>Office Theme</vt:lpstr>
      <vt:lpstr>Integrating GraphQL with Next.js for Efficient Data Fetching and Advanced React Techniques</vt:lpstr>
      <vt:lpstr>Table of Content</vt:lpstr>
      <vt:lpstr>Introduction</vt:lpstr>
      <vt:lpstr>Introduction (continued)</vt:lpstr>
      <vt:lpstr>Challenges in Healthcare Applications</vt:lpstr>
      <vt:lpstr>Aim &amp; Objectives</vt:lpstr>
      <vt:lpstr>Literature Review (GraphQL)</vt:lpstr>
      <vt:lpstr>Literature Review (Next.js)</vt:lpstr>
      <vt:lpstr>Research Methodology</vt:lpstr>
      <vt:lpstr>Research Methodology (continued)</vt:lpstr>
      <vt:lpstr>Solution Architecture</vt:lpstr>
      <vt:lpstr>Implementation (Healthcare Example)</vt:lpstr>
      <vt:lpstr>Results &amp; Discussion</vt:lpstr>
      <vt:lpstr>Results &amp; Discussion (continued)</vt:lpstr>
      <vt:lpstr>Conclusion</vt:lpstr>
      <vt:lpstr>Recommendations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K</dc:creator>
  <cp:lastModifiedBy>Vignesh S</cp:lastModifiedBy>
  <cp:revision>5</cp:revision>
  <dcterms:created xsi:type="dcterms:W3CDTF">2025-01-03T13:59:50Z</dcterms:created>
  <dcterms:modified xsi:type="dcterms:W3CDTF">2025-01-04T13:25:59Z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56665055-977f-4acd-9884-1bec8e5ad200_Enabled">
    <vt:lpwstr>true</vt:lpwstr>
  </property>
  <property fmtid="{D5CDD505-2E9C-101B-9397-08002B2CF9AE}" pid="4" name="MSIP_Label_56665055-977f-4acd-9884-1bec8e5ad200_SetDate">
    <vt:lpwstr>2025-01-04T12:07:14Z</vt:lpwstr>
  </property>
  <property fmtid="{D5CDD505-2E9C-101B-9397-08002B2CF9AE}" pid="5" name="MSIP_Label_56665055-977f-4acd-9884-1bec8e5ad200_Method">
    <vt:lpwstr>Standard</vt:lpwstr>
  </property>
  <property fmtid="{D5CDD505-2E9C-101B-9397-08002B2CF9AE}" pid="6" name="MSIP_Label_56665055-977f-4acd-9884-1bec8e5ad200_Name">
    <vt:lpwstr>Anyone ( Unrestricted )</vt:lpwstr>
  </property>
  <property fmtid="{D5CDD505-2E9C-101B-9397-08002B2CF9AE}" pid="7" name="MSIP_Label_56665055-977f-4acd-9884-1bec8e5ad200_SiteId">
    <vt:lpwstr>4e2c6054-71cb-48f1-bd6c-3a9705aca71b</vt:lpwstr>
  </property>
  <property fmtid="{D5CDD505-2E9C-101B-9397-08002B2CF9AE}" pid="8" name="MSIP_Label_56665055-977f-4acd-9884-1bec8e5ad200_ActionId">
    <vt:lpwstr>c63b91c6-975c-4cec-8e96-5e78e2b4aee8</vt:lpwstr>
  </property>
  <property fmtid="{D5CDD505-2E9C-101B-9397-08002B2CF9AE}" pid="9" name="MSIP_Label_56665055-977f-4acd-9884-1bec8e5ad200_ContentBits">
    <vt:lpwstr>3</vt:lpwstr>
  </property>
  <property fmtid="{D5CDD505-2E9C-101B-9397-08002B2CF9AE}" pid="10" name="ClassificationContentMarkingFooterLocations">
    <vt:lpwstr>Office Theme:22</vt:lpwstr>
  </property>
  <property fmtid="{D5CDD505-2E9C-101B-9397-08002B2CF9AE}" pid="11" name="ClassificationContentMarkingFooterText">
    <vt:lpwstr>Confidential - Oracle Restricted</vt:lpwstr>
  </property>
  <property fmtid="{D5CDD505-2E9C-101B-9397-08002B2CF9AE}" pid="12" name="ClassificationContentMarkingHeaderLocations">
    <vt:lpwstr>Office Theme:21</vt:lpwstr>
  </property>
  <property fmtid="{D5CDD505-2E9C-101B-9397-08002B2CF9AE}" pid="13" name="ClassificationContentMarkingHeaderText">
    <vt:lpwstr>Confidential - Oracle Restricted</vt:lpwstr>
  </property>
</Properties>
</file>