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72"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29219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280114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581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349979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7042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1491015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3273104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346501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44410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83222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342272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139060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86016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56947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10857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20951-5ED9-405D-B171-D6618A6E244D}" type="datetimeFigureOut">
              <a:rPr lang="en-IN" smtClean="0"/>
              <a:pPr/>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54B83-D041-4F7E-9EB6-A6211AC30FAD}" type="slidenum">
              <a:rPr lang="en-IN" smtClean="0"/>
              <a:pPr/>
              <a:t>‹#›</a:t>
            </a:fld>
            <a:endParaRPr lang="en-IN"/>
          </a:p>
        </p:txBody>
      </p:sp>
    </p:spTree>
    <p:extLst>
      <p:ext uri="{BB962C8B-B14F-4D97-AF65-F5344CB8AC3E}">
        <p14:creationId xmlns:p14="http://schemas.microsoft.com/office/powerpoint/2010/main" val="119496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820951-5ED9-405D-B171-D6618A6E244D}" type="datetimeFigureOut">
              <a:rPr lang="en-IN" smtClean="0"/>
              <a:pPr/>
              <a:t>27-06-2023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A54B83-D041-4F7E-9EB6-A6211AC30FAD}" type="slidenum">
              <a:rPr lang="en-IN" smtClean="0"/>
              <a:pPr/>
              <a:t>‹#›</a:t>
            </a:fld>
            <a:endParaRPr lang="en-IN"/>
          </a:p>
        </p:txBody>
      </p:sp>
    </p:spTree>
    <p:extLst>
      <p:ext uri="{BB962C8B-B14F-4D97-AF65-F5344CB8AC3E}">
        <p14:creationId xmlns:p14="http://schemas.microsoft.com/office/powerpoint/2010/main" val="1184517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7.xml"/><Relationship Id="rId6" Type="http://schemas.openxmlformats.org/officeDocument/2006/relationships/hyperlink" Target="https://www.python.com/" TargetMode="External"/><Relationship Id="rId5" Type="http://schemas.openxmlformats.org/officeDocument/2006/relationships/hyperlink" Target="https://www.geeksforgeeks.org/file-handling-c-classes/?ref=lbp" TargetMode="External"/><Relationship Id="rId4" Type="http://schemas.openxmlformats.org/officeDocument/2006/relationships/hyperlink" Target="https://github.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23A4-6C66-2262-271E-D7287620F1B5}"/>
              </a:ext>
            </a:extLst>
          </p:cNvPr>
          <p:cNvSpPr>
            <a:spLocks noGrp="1"/>
          </p:cNvSpPr>
          <p:nvPr>
            <p:ph type="ctrTitle"/>
          </p:nvPr>
        </p:nvSpPr>
        <p:spPr>
          <a:xfrm>
            <a:off x="-461639" y="701335"/>
            <a:ext cx="11336784" cy="601572"/>
          </a:xfrm>
        </p:spPr>
        <p:txBody>
          <a:bodyPr/>
          <a:lstStyle/>
          <a:p>
            <a:pPr algn="ctr"/>
            <a:r>
              <a:rPr lang="en-US" sz="2800" dirty="0">
                <a:latin typeface="Arial Black" panose="020B0A04020102020204" pitchFamily="34" charset="0"/>
              </a:rPr>
              <a:t>DON BOSCO INSITITUTE OF TECHNOLOGY</a:t>
            </a:r>
            <a:endParaRPr lang="en-IN" sz="2800" dirty="0">
              <a:latin typeface="Arial Black" panose="020B0A04020102020204" pitchFamily="34" charset="0"/>
            </a:endParaRPr>
          </a:p>
        </p:txBody>
      </p:sp>
      <p:sp>
        <p:nvSpPr>
          <p:cNvPr id="3" name="Subtitle 2">
            <a:extLst>
              <a:ext uri="{FF2B5EF4-FFF2-40B4-BE49-F238E27FC236}">
                <a16:creationId xmlns:a16="http://schemas.microsoft.com/office/drawing/2014/main" id="{0FFC4D11-6C67-856E-B8F8-FDE427FA615F}"/>
              </a:ext>
            </a:extLst>
          </p:cNvPr>
          <p:cNvSpPr>
            <a:spLocks noGrp="1"/>
          </p:cNvSpPr>
          <p:nvPr>
            <p:ph type="subTitle" idx="1"/>
          </p:nvPr>
        </p:nvSpPr>
        <p:spPr>
          <a:xfrm>
            <a:off x="1578089" y="3524436"/>
            <a:ext cx="7766936" cy="381739"/>
          </a:xfrm>
        </p:spPr>
        <p:txBody>
          <a:bodyPr>
            <a:noAutofit/>
          </a:bodyPr>
          <a:lstStyle/>
          <a:p>
            <a:pPr algn="ctr"/>
            <a:r>
              <a:rPr lang="en-US" sz="2800" b="1" dirty="0">
                <a:solidFill>
                  <a:schemeClr val="accent3">
                    <a:lumMod val="75000"/>
                  </a:schemeClr>
                </a:solidFill>
                <a:latin typeface="Arial" panose="020B0604020202020204" pitchFamily="34" charset="0"/>
                <a:cs typeface="Arial" panose="020B0604020202020204" pitchFamily="34" charset="0"/>
              </a:rPr>
              <a:t>DIGITAL IMAGE PROCEESING</a:t>
            </a:r>
          </a:p>
          <a:p>
            <a:pPr algn="ctr"/>
            <a:endParaRPr lang="en-IN" sz="2800" b="1" dirty="0">
              <a:solidFill>
                <a:schemeClr val="accent3">
                  <a:lumMod val="75000"/>
                </a:schemeClr>
              </a:solidFill>
              <a:latin typeface="Arial" panose="020B0604020202020204" pitchFamily="34" charset="0"/>
              <a:cs typeface="Arial" panose="020B0604020202020204" pitchFamily="34" charset="0"/>
            </a:endParaRPr>
          </a:p>
        </p:txBody>
      </p:sp>
      <p:pic>
        <p:nvPicPr>
          <p:cNvPr id="4" name="image2.jpeg">
            <a:extLst>
              <a:ext uri="{FF2B5EF4-FFF2-40B4-BE49-F238E27FC236}">
                <a16:creationId xmlns:a16="http://schemas.microsoft.com/office/drawing/2014/main" id="{819752BB-E09C-E48E-15AB-5C143022C887}"/>
              </a:ext>
            </a:extLst>
          </p:cNvPr>
          <p:cNvPicPr>
            <a:picLocks noChangeAspect="1"/>
          </p:cNvPicPr>
          <p:nvPr/>
        </p:nvPicPr>
        <p:blipFill>
          <a:blip r:embed="rId2" cstate="print"/>
          <a:stretch>
            <a:fillRect/>
          </a:stretch>
        </p:blipFill>
        <p:spPr>
          <a:xfrm>
            <a:off x="4323426" y="1609454"/>
            <a:ext cx="1997476" cy="1466393"/>
          </a:xfrm>
          <a:prstGeom prst="rect">
            <a:avLst/>
          </a:prstGeom>
        </p:spPr>
      </p:pic>
      <p:sp>
        <p:nvSpPr>
          <p:cNvPr id="6" name="TextBox 5">
            <a:extLst>
              <a:ext uri="{FF2B5EF4-FFF2-40B4-BE49-F238E27FC236}">
                <a16:creationId xmlns:a16="http://schemas.microsoft.com/office/drawing/2014/main" id="{A3A7FD09-3D9F-5204-8D75-CCB63ABE6BD4}"/>
              </a:ext>
            </a:extLst>
          </p:cNvPr>
          <p:cNvSpPr txBox="1"/>
          <p:nvPr/>
        </p:nvSpPr>
        <p:spPr>
          <a:xfrm>
            <a:off x="2147965" y="4354764"/>
            <a:ext cx="6343094" cy="1200329"/>
          </a:xfrm>
          <a:prstGeom prst="rect">
            <a:avLst/>
          </a:prstGeom>
          <a:noFill/>
        </p:spPr>
        <p:txBody>
          <a:bodyPr wrap="square">
            <a:spAutoFit/>
          </a:bodyPr>
          <a:lstStyle/>
          <a:p>
            <a:pPr marL="466725" marR="443865" algn="ctr">
              <a:spcAft>
                <a:spcPts val="0"/>
              </a:spcAft>
            </a:pPr>
            <a:r>
              <a:rPr lang="en-US" sz="1800" b="1" dirty="0">
                <a:effectLst/>
                <a:latin typeface="Times New Roman" panose="02020603050405020304" pitchFamily="18" charset="0"/>
                <a:ea typeface="Times New Roman" panose="02020603050405020304" pitchFamily="18" charset="0"/>
              </a:rPr>
              <a:t>Under</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Guidance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p>
          <a:p>
            <a:pPr marL="466725" marR="443865" algn="ctr">
              <a:spcAft>
                <a:spcPts val="0"/>
              </a:spcAft>
            </a:pPr>
            <a:r>
              <a:rPr lang="en-US" b="1" dirty="0">
                <a:latin typeface="Times New Roman" panose="02020603050405020304" pitchFamily="18" charset="0"/>
                <a:ea typeface="Times New Roman" panose="02020603050405020304" pitchFamily="18" charset="0"/>
              </a:rPr>
              <a:t>Manu K.S</a:t>
            </a:r>
            <a:endParaRPr lang="en-IN" dirty="0">
              <a:latin typeface="Times New Roman" panose="02020603050405020304" pitchFamily="18" charset="0"/>
              <a:ea typeface="Times New Roman" panose="02020603050405020304" pitchFamily="18" charset="0"/>
            </a:endParaRPr>
          </a:p>
          <a:p>
            <a:pPr marL="466725" marR="443865" algn="ctr">
              <a:spcAft>
                <a:spcPts val="0"/>
              </a:spcAft>
            </a:pPr>
            <a:r>
              <a:rPr lang="en-US" dirty="0">
                <a:solidFill>
                  <a:srgbClr val="2E5395"/>
                </a:solidFill>
                <a:latin typeface="Times New Roman" panose="02020603050405020304" pitchFamily="18" charset="0"/>
                <a:ea typeface="Times New Roman" panose="02020603050405020304" pitchFamily="18" charset="0"/>
              </a:rPr>
              <a:t>Assistant Professor</a:t>
            </a:r>
          </a:p>
          <a:p>
            <a:pPr marL="466725" marR="443865" algn="ctr">
              <a:spcAft>
                <a:spcPts val="0"/>
              </a:spcAft>
            </a:pPr>
            <a:r>
              <a:rPr lang="en-US" sz="1800" dirty="0">
                <a:solidFill>
                  <a:srgbClr val="4471C4"/>
                </a:solidFill>
                <a:effectLst/>
                <a:latin typeface="Times New Roman" panose="02020603050405020304" pitchFamily="18" charset="0"/>
                <a:ea typeface="Times New Roman" panose="02020603050405020304" pitchFamily="18" charset="0"/>
              </a:rPr>
              <a:t>Department</a:t>
            </a:r>
            <a:r>
              <a:rPr lang="en-US" sz="1800" spc="-10" dirty="0">
                <a:solidFill>
                  <a:srgbClr val="4471C4"/>
                </a:solidFill>
                <a:effectLst/>
                <a:latin typeface="Times New Roman" panose="02020603050405020304" pitchFamily="18" charset="0"/>
                <a:ea typeface="Times New Roman" panose="02020603050405020304" pitchFamily="18" charset="0"/>
              </a:rPr>
              <a:t> </a:t>
            </a:r>
            <a:r>
              <a:rPr lang="en-US" sz="1800" dirty="0">
                <a:solidFill>
                  <a:srgbClr val="4471C4"/>
                </a:solidFill>
                <a:effectLst/>
                <a:latin typeface="Times New Roman" panose="02020603050405020304" pitchFamily="18" charset="0"/>
                <a:ea typeface="Times New Roman" panose="02020603050405020304" pitchFamily="18" charset="0"/>
              </a:rPr>
              <a:t>of</a:t>
            </a:r>
            <a:r>
              <a:rPr lang="en-US" sz="1800" spc="-45" dirty="0">
                <a:solidFill>
                  <a:srgbClr val="4471C4"/>
                </a:solidFill>
                <a:effectLst/>
                <a:latin typeface="Times New Roman" panose="02020603050405020304" pitchFamily="18" charset="0"/>
                <a:ea typeface="Times New Roman" panose="02020603050405020304" pitchFamily="18" charset="0"/>
              </a:rPr>
              <a:t> Artificial </a:t>
            </a:r>
            <a:r>
              <a:rPr lang="en-US" sz="1800" spc="-45" dirty="0" err="1">
                <a:solidFill>
                  <a:srgbClr val="4471C4"/>
                </a:solidFill>
                <a:effectLst/>
                <a:latin typeface="Times New Roman" panose="02020603050405020304" pitchFamily="18" charset="0"/>
                <a:ea typeface="Times New Roman" panose="02020603050405020304" pitchFamily="18" charset="0"/>
              </a:rPr>
              <a:t>Inteligence</a:t>
            </a:r>
            <a:r>
              <a:rPr lang="en-US" sz="1800" spc="-45" dirty="0">
                <a:solidFill>
                  <a:srgbClr val="4471C4"/>
                </a:solidFill>
                <a:effectLst/>
                <a:latin typeface="Times New Roman" panose="02020603050405020304" pitchFamily="18" charset="0"/>
                <a:ea typeface="Times New Roman" panose="02020603050405020304" pitchFamily="18" charset="0"/>
              </a:rPr>
              <a:t> A</a:t>
            </a:r>
            <a:r>
              <a:rPr lang="en-US" spc="-45" dirty="0">
                <a:solidFill>
                  <a:srgbClr val="4471C4"/>
                </a:solidFill>
                <a:latin typeface="Times New Roman" panose="02020603050405020304" pitchFamily="18" charset="0"/>
                <a:ea typeface="Times New Roman" panose="02020603050405020304" pitchFamily="18" charset="0"/>
              </a:rPr>
              <a:t>nd Machine Learning</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675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13202-6A95-AD16-5E6C-05980B4D0E01}"/>
              </a:ext>
            </a:extLst>
          </p:cNvPr>
          <p:cNvSpPr txBox="1"/>
          <p:nvPr/>
        </p:nvSpPr>
        <p:spPr>
          <a:xfrm>
            <a:off x="1202924" y="920604"/>
            <a:ext cx="7364027" cy="1938992"/>
          </a:xfrm>
          <a:prstGeom prst="rect">
            <a:avLst/>
          </a:prstGeom>
          <a:noFill/>
        </p:spPr>
        <p:txBody>
          <a:bodyPr wrap="square">
            <a:spAutoFit/>
          </a:bodyPr>
          <a:lstStyle/>
          <a:p>
            <a:r>
              <a:rPr lang="en-IN" sz="6000" dirty="0">
                <a:solidFill>
                  <a:srgbClr val="7030A0"/>
                </a:solidFill>
              </a:rPr>
              <a:t>FACE MASK DETECTION</a:t>
            </a:r>
          </a:p>
        </p:txBody>
      </p:sp>
      <p:sp>
        <p:nvSpPr>
          <p:cNvPr id="5" name="TextBox 4">
            <a:extLst>
              <a:ext uri="{FF2B5EF4-FFF2-40B4-BE49-F238E27FC236}">
                <a16:creationId xmlns:a16="http://schemas.microsoft.com/office/drawing/2014/main" id="{7025E005-CBAE-9325-9F86-6891ED013412}"/>
              </a:ext>
            </a:extLst>
          </p:cNvPr>
          <p:cNvSpPr txBox="1"/>
          <p:nvPr/>
        </p:nvSpPr>
        <p:spPr>
          <a:xfrm>
            <a:off x="1140779" y="3129352"/>
            <a:ext cx="7816789" cy="2308324"/>
          </a:xfrm>
          <a:prstGeom prst="rect">
            <a:avLst/>
          </a:prstGeom>
          <a:noFill/>
        </p:spPr>
        <p:txBody>
          <a:bodyPr wrap="square">
            <a:spAutoFit/>
          </a:bodyPr>
          <a:lstStyle/>
          <a:p>
            <a:r>
              <a:rPr lang="en-IN" sz="4800" dirty="0">
                <a:solidFill>
                  <a:schemeClr val="accent1"/>
                </a:solidFill>
              </a:rPr>
              <a:t>Developed by:</a:t>
            </a:r>
          </a:p>
          <a:p>
            <a:r>
              <a:rPr lang="en-IN" sz="4800" dirty="0">
                <a:solidFill>
                  <a:schemeClr val="accent1">
                    <a:lumMod val="60000"/>
                    <a:lumOff val="40000"/>
                  </a:schemeClr>
                </a:solidFill>
              </a:rPr>
              <a:t>ABHISHEK. G.J(1DB20CI001)</a:t>
            </a:r>
          </a:p>
          <a:p>
            <a:r>
              <a:rPr lang="en-IN" sz="4800" dirty="0">
                <a:solidFill>
                  <a:schemeClr val="accent1">
                    <a:lumMod val="60000"/>
                    <a:lumOff val="40000"/>
                  </a:schemeClr>
                </a:solidFill>
              </a:rPr>
              <a:t>MANU.N(1DB20CI023)</a:t>
            </a:r>
          </a:p>
        </p:txBody>
      </p:sp>
    </p:spTree>
    <p:extLst>
      <p:ext uri="{BB962C8B-B14F-4D97-AF65-F5344CB8AC3E}">
        <p14:creationId xmlns:p14="http://schemas.microsoft.com/office/powerpoint/2010/main" val="57550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F2BAE6-C4AA-D403-CB12-13F8F0E46304}"/>
              </a:ext>
            </a:extLst>
          </p:cNvPr>
          <p:cNvSpPr txBox="1"/>
          <p:nvPr/>
        </p:nvSpPr>
        <p:spPr>
          <a:xfrm>
            <a:off x="1273946" y="831827"/>
            <a:ext cx="6098958" cy="584775"/>
          </a:xfrm>
          <a:prstGeom prst="rect">
            <a:avLst/>
          </a:prstGeom>
          <a:noFill/>
        </p:spPr>
        <p:txBody>
          <a:bodyPr wrap="square">
            <a:spAutoFit/>
          </a:bodyPr>
          <a:lstStyle/>
          <a:p>
            <a:r>
              <a:rPr lang="en-US" sz="3200" dirty="0">
                <a:solidFill>
                  <a:srgbClr val="7030A0"/>
                </a:solidFill>
                <a:latin typeface="Verdana" panose="020B0604030504040204" pitchFamily="34" charset="0"/>
                <a:ea typeface="Verdana" panose="020B0604030504040204" pitchFamily="34" charset="0"/>
              </a:rPr>
              <a:t>INDEX</a:t>
            </a:r>
            <a:endParaRPr lang="en-IN" sz="3200" dirty="0">
              <a:solidFill>
                <a:srgbClr val="7030A0"/>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D42EA9B5-855D-EEC0-AF17-4496E783F9E4}"/>
              </a:ext>
            </a:extLst>
          </p:cNvPr>
          <p:cNvSpPr txBox="1"/>
          <p:nvPr/>
        </p:nvSpPr>
        <p:spPr>
          <a:xfrm>
            <a:off x="1273946" y="1703553"/>
            <a:ext cx="8473736" cy="2677656"/>
          </a:xfrm>
          <a:prstGeom prst="rect">
            <a:avLst/>
          </a:prstGeom>
          <a:noFill/>
        </p:spPr>
        <p:txBody>
          <a:bodyPr wrap="square">
            <a:spAutoFit/>
          </a:bodyPr>
          <a:lstStyle/>
          <a:p>
            <a:pPr marL="457200" indent="-457200">
              <a:buFont typeface="Wingdings" panose="05000000000000000000" pitchFamily="2" charset="2"/>
              <a:buChar char="q"/>
            </a:pPr>
            <a:r>
              <a:rPr lang="en-US" sz="2800" dirty="0">
                <a:solidFill>
                  <a:schemeClr val="accent1"/>
                </a:solidFill>
                <a:latin typeface="Calibri" panose="020F0502020204030204" pitchFamily="34" charset="0"/>
                <a:cs typeface="Calibri" panose="020F0502020204030204" pitchFamily="34" charset="0"/>
              </a:rPr>
              <a:t>INTRODUCTION</a:t>
            </a:r>
          </a:p>
          <a:p>
            <a:pPr marL="457200" indent="-457200">
              <a:buFont typeface="Wingdings" panose="05000000000000000000" pitchFamily="2" charset="2"/>
              <a:buChar char="q"/>
            </a:pPr>
            <a:r>
              <a:rPr lang="en-US" sz="2800" dirty="0">
                <a:solidFill>
                  <a:schemeClr val="accent1"/>
                </a:solidFill>
                <a:latin typeface="Calibri" panose="020F0502020204030204" pitchFamily="34" charset="0"/>
                <a:cs typeface="Calibri" panose="020F0502020204030204" pitchFamily="34" charset="0"/>
              </a:rPr>
              <a:t>EXISTING SYSTEM</a:t>
            </a:r>
          </a:p>
          <a:p>
            <a:pPr marL="457200" indent="-457200">
              <a:buFont typeface="Wingdings" panose="05000000000000000000" pitchFamily="2" charset="2"/>
              <a:buChar char="q"/>
            </a:pPr>
            <a:r>
              <a:rPr lang="en-US" sz="2800" dirty="0">
                <a:solidFill>
                  <a:schemeClr val="accent1"/>
                </a:solidFill>
                <a:latin typeface="Calibri" panose="020F0502020204030204" pitchFamily="34" charset="0"/>
                <a:cs typeface="Calibri" panose="020F0502020204030204" pitchFamily="34" charset="0"/>
              </a:rPr>
              <a:t>SYSTEM REQUIREMENTS</a:t>
            </a:r>
          </a:p>
          <a:p>
            <a:pPr marL="457200" indent="-457200">
              <a:buFont typeface="Wingdings" panose="05000000000000000000" pitchFamily="2" charset="2"/>
              <a:buChar char="q"/>
            </a:pPr>
            <a:r>
              <a:rPr lang="en-US" sz="2800" dirty="0">
                <a:solidFill>
                  <a:schemeClr val="accent1"/>
                </a:solidFill>
                <a:latin typeface="Calibri" panose="020F0502020204030204" pitchFamily="34" charset="0"/>
                <a:cs typeface="Calibri" panose="020F0502020204030204" pitchFamily="34" charset="0"/>
              </a:rPr>
              <a:t>SNAPSHOTS</a:t>
            </a:r>
          </a:p>
          <a:p>
            <a:pPr marL="457200" indent="-457200">
              <a:buFont typeface="Wingdings" panose="05000000000000000000" pitchFamily="2" charset="2"/>
              <a:buChar char="q"/>
            </a:pPr>
            <a:r>
              <a:rPr lang="en-US" sz="2800" dirty="0">
                <a:solidFill>
                  <a:schemeClr val="accent1"/>
                </a:solidFill>
                <a:latin typeface="Calibri" panose="020F0502020204030204" pitchFamily="34" charset="0"/>
                <a:cs typeface="Calibri" panose="020F0502020204030204" pitchFamily="34" charset="0"/>
              </a:rPr>
              <a:t>CONCLUSION</a:t>
            </a:r>
          </a:p>
          <a:p>
            <a:pPr marL="457200" indent="-457200">
              <a:buFont typeface="Wingdings" panose="05000000000000000000" pitchFamily="2" charset="2"/>
              <a:buChar char="q"/>
            </a:pPr>
            <a:r>
              <a:rPr lang="en-US" sz="2800" dirty="0">
                <a:solidFill>
                  <a:schemeClr val="accent1"/>
                </a:solidFill>
                <a:latin typeface="Calibri" panose="020F0502020204030204" pitchFamily="34" charset="0"/>
                <a:cs typeface="Calibri" panose="020F0502020204030204" pitchFamily="34" charset="0"/>
              </a:rPr>
              <a:t>REFERENCES</a:t>
            </a:r>
            <a:endParaRPr lang="en-IN" sz="28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66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DFEC0-17B5-4B1F-F63F-700ED45E4666}"/>
              </a:ext>
            </a:extLst>
          </p:cNvPr>
          <p:cNvSpPr txBox="1"/>
          <p:nvPr/>
        </p:nvSpPr>
        <p:spPr>
          <a:xfrm>
            <a:off x="1087516" y="609885"/>
            <a:ext cx="6098958" cy="646331"/>
          </a:xfrm>
          <a:prstGeom prst="rect">
            <a:avLst/>
          </a:prstGeom>
          <a:noFill/>
        </p:spPr>
        <p:txBody>
          <a:bodyPr wrap="square">
            <a:spAutoFit/>
          </a:bodyPr>
          <a:lstStyle/>
          <a:p>
            <a:r>
              <a:rPr lang="en-US" sz="3600" dirty="0">
                <a:solidFill>
                  <a:srgbClr val="7030A0"/>
                </a:solidFill>
              </a:rPr>
              <a:t>Introduction</a:t>
            </a:r>
            <a:endParaRPr lang="en-IN" sz="3600" dirty="0">
              <a:solidFill>
                <a:srgbClr val="7030A0"/>
              </a:solidFill>
            </a:endParaRPr>
          </a:p>
        </p:txBody>
      </p:sp>
      <p:sp>
        <p:nvSpPr>
          <p:cNvPr id="5" name="TextBox 4">
            <a:extLst>
              <a:ext uri="{FF2B5EF4-FFF2-40B4-BE49-F238E27FC236}">
                <a16:creationId xmlns:a16="http://schemas.microsoft.com/office/drawing/2014/main" id="{9CDA4818-EB97-A310-F13E-8A7B21DE8A6A}"/>
              </a:ext>
            </a:extLst>
          </p:cNvPr>
          <p:cNvSpPr txBox="1"/>
          <p:nvPr/>
        </p:nvSpPr>
        <p:spPr>
          <a:xfrm>
            <a:off x="1154098" y="1719477"/>
            <a:ext cx="8291742" cy="3416320"/>
          </a:xfrm>
          <a:prstGeom prst="rect">
            <a:avLst/>
          </a:prstGeom>
          <a:noFill/>
        </p:spPr>
        <p:txBody>
          <a:bodyPr wrap="square">
            <a:spAutoFit/>
          </a:bodyPr>
          <a:lstStyle/>
          <a:p>
            <a:pPr marL="285750" indent="-285750">
              <a:buFont typeface="Wingdings" panose="05000000000000000000" pitchFamily="2" charset="2"/>
              <a:buChar char="Ø"/>
            </a:pPr>
            <a:r>
              <a:rPr lang="en-US" dirty="0"/>
              <a:t>The Face Mask Detection project is an application of computer vision and deep learning techniques that aims to automatically detect whether individuals in images or video frames are wearing face masks or not. The project addresses the need for enforcing face mask usage in public spaces, especially during times of public health concerns such as the COVID-19 pandemic. </a:t>
            </a:r>
          </a:p>
          <a:p>
            <a:pPr marL="285750" indent="-285750">
              <a:buFont typeface="Wingdings" panose="05000000000000000000" pitchFamily="2" charset="2"/>
              <a:buChar char="Ø"/>
            </a:pPr>
            <a:r>
              <a:rPr lang="en-US" dirty="0"/>
              <a:t>Gathering a diverse dataset of images or video samples that include individuals both wearing and not wearing masks. This dataset is used for training and evaluation.</a:t>
            </a:r>
          </a:p>
          <a:p>
            <a:pPr marL="285750" indent="-285750">
              <a:buFont typeface="Wingdings" panose="05000000000000000000" pitchFamily="2" charset="2"/>
              <a:buChar char="Ø"/>
            </a:pPr>
            <a:r>
              <a:rPr lang="en-US" dirty="0"/>
              <a:t> Performing necessary preprocessing steps on the collected data, such as resizing images, normalizing pixel values, and augmenting the dataset through techniques like rotation, flipping, or adding noise</a:t>
            </a:r>
          </a:p>
        </p:txBody>
      </p:sp>
    </p:spTree>
    <p:extLst>
      <p:ext uri="{BB962C8B-B14F-4D97-AF65-F5344CB8AC3E}">
        <p14:creationId xmlns:p14="http://schemas.microsoft.com/office/powerpoint/2010/main" val="385479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F1F35-CCDD-A90B-E15C-A1ACCEA59B04}"/>
              </a:ext>
            </a:extLst>
          </p:cNvPr>
          <p:cNvSpPr txBox="1"/>
          <p:nvPr/>
        </p:nvSpPr>
        <p:spPr>
          <a:xfrm>
            <a:off x="1189608" y="1997839"/>
            <a:ext cx="7834543" cy="3970318"/>
          </a:xfrm>
          <a:prstGeom prst="rect">
            <a:avLst/>
          </a:prstGeom>
          <a:noFill/>
        </p:spPr>
        <p:txBody>
          <a:bodyPr wrap="square">
            <a:spAutoFit/>
          </a:bodyPr>
          <a:lstStyle/>
          <a:p>
            <a:pPr algn="just"/>
            <a:r>
              <a:rPr lang="en-US" dirty="0"/>
              <a:t>In the field of digital image processing, there are several existing approaches and techniques that can be used for face mask detection in images. Here are a few commonly employed methods:</a:t>
            </a:r>
          </a:p>
          <a:p>
            <a:pPr marL="285750" indent="-285750" algn="just">
              <a:buFont typeface="Arial" panose="020B0604020202020204" pitchFamily="34" charset="0"/>
              <a:buChar char="•"/>
            </a:pPr>
            <a:r>
              <a:rPr lang="en-US" dirty="0"/>
              <a:t>    </a:t>
            </a:r>
            <a:r>
              <a:rPr lang="en-US" dirty="0" err="1"/>
              <a:t>Haar</a:t>
            </a:r>
            <a:r>
              <a:rPr lang="en-US" dirty="0"/>
              <a:t> cascades are a popular technique for object detection, including face detection. By training a cascade classifier with positive and negative samples, it can be used to identify faces in images. To detect face masks, additional training can be performed using positive samples of faces with masks and negative samples of faces without masks.</a:t>
            </a:r>
          </a:p>
          <a:p>
            <a:pPr marL="285750" indent="-285750" algn="just">
              <a:buFont typeface="Arial" panose="020B0604020202020204" pitchFamily="34" charset="0"/>
              <a:buChar char="•"/>
            </a:pPr>
            <a:r>
              <a:rPr lang="en-US" dirty="0"/>
              <a:t>Deep learning techniques, particularly convolutional neural networks (CNNs), have shown promising results in face mask detection. By training a CNN model with a large dataset of labeled images containing faces with and without masks, the model can learn to classify the presence of masks accurately.</a:t>
            </a:r>
            <a:endParaRPr lang="en-IN" dirty="0"/>
          </a:p>
        </p:txBody>
      </p:sp>
      <p:sp>
        <p:nvSpPr>
          <p:cNvPr id="5" name="TextBox 4">
            <a:extLst>
              <a:ext uri="{FF2B5EF4-FFF2-40B4-BE49-F238E27FC236}">
                <a16:creationId xmlns:a16="http://schemas.microsoft.com/office/drawing/2014/main" id="{898C2271-D698-BBA0-4A16-4B3E38CEF1F3}"/>
              </a:ext>
            </a:extLst>
          </p:cNvPr>
          <p:cNvSpPr txBox="1"/>
          <p:nvPr/>
        </p:nvSpPr>
        <p:spPr>
          <a:xfrm>
            <a:off x="1189608" y="858460"/>
            <a:ext cx="6098958" cy="646331"/>
          </a:xfrm>
          <a:prstGeom prst="rect">
            <a:avLst/>
          </a:prstGeom>
          <a:noFill/>
        </p:spPr>
        <p:txBody>
          <a:bodyPr wrap="square">
            <a:spAutoFit/>
          </a:bodyPr>
          <a:lstStyle/>
          <a:p>
            <a:r>
              <a:rPr lang="en-IN" sz="3600" dirty="0">
                <a:solidFill>
                  <a:schemeClr val="accent1"/>
                </a:solidFill>
              </a:rPr>
              <a:t>Existing system</a:t>
            </a:r>
          </a:p>
        </p:txBody>
      </p:sp>
    </p:spTree>
    <p:extLst>
      <p:ext uri="{BB962C8B-B14F-4D97-AF65-F5344CB8AC3E}">
        <p14:creationId xmlns:p14="http://schemas.microsoft.com/office/powerpoint/2010/main" val="354071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C6213-8471-A747-5C5A-523711CC6E7D}"/>
              </a:ext>
            </a:extLst>
          </p:cNvPr>
          <p:cNvSpPr txBox="1"/>
          <p:nvPr/>
        </p:nvSpPr>
        <p:spPr>
          <a:xfrm>
            <a:off x="1202925" y="2257549"/>
            <a:ext cx="6098958" cy="3046988"/>
          </a:xfrm>
          <a:prstGeom prst="rect">
            <a:avLst/>
          </a:prstGeom>
          <a:noFill/>
        </p:spPr>
        <p:txBody>
          <a:bodyPr wrap="square">
            <a:spAutoFit/>
          </a:bodyPr>
          <a:lstStyle/>
          <a:p>
            <a:r>
              <a:rPr lang="en-IN" sz="2400" dirty="0">
                <a:solidFill>
                  <a:schemeClr val="accent1"/>
                </a:solidFill>
              </a:rPr>
              <a:t>SOFTWARE REQUIREMENTS </a:t>
            </a:r>
          </a:p>
          <a:p>
            <a:r>
              <a:rPr lang="en-IN" sz="2400" dirty="0"/>
              <a:t>Programming Language: Python </a:t>
            </a:r>
          </a:p>
          <a:p>
            <a:r>
              <a:rPr lang="en-IN" sz="2400" dirty="0"/>
              <a:t>Software used: Visual Studio </a:t>
            </a:r>
          </a:p>
          <a:p>
            <a:endParaRPr lang="en-IN" sz="2400" dirty="0"/>
          </a:p>
          <a:p>
            <a:r>
              <a:rPr lang="en-IN" sz="2400" dirty="0">
                <a:solidFill>
                  <a:schemeClr val="accent1"/>
                </a:solidFill>
              </a:rPr>
              <a:t>HARDWARE REQUIREMENTS </a:t>
            </a:r>
          </a:p>
          <a:p>
            <a:r>
              <a:rPr lang="en-IN" sz="2400" dirty="0"/>
              <a:t>RAM: 8 GB RAM or above </a:t>
            </a:r>
          </a:p>
          <a:p>
            <a:r>
              <a:rPr lang="en-IN" sz="2400" dirty="0"/>
              <a:t>Processor: Intel Core i3</a:t>
            </a:r>
          </a:p>
          <a:p>
            <a:r>
              <a:rPr lang="en-IN" sz="2400" dirty="0"/>
              <a:t>Operating System: Windows  </a:t>
            </a:r>
          </a:p>
        </p:txBody>
      </p:sp>
      <p:sp>
        <p:nvSpPr>
          <p:cNvPr id="5" name="TextBox 4">
            <a:extLst>
              <a:ext uri="{FF2B5EF4-FFF2-40B4-BE49-F238E27FC236}">
                <a16:creationId xmlns:a16="http://schemas.microsoft.com/office/drawing/2014/main" id="{6E5EDEA5-9C35-B39B-274F-C9B566BC44BA}"/>
              </a:ext>
            </a:extLst>
          </p:cNvPr>
          <p:cNvSpPr txBox="1"/>
          <p:nvPr/>
        </p:nvSpPr>
        <p:spPr>
          <a:xfrm>
            <a:off x="1202925" y="734172"/>
            <a:ext cx="6098958" cy="646331"/>
          </a:xfrm>
          <a:prstGeom prst="rect">
            <a:avLst/>
          </a:prstGeom>
          <a:noFill/>
        </p:spPr>
        <p:txBody>
          <a:bodyPr wrap="square">
            <a:spAutoFit/>
          </a:bodyPr>
          <a:lstStyle/>
          <a:p>
            <a:r>
              <a:rPr lang="en-IN" sz="3600" dirty="0">
                <a:solidFill>
                  <a:schemeClr val="accent1"/>
                </a:solidFill>
              </a:rPr>
              <a:t>SYSTEM REQUIREMENTS</a:t>
            </a:r>
          </a:p>
        </p:txBody>
      </p:sp>
    </p:spTree>
    <p:extLst>
      <p:ext uri="{BB962C8B-B14F-4D97-AF65-F5344CB8AC3E}">
        <p14:creationId xmlns:p14="http://schemas.microsoft.com/office/powerpoint/2010/main" val="41189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D4A7B-1DAC-72F1-3CC5-0591B2347923}"/>
              </a:ext>
            </a:extLst>
          </p:cNvPr>
          <p:cNvSpPr txBox="1"/>
          <p:nvPr/>
        </p:nvSpPr>
        <p:spPr>
          <a:xfrm>
            <a:off x="781232" y="1060908"/>
            <a:ext cx="8629095" cy="3015184"/>
          </a:xfrm>
          <a:prstGeom prst="rect">
            <a:avLst/>
          </a:prstGeom>
          <a:noFill/>
        </p:spPr>
        <p:txBody>
          <a:bodyPr wrap="square">
            <a:spAutoFit/>
          </a:bodyPr>
          <a:lstStyle/>
          <a:p>
            <a:pPr marL="349250" marR="74930" indent="-285750" algn="just">
              <a:lnSpc>
                <a:spcPct val="150000"/>
              </a:lnSpc>
              <a:spcBef>
                <a:spcPts val="45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In conclusion, face mask detection in digital image processing projects has emerged as a vital application in the context of public health and safety. By leveraging techniques from computer vision and deep learning, these projects aim to automatically identify and classify individuals wearing face masks in images or video frames.</a:t>
            </a:r>
          </a:p>
          <a:p>
            <a:pPr marL="349250" marR="74930" indent="-285750" algn="just">
              <a:lnSpc>
                <a:spcPct val="150000"/>
              </a:lnSpc>
              <a:spcBef>
                <a:spcPts val="450"/>
              </a:spcBef>
              <a:spcAft>
                <a:spcPts val="0"/>
              </a:spcAft>
              <a:buFont typeface="Wingdings" panose="05000000000000000000" pitchFamily="2" charset="2"/>
              <a:buChar char="Ø"/>
            </a:pPr>
            <a:r>
              <a:rPr lang="en-US" sz="1800" dirty="0">
                <a:effectLst/>
                <a:latin typeface="Times New Roman" pitchFamily="18" charset="0"/>
                <a:ea typeface="Times New Roman" panose="02020603050405020304" pitchFamily="18" charset="0"/>
                <a:cs typeface="Times New Roman" pitchFamily="18" charset="0"/>
              </a:rPr>
              <a:t>Through the use of various methodologies such as </a:t>
            </a:r>
            <a:r>
              <a:rPr lang="en-US" sz="1800" dirty="0" err="1">
                <a:effectLst/>
                <a:latin typeface="Times New Roman" pitchFamily="18" charset="0"/>
                <a:ea typeface="Times New Roman" panose="02020603050405020304" pitchFamily="18" charset="0"/>
                <a:cs typeface="Times New Roman" pitchFamily="18" charset="0"/>
              </a:rPr>
              <a:t>Haar</a:t>
            </a:r>
            <a:r>
              <a:rPr lang="en-US" sz="1800" dirty="0">
                <a:effectLst/>
                <a:latin typeface="Times New Roman" pitchFamily="18" charset="0"/>
                <a:ea typeface="Times New Roman" panose="02020603050405020304" pitchFamily="18" charset="0"/>
                <a:cs typeface="Times New Roman" pitchFamily="18" charset="0"/>
              </a:rPr>
              <a:t> cascades, deep learning-based approaches, feature extraction and classification, region-based methods, and hybrid approaches, accurate and real-time detection of face masks can be achieved.</a:t>
            </a:r>
            <a:endParaRPr lang="en-IN" sz="1800" dirty="0">
              <a:effectLst/>
              <a:latin typeface="Times New Roman" pitchFamily="18" charset="0"/>
              <a:ea typeface="Times New Roman" panose="02020603050405020304" pitchFamily="18" charset="0"/>
              <a:cs typeface="Times New Roman" pitchFamily="18" charset="0"/>
            </a:endParaRPr>
          </a:p>
        </p:txBody>
      </p:sp>
      <p:sp>
        <p:nvSpPr>
          <p:cNvPr id="5" name="TextBox 4">
            <a:extLst>
              <a:ext uri="{FF2B5EF4-FFF2-40B4-BE49-F238E27FC236}">
                <a16:creationId xmlns:a16="http://schemas.microsoft.com/office/drawing/2014/main" id="{52102750-49E9-A07B-2EE6-6E0A20666962}"/>
              </a:ext>
            </a:extLst>
          </p:cNvPr>
          <p:cNvSpPr txBox="1"/>
          <p:nvPr/>
        </p:nvSpPr>
        <p:spPr>
          <a:xfrm>
            <a:off x="532661" y="414577"/>
            <a:ext cx="4279038" cy="646331"/>
          </a:xfrm>
          <a:prstGeom prst="rect">
            <a:avLst/>
          </a:prstGeom>
          <a:noFill/>
        </p:spPr>
        <p:txBody>
          <a:bodyPr wrap="square">
            <a:spAutoFit/>
          </a:bodyPr>
          <a:lstStyle/>
          <a:p>
            <a:pPr marL="371475" marR="372745" algn="ctr">
              <a:spcBef>
                <a:spcPts val="1280"/>
              </a:spcBef>
              <a:spcAft>
                <a:spcPts val="0"/>
              </a:spcAft>
            </a:pPr>
            <a:r>
              <a:rPr lang="en-US" sz="3600" b="1" dirty="0">
                <a:solidFill>
                  <a:srgbClr val="7030A0"/>
                </a:solidFill>
                <a:effectLst/>
                <a:latin typeface="Times New Roman" panose="02020603050405020304" pitchFamily="18" charset="0"/>
                <a:ea typeface="Times New Roman" panose="02020603050405020304" pitchFamily="18" charset="0"/>
              </a:rPr>
              <a:t>CONCLUSION</a:t>
            </a:r>
            <a:endParaRPr lang="en-IN" sz="3600"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233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AFA37C-93D2-415B-0A2E-DC64391AAC44}"/>
              </a:ext>
            </a:extLst>
          </p:cNvPr>
          <p:cNvSpPr txBox="1"/>
          <p:nvPr/>
        </p:nvSpPr>
        <p:spPr>
          <a:xfrm>
            <a:off x="195308" y="618762"/>
            <a:ext cx="4314548" cy="646331"/>
          </a:xfrm>
          <a:prstGeom prst="rect">
            <a:avLst/>
          </a:prstGeom>
          <a:noFill/>
        </p:spPr>
        <p:txBody>
          <a:bodyPr wrap="square">
            <a:spAutoFit/>
          </a:bodyPr>
          <a:lstStyle/>
          <a:p>
            <a:pPr marL="371475" marR="372110" algn="ctr">
              <a:spcBef>
                <a:spcPts val="365"/>
              </a:spcBef>
            </a:pPr>
            <a:r>
              <a:rPr lang="en-US" sz="3600" b="1" kern="0" dirty="0">
                <a:solidFill>
                  <a:srgbClr val="7030A0"/>
                </a:solidFill>
                <a:effectLst/>
                <a:latin typeface="Times New Roman" panose="02020603050405020304" pitchFamily="18" charset="0"/>
                <a:ea typeface="Times New Roman" panose="02020603050405020304" pitchFamily="18" charset="0"/>
              </a:rPr>
              <a:t>REFERENCES</a:t>
            </a:r>
            <a:endParaRPr lang="en-IN" sz="3600" b="1" kern="0" dirty="0">
              <a:solidFill>
                <a:srgbClr val="7030A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3A1A545-7034-FD2D-81F7-0DF6E24BD364}"/>
              </a:ext>
            </a:extLst>
          </p:cNvPr>
          <p:cNvSpPr txBox="1"/>
          <p:nvPr/>
        </p:nvSpPr>
        <p:spPr>
          <a:xfrm>
            <a:off x="688932" y="1265093"/>
            <a:ext cx="9729928" cy="3247043"/>
          </a:xfrm>
          <a:prstGeom prst="rect">
            <a:avLst/>
          </a:prstGeom>
          <a:noFill/>
        </p:spPr>
        <p:txBody>
          <a:bodyPr wrap="square">
            <a:spAutoFit/>
          </a:bodyPr>
          <a:lstStyle/>
          <a:p>
            <a:pPr marR="728345">
              <a:lnSpc>
                <a:spcPct val="150000"/>
              </a:lnSpc>
              <a:spcBef>
                <a:spcPts val="1220"/>
              </a:spcBef>
              <a:buSzPts val="1200"/>
              <a:tabLst>
                <a:tab pos="283845" algn="l"/>
              </a:tabLst>
            </a:pPr>
            <a:br>
              <a:rPr lang="en-US" sz="1800" u="none" strike="noStrike" dirty="0">
                <a:solidFill>
                  <a:schemeClr val="accent5">
                    <a:lumMod val="7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br>
            <a:r>
              <a:rPr lang="en-US" sz="1800" u="none"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[1] https://www.google.com</a:t>
            </a:r>
            <a:endParaRPr lang="en-IN" sz="1600" dirty="0">
              <a:effectLst/>
              <a:latin typeface="Times New Roman" panose="02020603050405020304" pitchFamily="18" charset="0"/>
              <a:ea typeface="Times New Roman" panose="02020603050405020304" pitchFamily="18" charset="0"/>
            </a:endParaRPr>
          </a:p>
          <a:p>
            <a:pPr>
              <a:lnSpc>
                <a:spcPct val="150000"/>
              </a:lnSpc>
              <a:spcBef>
                <a:spcPts val="25"/>
              </a:spcBef>
            </a:pPr>
            <a:r>
              <a:rPr lang="en-US" sz="1800" u="none"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[2] https://www.youtube.com</a:t>
            </a:r>
            <a:endParaRPr lang="en-US" sz="1800" u="none" strike="noStrike" dirty="0">
              <a:effectLst/>
              <a:latin typeface="Times New Roman" panose="02020603050405020304" pitchFamily="18" charset="0"/>
              <a:ea typeface="Times New Roman" panose="02020603050405020304" pitchFamily="18" charset="0"/>
            </a:endParaRPr>
          </a:p>
          <a:p>
            <a:pPr>
              <a:lnSpc>
                <a:spcPct val="150000"/>
              </a:lnSpc>
              <a:spcBef>
                <a:spcPts val="25"/>
              </a:spcBef>
            </a:pPr>
            <a:r>
              <a:rPr lang="en-US" sz="1800" u="none" strike="noStrike"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[3] https://github.com</a:t>
            </a:r>
            <a:endParaRPr lang="en-US" sz="1800" u="none" strike="noStrike" dirty="0">
              <a:effectLst/>
              <a:latin typeface="Times New Roman" panose="02020603050405020304" pitchFamily="18" charset="0"/>
              <a:ea typeface="Times New Roman" panose="02020603050405020304" pitchFamily="18" charset="0"/>
            </a:endParaRPr>
          </a:p>
          <a:p>
            <a:pPr>
              <a:lnSpc>
                <a:spcPct val="150000"/>
              </a:lnSpc>
              <a:spcBef>
                <a:spcPts val="30"/>
              </a:spcBef>
            </a:pPr>
            <a:r>
              <a:rPr lang="en-US" sz="1800" u="none" strike="noStrike"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[4] https://www.geeksforgeeks.org/file-handling-c-classes/?ref=lbp</a:t>
            </a:r>
            <a:endParaRPr lang="en-US" sz="1800" u="none" strike="noStrike" dirty="0">
              <a:effectLst/>
              <a:latin typeface="Times New Roman" panose="02020603050405020304" pitchFamily="18" charset="0"/>
              <a:ea typeface="Times New Roman" panose="02020603050405020304" pitchFamily="18" charset="0"/>
            </a:endParaRPr>
          </a:p>
          <a:p>
            <a:pPr>
              <a:lnSpc>
                <a:spcPct val="150000"/>
              </a:lnSpc>
              <a:spcBef>
                <a:spcPts val="25"/>
              </a:spcBef>
            </a:pPr>
            <a:r>
              <a:rPr lang="en-US" sz="1800" dirty="0">
                <a:effectLst/>
                <a:latin typeface="Times New Roman" panose="02020603050405020304" pitchFamily="18" charset="0"/>
                <a:ea typeface="Times New Roman" panose="02020603050405020304" pitchFamily="18" charset="0"/>
              </a:rPr>
              <a:t>[5] </a:t>
            </a:r>
            <a:r>
              <a:rPr lang="en-US" sz="1800"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a:t>
            </a:r>
            <a:r>
              <a:rPr lang="en-US" sz="1800" u="none" strike="noStrike"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/www.python.com</a:t>
            </a:r>
            <a:br>
              <a:rPr lang="en-US" sz="1800" u="none" strike="noStrike"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a:spcBef>
                <a:spcPts val="25"/>
              </a:spcBef>
            </a:pPr>
            <a:endParaRPr lang="en-IN" sz="1600"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184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58000">
              <a:schemeClr val="accent1">
                <a:lumMod val="45000"/>
                <a:lumOff val="55000"/>
              </a:schemeClr>
            </a:gs>
            <a:gs pos="84000">
              <a:schemeClr val="accent2"/>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A40CA0-EECD-47F4-EF6D-81F22E8E722F}"/>
              </a:ext>
            </a:extLst>
          </p:cNvPr>
          <p:cNvSpPr txBox="1"/>
          <p:nvPr/>
        </p:nvSpPr>
        <p:spPr>
          <a:xfrm>
            <a:off x="372862" y="2796466"/>
            <a:ext cx="9525739" cy="1569660"/>
          </a:xfrm>
          <a:prstGeom prst="rect">
            <a:avLst/>
          </a:prstGeom>
          <a:noFill/>
        </p:spPr>
        <p:txBody>
          <a:bodyPr wrap="square" rtlCol="0">
            <a:spAutoFit/>
          </a:bodyPr>
          <a:lstStyle/>
          <a:p>
            <a:r>
              <a:rPr lang="en-US" sz="9600" dirty="0">
                <a:latin typeface="Segoe Script" panose="030B0504020000000003" pitchFamily="66" charset="0"/>
              </a:rPr>
              <a:t>Thank you </a:t>
            </a:r>
            <a:r>
              <a:rPr lang="en-US" sz="9600" dirty="0">
                <a:latin typeface="Segoe Script" panose="030B0504020000000003" pitchFamily="66" charset="0"/>
                <a:sym typeface="Wingdings" panose="05000000000000000000" pitchFamily="2" charset="2"/>
              </a:rPr>
              <a:t></a:t>
            </a:r>
            <a:endParaRPr lang="en-IN" sz="9600" dirty="0">
              <a:latin typeface="Segoe Script" panose="030B0504020000000003" pitchFamily="66" charset="0"/>
            </a:endParaRPr>
          </a:p>
        </p:txBody>
      </p:sp>
    </p:spTree>
    <p:extLst>
      <p:ext uri="{BB962C8B-B14F-4D97-AF65-F5344CB8AC3E}">
        <p14:creationId xmlns:p14="http://schemas.microsoft.com/office/powerpoint/2010/main" val="1063214549"/>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TM04033937[[fn=Vapor Trail]]</Template>
  <TotalTime>157</TotalTime>
  <Words>509</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Calibri</vt:lpstr>
      <vt:lpstr>Segoe Script</vt:lpstr>
      <vt:lpstr>Times New Roman</vt:lpstr>
      <vt:lpstr>Trebuchet MS</vt:lpstr>
      <vt:lpstr>Verdana</vt:lpstr>
      <vt:lpstr>Wingdings</vt:lpstr>
      <vt:lpstr>Wingdings 3</vt:lpstr>
      <vt:lpstr>Facet</vt:lpstr>
      <vt:lpstr>DON BOSCO INSITITUTE OF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 BOSCO INSITITUTE OF TECHNOLOGY</dc:title>
  <dc:creator>KUSHIDHA K</dc:creator>
  <cp:lastModifiedBy>Abhishek Gowda</cp:lastModifiedBy>
  <cp:revision>9</cp:revision>
  <dcterms:created xsi:type="dcterms:W3CDTF">2023-06-24T10:18:18Z</dcterms:created>
  <dcterms:modified xsi:type="dcterms:W3CDTF">2023-06-27T04:06:53Z</dcterms:modified>
</cp:coreProperties>
</file>