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Обзор и цели" id="{ABA716BF-3A5C-4ADB-94C9-CFEF84EBA240}">
          <p14:sldIdLst/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CC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8" d="100"/>
          <a:sy n="58" d="100"/>
        </p:scale>
        <p:origin x="-124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09.06.2019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376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09.06.2019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09.06.2019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B%D0%B0%D1%82%D0%B8%D0%BD%D1%81%D0%BA%D0%B8%D0%B9_%D1%8F%D0%B7%D1%8B%D0%BA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</a:t>
            </a:r>
            <a:br>
              <a:rPr lang="ru-RU" dirty="0" smtClean="0"/>
            </a:br>
            <a:r>
              <a:rPr lang="ru-RU" dirty="0" smtClean="0"/>
              <a:t>Базовое программирование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54868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ОБЪЕКТНО-ОРИЕНТИРОВАННОЕ ПРОГРАММИРОВАНИЕ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83453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62" y="1628800"/>
            <a:ext cx="2926085" cy="273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718" y="3645024"/>
            <a:ext cx="2483244" cy="30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653136"/>
            <a:ext cx="2448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1. ИНКАПСУЛЯЦИЯ </a:t>
            </a:r>
            <a:r>
              <a:rPr lang="ru-RU" sz="16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INCAPSULATION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07868" y="484410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2. НАСЛЕДОВАНИЕ</a:t>
            </a:r>
          </a:p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 (</a:t>
            </a:r>
            <a:r>
              <a:rPr lang="en-US" sz="1600" b="1" dirty="0">
                <a:solidFill>
                  <a:srgbClr val="6600CC"/>
                </a:solidFill>
                <a:latin typeface="Bookman Old Style" panose="02050604050505020204" pitchFamily="18" charset="0"/>
              </a:rPr>
              <a:t>INHERITANCE</a:t>
            </a:r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)</a:t>
            </a:r>
            <a:endParaRPr lang="ru-RU" sz="16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2594" y="256490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3. ПОЛИМОРФИЗМ</a:t>
            </a:r>
          </a:p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POLYMORPHISM</a:t>
            </a:r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)</a:t>
            </a:r>
            <a:endParaRPr lang="ru-RU" sz="16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45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9592" y="112474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dirty="0">
                <a:latin typeface="Bookman Old Style" panose="02050604050505020204" pitchFamily="18" charset="0"/>
              </a:rPr>
              <a:t> (</a:t>
            </a:r>
            <a:r>
              <a:rPr lang="ru-RU" dirty="0">
                <a:latin typeface="Bookman Old Style" panose="02050604050505020204" pitchFamily="18" charset="0"/>
                <a:hlinkClick r:id="rId2" tooltip="Латинский язык"/>
              </a:rPr>
              <a:t>лат.</a:t>
            </a:r>
            <a:r>
              <a:rPr lang="ru-RU" dirty="0">
                <a:latin typeface="Bookman Old Style" panose="02050604050505020204" pitchFamily="18" charset="0"/>
              </a:rPr>
              <a:t> </a:t>
            </a:r>
            <a:r>
              <a:rPr lang="en-US" dirty="0" smtClean="0">
                <a:latin typeface="Bookman Old Style" panose="02050604050505020204" pitchFamily="18" charset="0"/>
              </a:rPr>
              <a:t>In capsula</a:t>
            </a:r>
            <a:r>
              <a:rPr lang="ru-RU" dirty="0" smtClean="0">
                <a:latin typeface="Bookman Old Style" panose="02050604050505020204" pitchFamily="18" charset="0"/>
              </a:rPr>
              <a:t>; от</a:t>
            </a:r>
            <a:r>
              <a:rPr lang="ru-RU" dirty="0">
                <a:latin typeface="Bookman Old Style" panose="02050604050505020204" pitchFamily="18" charset="0"/>
              </a:rPr>
              <a:t> </a:t>
            </a:r>
            <a:r>
              <a:rPr lang="en-US" i="1" dirty="0" smtClean="0">
                <a:latin typeface="Bookman Old Style" panose="02050604050505020204" pitchFamily="18" charset="0"/>
              </a:rPr>
              <a:t>capsula</a:t>
            </a:r>
            <a:r>
              <a:rPr lang="ru-RU" dirty="0">
                <a:latin typeface="Bookman Old Style" panose="02050604050505020204" pitchFamily="18" charset="0"/>
              </a:rPr>
              <a:t> «коробочка») — размещение в оболочке, изоляция, закрытие чего-либо инородного с целью исключения влияния на окружающее.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dirty="0" smtClean="0">
                <a:latin typeface="Bookman Old Style" panose="02050604050505020204" pitchFamily="18" charset="0"/>
              </a:rPr>
              <a:t>						  Википедия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48680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1. ИНКАПСУЛЯЦИЯ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436826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Bookman Old Style" panose="02050604050505020204" pitchFamily="18" charset="0"/>
              </a:rPr>
              <a:t>Инкапсуляция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ru-RU" b="1" dirty="0">
                <a:latin typeface="Bookman Old Style" panose="02050604050505020204" pitchFamily="18" charset="0"/>
              </a:rPr>
              <a:t>в программировании </a:t>
            </a:r>
            <a:r>
              <a:rPr lang="ru-RU" dirty="0">
                <a:latin typeface="Bookman Old Style" panose="02050604050505020204" pitchFamily="18" charset="0"/>
              </a:rPr>
              <a:t> (</a:t>
            </a:r>
            <a:r>
              <a:rPr lang="ru-RU" dirty="0">
                <a:latin typeface="Bookman Old Style" panose="02050604050505020204" pitchFamily="18" charset="0"/>
                <a:hlinkClick r:id="rId3" tooltip="Английский язык"/>
              </a:rPr>
              <a:t>англ.</a:t>
            </a:r>
            <a:r>
              <a:rPr lang="ru-RU" dirty="0">
                <a:latin typeface="Bookman Old Style" panose="02050604050505020204" pitchFamily="18" charset="0"/>
              </a:rPr>
              <a:t> encapsulation, от </a:t>
            </a:r>
            <a:r>
              <a:rPr lang="ru-RU" dirty="0">
                <a:latin typeface="Bookman Old Style" panose="02050604050505020204" pitchFamily="18" charset="0"/>
                <a:hlinkClick r:id="rId2" tooltip="Латинский язык"/>
              </a:rPr>
              <a:t>лат.</a:t>
            </a:r>
            <a:r>
              <a:rPr lang="ru-RU" dirty="0">
                <a:latin typeface="Bookman Old Style" panose="02050604050505020204" pitchFamily="18" charset="0"/>
              </a:rPr>
              <a:t> in capsula) </a:t>
            </a:r>
            <a:r>
              <a:rPr lang="ru-RU" dirty="0">
                <a:latin typeface="Bookman Old Style" panose="02050604050505020204" pitchFamily="18" charset="0"/>
              </a:rPr>
              <a:t>—</a:t>
            </a:r>
            <a:r>
              <a:rPr lang="ru-RU" dirty="0">
                <a:latin typeface="Bookman Old Style" panose="02050604050505020204" pitchFamily="18" charset="0"/>
              </a:rPr>
              <a:t> упаковка данных и функций в единый компонент</a:t>
            </a:r>
            <a:r>
              <a:rPr lang="ru-RU" dirty="0">
                <a:latin typeface="Bookman Old Style" panose="02050604050505020204" pitchFamily="18" charset="0"/>
              </a:rPr>
              <a:t>. Это</a:t>
            </a:r>
          </a:p>
          <a:p>
            <a:pPr algn="just"/>
            <a:r>
              <a:rPr lang="ru-RU" dirty="0">
                <a:latin typeface="Bookman Old Style" panose="02050604050505020204" pitchFamily="18" charset="0"/>
              </a:rPr>
              <a:t>* механизм </a:t>
            </a:r>
            <a:r>
              <a:rPr lang="ru-RU" dirty="0">
                <a:latin typeface="Bookman Old Style" panose="02050604050505020204" pitchFamily="18" charset="0"/>
              </a:rPr>
              <a:t>языка, позволяющий ограничить доступ одних компонентов программы к другим;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dirty="0" smtClean="0">
                <a:latin typeface="Bookman Old Style" panose="02050604050505020204" pitchFamily="18" charset="0"/>
              </a:rPr>
              <a:t>языковая </a:t>
            </a:r>
            <a:r>
              <a:rPr lang="ru-RU" dirty="0">
                <a:latin typeface="Bookman Old Style" panose="02050604050505020204" pitchFamily="18" charset="0"/>
              </a:rPr>
              <a:t>конструкция, позволяющая связать данные с методами, предназначенными для обработки этих данных</a:t>
            </a:r>
            <a:r>
              <a:rPr lang="ru-RU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Bookman Old Style" panose="02050604050505020204" pitchFamily="18" charset="0"/>
              </a:rPr>
              <a:t>						Википедия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55876" y="245224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PRIVATE</a:t>
            </a:r>
            <a:endParaRPr lang="ru-RU" sz="2400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342899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SETTERS</a:t>
            </a:r>
            <a:endParaRPr lang="ru-RU" sz="2400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342899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GETTERS</a:t>
            </a:r>
            <a:endParaRPr lang="ru-RU" sz="2400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385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817" y="29502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2. </a:t>
            </a:r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НАСЛЕДОВАНИЕ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800947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Насле́дование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— 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механизм ООП, позволяющий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описать новый класс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на основе уже 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существующего (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родительского), при этом свойства и функциональность </a:t>
            </a:r>
            <a:endParaRPr lang="ru-RU" sz="20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родительского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класса заимствуются новым классом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						Википедия</a:t>
            </a:r>
            <a:endParaRPr lang="ru-RU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85085" y="2417861"/>
            <a:ext cx="2880320" cy="65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OBJECT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85085" y="3573016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ANIMAL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72817" y="4725144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PET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92080" y="4725144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WILD ANIMAL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4745" y="6021288"/>
            <a:ext cx="195303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CAT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870583" y="6021288"/>
            <a:ext cx="188143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DOG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976022" y="6021288"/>
            <a:ext cx="188143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TIGER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020272" y="5979605"/>
            <a:ext cx="188143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FOX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cxnSp>
        <p:nvCxnSpPr>
          <p:cNvPr id="23" name="Прямая со стрелкой 22"/>
          <p:cNvCxnSpPr>
            <a:stCxn id="13" idx="2"/>
            <a:endCxn id="14" idx="0"/>
          </p:cNvCxnSpPr>
          <p:nvPr/>
        </p:nvCxnSpPr>
        <p:spPr>
          <a:xfrm>
            <a:off x="4725245" y="3068960"/>
            <a:ext cx="0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563888" y="4221088"/>
            <a:ext cx="0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895814" y="4221088"/>
            <a:ext cx="0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8" idx="0"/>
          </p:cNvCxnSpPr>
          <p:nvPr/>
        </p:nvCxnSpPr>
        <p:spPr>
          <a:xfrm flipH="1">
            <a:off x="1651265" y="5373216"/>
            <a:ext cx="44387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280487" y="5373216"/>
            <a:ext cx="139385" cy="6063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0" idx="0"/>
          </p:cNvCxnSpPr>
          <p:nvPr/>
        </p:nvCxnSpPr>
        <p:spPr>
          <a:xfrm>
            <a:off x="5916740" y="5373216"/>
            <a:ext cx="1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668344" y="5373216"/>
            <a:ext cx="0" cy="6063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38502" y="4221088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28845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3522" y="5512586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5296" y="5491744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96828" y="552012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6288" y="552012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77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5137231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PET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83671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ANIMAL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3" idx="2"/>
            <a:endCxn id="2" idx="0"/>
          </p:cNvCxnSpPr>
          <p:nvPr/>
        </p:nvCxnSpPr>
        <p:spPr>
          <a:xfrm>
            <a:off x="2483768" y="1484784"/>
            <a:ext cx="0" cy="36524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836712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Головной </a:t>
            </a:r>
            <a:r>
              <a:rPr lang="ru-RU" sz="2800" dirty="0">
                <a:latin typeface="Bookman Old Style" panose="02050604050505020204" pitchFamily="18" charset="0"/>
              </a:rPr>
              <a:t>класс 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C</a:t>
            </a:r>
            <a:r>
              <a:rPr lang="ru-RU" sz="2800" dirty="0" err="1" smtClean="0">
                <a:latin typeface="Bookman Old Style" panose="02050604050505020204" pitchFamily="18" charset="0"/>
              </a:rPr>
              <a:t>уперкласс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P</a:t>
            </a:r>
            <a:r>
              <a:rPr lang="ru-RU" sz="2800" dirty="0" err="1" smtClean="0">
                <a:latin typeface="Bookman Old Style" panose="02050604050505020204" pitchFamily="18" charset="0"/>
              </a:rPr>
              <a:t>одительски</a:t>
            </a:r>
            <a:r>
              <a:rPr lang="ru-RU" sz="2800" dirty="0" err="1">
                <a:latin typeface="Bookman Old Style" panose="02050604050505020204" pitchFamily="18" charset="0"/>
              </a:rPr>
              <a:t>й</a:t>
            </a:r>
            <a:r>
              <a:rPr lang="ru-RU" sz="2800" dirty="0" smtClean="0">
                <a:latin typeface="Bookman Old Style" panose="02050604050505020204" pitchFamily="18" charset="0"/>
              </a:rPr>
              <a:t> класс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Базовый класс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305" y="3573016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800" dirty="0" err="1" smtClean="0">
                <a:latin typeface="Bookman Old Style" panose="02050604050505020204" pitchFamily="18" charset="0"/>
              </a:rPr>
              <a:t>Сабкласс</a:t>
            </a:r>
            <a:r>
              <a:rPr lang="ru-RU" sz="2800" dirty="0" smtClean="0">
                <a:latin typeface="Bookman Old Style" panose="02050604050505020204" pitchFamily="18" charset="0"/>
              </a:rPr>
              <a:t> (</a:t>
            </a:r>
            <a:r>
              <a:rPr lang="ru-RU" sz="2800" dirty="0" err="1" smtClean="0">
                <a:latin typeface="Bookman Old Style" panose="02050604050505020204" pitchFamily="18" charset="0"/>
              </a:rPr>
              <a:t>субкласс</a:t>
            </a:r>
            <a:r>
              <a:rPr lang="ru-RU" sz="2800" dirty="0" smtClean="0">
                <a:latin typeface="Bookman Old Style" panose="02050604050505020204" pitchFamily="18" charset="0"/>
              </a:rPr>
              <a:t>) 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Подкласс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Потомок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Наследник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Производный класс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41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817" y="29502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3. ПОЛИМОРФИЗМ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5474" y="980728"/>
            <a:ext cx="78429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Полиморфизм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 в программировании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— 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способность функций обрабатывать данные различных типов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					Википедия</a:t>
            </a:r>
            <a:endParaRPr lang="ru-RU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97353" y="2400721"/>
            <a:ext cx="2880320" cy="65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OVERRIDE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417860"/>
            <a:ext cx="2880320" cy="65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OVERLOAD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36081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public Animal(String name, </a:t>
            </a:r>
            <a:r>
              <a:rPr lang="en-US" b="1" dirty="0" err="1">
                <a:latin typeface="Bookman Old Style" panose="02050604050505020204" pitchFamily="18" charset="0"/>
              </a:rPr>
              <a:t>int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latin typeface="Bookman Old Style" panose="02050604050505020204" pitchFamily="18" charset="0"/>
              </a:rPr>
              <a:t>age) </a:t>
            </a:r>
            <a:endParaRPr lang="en-US" b="1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b="1" dirty="0" smtClean="0">
                <a:latin typeface="Bookman Old Style" panose="02050604050505020204" pitchFamily="18" charset="0"/>
              </a:rPr>
              <a:t>	</a:t>
            </a:r>
            <a:r>
              <a:rPr lang="en-US" b="1" dirty="0" smtClean="0">
                <a:latin typeface="Bookman Old Style" panose="02050604050505020204" pitchFamily="18" charset="0"/>
              </a:rPr>
              <a:t>super</a:t>
            </a:r>
            <a:r>
              <a:rPr lang="en-US" b="1" dirty="0">
                <a:latin typeface="Bookman Old Style" panose="02050604050505020204" pitchFamily="18" charset="0"/>
              </a:rPr>
              <a:t>();</a:t>
            </a:r>
          </a:p>
          <a:p>
            <a:r>
              <a:rPr lang="ru-RU" b="1" dirty="0" smtClean="0">
                <a:latin typeface="Bookman Old Style" panose="02050604050505020204" pitchFamily="18" charset="0"/>
              </a:rPr>
              <a:t>	</a:t>
            </a:r>
            <a:r>
              <a:rPr lang="en-US" b="1" dirty="0" smtClean="0">
                <a:latin typeface="Bookman Old Style" panose="02050604050505020204" pitchFamily="18" charset="0"/>
              </a:rPr>
              <a:t>this.name </a:t>
            </a:r>
            <a:r>
              <a:rPr lang="en-US" b="1" dirty="0">
                <a:latin typeface="Bookman Old Style" panose="02050604050505020204" pitchFamily="18" charset="0"/>
              </a:rPr>
              <a:t>= name;</a:t>
            </a:r>
          </a:p>
          <a:p>
            <a:r>
              <a:rPr lang="ru-RU" b="1" dirty="0" smtClean="0">
                <a:latin typeface="Bookman Old Style" panose="02050604050505020204" pitchFamily="18" charset="0"/>
              </a:rPr>
              <a:t>	</a:t>
            </a:r>
            <a:r>
              <a:rPr lang="en-US" b="1" dirty="0" err="1" smtClean="0">
                <a:latin typeface="Bookman Old Style" panose="02050604050505020204" pitchFamily="18" charset="0"/>
              </a:rPr>
              <a:t>this.age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= age</a:t>
            </a:r>
            <a:r>
              <a:rPr lang="en-US" b="1" dirty="0" smtClean="0">
                <a:latin typeface="Bookman Old Style" panose="02050604050505020204" pitchFamily="18" charset="0"/>
              </a:rPr>
              <a:t>;</a:t>
            </a:r>
            <a:endParaRPr lang="ru-RU" b="1" dirty="0" smtClean="0">
              <a:latin typeface="Bookman Old Style" panose="020506040505050202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</a:rPr>
              <a:t>}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2981" y="5706769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public Animal() </a:t>
            </a:r>
            <a:r>
              <a:rPr lang="en-US" b="1" dirty="0" smtClean="0">
                <a:latin typeface="Bookman Old Style" panose="02050604050505020204" pitchFamily="18" charset="0"/>
              </a:rPr>
              <a:t>{</a:t>
            </a:r>
            <a:r>
              <a:rPr lang="en-US" b="1" dirty="0">
                <a:latin typeface="Bookman Old Style" panose="02050604050505020204" pitchFamily="18" charset="0"/>
              </a:rPr>
              <a:t>}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48014" y="4508342"/>
            <a:ext cx="3471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@Override</a:t>
            </a:r>
          </a:p>
          <a:p>
            <a:r>
              <a:rPr lang="en-US" b="1" dirty="0" smtClean="0">
                <a:latin typeface="Bookman Old Style" panose="02050604050505020204" pitchFamily="18" charset="0"/>
              </a:rPr>
              <a:t>public </a:t>
            </a:r>
            <a:r>
              <a:rPr lang="en-US" b="1" dirty="0">
                <a:latin typeface="Bookman Old Style" panose="02050604050505020204" pitchFamily="18" charset="0"/>
              </a:rPr>
              <a:t>String </a:t>
            </a:r>
            <a:r>
              <a:rPr lang="en-US" b="1" dirty="0" err="1">
                <a:latin typeface="Bookman Old Style" panose="02050604050505020204" pitchFamily="18" charset="0"/>
              </a:rPr>
              <a:t>toString</a:t>
            </a:r>
            <a:r>
              <a:rPr lang="en-US" b="1" dirty="0">
                <a:latin typeface="Bookman Old Style" panose="02050604050505020204" pitchFamily="18" charset="0"/>
              </a:rPr>
              <a:t>() 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25802" y="3608148"/>
            <a:ext cx="3193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@Override</a:t>
            </a:r>
          </a:p>
          <a:p>
            <a:r>
              <a:rPr lang="en-US" b="1" dirty="0" smtClean="0">
                <a:latin typeface="Bookman Old Style" panose="02050604050505020204" pitchFamily="18" charset="0"/>
              </a:rPr>
              <a:t>public </a:t>
            </a:r>
            <a:r>
              <a:rPr lang="en-US" b="1" dirty="0" err="1">
                <a:latin typeface="Bookman Old Style" panose="02050604050505020204" pitchFamily="18" charset="0"/>
              </a:rPr>
              <a:t>int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hashCode</a:t>
            </a:r>
            <a:r>
              <a:rPr lang="en-US" b="1" dirty="0">
                <a:latin typeface="Bookman Old Style" panose="02050604050505020204" pitchFamily="18" charset="0"/>
              </a:rPr>
              <a:t>()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83207" y="5561685"/>
            <a:ext cx="4308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@Override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public </a:t>
            </a:r>
            <a:r>
              <a:rPr lang="en-US" b="1" dirty="0" err="1">
                <a:latin typeface="Bookman Old Style" panose="02050604050505020204" pitchFamily="18" charset="0"/>
              </a:rPr>
              <a:t>boolean</a:t>
            </a:r>
            <a:r>
              <a:rPr lang="en-US" b="1" dirty="0">
                <a:latin typeface="Bookman Old Style" panose="02050604050505020204" pitchFamily="18" charset="0"/>
              </a:rPr>
              <a:t> equals(Object </a:t>
            </a:r>
            <a:r>
              <a:rPr lang="en-US" b="1" dirty="0" err="1">
                <a:latin typeface="Bookman Old Style" panose="02050604050505020204" pitchFamily="18" charset="0"/>
              </a:rPr>
              <a:t>obj</a:t>
            </a:r>
            <a:r>
              <a:rPr lang="en-US" b="1" dirty="0">
                <a:latin typeface="Bookman Old Style" panose="02050604050505020204" pitchFamily="18" charset="0"/>
              </a:rPr>
              <a:t>)</a:t>
            </a:r>
            <a:endParaRPr lang="ru-RU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40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Обуч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263</Words>
  <Application>Microsoft Office PowerPoint</Application>
  <PresentationFormat>Экран (4:3)</PresentationFormat>
  <Paragraphs>82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Обучение</vt:lpstr>
      <vt:lpstr>Курс Базовое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2017-12-10T09:36:07Z</dcterms:created>
  <dcterms:modified xsi:type="dcterms:W3CDTF">2019-06-09T12:28:53Z</dcterms:modified>
</cp:coreProperties>
</file>