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365" r:id="rId4"/>
    <p:sldId id="366" r:id="rId5"/>
    <p:sldId id="367" r:id="rId6"/>
    <p:sldId id="368" r:id="rId7"/>
    <p:sldId id="369" r:id="rId8"/>
    <p:sldId id="364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6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34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%D0%9B%D0%B0%D1%82%D0%B8%D0%BD%D1%81%D0%BA%D0%B8%D0%B9_%D1%8F%D0%B7%D1%8B%D0%B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4999" r="-4998"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609600" y="6165304"/>
            <a:ext cx="8305800" cy="67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JAVA </a:t>
            </a:r>
            <a:r>
              <a:rPr lang="en-US" sz="32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(OOP)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55929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3 </a:t>
            </a:r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КИТА ОБЪЕКТНО-ОРИЕНТИРОВАННОГО ПРОГРАММИРОВАНИЯ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9416"/>
            <a:ext cx="283453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938" y="1639416"/>
            <a:ext cx="2926085" cy="27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74" y="3160295"/>
            <a:ext cx="2483244" cy="301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4663752"/>
            <a:ext cx="2448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1. ИНКАПСУЛЯЦИЯ </a:t>
            </a:r>
            <a:r>
              <a:rPr lang="ru-RU" sz="16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INCAPSULATION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91844" y="4854723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2. НАСЛЕДОВАНИЕ</a:t>
            </a:r>
          </a:p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 (</a:t>
            </a:r>
            <a:r>
              <a:rPr lang="en-US" sz="1600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INHERITANCE</a:t>
            </a:r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)</a:t>
            </a:r>
            <a:endParaRPr lang="ru-RU" sz="16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6570" y="257552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3. ПОЛИМОРФИЗМ</a:t>
            </a:r>
          </a:p>
          <a:p>
            <a:pPr algn="ctr"/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POLYMORPHISM</a:t>
            </a:r>
            <a:r>
              <a:rPr lang="ru-RU" sz="16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)</a:t>
            </a:r>
            <a:endParaRPr lang="ru-RU" sz="16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6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333542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1800" dirty="0">
                <a:latin typeface="Bookman Old Style" panose="02050604050505020204" pitchFamily="18" charset="0"/>
              </a:rPr>
              <a:t> (</a:t>
            </a:r>
            <a:r>
              <a:rPr lang="ru-RU" sz="1800" dirty="0">
                <a:latin typeface="Bookman Old Style" panose="02050604050505020204" pitchFamily="18" charset="0"/>
                <a:hlinkClick r:id="rId2" tooltip="Латинский язык"/>
              </a:rPr>
              <a:t>лат.</a:t>
            </a:r>
            <a:r>
              <a:rPr lang="ru-RU" sz="1800" dirty="0">
                <a:latin typeface="Bookman Old Style" panose="02050604050505020204" pitchFamily="18" charset="0"/>
              </a:rPr>
              <a:t> </a:t>
            </a:r>
            <a:r>
              <a:rPr lang="en-US" sz="1800" dirty="0" smtClean="0">
                <a:latin typeface="Bookman Old Style" panose="02050604050505020204" pitchFamily="18" charset="0"/>
              </a:rPr>
              <a:t>In capsula</a:t>
            </a:r>
            <a:r>
              <a:rPr lang="ru-RU" sz="1800" dirty="0" smtClean="0">
                <a:latin typeface="Bookman Old Style" panose="02050604050505020204" pitchFamily="18" charset="0"/>
              </a:rPr>
              <a:t>; от</a:t>
            </a:r>
            <a:r>
              <a:rPr lang="ru-RU" sz="1800" dirty="0">
                <a:latin typeface="Bookman Old Style" panose="02050604050505020204" pitchFamily="18" charset="0"/>
              </a:rPr>
              <a:t> </a:t>
            </a:r>
            <a:r>
              <a:rPr lang="en-US" sz="1800" i="1" dirty="0" smtClean="0">
                <a:latin typeface="Bookman Old Style" panose="02050604050505020204" pitchFamily="18" charset="0"/>
              </a:rPr>
              <a:t>capsula</a:t>
            </a:r>
            <a:r>
              <a:rPr lang="ru-RU" sz="1800" dirty="0">
                <a:latin typeface="Bookman Old Style" panose="02050604050505020204" pitchFamily="18" charset="0"/>
              </a:rPr>
              <a:t> «коробочка») — размещение в оболочке, изоляция, закрытие чего-либо инородного с целью исключения влияния на окружающее. </a:t>
            </a:r>
            <a:endParaRPr lang="ru-RU" sz="18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1800" dirty="0" smtClean="0">
                <a:latin typeface="Bookman Old Style" panose="02050604050505020204" pitchFamily="18" charset="0"/>
              </a:rPr>
              <a:t>						  Википедия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75747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1. ИНКАПСУЛЯЦИЯ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99462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b="1" dirty="0">
                <a:latin typeface="Bookman Old Style" panose="02050604050505020204" pitchFamily="18" charset="0"/>
              </a:rPr>
              <a:t>Инкапсуляция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  <a:r>
              <a:rPr lang="ru-RU" sz="1800" b="1" dirty="0">
                <a:latin typeface="Bookman Old Style" panose="02050604050505020204" pitchFamily="18" charset="0"/>
              </a:rPr>
              <a:t>в программировании </a:t>
            </a:r>
            <a:r>
              <a:rPr lang="ru-RU" sz="1800" dirty="0">
                <a:latin typeface="Bookman Old Style" panose="02050604050505020204" pitchFamily="18" charset="0"/>
              </a:rPr>
              <a:t> (</a:t>
            </a:r>
            <a:r>
              <a:rPr lang="ru-RU" sz="1800" dirty="0">
                <a:latin typeface="Bookman Old Style" panose="02050604050505020204" pitchFamily="18" charset="0"/>
                <a:hlinkClick r:id="rId3" tooltip="Английский язык"/>
              </a:rPr>
              <a:t>англ.</a:t>
            </a:r>
            <a:r>
              <a:rPr lang="ru-RU" sz="1800" dirty="0">
                <a:latin typeface="Bookman Old Style" panose="02050604050505020204" pitchFamily="18" charset="0"/>
              </a:rPr>
              <a:t> encapsulation, от </a:t>
            </a:r>
            <a:r>
              <a:rPr lang="ru-RU" sz="1800" dirty="0">
                <a:latin typeface="Bookman Old Style" panose="02050604050505020204" pitchFamily="18" charset="0"/>
                <a:hlinkClick r:id="rId2" tooltip="Латинский язык"/>
              </a:rPr>
              <a:t>лат.</a:t>
            </a:r>
            <a:r>
              <a:rPr lang="ru-RU" sz="1800" dirty="0">
                <a:latin typeface="Bookman Old Style" panose="02050604050505020204" pitchFamily="18" charset="0"/>
              </a:rPr>
              <a:t> in capsula) — упаковка данных и функций в единый компонент. Это</a:t>
            </a:r>
          </a:p>
          <a:p>
            <a:pPr algn="just"/>
            <a:r>
              <a:rPr lang="ru-RU" sz="1800" dirty="0">
                <a:latin typeface="Bookman Old Style" panose="02050604050505020204" pitchFamily="18" charset="0"/>
              </a:rPr>
              <a:t>* механизм языка, позволяющий ограничить доступ одних компонентов программы к другим;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ru-RU" sz="1800" dirty="0" smtClean="0">
                <a:latin typeface="Bookman Old Style" panose="02050604050505020204" pitchFamily="18" charset="0"/>
              </a:rPr>
              <a:t>языковая </a:t>
            </a:r>
            <a:r>
              <a:rPr lang="ru-RU" sz="1800" dirty="0">
                <a:latin typeface="Bookman Old Style" panose="02050604050505020204" pitchFamily="18" charset="0"/>
              </a:rPr>
              <a:t>конструкция, позволяющая связать данные с методами, предназначенными для обработки этих данных</a:t>
            </a:r>
            <a:r>
              <a:rPr lang="ru-RU" sz="18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1800" dirty="0" smtClean="0">
                <a:latin typeface="Bookman Old Style" panose="02050604050505020204" pitchFamily="18" charset="0"/>
              </a:rPr>
              <a:t>						Википедия</a:t>
            </a:r>
            <a:endParaRPr lang="ru-RU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95836" y="266104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PRIVATE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6827" y="340696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SETTERS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340696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GETTERS</a:t>
            </a:r>
            <a:endParaRPr lang="ru-RU" sz="2400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9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7670" y="658259"/>
            <a:ext cx="688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2. </a:t>
            </a:r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НАСЛЕДОВАНИЕ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140654"/>
            <a:ext cx="8208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Насле́дование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—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механизм ООП, позволяющий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описать новый класс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на основе уже 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существующего (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родительского), при этом свойства и функциональность </a:t>
            </a:r>
            <a:endParaRPr lang="ru-RU" sz="20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родительского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 класса заимствуются новым классом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						Википедия</a:t>
            </a:r>
            <a:endParaRPr lang="ru-RU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285085" y="2417861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OBJECT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3285085" y="3429000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292080" y="4638689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WILD 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870583" y="5805264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DOG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976022" y="5805264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TIGER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020272" y="5763581"/>
            <a:ext cx="188143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FOX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cxnSp>
        <p:nvCxnSpPr>
          <p:cNvPr id="40" name="Прямая со стрелкой 39"/>
          <p:cNvCxnSpPr>
            <a:stCxn id="34" idx="2"/>
            <a:endCxn id="35" idx="0"/>
          </p:cNvCxnSpPr>
          <p:nvPr/>
        </p:nvCxnSpPr>
        <p:spPr>
          <a:xfrm>
            <a:off x="4725245" y="3068960"/>
            <a:ext cx="0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3475296" y="4108848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895814" y="4108848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1651265" y="5157192"/>
            <a:ext cx="44387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3280487" y="5157192"/>
            <a:ext cx="139385" cy="606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38" idx="0"/>
          </p:cNvCxnSpPr>
          <p:nvPr/>
        </p:nvCxnSpPr>
        <p:spPr>
          <a:xfrm>
            <a:off x="5916740" y="5157192"/>
            <a:ext cx="1" cy="6480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7668344" y="5157192"/>
            <a:ext cx="0" cy="6063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8502" y="4221088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84168" y="428845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3522" y="5512586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75296" y="549174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96828" y="544522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26288" y="544522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extends</a:t>
            </a:r>
            <a:endParaRPr lang="ru-RU" b="1" dirty="0">
              <a:latin typeface="Bookman Old Style" panose="02050604050505020204" pitchFamily="18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872817" y="4612904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PET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674745" y="5805264"/>
            <a:ext cx="195303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CAT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5266726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PET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966207"/>
            <a:ext cx="28803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ANIMAL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cxnSp>
        <p:nvCxnSpPr>
          <p:cNvPr id="5" name="Прямая со стрелкой 4"/>
          <p:cNvCxnSpPr>
            <a:stCxn id="4" idx="2"/>
            <a:endCxn id="3" idx="0"/>
          </p:cNvCxnSpPr>
          <p:nvPr/>
        </p:nvCxnSpPr>
        <p:spPr>
          <a:xfrm>
            <a:off x="2123728" y="1614279"/>
            <a:ext cx="0" cy="365244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79912" y="966207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Головной </a:t>
            </a:r>
            <a:r>
              <a:rPr lang="ru-RU" sz="2800" dirty="0">
                <a:latin typeface="Bookman Old Style" panose="02050604050505020204" pitchFamily="18" charset="0"/>
              </a:rPr>
              <a:t>класс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C</a:t>
            </a:r>
            <a:r>
              <a:rPr lang="ru-RU" sz="2800" dirty="0" err="1" smtClean="0">
                <a:latin typeface="Bookman Old Style" panose="02050604050505020204" pitchFamily="18" charset="0"/>
              </a:rPr>
              <a:t>уперкласс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Bookman Old Style" panose="02050604050505020204" pitchFamily="18" charset="0"/>
              </a:rPr>
              <a:t>P</a:t>
            </a:r>
            <a:r>
              <a:rPr lang="ru-RU" sz="2800" dirty="0" err="1" smtClean="0">
                <a:latin typeface="Bookman Old Style" panose="02050604050505020204" pitchFamily="18" charset="0"/>
              </a:rPr>
              <a:t>одительски</a:t>
            </a:r>
            <a:r>
              <a:rPr lang="ru-RU" sz="2800" dirty="0" err="1">
                <a:latin typeface="Bookman Old Style" panose="02050604050505020204" pitchFamily="18" charset="0"/>
              </a:rPr>
              <a:t>й</a:t>
            </a:r>
            <a:r>
              <a:rPr lang="ru-RU" sz="2800" dirty="0" smtClean="0">
                <a:latin typeface="Bookman Old Style" panose="02050604050505020204" pitchFamily="18" charset="0"/>
              </a:rPr>
              <a:t> класс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Базовый класс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2265" y="3702511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</a:rPr>
              <a:t>Сабкласс</a:t>
            </a:r>
            <a:r>
              <a:rPr lang="ru-RU" sz="2800" dirty="0" smtClean="0">
                <a:latin typeface="Bookman Old Style" panose="02050604050505020204" pitchFamily="18" charset="0"/>
              </a:rPr>
              <a:t> (</a:t>
            </a:r>
            <a:r>
              <a:rPr lang="ru-RU" sz="2800" dirty="0" err="1" smtClean="0">
                <a:latin typeface="Bookman Old Style" panose="02050604050505020204" pitchFamily="18" charset="0"/>
              </a:rPr>
              <a:t>субкласс</a:t>
            </a:r>
            <a:r>
              <a:rPr lang="ru-RU" sz="2800" dirty="0" smtClean="0">
                <a:latin typeface="Bookman Old Style" panose="02050604050505020204" pitchFamily="18" charset="0"/>
              </a:rPr>
              <a:t>) 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Подкласс</a:t>
            </a:r>
            <a:endParaRPr lang="en-US" sz="2800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Потомок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Наследник</a:t>
            </a:r>
          </a:p>
          <a:p>
            <a:pPr marL="285750" indent="-285750">
              <a:buFont typeface="Arial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Производный класс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99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smtClean="0"/>
              <a:t>6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656793" y="612355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6600CC"/>
                </a:solidFill>
                <a:latin typeface="Bookman Old Style" panose="02050604050505020204" pitchFamily="18" charset="0"/>
              </a:rPr>
              <a:t>3. ПОЛИМОРФИЗМ</a:t>
            </a:r>
            <a:endParaRPr lang="ru-RU" sz="2400" b="1" dirty="0">
              <a:solidFill>
                <a:srgbClr val="6600CC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9450" y="1298056"/>
            <a:ext cx="78429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Полиморфизм</a:t>
            </a:r>
            <a:r>
              <a:rPr lang="ru-RU" sz="2000" dirty="0">
                <a:solidFill>
                  <a:srgbClr val="002060"/>
                </a:solidFill>
                <a:latin typeface="Bookman Old Style" panose="02050604050505020204" pitchFamily="18" charset="0"/>
              </a:rPr>
              <a:t> в программировании — способность функций обрабатывать данные различных типов</a:t>
            </a:r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0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					Википедия</a:t>
            </a:r>
            <a:endParaRPr lang="ru-RU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81329" y="2718049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OVERRIDE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2735188"/>
            <a:ext cx="2880320" cy="65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Bookman Old Style" panose="02050604050505020204" pitchFamily="18" charset="0"/>
              </a:rPr>
              <a:t>OVERLOAD</a:t>
            </a:r>
            <a:endParaRPr lang="ru-RU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717032"/>
            <a:ext cx="4464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Bookman Old Style" panose="02050604050505020204" pitchFamily="18" charset="0"/>
              </a:rPr>
              <a:t>public Animal(String name, </a:t>
            </a:r>
            <a:r>
              <a:rPr lang="en-US" sz="1800" b="1" dirty="0" err="1">
                <a:latin typeface="Bookman Old Style" panose="02050604050505020204" pitchFamily="18" charset="0"/>
              </a:rPr>
              <a:t>int</a:t>
            </a:r>
            <a:r>
              <a:rPr lang="en-US" sz="1800" b="1" dirty="0">
                <a:latin typeface="Bookman Old Style" panose="02050604050505020204" pitchFamily="18" charset="0"/>
              </a:rPr>
              <a:t> </a:t>
            </a:r>
            <a:r>
              <a:rPr lang="en-US" sz="1800" b="1" dirty="0" smtClean="0">
                <a:latin typeface="Bookman Old Style" panose="02050604050505020204" pitchFamily="18" charset="0"/>
              </a:rPr>
              <a:t>age) </a:t>
            </a:r>
            <a:endParaRPr lang="en-US" sz="1800" b="1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1800" b="1" dirty="0" smtClean="0">
                <a:latin typeface="Bookman Old Style" panose="02050604050505020204" pitchFamily="18" charset="0"/>
              </a:rPr>
              <a:t>	</a:t>
            </a:r>
            <a:r>
              <a:rPr lang="en-US" sz="1800" b="1" dirty="0" smtClean="0">
                <a:latin typeface="Bookman Old Style" panose="02050604050505020204" pitchFamily="18" charset="0"/>
              </a:rPr>
              <a:t>super</a:t>
            </a:r>
            <a:r>
              <a:rPr lang="en-US" sz="1800" b="1" dirty="0">
                <a:latin typeface="Bookman Old Style" panose="02050604050505020204" pitchFamily="18" charset="0"/>
              </a:rPr>
              <a:t>();</a:t>
            </a:r>
          </a:p>
          <a:p>
            <a:r>
              <a:rPr lang="ru-RU" sz="1800" b="1" dirty="0" smtClean="0">
                <a:latin typeface="Bookman Old Style" panose="02050604050505020204" pitchFamily="18" charset="0"/>
              </a:rPr>
              <a:t>	</a:t>
            </a:r>
            <a:r>
              <a:rPr lang="en-US" sz="1800" b="1" dirty="0" smtClean="0">
                <a:latin typeface="Bookman Old Style" panose="02050604050505020204" pitchFamily="18" charset="0"/>
              </a:rPr>
              <a:t>this.name </a:t>
            </a:r>
            <a:r>
              <a:rPr lang="en-US" sz="1800" b="1" dirty="0">
                <a:latin typeface="Bookman Old Style" panose="02050604050505020204" pitchFamily="18" charset="0"/>
              </a:rPr>
              <a:t>= name;</a:t>
            </a:r>
          </a:p>
          <a:p>
            <a:r>
              <a:rPr lang="ru-RU" sz="1800" b="1" dirty="0" smtClean="0">
                <a:latin typeface="Bookman Old Style" panose="02050604050505020204" pitchFamily="18" charset="0"/>
              </a:rPr>
              <a:t>	</a:t>
            </a:r>
            <a:r>
              <a:rPr lang="en-US" sz="1800" b="1" dirty="0" err="1" smtClean="0">
                <a:latin typeface="Bookman Old Style" panose="02050604050505020204" pitchFamily="18" charset="0"/>
              </a:rPr>
              <a:t>this.age</a:t>
            </a:r>
            <a:r>
              <a:rPr lang="en-US" sz="1800" b="1" dirty="0" smtClean="0">
                <a:latin typeface="Bookman Old Style" panose="02050604050505020204" pitchFamily="18" charset="0"/>
              </a:rPr>
              <a:t> </a:t>
            </a:r>
            <a:r>
              <a:rPr lang="en-US" sz="1800" b="1" dirty="0">
                <a:latin typeface="Bookman Old Style" panose="02050604050505020204" pitchFamily="18" charset="0"/>
              </a:rPr>
              <a:t>= age</a:t>
            </a:r>
            <a:r>
              <a:rPr lang="en-US" sz="1800" b="1" dirty="0" smtClean="0">
                <a:latin typeface="Bookman Old Style" panose="02050604050505020204" pitchFamily="18" charset="0"/>
              </a:rPr>
              <a:t>;</a:t>
            </a:r>
            <a:endParaRPr lang="ru-RU" sz="1800" b="1" dirty="0" smtClean="0">
              <a:latin typeface="Bookman Old Style" panose="02050604050505020204" pitchFamily="18" charset="0"/>
            </a:endParaRPr>
          </a:p>
          <a:p>
            <a:r>
              <a:rPr lang="ru-RU" sz="1800" dirty="0" smtClean="0">
                <a:latin typeface="Bookman Old Style" panose="02050604050505020204" pitchFamily="18" charset="0"/>
              </a:rPr>
              <a:t>}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2941" y="5815653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Bookman Old Style" panose="02050604050505020204" pitchFamily="18" charset="0"/>
              </a:rPr>
              <a:t>public Animal() </a:t>
            </a:r>
            <a:r>
              <a:rPr lang="en-US" sz="1800" b="1" dirty="0" smtClean="0">
                <a:latin typeface="Bookman Old Style" panose="02050604050505020204" pitchFamily="18" charset="0"/>
              </a:rPr>
              <a:t>{</a:t>
            </a:r>
            <a:r>
              <a:rPr lang="en-US" sz="1800" b="1" dirty="0">
                <a:latin typeface="Bookman Old Style" panose="02050604050505020204" pitchFamily="18" charset="0"/>
              </a:rPr>
              <a:t>}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87974" y="4617226"/>
            <a:ext cx="3471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sz="1800" b="1" dirty="0" smtClean="0">
                <a:latin typeface="Bookman Old Style" panose="02050604050505020204" pitchFamily="18" charset="0"/>
              </a:rPr>
              <a:t>public </a:t>
            </a:r>
            <a:r>
              <a:rPr lang="en-US" sz="1800" b="1" dirty="0">
                <a:latin typeface="Bookman Old Style" panose="02050604050505020204" pitchFamily="18" charset="0"/>
              </a:rPr>
              <a:t>String </a:t>
            </a:r>
            <a:r>
              <a:rPr lang="en-US" sz="1800" b="1" dirty="0" err="1">
                <a:latin typeface="Bookman Old Style" panose="02050604050505020204" pitchFamily="18" charset="0"/>
              </a:rPr>
              <a:t>toString</a:t>
            </a:r>
            <a:r>
              <a:rPr lang="en-US" sz="1800" b="1" dirty="0">
                <a:latin typeface="Bookman Old Style" panose="02050604050505020204" pitchFamily="18" charset="0"/>
              </a:rPr>
              <a:t>() </a:t>
            </a:r>
            <a:endParaRPr lang="ru-RU" sz="1800" b="1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6455" y="3759604"/>
            <a:ext cx="3193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sz="1800" b="1" dirty="0" smtClean="0">
                <a:latin typeface="Bookman Old Style" panose="02050604050505020204" pitchFamily="18" charset="0"/>
              </a:rPr>
              <a:t>public void voice()</a:t>
            </a:r>
            <a:endParaRPr lang="ru-RU" sz="1800" b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623167" y="5670569"/>
            <a:ext cx="4308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Bookman Old Style" panose="02050604050505020204" pitchFamily="18" charset="0"/>
              </a:rPr>
              <a:t>@Override</a:t>
            </a:r>
          </a:p>
          <a:p>
            <a:r>
              <a:rPr lang="en-US" sz="1800" b="1" dirty="0">
                <a:latin typeface="Bookman Old Style" panose="02050604050505020204" pitchFamily="18" charset="0"/>
              </a:rPr>
              <a:t>public </a:t>
            </a:r>
            <a:r>
              <a:rPr lang="en-US" sz="1800" b="1" dirty="0" err="1">
                <a:latin typeface="Bookman Old Style" panose="02050604050505020204" pitchFamily="18" charset="0"/>
              </a:rPr>
              <a:t>boolean</a:t>
            </a:r>
            <a:r>
              <a:rPr lang="en-US" sz="1800" b="1" dirty="0">
                <a:latin typeface="Bookman Old Style" panose="02050604050505020204" pitchFamily="18" charset="0"/>
              </a:rPr>
              <a:t> equals(Object </a:t>
            </a:r>
            <a:r>
              <a:rPr lang="en-US" sz="1800" b="1" dirty="0" err="1">
                <a:latin typeface="Bookman Old Style" panose="02050604050505020204" pitchFamily="18" charset="0"/>
              </a:rPr>
              <a:t>obj</a:t>
            </a:r>
            <a:r>
              <a:rPr lang="en-US" sz="1800" b="1" dirty="0">
                <a:latin typeface="Bookman Old Style" panose="02050604050505020204" pitchFamily="18" charset="0"/>
              </a:rPr>
              <a:t>)</a:t>
            </a:r>
            <a:endParaRPr lang="ru-RU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16999" r="-4998"/>
          </a:stretch>
        </a:blip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sign_simp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sign_simp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121</Words>
  <Application>Microsoft Office PowerPoint</Application>
  <PresentationFormat>Экран (4:3)</PresentationFormat>
  <Paragraphs>69</Paragraphs>
  <Slides>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3_Design_simple</vt:lpstr>
      <vt:lpstr>2_Design_simple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Yuklya</dc:creator>
  <cp:lastModifiedBy>Yuklya</cp:lastModifiedBy>
  <cp:revision>10</cp:revision>
  <dcterms:modified xsi:type="dcterms:W3CDTF">2021-02-19T05:55:15Z</dcterms:modified>
</cp:coreProperties>
</file>