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8" r:id="rId2"/>
    <p:sldId id="257" r:id="rId3"/>
    <p:sldId id="259" r:id="rId4"/>
    <p:sldId id="302" r:id="rId5"/>
    <p:sldId id="260" r:id="rId6"/>
    <p:sldId id="262" r:id="rId7"/>
    <p:sldId id="290" r:id="rId8"/>
    <p:sldId id="291" r:id="rId9"/>
    <p:sldId id="264" r:id="rId10"/>
    <p:sldId id="303" r:id="rId11"/>
    <p:sldId id="266" r:id="rId12"/>
    <p:sldId id="267" r:id="rId13"/>
    <p:sldId id="268" r:id="rId14"/>
    <p:sldId id="292" r:id="rId15"/>
    <p:sldId id="269" r:id="rId16"/>
    <p:sldId id="270" r:id="rId17"/>
    <p:sldId id="299" r:id="rId18"/>
    <p:sldId id="293" r:id="rId19"/>
    <p:sldId id="271" r:id="rId20"/>
    <p:sldId id="272" r:id="rId21"/>
    <p:sldId id="273" r:id="rId22"/>
    <p:sldId id="305" r:id="rId23"/>
    <p:sldId id="306" r:id="rId24"/>
    <p:sldId id="304" r:id="rId25"/>
    <p:sldId id="274" r:id="rId26"/>
    <p:sldId id="275" r:id="rId27"/>
    <p:sldId id="294" r:id="rId28"/>
    <p:sldId id="279" r:id="rId29"/>
    <p:sldId id="288" r:id="rId30"/>
    <p:sldId id="295" r:id="rId31"/>
    <p:sldId id="297" r:id="rId32"/>
  </p:sldIdLst>
  <p:sldSz cx="9144000" cy="6858000" type="screen4x3"/>
  <p:notesSz cx="6858000" cy="9144000"/>
  <p:defaultTextStyle>
    <a:defPPr>
      <a:defRPr lang="en-US"/>
    </a:defPPr>
    <a:lvl1pPr algn="l" rtl="0" fontAlgn="base">
      <a:spcBef>
        <a:spcPct val="0"/>
      </a:spcBef>
      <a:spcAft>
        <a:spcPct val="0"/>
      </a:spcAft>
      <a:defRPr sz="4400" kern="1200">
        <a:solidFill>
          <a:schemeClr val="tx2"/>
        </a:solidFill>
        <a:latin typeface="Arial" charset="0"/>
        <a:ea typeface="+mn-ea"/>
        <a:cs typeface="Arial" charset="0"/>
      </a:defRPr>
    </a:lvl1pPr>
    <a:lvl2pPr marL="457200" algn="l" rtl="0" fontAlgn="base">
      <a:spcBef>
        <a:spcPct val="0"/>
      </a:spcBef>
      <a:spcAft>
        <a:spcPct val="0"/>
      </a:spcAft>
      <a:defRPr sz="4400" kern="1200">
        <a:solidFill>
          <a:schemeClr val="tx2"/>
        </a:solidFill>
        <a:latin typeface="Arial" charset="0"/>
        <a:ea typeface="+mn-ea"/>
        <a:cs typeface="Arial" charset="0"/>
      </a:defRPr>
    </a:lvl2pPr>
    <a:lvl3pPr marL="914400" algn="l" rtl="0" fontAlgn="base">
      <a:spcBef>
        <a:spcPct val="0"/>
      </a:spcBef>
      <a:spcAft>
        <a:spcPct val="0"/>
      </a:spcAft>
      <a:defRPr sz="4400" kern="1200">
        <a:solidFill>
          <a:schemeClr val="tx2"/>
        </a:solidFill>
        <a:latin typeface="Arial" charset="0"/>
        <a:ea typeface="+mn-ea"/>
        <a:cs typeface="Arial" charset="0"/>
      </a:defRPr>
    </a:lvl3pPr>
    <a:lvl4pPr marL="1371600" algn="l" rtl="0" fontAlgn="base">
      <a:spcBef>
        <a:spcPct val="0"/>
      </a:spcBef>
      <a:spcAft>
        <a:spcPct val="0"/>
      </a:spcAft>
      <a:defRPr sz="4400" kern="1200">
        <a:solidFill>
          <a:schemeClr val="tx2"/>
        </a:solidFill>
        <a:latin typeface="Arial" charset="0"/>
        <a:ea typeface="+mn-ea"/>
        <a:cs typeface="Arial" charset="0"/>
      </a:defRPr>
    </a:lvl4pPr>
    <a:lvl5pPr marL="1828800" algn="l" rtl="0" fontAlgn="base">
      <a:spcBef>
        <a:spcPct val="0"/>
      </a:spcBef>
      <a:spcAft>
        <a:spcPct val="0"/>
      </a:spcAft>
      <a:defRPr sz="4400" kern="1200">
        <a:solidFill>
          <a:schemeClr val="tx2"/>
        </a:solidFill>
        <a:latin typeface="Arial" charset="0"/>
        <a:ea typeface="+mn-ea"/>
        <a:cs typeface="Arial" charset="0"/>
      </a:defRPr>
    </a:lvl5pPr>
    <a:lvl6pPr marL="2286000" algn="l" defTabSz="914400" rtl="0" eaLnBrk="1" latinLnBrk="0" hangingPunct="1">
      <a:defRPr sz="4400" kern="1200">
        <a:solidFill>
          <a:schemeClr val="tx2"/>
        </a:solidFill>
        <a:latin typeface="Arial" charset="0"/>
        <a:ea typeface="+mn-ea"/>
        <a:cs typeface="Arial" charset="0"/>
      </a:defRPr>
    </a:lvl6pPr>
    <a:lvl7pPr marL="2743200" algn="l" defTabSz="914400" rtl="0" eaLnBrk="1" latinLnBrk="0" hangingPunct="1">
      <a:defRPr sz="4400" kern="1200">
        <a:solidFill>
          <a:schemeClr val="tx2"/>
        </a:solidFill>
        <a:latin typeface="Arial" charset="0"/>
        <a:ea typeface="+mn-ea"/>
        <a:cs typeface="Arial" charset="0"/>
      </a:defRPr>
    </a:lvl7pPr>
    <a:lvl8pPr marL="3200400" algn="l" defTabSz="914400" rtl="0" eaLnBrk="1" latinLnBrk="0" hangingPunct="1">
      <a:defRPr sz="4400" kern="1200">
        <a:solidFill>
          <a:schemeClr val="tx2"/>
        </a:solidFill>
        <a:latin typeface="Arial" charset="0"/>
        <a:ea typeface="+mn-ea"/>
        <a:cs typeface="Arial" charset="0"/>
      </a:defRPr>
    </a:lvl8pPr>
    <a:lvl9pPr marL="3657600" algn="l" defTabSz="914400" rtl="0" eaLnBrk="1" latinLnBrk="0" hangingPunct="1">
      <a:defRPr sz="4400" kern="1200">
        <a:solidFill>
          <a:schemeClr val="tx2"/>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912"/>
    <a:srgbClr val="BA221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7" autoAdjust="0"/>
    <p:restoredTop sz="94685"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4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ahoma" pitchFamily="34" charset="0"/>
                <a:cs typeface="+mn-cs"/>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ahoma" pitchFamily="34"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ahoma" pitchFamily="34" charset="0"/>
                <a:cs typeface="+mn-cs"/>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ahoma" pitchFamily="34" charset="0"/>
                <a:cs typeface="+mn-cs"/>
              </a:defRPr>
            </a:lvl1pPr>
          </a:lstStyle>
          <a:p>
            <a:pPr>
              <a:defRPr/>
            </a:pPr>
            <a:fld id="{E789FE61-C0C9-4C09-98A0-278BC6FA41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miter lim="800000"/>
            <a:headEnd/>
            <a:tailEnd/>
          </a:ln>
        </p:spPr>
        <p:txBody>
          <a:bodyPr/>
          <a:lstStyle/>
          <a:p>
            <a:fld id="{6929F485-5CF8-476F-9246-069131854CCD}" type="slidenum">
              <a:rPr lang="en-US" smtClean="0">
                <a:cs typeface="Arial" charset="0"/>
              </a:rPr>
              <a:pPr/>
              <a:t>1</a:t>
            </a:fld>
            <a:endParaRPr lang="en-US" smtClean="0">
              <a:cs typeface="Arial" charset="0"/>
            </a:endParaRPr>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9F22E-4B9E-2B4B-B899-417EF15B2B16}" type="slidenum">
              <a:rPr lang="en-US"/>
              <a:pPr/>
              <a:t>22</a:t>
            </a:fld>
            <a:endParaRPr lang="en-US"/>
          </a:p>
        </p:txBody>
      </p:sp>
      <p:sp>
        <p:nvSpPr>
          <p:cNvPr id="140290" name="Rectangle 2"/>
          <p:cNvSpPr>
            <a:spLocks noGrp="1" noRot="1" noChangeAspect="1" noChangeArrowheads="1"/>
          </p:cNvSpPr>
          <p:nvPr>
            <p:ph type="sldImg"/>
          </p:nvPr>
        </p:nvSpPr>
        <p:spPr bwMode="auto">
          <a:xfrm>
            <a:off x="1978025" y="6705600"/>
            <a:ext cx="2522538" cy="1892300"/>
          </a:xfrm>
          <a:prstGeom prst="rect">
            <a:avLst/>
          </a:prstGeom>
          <a:noFill/>
          <a:ln w="12700" cap="flat">
            <a:solidFill>
              <a:schemeClr val="tx1"/>
            </a:solidFill>
            <a:miter lim="800000"/>
            <a:headEnd/>
            <a:tailEnd/>
          </a:ln>
        </p:spPr>
      </p:sp>
      <p:sp>
        <p:nvSpPr>
          <p:cNvPr id="140291" name="Rectangle 3"/>
          <p:cNvSpPr>
            <a:spLocks noGrp="1" noChangeArrowheads="1"/>
          </p:cNvSpPr>
          <p:nvPr>
            <p:ph type="body" idx="1"/>
          </p:nvPr>
        </p:nvSpPr>
        <p:spPr bwMode="auto">
          <a:xfrm>
            <a:off x="838200" y="381000"/>
            <a:ext cx="5029200" cy="6096000"/>
          </a:xfrm>
          <a:prstGeom prst="rect">
            <a:avLst/>
          </a:prstGeom>
          <a:noFill/>
          <a:ln w="12700">
            <a:miter lim="800000"/>
            <a:headEnd/>
            <a:tailEnd/>
          </a:ln>
        </p:spPr>
        <p:txBody>
          <a:bodyPr lIns="90488" tIns="44450" rIns="90488" bIns="44450">
            <a:prstTxWarp prst="textNoShape">
              <a:avLst/>
            </a:prstTxWarp>
          </a:bodyPr>
          <a:lstStyle/>
          <a:p>
            <a:r>
              <a:rPr lang="en-US" sz="1400" u="sng"/>
              <a:t>Sources of Risk</a:t>
            </a:r>
            <a:endParaRPr lang="en-US"/>
          </a:p>
          <a:p>
            <a:endParaRPr lang="en-US"/>
          </a:p>
          <a:p>
            <a:r>
              <a:rPr lang="en-US"/>
              <a:t>In identifying the sources of project risk , you can first include all of the sources of uncertainty mentioned earlier in this chapter, such as misapprehension of scope and changes in requirements.   Some of these can’t properly be laid to rest until they are actually attempted, but crucial parts can be attacked early on.  For example, with persistent communication, the core of the customer’s scope expectations can be discerned at this point. </a:t>
            </a:r>
          </a:p>
          <a:p>
            <a:endParaRPr lang="en-US"/>
          </a:p>
          <a:p>
            <a:r>
              <a:rPr lang="en-US"/>
              <a:t>The figure lists several sources of risk.  One of these is tools such as design automation.  Tool vendors can go out of business, discontinue support for the tool versions etc.  (Indeed, this is one reason that computer-aided software engineering tools did not catch on in the 1980’s.)   The mobility of software personnel is another source of risk.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C5D80-6AD0-8844-8776-14694A27B7C3}" type="slidenum">
              <a:rPr lang="en-US"/>
              <a:pPr/>
              <a:t>23</a:t>
            </a:fld>
            <a:endParaRPr 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4C2C7-13C5-624A-8055-4837523F1A0D}" type="slidenum">
              <a:rPr lang="en-US"/>
              <a:pPr/>
              <a:t>24</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ight Triangle 10"/>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5"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 name="Straight Connector 8"/>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7" name="Text Box 26"/>
          <p:cNvSpPr txBox="1">
            <a:spLocks noChangeArrowheads="1"/>
          </p:cNvSpPr>
          <p:nvPr userDrawn="1"/>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a:spcBef>
                <a:spcPct val="50000"/>
              </a:spcBef>
              <a:defRPr/>
            </a:pPr>
            <a:endParaRPr lang="en-US" sz="1600">
              <a:solidFill>
                <a:schemeClr val="tx1"/>
              </a:solidFill>
              <a:cs typeface="+mn-cs"/>
            </a:endParaRPr>
          </a:p>
        </p:txBody>
      </p:sp>
      <p:sp>
        <p:nvSpPr>
          <p:cNvPr id="10" name="Isosceles Triangle 6"/>
          <p:cNvSpPr/>
          <p:nvPr/>
        </p:nvSpPr>
        <p:spPr>
          <a:xfrm rot="16200000">
            <a:off x="7553325" y="5254626"/>
            <a:ext cx="1893887"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smtClean="0"/>
              <a:t>Click to edit Master title style</a:t>
            </a:r>
            <a:endParaRPr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7"/>
          <p:cNvSpPr>
            <a:spLocks noGrp="1"/>
          </p:cNvSpPr>
          <p:nvPr>
            <p:ph type="dt" sz="half" idx="10"/>
          </p:nvPr>
        </p:nvSpPr>
        <p:spPr>
          <a:xfrm>
            <a:off x="1371600" y="6011863"/>
            <a:ext cx="5791200" cy="365125"/>
          </a:xfrm>
        </p:spPr>
        <p:txBody>
          <a:bodyPr tIns="0" bIns="0" anchor="t"/>
          <a:lstStyle>
            <a:lvl1pPr algn="r">
              <a:defRPr sz="1000"/>
            </a:lvl1pPr>
          </a:lstStyle>
          <a:p>
            <a:pPr>
              <a:defRPr/>
            </a:pPr>
            <a:endParaRPr lang="en-US"/>
          </a:p>
        </p:txBody>
      </p:sp>
      <p:sp>
        <p:nvSpPr>
          <p:cNvPr id="12" name="Footer Placeholder 16"/>
          <p:cNvSpPr>
            <a:spLocks noGrp="1"/>
          </p:cNvSpPr>
          <p:nvPr>
            <p:ph type="ftr" sz="quarter" idx="11"/>
          </p:nvPr>
        </p:nvSpPr>
        <p:spPr>
          <a:xfrm>
            <a:off x="1371600" y="5649913"/>
            <a:ext cx="5791200" cy="365125"/>
          </a:xfrm>
        </p:spPr>
        <p:txBody>
          <a:bodyPr tIns="0" bIns="0"/>
          <a:lstStyle>
            <a:lvl1pPr algn="r">
              <a:defRPr sz="1100" smtClean="0"/>
            </a:lvl1pPr>
          </a:lstStyle>
          <a:p>
            <a:pPr>
              <a:defRPr/>
            </a:pPr>
            <a:r>
              <a:rPr lang="en-US"/>
              <a:t>Copyright © 2012 Pearson Education, Inc. Publishing as Prentice Hall</a:t>
            </a:r>
          </a:p>
        </p:txBody>
      </p:sp>
      <p:sp>
        <p:nvSpPr>
          <p:cNvPr id="13" name="Slide Number Placeholder 28"/>
          <p:cNvSpPr>
            <a:spLocks noGrp="1"/>
          </p:cNvSpPr>
          <p:nvPr>
            <p:ph type="sldNum" sz="quarter" idx="12"/>
          </p:nvPr>
        </p:nvSpPr>
        <p:spPr>
          <a:xfrm>
            <a:off x="8391525" y="5753100"/>
            <a:ext cx="503238" cy="365125"/>
          </a:xfrm>
        </p:spPr>
        <p:txBody>
          <a:bodyPr anchor="ctr"/>
          <a:lstStyle>
            <a:lvl1pPr algn="ctr">
              <a:defRPr sz="1300" smtClean="0">
                <a:solidFill>
                  <a:srgbClr val="FFFFFF"/>
                </a:solidFill>
              </a:defRPr>
            </a:lvl1pPr>
          </a:lstStyle>
          <a:p>
            <a:pPr>
              <a:defRPr/>
            </a:pPr>
            <a:fld id="{66F9E4E4-551D-4336-98B4-54DF692DA616}" type="slidenum">
              <a:rPr lang="en-US"/>
              <a:pPr>
                <a:defRPr/>
              </a:pPr>
              <a:t>‹#›</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22"/>
          <p:cNvSpPr>
            <a:spLocks noGrp="1"/>
          </p:cNvSpPr>
          <p:nvPr>
            <p:ph type="sldNum" sz="quarter" idx="12"/>
          </p:nvPr>
        </p:nvSpPr>
        <p:spPr/>
        <p:txBody>
          <a:bodyPr/>
          <a:lstStyle>
            <a:lvl1pPr>
              <a:defRPr/>
            </a:lvl1pPr>
          </a:lstStyle>
          <a:p>
            <a:pPr>
              <a:defRPr/>
            </a:pPr>
            <a:fld id="{52141136-A842-427F-8E9F-20B361B865CB}"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22"/>
          <p:cNvSpPr>
            <a:spLocks noGrp="1"/>
          </p:cNvSpPr>
          <p:nvPr>
            <p:ph type="sldNum" sz="quarter" idx="12"/>
          </p:nvPr>
        </p:nvSpPr>
        <p:spPr/>
        <p:txBody>
          <a:bodyPr/>
          <a:lstStyle>
            <a:lvl1pPr>
              <a:defRPr/>
            </a:lvl1pPr>
          </a:lstStyle>
          <a:p>
            <a:pPr>
              <a:defRPr/>
            </a:pPr>
            <a:fld id="{4C09569E-9E46-4925-A3E7-BB2F81F2BB9A}"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ight Triangle 10"/>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5"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 name="Straight Connector 8"/>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7" name="Text Box 26"/>
          <p:cNvSpPr txBox="1">
            <a:spLocks noChangeArrowheads="1"/>
          </p:cNvSpPr>
          <p:nvPr userDrawn="1"/>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a:spcBef>
                <a:spcPct val="50000"/>
              </a:spcBef>
              <a:defRPr/>
            </a:pPr>
            <a:endParaRPr lang="en-US" sz="1600">
              <a:solidFill>
                <a:schemeClr val="tx1"/>
              </a:solidFill>
              <a:cs typeface="+mn-cs"/>
            </a:endParaRPr>
          </a:p>
        </p:txBody>
      </p:sp>
      <p:sp>
        <p:nvSpPr>
          <p:cNvPr id="2" name="Title 1"/>
          <p:cNvSpPr>
            <a:spLocks noGrp="1"/>
          </p:cNvSpPr>
          <p:nvPr>
            <p:ph type="title"/>
          </p:nvPr>
        </p:nvSpPr>
        <p:spPr>
          <a:xfrm>
            <a:off x="457200" y="267494"/>
            <a:ext cx="8229600" cy="139903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882808"/>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791075" y="6480175"/>
            <a:ext cx="2133600" cy="301625"/>
          </a:xfrm>
        </p:spPr>
        <p:txBody>
          <a:bodyPr/>
          <a:lstStyle>
            <a:lvl1pPr>
              <a:defRPr/>
            </a:lvl1pPr>
          </a:lstStyle>
          <a:p>
            <a:pPr>
              <a:defRPr/>
            </a:pPr>
            <a:endParaRPr lang="en-US"/>
          </a:p>
        </p:txBody>
      </p:sp>
      <p:sp>
        <p:nvSpPr>
          <p:cNvPr id="9" name="Footer Placeholder 4"/>
          <p:cNvSpPr>
            <a:spLocks noGrp="1"/>
          </p:cNvSpPr>
          <p:nvPr>
            <p:ph type="ftr" sz="quarter" idx="11"/>
          </p:nvPr>
        </p:nvSpPr>
        <p:spPr>
          <a:xfrm>
            <a:off x="457200" y="6481763"/>
            <a:ext cx="4259263" cy="300037"/>
          </a:xfrm>
        </p:spPr>
        <p:txBody>
          <a:bodyPr/>
          <a:lstStyle>
            <a:lvl1pPr>
              <a:defRPr/>
            </a:lvl1pPr>
          </a:lstStyle>
          <a:p>
            <a:pPr>
              <a:defRPr/>
            </a:pPr>
            <a:r>
              <a:rPr lang="en-US"/>
              <a:t>Copyright © 2012 Pearson Education, Inc. Publishing as Prentice Hall</a:t>
            </a:r>
          </a:p>
        </p:txBody>
      </p:sp>
      <p:sp>
        <p:nvSpPr>
          <p:cNvPr id="10" name="Slide Number Placeholder 5"/>
          <p:cNvSpPr>
            <a:spLocks noGrp="1"/>
          </p:cNvSpPr>
          <p:nvPr>
            <p:ph type="sldNum" sz="quarter" idx="12"/>
          </p:nvPr>
        </p:nvSpPr>
        <p:spPr/>
        <p:txBody>
          <a:bodyPr/>
          <a:lstStyle>
            <a:lvl1pPr>
              <a:defRPr/>
            </a:lvl1pPr>
          </a:lstStyle>
          <a:p>
            <a:pPr>
              <a:defRPr/>
            </a:pPr>
            <a:fld id="{6E161AAC-0A26-4C49-A9A3-2F6970737C5A}" type="slidenum">
              <a:rPr lang="en-US"/>
              <a:pPr>
                <a:defRPr/>
              </a:pPr>
              <a:t>‹#›</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bg>
      <p:bgRef idx="1002">
        <a:schemeClr val="bg1"/>
      </p:bgRef>
    </p:bg>
    <p:spTree>
      <p:nvGrpSpPr>
        <p:cNvPr id="1" name=""/>
        <p:cNvGrpSpPr/>
        <p:nvPr/>
      </p:nvGrpSpPr>
      <p:grpSpPr>
        <a:xfrm>
          <a:off x="0" y="0"/>
          <a:ext cx="0" cy="0"/>
          <a:chOff x="0" y="0"/>
          <a:chExt cx="0" cy="0"/>
        </a:xfrm>
      </p:grpSpPr>
      <p:sp>
        <p:nvSpPr>
          <p:cNvPr id="4" name="Right Triangle 8"/>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Isosceles Triangle 7"/>
          <p:cNvSpPr/>
          <p:nvPr/>
        </p:nvSpPr>
        <p:spPr>
          <a:xfrm rot="5400000" flipV="1">
            <a:off x="7553325" y="309563"/>
            <a:ext cx="1893888"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6" name="Straight Connector 10"/>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9"/>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Date Placeholder 3"/>
          <p:cNvSpPr>
            <a:spLocks noGrp="1"/>
          </p:cNvSpPr>
          <p:nvPr>
            <p:ph type="dt" sz="half" idx="10"/>
          </p:nvPr>
        </p:nvSpPr>
        <p:spPr>
          <a:xfrm>
            <a:off x="6956425" y="6477000"/>
            <a:ext cx="2133600" cy="304800"/>
          </a:xfrm>
        </p:spPr>
        <p:txBody>
          <a:bodyPr/>
          <a:lstStyle>
            <a:lvl1pPr>
              <a:defRPr/>
            </a:lvl1pPr>
          </a:lstStyle>
          <a:p>
            <a:pPr>
              <a:defRPr/>
            </a:pPr>
            <a:endParaRPr lang="en-US"/>
          </a:p>
        </p:txBody>
      </p:sp>
      <p:sp>
        <p:nvSpPr>
          <p:cNvPr id="9" name="Footer Placeholder 4"/>
          <p:cNvSpPr>
            <a:spLocks noGrp="1"/>
          </p:cNvSpPr>
          <p:nvPr>
            <p:ph type="ftr" sz="quarter" idx="11"/>
          </p:nvPr>
        </p:nvSpPr>
        <p:spPr>
          <a:xfrm>
            <a:off x="2619375" y="6481763"/>
            <a:ext cx="4260850" cy="300037"/>
          </a:xfrm>
        </p:spPr>
        <p:txBody>
          <a:bodyPr/>
          <a:lstStyle>
            <a:lvl1pPr>
              <a:defRPr/>
            </a:lvl1pPr>
          </a:lstStyle>
          <a:p>
            <a:pPr>
              <a:defRPr/>
            </a:pPr>
            <a:r>
              <a:rPr lang="en-US"/>
              <a:t>Copyright © 2012 Pearson Education, Inc. Publishing as Prentice Hall</a:t>
            </a:r>
          </a:p>
        </p:txBody>
      </p:sp>
      <p:sp>
        <p:nvSpPr>
          <p:cNvPr id="10" name="Slide Number Placeholder 5"/>
          <p:cNvSpPr>
            <a:spLocks noGrp="1"/>
          </p:cNvSpPr>
          <p:nvPr>
            <p:ph type="sldNum" sz="quarter" idx="12"/>
          </p:nvPr>
        </p:nvSpPr>
        <p:spPr>
          <a:xfrm>
            <a:off x="8450263" y="809625"/>
            <a:ext cx="503237" cy="300038"/>
          </a:xfrm>
        </p:spPr>
        <p:txBody>
          <a:bodyPr/>
          <a:lstStyle>
            <a:lvl1pPr>
              <a:defRPr/>
            </a:lvl1pPr>
          </a:lstStyle>
          <a:p>
            <a:pPr>
              <a:defRPr/>
            </a:pPr>
            <a:fld id="{E57BDDB0-C1D4-4146-B3C9-4053D2F88E3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5" name="Right Triangle 10"/>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6"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8"/>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8" name="Text Box 26"/>
          <p:cNvSpPr txBox="1">
            <a:spLocks noChangeArrowheads="1"/>
          </p:cNvSpPr>
          <p:nvPr userDrawn="1"/>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a:spcBef>
                <a:spcPct val="50000"/>
              </a:spcBef>
              <a:defRPr/>
            </a:pPr>
            <a:endParaRPr lang="en-US" sz="1600">
              <a:solidFill>
                <a:schemeClr val="tx1"/>
              </a:solidFill>
              <a:cs typeface="+mn-cs"/>
            </a:endParaRPr>
          </a:p>
        </p:txBody>
      </p:sp>
      <p:sp>
        <p:nvSpPr>
          <p:cNvPr id="2" name="Title 1"/>
          <p:cNvSpPr>
            <a:spLocks noGrp="1"/>
          </p:cNvSpPr>
          <p:nvPr>
            <p:ph type="title"/>
          </p:nvPr>
        </p:nvSpPr>
        <p:spPr/>
        <p:txBody>
          <a:bodyPr/>
          <a:lstStyle>
            <a:lvl1pPr marL="0" algn="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11" name="Slide Number Placeholder 6"/>
          <p:cNvSpPr>
            <a:spLocks noGrp="1"/>
          </p:cNvSpPr>
          <p:nvPr>
            <p:ph type="sldNum" sz="quarter" idx="12"/>
          </p:nvPr>
        </p:nvSpPr>
        <p:spPr/>
        <p:txBody>
          <a:bodyPr/>
          <a:lstStyle>
            <a:lvl1pPr>
              <a:defRPr/>
            </a:lvl1pPr>
          </a:lstStyle>
          <a:p>
            <a:pPr>
              <a:defRPr/>
            </a:pPr>
            <a:fld id="{7B400E3D-9B20-482B-BE2D-4972B29D7F21}" type="slidenum">
              <a:rPr lang="en-US"/>
              <a:pPr>
                <a:defRPr/>
              </a:pPr>
              <a:t>‹#›</a:t>
            </a:fld>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P spid="4" grpId="0" build="p" bldLvl="3" autoUpdateAnimBg="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791075" y="6481763"/>
            <a:ext cx="2130425" cy="301625"/>
          </a:xfrm>
        </p:spPr>
        <p:txBody>
          <a:bodyPr/>
          <a:lstStyle>
            <a:lvl1pPr>
              <a:defRPr/>
            </a:lvl1pPr>
          </a:lstStyle>
          <a:p>
            <a:pPr>
              <a:defRPr/>
            </a:pPr>
            <a:endParaRPr lang="en-US"/>
          </a:p>
        </p:txBody>
      </p:sp>
      <p:sp>
        <p:nvSpPr>
          <p:cNvPr id="8" name="Footer Placeholder 7"/>
          <p:cNvSpPr>
            <a:spLocks noGrp="1"/>
          </p:cNvSpPr>
          <p:nvPr>
            <p:ph type="ftr" sz="quarter" idx="11"/>
          </p:nvPr>
        </p:nvSpPr>
        <p:spPr>
          <a:xfrm>
            <a:off x="457200" y="6481763"/>
            <a:ext cx="4260850" cy="301625"/>
          </a:xfrm>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a:xfrm>
            <a:off x="7589838" y="6483350"/>
            <a:ext cx="503237" cy="301625"/>
          </a:xfrm>
        </p:spPr>
        <p:txBody>
          <a:bodyPr/>
          <a:lstStyle>
            <a:lvl1pPr algn="ctr">
              <a:defRPr smtClean="0"/>
            </a:lvl1pPr>
          </a:lstStyle>
          <a:p>
            <a:pPr>
              <a:defRPr/>
            </a:pPr>
            <a:fld id="{DC0C1ACC-52A9-4C02-ADB6-E5C2DD26E26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 calcmode="lin" valueType="num">
                                      <p:cBhvr additive="base">
                                        <p:cTn id="5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 calcmode="lin" valueType="num">
                                      <p:cBhvr additive="base">
                                        <p:cTn id="5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P spid="4" grpId="0" build="p" bldLvl="3" autoUpdateAnimBg="0"/>
      <p:bldP spid="5" grpId="0" build="p" bldLvl="3" autoUpdateAnimBg="0"/>
      <p:bldP spid="6" grpId="0" build="p" bldLvl="3" autoUpdateAnimBg="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22"/>
          <p:cNvSpPr>
            <a:spLocks noGrp="1"/>
          </p:cNvSpPr>
          <p:nvPr>
            <p:ph type="sldNum" sz="quarter" idx="12"/>
          </p:nvPr>
        </p:nvSpPr>
        <p:spPr/>
        <p:txBody>
          <a:bodyPr/>
          <a:lstStyle>
            <a:lvl1pPr>
              <a:defRPr/>
            </a:lvl1pPr>
          </a:lstStyle>
          <a:p>
            <a:pPr>
              <a:defRPr/>
            </a:pPr>
            <a:fld id="{C4DA6DD2-70CA-430B-8C06-03380FB52382}"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22"/>
          <p:cNvSpPr>
            <a:spLocks noGrp="1"/>
          </p:cNvSpPr>
          <p:nvPr>
            <p:ph type="sldNum" sz="quarter" idx="12"/>
          </p:nvPr>
        </p:nvSpPr>
        <p:spPr/>
        <p:txBody>
          <a:bodyPr/>
          <a:lstStyle>
            <a:lvl1pPr>
              <a:defRPr/>
            </a:lvl1pPr>
          </a:lstStyle>
          <a:p>
            <a:pPr>
              <a:defRPr/>
            </a:pPr>
            <a:fld id="{EDFEC7B7-30B8-4286-8E14-D67E915CB106}"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lang="en-US" smtClean="0"/>
              <a:t>Click to edit Master title style</a:t>
            </a:r>
            <a:endParaRPr lang="en-US"/>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78563" y="6556375"/>
            <a:ext cx="2133600" cy="301625"/>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35063" y="6556375"/>
            <a:ext cx="5143500" cy="301625"/>
          </a:xfrm>
        </p:spPr>
        <p:txBody>
          <a:bodyPr/>
          <a:lstStyle>
            <a:lvl1pPr>
              <a:defRPr sz="900" smtClean="0"/>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a:xfrm>
            <a:off x="8410575" y="6556375"/>
            <a:ext cx="503238" cy="301625"/>
          </a:xfrm>
        </p:spPr>
        <p:txBody>
          <a:bodyPr/>
          <a:lstStyle>
            <a:lvl1pPr>
              <a:defRPr sz="900" smtClean="0"/>
            </a:lvl1pPr>
          </a:lstStyle>
          <a:p>
            <a:pPr>
              <a:defRPr/>
            </a:pPr>
            <a:fld id="{7C2FDF73-A712-4982-850E-9A19DB05F9F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P spid="4" grpId="0" build="p" bldLvl="3"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smtClean="0"/>
              <a:t>Click to edit Master title style</a:t>
            </a:r>
            <a:endParaRPr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4"/>
          <p:cNvSpPr>
            <a:spLocks noGrp="1"/>
          </p:cNvSpPr>
          <p:nvPr>
            <p:ph type="dt" sz="half" idx="10"/>
          </p:nvPr>
        </p:nvSpPr>
        <p:spPr>
          <a:xfrm>
            <a:off x="6108700" y="6556375"/>
            <a:ext cx="2101850" cy="301625"/>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69988" y="6557963"/>
            <a:ext cx="4948237" cy="301625"/>
          </a:xfrm>
        </p:spPr>
        <p:txBody>
          <a:bodyPr/>
          <a:lstStyle>
            <a:lvl1pPr>
              <a:defRPr sz="900" smtClean="0"/>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a:xfrm>
            <a:off x="8216900" y="6556375"/>
            <a:ext cx="366713" cy="301625"/>
          </a:xfrm>
        </p:spPr>
        <p:txBody>
          <a:bodyPr/>
          <a:lstStyle>
            <a:lvl1pPr algn="ctr">
              <a:defRPr sz="900" smtClean="0"/>
            </a:lvl1pPr>
          </a:lstStyle>
          <a:p>
            <a:pPr>
              <a:defRPr/>
            </a:pPr>
            <a:fld id="{E6E7DC8D-3871-4C6B-8254-F4C9DD187E2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P spid="4" grpId="0" build="p" bldLvl="3"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8288"/>
            <a:ext cx="8229600" cy="1398587"/>
          </a:xfrm>
          <a:prstGeom prst="rect">
            <a:avLst/>
          </a:prstGeom>
        </p:spPr>
        <p:txBody>
          <a:bodyPr vert="horz" anchor="ctr">
            <a:normAutofit/>
          </a:bodyPr>
          <a:lstStyle/>
          <a:p>
            <a:r>
              <a:rPr lang="en-US" smtClean="0"/>
              <a:t>Click to edit Master title style</a:t>
            </a:r>
            <a:endParaRPr lang="en-US"/>
          </a:p>
        </p:txBody>
      </p:sp>
      <p:sp>
        <p:nvSpPr>
          <p:cNvPr id="13" name="Text Placeholder 12"/>
          <p:cNvSpPr>
            <a:spLocks noGrp="1"/>
          </p:cNvSpPr>
          <p:nvPr>
            <p:ph type="body" idx="1"/>
          </p:nvPr>
        </p:nvSpPr>
        <p:spPr bwMode="auto">
          <a:xfrm>
            <a:off x="457200" y="1882775"/>
            <a:ext cx="82296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791075" y="6481763"/>
            <a:ext cx="2133600" cy="301625"/>
          </a:xfrm>
          <a:prstGeom prst="rect">
            <a:avLst/>
          </a:prstGeom>
        </p:spPr>
        <p:txBody>
          <a:bodyPr vert="horz" anchor="b"/>
          <a:lstStyle>
            <a:lvl1pPr algn="l" eaLnBrk="1" latinLnBrk="0" hangingPunct="1">
              <a:defRPr kumimoji="0" sz="1000" b="0">
                <a:solidFill>
                  <a:schemeClr val="tx1"/>
                </a:solidFill>
                <a:cs typeface="+mn-cs"/>
              </a:defRPr>
            </a:lvl1pPr>
          </a:lstStyle>
          <a:p>
            <a:pPr>
              <a:defRPr/>
            </a:pPr>
            <a:endParaRPr lang="en-US"/>
          </a:p>
        </p:txBody>
      </p:sp>
      <p:sp>
        <p:nvSpPr>
          <p:cNvPr id="3" name="Footer Placeholder 2"/>
          <p:cNvSpPr>
            <a:spLocks noGrp="1"/>
          </p:cNvSpPr>
          <p:nvPr>
            <p:ph type="ftr" sz="quarter" idx="3"/>
          </p:nvPr>
        </p:nvSpPr>
        <p:spPr>
          <a:xfrm>
            <a:off x="457200" y="6481763"/>
            <a:ext cx="4259263" cy="301625"/>
          </a:xfrm>
          <a:prstGeom prst="rect">
            <a:avLst/>
          </a:prstGeom>
        </p:spPr>
        <p:txBody>
          <a:bodyPr vert="horz" anchor="b"/>
          <a:lstStyle>
            <a:lvl1pPr algn="r" eaLnBrk="1" latinLnBrk="0" hangingPunct="1">
              <a:defRPr kumimoji="0" sz="1000" smtClean="0">
                <a:solidFill>
                  <a:schemeClr val="tx1"/>
                </a:solidFill>
                <a:cs typeface="+mn-cs"/>
              </a:defRPr>
            </a:lvl1pPr>
          </a:lstStyle>
          <a:p>
            <a:pPr>
              <a:defRPr/>
            </a:pPr>
            <a:r>
              <a:rPr lang="en-US"/>
              <a:t>Copyright © 2012 Pearson Education, Inc. Publishing as Prentice Hall</a:t>
            </a:r>
          </a:p>
        </p:txBody>
      </p:sp>
      <p:sp>
        <p:nvSpPr>
          <p:cNvPr id="23" name="Slide Number Placeholder 22"/>
          <p:cNvSpPr>
            <a:spLocks noGrp="1"/>
          </p:cNvSpPr>
          <p:nvPr>
            <p:ph type="sldNum" sz="quarter" idx="4"/>
          </p:nvPr>
        </p:nvSpPr>
        <p:spPr>
          <a:xfrm>
            <a:off x="7589838" y="6481763"/>
            <a:ext cx="503237" cy="301625"/>
          </a:xfrm>
          <a:prstGeom prst="rect">
            <a:avLst/>
          </a:prstGeom>
        </p:spPr>
        <p:txBody>
          <a:bodyPr vert="horz" anchor="b"/>
          <a:lstStyle>
            <a:lvl1pPr algn="ctr" eaLnBrk="1" latinLnBrk="0" hangingPunct="1">
              <a:defRPr kumimoji="0" sz="1200" smtClean="0">
                <a:solidFill>
                  <a:schemeClr val="tx1"/>
                </a:solidFill>
                <a:cs typeface="+mn-cs"/>
              </a:defRPr>
            </a:lvl1pPr>
          </a:lstStyle>
          <a:p>
            <a:pPr>
              <a:defRPr/>
            </a:pPr>
            <a:fld id="{C5FB6FD0-1FB4-4034-927E-211C6B0ECD41}" type="slidenum">
              <a:rPr lang="en-US"/>
              <a:pPr>
                <a:defRPr/>
              </a:pPr>
              <a:t>‹#›</a:t>
            </a:fld>
            <a:endParaRPr lang="en-US"/>
          </a:p>
        </p:txBody>
      </p:sp>
      <p:sp>
        <p:nvSpPr>
          <p:cNvPr id="15" name="Text Box 26"/>
          <p:cNvSpPr txBox="1">
            <a:spLocks noChangeArrowheads="1"/>
          </p:cNvSpPr>
          <p:nvPr userDrawn="1"/>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a:spcBef>
                <a:spcPct val="50000"/>
              </a:spcBef>
              <a:defRPr/>
            </a:pPr>
            <a:endParaRPr lang="en-US" sz="1600">
              <a:solidFill>
                <a:schemeClr val="tx1"/>
              </a:solidFill>
              <a:cs typeface="+mn-cs"/>
            </a:endParaRPr>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56" r:id="rId6"/>
    <p:sldLayoutId id="2147483657" r:id="rId7"/>
    <p:sldLayoutId id="2147483665" r:id="rId8"/>
    <p:sldLayoutId id="2147483666" r:id="rId9"/>
    <p:sldLayoutId id="2147483658" r:id="rId10"/>
    <p:sldLayoutId id="2147483659" r:id="rId11"/>
  </p:sldLayoutIdLst>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 calcmode="lin" valueType="num">
                                      <p:cBhvr additive="base">
                                        <p:cTn id="21"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3" autoUpdateAnimBg="0"/>
    </p:bldLst>
  </p:timing>
  <p:hf sldNum="0" hdr="0" dt="0"/>
  <p:txStyles>
    <p:titleStyle>
      <a:lvl1pPr marL="484188" algn="l" rtl="0" fontAlgn="base">
        <a:spcBef>
          <a:spcPct val="0"/>
        </a:spcBef>
        <a:spcAft>
          <a:spcPct val="0"/>
        </a:spcAft>
        <a:defRPr sz="4200" kern="1200">
          <a:ln w="6350">
            <a:solidFill>
              <a:schemeClr val="accent1">
                <a:shade val="43000"/>
              </a:schemeClr>
            </a:solidFill>
          </a:ln>
          <a:solidFill>
            <a:srgbClr val="FF5C9C"/>
          </a:solidFill>
          <a:effectLst>
            <a:outerShdw blurRad="26000" dist="26000" dir="14500000" algn="tl" rotWithShape="0">
              <a:srgbClr val="000000">
                <a:alpha val="40000"/>
              </a:srgbClr>
            </a:outerShdw>
          </a:effectLst>
          <a:latin typeface="+mj-lt"/>
          <a:ea typeface="+mj-ea"/>
          <a:cs typeface="+mj-cs"/>
        </a:defRPr>
      </a:lvl1pPr>
      <a:lvl2pPr marL="484188" algn="l" rtl="0" fontAlgn="base">
        <a:spcBef>
          <a:spcPct val="0"/>
        </a:spcBef>
        <a:spcAft>
          <a:spcPct val="0"/>
        </a:spcAft>
        <a:defRPr sz="4200">
          <a:solidFill>
            <a:srgbClr val="FF5C9C"/>
          </a:solidFill>
          <a:latin typeface="Century Gothic" pitchFamily="34" charset="0"/>
        </a:defRPr>
      </a:lvl2pPr>
      <a:lvl3pPr marL="484188" algn="l" rtl="0" fontAlgn="base">
        <a:spcBef>
          <a:spcPct val="0"/>
        </a:spcBef>
        <a:spcAft>
          <a:spcPct val="0"/>
        </a:spcAft>
        <a:defRPr sz="4200">
          <a:solidFill>
            <a:srgbClr val="FF5C9C"/>
          </a:solidFill>
          <a:latin typeface="Century Gothic" pitchFamily="34" charset="0"/>
        </a:defRPr>
      </a:lvl3pPr>
      <a:lvl4pPr marL="484188" algn="l" rtl="0" fontAlgn="base">
        <a:spcBef>
          <a:spcPct val="0"/>
        </a:spcBef>
        <a:spcAft>
          <a:spcPct val="0"/>
        </a:spcAft>
        <a:defRPr sz="4200">
          <a:solidFill>
            <a:srgbClr val="FF5C9C"/>
          </a:solidFill>
          <a:latin typeface="Century Gothic" pitchFamily="34" charset="0"/>
        </a:defRPr>
      </a:lvl4pPr>
      <a:lvl5pPr marL="484188" algn="l" rtl="0" fontAlgn="base">
        <a:spcBef>
          <a:spcPct val="0"/>
        </a:spcBef>
        <a:spcAft>
          <a:spcPct val="0"/>
        </a:spcAft>
        <a:defRPr sz="4200">
          <a:solidFill>
            <a:srgbClr val="FF5C9C"/>
          </a:solidFill>
          <a:latin typeface="Century Gothic" pitchFamily="34" charset="0"/>
        </a:defRPr>
      </a:lvl5pPr>
      <a:lvl6pPr marL="941388" algn="l" rtl="0" fontAlgn="base">
        <a:spcBef>
          <a:spcPct val="0"/>
        </a:spcBef>
        <a:spcAft>
          <a:spcPct val="0"/>
        </a:spcAft>
        <a:defRPr sz="4200">
          <a:solidFill>
            <a:srgbClr val="FF5C9C"/>
          </a:solidFill>
          <a:latin typeface="Century Gothic" pitchFamily="34" charset="0"/>
        </a:defRPr>
      </a:lvl6pPr>
      <a:lvl7pPr marL="1398588" algn="l" rtl="0" fontAlgn="base">
        <a:spcBef>
          <a:spcPct val="0"/>
        </a:spcBef>
        <a:spcAft>
          <a:spcPct val="0"/>
        </a:spcAft>
        <a:defRPr sz="4200">
          <a:solidFill>
            <a:srgbClr val="FF5C9C"/>
          </a:solidFill>
          <a:latin typeface="Century Gothic" pitchFamily="34" charset="0"/>
        </a:defRPr>
      </a:lvl7pPr>
      <a:lvl8pPr marL="1855788" algn="l" rtl="0" fontAlgn="base">
        <a:spcBef>
          <a:spcPct val="0"/>
        </a:spcBef>
        <a:spcAft>
          <a:spcPct val="0"/>
        </a:spcAft>
        <a:defRPr sz="4200">
          <a:solidFill>
            <a:srgbClr val="FF5C9C"/>
          </a:solidFill>
          <a:latin typeface="Century Gothic" pitchFamily="34" charset="0"/>
        </a:defRPr>
      </a:lvl8pPr>
      <a:lvl9pPr marL="2312988" algn="l" rtl="0" fontAlgn="base">
        <a:spcBef>
          <a:spcPct val="0"/>
        </a:spcBef>
        <a:spcAft>
          <a:spcPct val="0"/>
        </a:spcAft>
        <a:defRPr sz="4200">
          <a:solidFill>
            <a:srgbClr val="FF5C9C"/>
          </a:solidFill>
          <a:latin typeface="Century Gothic" pitchFamily="34" charset="0"/>
        </a:defRPr>
      </a:lvl9pPr>
    </p:titleStyle>
    <p:bodyStyle>
      <a:lvl1pPr marL="447675"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822325" indent="-285750" algn="l" rtl="0" fontAlgn="base">
        <a:spcBef>
          <a:spcPct val="20000"/>
        </a:spcBef>
        <a:spcAft>
          <a:spcPct val="0"/>
        </a:spcAft>
        <a:buClr>
          <a:schemeClr val="accent1"/>
        </a:buClr>
        <a:buSzPct val="95000"/>
        <a:buFont typeface="Verdana" pitchFamily="34" charset="0"/>
        <a:buChar char="›"/>
        <a:defRPr sz="2600" kern="1200">
          <a:solidFill>
            <a:schemeClr val="tx1"/>
          </a:solidFill>
          <a:latin typeface="+mn-lt"/>
          <a:ea typeface="+mn-ea"/>
          <a:cs typeface="+mn-cs"/>
        </a:defRPr>
      </a:lvl2pPr>
      <a:lvl3pPr marL="1104900" indent="-228600" algn="l" rtl="0" fontAlgn="base">
        <a:spcBef>
          <a:spcPct val="20000"/>
        </a:spcBef>
        <a:spcAft>
          <a:spcPct val="0"/>
        </a:spcAft>
        <a:buClr>
          <a:schemeClr val="accent1"/>
        </a:buClr>
        <a:buFont typeface="Wingdings 2" pitchFamily="18" charset="2"/>
        <a:buChar char=""/>
        <a:defRPr sz="2400" kern="1200">
          <a:solidFill>
            <a:schemeClr val="tx1"/>
          </a:solidFill>
          <a:latin typeface="+mn-lt"/>
          <a:ea typeface="+mn-ea"/>
          <a:cs typeface="+mn-cs"/>
        </a:defRPr>
      </a:lvl3pPr>
      <a:lvl4pPr marL="1371600" indent="-209550" algn="l" rtl="0" fontAlgn="base">
        <a:spcBef>
          <a:spcPct val="20000"/>
        </a:spcBef>
        <a:spcAft>
          <a:spcPct val="0"/>
        </a:spcAft>
        <a:buClr>
          <a:schemeClr val="accent1"/>
        </a:buClr>
        <a:buFont typeface="Wingdings 2" pitchFamily="18" charset="2"/>
        <a:buChar char=""/>
        <a:defRPr sz="2000" kern="1200">
          <a:solidFill>
            <a:schemeClr val="tx1"/>
          </a:solidFill>
          <a:latin typeface="+mn-lt"/>
          <a:ea typeface="+mn-ea"/>
          <a:cs typeface="+mn-cs"/>
        </a:defRPr>
      </a:lvl4pPr>
      <a:lvl5pPr marL="1600200" indent="-209550" algn="l" rtl="0" fontAlgn="base">
        <a:spcBef>
          <a:spcPct val="20000"/>
        </a:spcBef>
        <a:spcAft>
          <a:spcPct val="0"/>
        </a:spcAft>
        <a:buClr>
          <a:srgbClr val="FF90B2"/>
        </a:buClr>
        <a:buFont typeface="Wingdings 2"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economic_feasibility.xls"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risk_analysis.x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ctrTitle"/>
          </p:nvPr>
        </p:nvSpPr>
        <p:spPr>
          <a:xfrm>
            <a:off x="914400" y="1143000"/>
            <a:ext cx="7772400" cy="1981200"/>
          </a:xfrm>
        </p:spPr>
        <p:txBody>
          <a:bodyPr>
            <a:normAutofit fontScale="90000"/>
          </a:bodyPr>
          <a:lstStyle/>
          <a:p>
            <a:pPr marL="484632" fontAlgn="auto">
              <a:spcAft>
                <a:spcPts val="0"/>
              </a:spcAft>
              <a:defRPr/>
            </a:pPr>
            <a:r>
              <a:rPr lang="en-US" sz="4000" b="1" dirty="0">
                <a:solidFill>
                  <a:schemeClr val="accent1">
                    <a:tint val="83000"/>
                    <a:satMod val="150000"/>
                  </a:schemeClr>
                </a:solidFill>
              </a:rPr>
              <a:t>Essentials of</a:t>
            </a:r>
            <a:br>
              <a:rPr lang="en-US" sz="4000" b="1" dirty="0">
                <a:solidFill>
                  <a:schemeClr val="accent1">
                    <a:tint val="83000"/>
                    <a:satMod val="150000"/>
                  </a:schemeClr>
                </a:solidFill>
              </a:rPr>
            </a:br>
            <a:r>
              <a:rPr lang="en-US" sz="4000" b="1" dirty="0">
                <a:solidFill>
                  <a:schemeClr val="accent1">
                    <a:tint val="83000"/>
                    <a:satMod val="150000"/>
                  </a:schemeClr>
                </a:solidFill>
              </a:rPr>
              <a:t>Systems Analysis and Design</a:t>
            </a:r>
            <a:br>
              <a:rPr lang="en-US" sz="4000" b="1" dirty="0">
                <a:solidFill>
                  <a:schemeClr val="accent1">
                    <a:tint val="83000"/>
                    <a:satMod val="150000"/>
                  </a:schemeClr>
                </a:solidFill>
              </a:rPr>
            </a:br>
            <a:r>
              <a:rPr lang="en-US" sz="3600" b="1" dirty="0" smtClean="0">
                <a:solidFill>
                  <a:schemeClr val="accent1">
                    <a:tint val="83000"/>
                    <a:satMod val="150000"/>
                  </a:schemeClr>
                </a:solidFill>
              </a:rPr>
              <a:t>Fifth </a:t>
            </a:r>
            <a:r>
              <a:rPr lang="en-US" sz="3600" b="1" dirty="0">
                <a:solidFill>
                  <a:schemeClr val="accent1">
                    <a:tint val="83000"/>
                    <a:satMod val="150000"/>
                  </a:schemeClr>
                </a:solidFill>
              </a:rPr>
              <a:t>Edition</a:t>
            </a:r>
            <a:br>
              <a:rPr lang="en-US" sz="3600" b="1" dirty="0">
                <a:solidFill>
                  <a:schemeClr val="accent1">
                    <a:tint val="83000"/>
                    <a:satMod val="150000"/>
                  </a:schemeClr>
                </a:solidFill>
              </a:rPr>
            </a:br>
            <a:r>
              <a:rPr lang="en-US" sz="2800" b="1" dirty="0">
                <a:solidFill>
                  <a:schemeClr val="accent1">
                    <a:tint val="83000"/>
                    <a:satMod val="150000"/>
                  </a:schemeClr>
                </a:solidFill>
              </a:rPr>
              <a:t>Joseph S. </a:t>
            </a:r>
            <a:r>
              <a:rPr lang="en-US" sz="2800" b="1" dirty="0" err="1">
                <a:solidFill>
                  <a:schemeClr val="accent1">
                    <a:tint val="83000"/>
                    <a:satMod val="150000"/>
                  </a:schemeClr>
                </a:solidFill>
              </a:rPr>
              <a:t>Valacich</a:t>
            </a:r>
            <a:r>
              <a:rPr lang="en-US" sz="2800" b="1" dirty="0">
                <a:solidFill>
                  <a:schemeClr val="accent1">
                    <a:tint val="83000"/>
                    <a:satMod val="150000"/>
                  </a:schemeClr>
                </a:solidFill>
              </a:rPr>
              <a:t/>
            </a:r>
            <a:br>
              <a:rPr lang="en-US" sz="2800" b="1" dirty="0">
                <a:solidFill>
                  <a:schemeClr val="accent1">
                    <a:tint val="83000"/>
                    <a:satMod val="150000"/>
                  </a:schemeClr>
                </a:solidFill>
              </a:rPr>
            </a:br>
            <a:r>
              <a:rPr lang="en-US" sz="2800" b="1" dirty="0">
                <a:solidFill>
                  <a:schemeClr val="accent1">
                    <a:tint val="83000"/>
                    <a:satMod val="150000"/>
                  </a:schemeClr>
                </a:solidFill>
              </a:rPr>
              <a:t>Joey F. George</a:t>
            </a:r>
            <a:br>
              <a:rPr lang="en-US" sz="2800" b="1" dirty="0">
                <a:solidFill>
                  <a:schemeClr val="accent1">
                    <a:tint val="83000"/>
                    <a:satMod val="150000"/>
                  </a:schemeClr>
                </a:solidFill>
              </a:rPr>
            </a:br>
            <a:r>
              <a:rPr lang="en-US" sz="2800" b="1" dirty="0">
                <a:solidFill>
                  <a:schemeClr val="accent1">
                    <a:tint val="83000"/>
                    <a:satMod val="150000"/>
                  </a:schemeClr>
                </a:solidFill>
              </a:rPr>
              <a:t>Jeffrey A. Hoffer </a:t>
            </a:r>
          </a:p>
        </p:txBody>
      </p:sp>
      <p:sp>
        <p:nvSpPr>
          <p:cNvPr id="187395" name="Rectangle 3" descr="Rectangle: Click to edit Master text styles&#10;Second level&#10;Third level&#10;Fourth level&#10;Fifth level"/>
          <p:cNvSpPr>
            <a:spLocks noGrp="1" noChangeArrowheads="1"/>
          </p:cNvSpPr>
          <p:nvPr>
            <p:ph type="subTitle" idx="1"/>
          </p:nvPr>
        </p:nvSpPr>
        <p:spPr>
          <a:xfrm>
            <a:off x="1066800" y="3505200"/>
            <a:ext cx="7086600" cy="1600200"/>
          </a:xfrm>
        </p:spPr>
        <p:txBody>
          <a:bodyPr>
            <a:normAutofit lnSpcReduction="10000"/>
          </a:bodyPr>
          <a:lstStyle/>
          <a:p>
            <a:pPr algn="ctr" fontAlgn="auto">
              <a:spcAft>
                <a:spcPts val="0"/>
              </a:spcAft>
              <a:buFont typeface="Wingdings 2"/>
              <a:buNone/>
              <a:defRPr/>
            </a:pPr>
            <a:r>
              <a:rPr lang="en-US" sz="3600" b="1"/>
              <a:t>Chapter 4 </a:t>
            </a:r>
          </a:p>
          <a:p>
            <a:pPr algn="ctr" fontAlgn="auto">
              <a:spcAft>
                <a:spcPts val="0"/>
              </a:spcAft>
              <a:buFont typeface="Wingdings 2"/>
              <a:buNone/>
              <a:defRPr/>
            </a:pPr>
            <a:r>
              <a:rPr lang="en-US" sz="3600" b="1"/>
              <a:t>Systems Planning and Selection</a:t>
            </a:r>
          </a:p>
        </p:txBody>
      </p:sp>
      <p:sp>
        <p:nvSpPr>
          <p:cNvPr id="14339" name="Rectangle 5"/>
          <p:cNvSpPr>
            <a:spLocks noGrp="1" noChangeArrowheads="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a:cs typeface="Arial" charset="0"/>
              </a:rPr>
              <a:t>Copyright © 2012 Pearson Education, Inc. Publishing as Prentice Hall</a:t>
            </a:r>
          </a:p>
        </p:txBody>
      </p:sp>
      <p:sp>
        <p:nvSpPr>
          <p:cNvPr id="187396"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a:spcBef>
                <a:spcPct val="50000"/>
              </a:spcBef>
              <a:defRPr/>
            </a:pPr>
            <a:r>
              <a:rPr lang="en-US" sz="1600">
                <a:solidFill>
                  <a:schemeClr val="tx1"/>
                </a:solidFill>
                <a:cs typeface="+mn-cs"/>
              </a:rPr>
              <a:t>4.1</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Baseline Project Plan Overview</a:t>
            </a:r>
            <a:endParaRPr lang="en-US" sz="4400" dirty="0"/>
          </a:p>
        </p:txBody>
      </p:sp>
      <p:sp>
        <p:nvSpPr>
          <p:cNvPr id="3" name="Content Placeholder 2"/>
          <p:cNvSpPr>
            <a:spLocks noGrp="1"/>
          </p:cNvSpPr>
          <p:nvPr>
            <p:ph idx="1"/>
          </p:nvPr>
        </p:nvSpPr>
        <p:spPr/>
        <p:txBody>
          <a:bodyPr/>
          <a:lstStyle/>
          <a:p>
            <a:r>
              <a:rPr lang="en-US" dirty="0" smtClean="0"/>
              <a:t>Best estimate of the projects:</a:t>
            </a:r>
          </a:p>
          <a:p>
            <a:pPr lvl="1"/>
            <a:r>
              <a:rPr lang="en-US" dirty="0" smtClean="0"/>
              <a:t>Scope, alternatives</a:t>
            </a:r>
          </a:p>
          <a:p>
            <a:pPr lvl="1"/>
            <a:r>
              <a:rPr lang="en-US" dirty="0" smtClean="0"/>
              <a:t>Benefits</a:t>
            </a:r>
          </a:p>
          <a:p>
            <a:pPr lvl="1"/>
            <a:r>
              <a:rPr lang="en-US" dirty="0" smtClean="0"/>
              <a:t>Resource requirements</a:t>
            </a:r>
          </a:p>
          <a:p>
            <a:pPr lvl="1"/>
            <a:r>
              <a:rPr lang="en-US" dirty="0" smtClean="0"/>
              <a:t>Schedule</a:t>
            </a:r>
          </a:p>
          <a:p>
            <a:pPr lvl="1"/>
            <a:r>
              <a:rPr lang="en-US" dirty="0" smtClean="0"/>
              <a:t>Costs</a:t>
            </a:r>
          </a:p>
          <a:p>
            <a:pPr lvl="1"/>
            <a:r>
              <a:rPr lang="en-US" dirty="0" smtClean="0"/>
              <a:t>Risks</a:t>
            </a:r>
          </a:p>
          <a:p>
            <a:pPr lvl="1"/>
            <a:r>
              <a:rPr lang="en-US" dirty="0" smtClean="0"/>
              <a:t>Standards and procedures</a:t>
            </a:r>
          </a:p>
          <a:p>
            <a:pPr lvl="1"/>
            <a:endParaRPr lang="en-US" dirty="0"/>
          </a:p>
        </p:txBody>
      </p:sp>
      <p:sp>
        <p:nvSpPr>
          <p:cNvPr id="4" name="Footer Placeholder 3"/>
          <p:cNvSpPr>
            <a:spLocks noGrp="1"/>
          </p:cNvSpPr>
          <p:nvPr>
            <p:ph type="ftr" sz="quarter" idx="11"/>
          </p:nvPr>
        </p:nvSpPr>
        <p:spPr/>
        <p:txBody>
          <a:bodyPr/>
          <a:lstStyle/>
          <a:p>
            <a:pPr>
              <a:defRPr/>
            </a:pPr>
            <a:r>
              <a:rPr lang="en-US" smtClean="0"/>
              <a:t>Copyright © 2012 Pearson Education, Inc. Publishing as Prentice Hall</a:t>
            </a:r>
            <a:endParaRPr lang="en-US"/>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marL="484632" fontAlgn="auto">
              <a:spcAft>
                <a:spcPts val="0"/>
              </a:spcAft>
              <a:defRPr/>
            </a:pPr>
            <a:r>
              <a:rPr lang="en-US">
                <a:solidFill>
                  <a:schemeClr val="accent1">
                    <a:tint val="83000"/>
                    <a:satMod val="150000"/>
                  </a:schemeClr>
                </a:solidFill>
              </a:rPr>
              <a:t>Assessing Project Feasibility</a:t>
            </a:r>
          </a:p>
        </p:txBody>
      </p:sp>
      <p:sp>
        <p:nvSpPr>
          <p:cNvPr id="26626"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r>
              <a:rPr lang="en-US" smtClean="0"/>
              <a:t>Six Categories</a:t>
            </a:r>
          </a:p>
          <a:p>
            <a:pPr lvl="1"/>
            <a:r>
              <a:rPr lang="en-US" smtClean="0"/>
              <a:t>Economic</a:t>
            </a:r>
          </a:p>
          <a:p>
            <a:pPr lvl="1"/>
            <a:r>
              <a:rPr lang="en-US" smtClean="0"/>
              <a:t>Operational</a:t>
            </a:r>
          </a:p>
          <a:p>
            <a:pPr lvl="1"/>
            <a:r>
              <a:rPr lang="en-US" smtClean="0"/>
              <a:t>Technical</a:t>
            </a:r>
          </a:p>
          <a:p>
            <a:pPr lvl="1"/>
            <a:r>
              <a:rPr lang="en-US" smtClean="0"/>
              <a:t>Schedule</a:t>
            </a:r>
          </a:p>
          <a:p>
            <a:pPr lvl="1"/>
            <a:r>
              <a:rPr lang="en-US" smtClean="0"/>
              <a:t>Legal and contractual</a:t>
            </a:r>
          </a:p>
          <a:p>
            <a:pPr lvl="1"/>
            <a:r>
              <a:rPr lang="en-US" smtClean="0"/>
              <a:t>Political</a:t>
            </a:r>
          </a:p>
        </p:txBody>
      </p:sp>
      <p:sp>
        <p:nvSpPr>
          <p:cNvPr id="2662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39269"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9A6B4F5B-0896-4922-BAD3-7FE8DC7CBD45}" type="slidenum">
              <a:rPr lang="en-US" sz="1600">
                <a:solidFill>
                  <a:schemeClr val="tx1"/>
                </a:solidFill>
                <a:cs typeface="+mn-cs"/>
              </a:rPr>
              <a:pPr algn="ctr" eaLnBrk="0" hangingPunct="0">
                <a:defRPr/>
              </a:pPr>
              <a:t>11</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marL="484632" fontAlgn="auto">
              <a:spcAft>
                <a:spcPts val="0"/>
              </a:spcAft>
              <a:defRPr/>
            </a:pPr>
            <a:r>
              <a:rPr lang="en-US">
                <a:solidFill>
                  <a:schemeClr val="accent1">
                    <a:tint val="83000"/>
                    <a:satMod val="150000"/>
                  </a:schemeClr>
                </a:solidFill>
              </a:rPr>
              <a:t>Assessing Economic Feasibility</a:t>
            </a:r>
          </a:p>
        </p:txBody>
      </p:sp>
      <p:sp>
        <p:nvSpPr>
          <p:cNvPr id="27650"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a:lnSpc>
                <a:spcPct val="90000"/>
              </a:lnSpc>
            </a:pPr>
            <a:r>
              <a:rPr lang="en-US" smtClean="0"/>
              <a:t>Cost–Benefit Analysis</a:t>
            </a:r>
          </a:p>
          <a:p>
            <a:pPr>
              <a:lnSpc>
                <a:spcPct val="90000"/>
              </a:lnSpc>
            </a:pPr>
            <a:r>
              <a:rPr lang="en-US" smtClean="0"/>
              <a:t>Determine Benefits</a:t>
            </a:r>
          </a:p>
          <a:p>
            <a:pPr lvl="1">
              <a:lnSpc>
                <a:spcPct val="90000"/>
              </a:lnSpc>
            </a:pPr>
            <a:r>
              <a:rPr lang="en-US" smtClean="0"/>
              <a:t>Tangible benefits</a:t>
            </a:r>
          </a:p>
          <a:p>
            <a:pPr lvl="2">
              <a:lnSpc>
                <a:spcPct val="90000"/>
              </a:lnSpc>
            </a:pPr>
            <a:r>
              <a:rPr lang="en-US" smtClean="0"/>
              <a:t>Can be measured easily</a:t>
            </a:r>
          </a:p>
          <a:p>
            <a:pPr lvl="3">
              <a:lnSpc>
                <a:spcPct val="90000"/>
              </a:lnSpc>
            </a:pPr>
            <a:r>
              <a:rPr lang="en-US" smtClean="0"/>
              <a:t>Examples</a:t>
            </a:r>
          </a:p>
          <a:p>
            <a:pPr lvl="4">
              <a:lnSpc>
                <a:spcPct val="90000"/>
              </a:lnSpc>
              <a:buFont typeface="Wingdings" pitchFamily="2" charset="2"/>
              <a:buChar char="§"/>
            </a:pPr>
            <a:r>
              <a:rPr lang="en-US" smtClean="0"/>
              <a:t>Cost reduction and avoidance</a:t>
            </a:r>
          </a:p>
          <a:p>
            <a:pPr lvl="4">
              <a:lnSpc>
                <a:spcPct val="90000"/>
              </a:lnSpc>
              <a:buFont typeface="Wingdings" pitchFamily="2" charset="2"/>
              <a:buChar char="§"/>
            </a:pPr>
            <a:r>
              <a:rPr lang="en-US" smtClean="0"/>
              <a:t>Error reduction</a:t>
            </a:r>
          </a:p>
          <a:p>
            <a:pPr lvl="4">
              <a:lnSpc>
                <a:spcPct val="90000"/>
              </a:lnSpc>
              <a:buFont typeface="Wingdings" pitchFamily="2" charset="2"/>
              <a:buChar char="§"/>
            </a:pPr>
            <a:r>
              <a:rPr lang="en-US" smtClean="0"/>
              <a:t>Increased flexibility</a:t>
            </a:r>
          </a:p>
          <a:p>
            <a:pPr lvl="4">
              <a:lnSpc>
                <a:spcPct val="90000"/>
              </a:lnSpc>
              <a:buFont typeface="Wingdings" pitchFamily="2" charset="2"/>
              <a:buChar char="§"/>
            </a:pPr>
            <a:r>
              <a:rPr lang="en-US" smtClean="0"/>
              <a:t>Increased speed of activity</a:t>
            </a:r>
          </a:p>
          <a:p>
            <a:pPr lvl="4">
              <a:lnSpc>
                <a:spcPct val="90000"/>
              </a:lnSpc>
              <a:buFont typeface="Wingdings" pitchFamily="2" charset="2"/>
              <a:buChar char="§"/>
            </a:pPr>
            <a:r>
              <a:rPr lang="en-US" smtClean="0"/>
              <a:t>Increased management planning and control</a:t>
            </a:r>
          </a:p>
          <a:p>
            <a:pPr lvl="1">
              <a:lnSpc>
                <a:spcPct val="90000"/>
              </a:lnSpc>
            </a:pPr>
            <a:endParaRPr lang="en-US" smtClean="0"/>
          </a:p>
        </p:txBody>
      </p:sp>
      <p:sp>
        <p:nvSpPr>
          <p:cNvPr id="2765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0294" name="Text Box 6"/>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0B1B9423-DD0A-4DC6-A84F-F04DB237B308}" type="slidenum">
              <a:rPr lang="en-US" sz="1600">
                <a:solidFill>
                  <a:schemeClr val="tx1"/>
                </a:solidFill>
                <a:cs typeface="+mn-cs"/>
              </a:rPr>
              <a:pPr algn="ctr" eaLnBrk="0" hangingPunct="0">
                <a:defRPr/>
              </a:pPr>
              <a:t>12</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Assessing Economic </a:t>
            </a:r>
            <a:r>
              <a:rPr lang="en-US" dirty="0" smtClean="0">
                <a:solidFill>
                  <a:schemeClr val="accent1">
                    <a:tint val="83000"/>
                    <a:satMod val="150000"/>
                  </a:schemeClr>
                </a:solidFill>
              </a:rPr>
              <a:t>Feasibility</a:t>
            </a:r>
            <a:endParaRPr lang="en-US" dirty="0">
              <a:solidFill>
                <a:schemeClr val="accent1">
                  <a:tint val="83000"/>
                  <a:satMod val="150000"/>
                </a:schemeClr>
              </a:solidFill>
            </a:endParaRPr>
          </a:p>
        </p:txBody>
      </p:sp>
      <p:sp>
        <p:nvSpPr>
          <p:cNvPr id="28674"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lvl="1"/>
            <a:r>
              <a:rPr lang="en-US" smtClean="0"/>
              <a:t>Intangible Benefits</a:t>
            </a:r>
          </a:p>
          <a:p>
            <a:pPr lvl="2"/>
            <a:r>
              <a:rPr lang="en-US" smtClean="0"/>
              <a:t>Cannot be measured easily</a:t>
            </a:r>
          </a:p>
          <a:p>
            <a:pPr lvl="2"/>
            <a:r>
              <a:rPr lang="en-US" smtClean="0"/>
              <a:t>Examples</a:t>
            </a:r>
          </a:p>
          <a:p>
            <a:pPr lvl="3">
              <a:buFont typeface="Wingdings" pitchFamily="2" charset="2"/>
              <a:buChar char="§"/>
            </a:pPr>
            <a:r>
              <a:rPr lang="en-US" smtClean="0"/>
              <a:t>Increased organizational flexibility</a:t>
            </a:r>
          </a:p>
          <a:p>
            <a:pPr lvl="3">
              <a:buFont typeface="Wingdings" pitchFamily="2" charset="2"/>
              <a:buChar char="§"/>
            </a:pPr>
            <a:r>
              <a:rPr lang="en-US" smtClean="0"/>
              <a:t>Increased employee morale</a:t>
            </a:r>
          </a:p>
          <a:p>
            <a:pPr lvl="3">
              <a:buFont typeface="Wingdings" pitchFamily="2" charset="2"/>
              <a:buChar char="§"/>
            </a:pPr>
            <a:r>
              <a:rPr lang="en-US" smtClean="0"/>
              <a:t>Competitive necessity</a:t>
            </a:r>
          </a:p>
          <a:p>
            <a:pPr lvl="3">
              <a:buFont typeface="Wingdings" pitchFamily="2" charset="2"/>
              <a:buChar char="§"/>
            </a:pPr>
            <a:r>
              <a:rPr lang="en-US" smtClean="0"/>
              <a:t>More timely information</a:t>
            </a:r>
          </a:p>
          <a:p>
            <a:pPr lvl="3">
              <a:buFont typeface="Wingdings" pitchFamily="2" charset="2"/>
              <a:buChar char="§"/>
            </a:pPr>
            <a:r>
              <a:rPr lang="en-US" smtClean="0"/>
              <a:t>Promotion of organizational learning and understanding</a:t>
            </a:r>
          </a:p>
        </p:txBody>
      </p:sp>
      <p:sp>
        <p:nvSpPr>
          <p:cNvPr id="2867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1317"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E208ABBC-E68B-48BD-8762-3EC2D9EABAA6}" type="slidenum">
              <a:rPr lang="en-US" sz="1600">
                <a:solidFill>
                  <a:schemeClr val="tx1"/>
                </a:solidFill>
                <a:cs typeface="+mn-cs"/>
              </a:rPr>
              <a:pPr algn="ctr" eaLnBrk="0" hangingPunct="0">
                <a:defRPr/>
              </a:pPr>
              <a:t>13</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76132"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B4F403A1-E2C3-49B8-B5CF-64390BA41D24}" type="slidenum">
              <a:rPr lang="en-US" sz="1600">
                <a:solidFill>
                  <a:schemeClr val="tx1"/>
                </a:solidFill>
                <a:cs typeface="+mn-cs"/>
              </a:rPr>
              <a:pPr algn="ctr" eaLnBrk="0" hangingPunct="0">
                <a:defRPr/>
              </a:pPr>
              <a:t>14</a:t>
            </a:fld>
            <a:endParaRPr lang="en-US" sz="1600">
              <a:solidFill>
                <a:schemeClr val="tx1"/>
              </a:solidFill>
              <a:cs typeface="+mn-cs"/>
            </a:endParaRPr>
          </a:p>
        </p:txBody>
      </p:sp>
      <p:pic>
        <p:nvPicPr>
          <p:cNvPr id="29699" name="Picture 5"/>
          <p:cNvPicPr>
            <a:picLocks noChangeAspect="1" noChangeArrowheads="1"/>
          </p:cNvPicPr>
          <p:nvPr/>
        </p:nvPicPr>
        <p:blipFill>
          <a:blip r:embed="rId2"/>
          <a:srcRect/>
          <a:stretch>
            <a:fillRect/>
          </a:stretch>
        </p:blipFill>
        <p:spPr bwMode="auto">
          <a:xfrm>
            <a:off x="457200" y="1828800"/>
            <a:ext cx="8221663" cy="3733800"/>
          </a:xfrm>
          <a:prstGeom prst="rect">
            <a:avLst/>
          </a:prstGeom>
          <a:noFill/>
          <a:ln w="9525">
            <a:noFill/>
            <a:miter lim="800000"/>
            <a:headEnd/>
            <a:tailEnd/>
          </a:ln>
        </p:spPr>
      </p:pic>
      <p:sp>
        <p:nvSpPr>
          <p:cNvPr id="5" name="Rectangle 2"/>
          <p:cNvSpPr txBox="1">
            <a:spLocks noChangeArrowheads="1"/>
          </p:cNvSpPr>
          <p:nvPr/>
        </p:nvSpPr>
        <p:spPr>
          <a:xfrm>
            <a:off x="457200" y="267494"/>
            <a:ext cx="8229600" cy="1399032"/>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0" normalizeH="0" baseline="0" noProof="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Assessing Economic Feasibility</a:t>
            </a: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Assessing Economic </a:t>
            </a:r>
            <a:r>
              <a:rPr lang="en-US" dirty="0" smtClean="0">
                <a:solidFill>
                  <a:schemeClr val="accent1">
                    <a:tint val="83000"/>
                    <a:satMod val="150000"/>
                  </a:schemeClr>
                </a:solidFill>
              </a:rPr>
              <a:t>Feasibility</a:t>
            </a:r>
            <a:endParaRPr lang="en-US" dirty="0">
              <a:solidFill>
                <a:schemeClr val="accent1">
                  <a:tint val="83000"/>
                  <a:satMod val="150000"/>
                </a:schemeClr>
              </a:solidFill>
            </a:endParaRPr>
          </a:p>
        </p:txBody>
      </p:sp>
      <p:sp>
        <p:nvSpPr>
          <p:cNvPr id="30722" name="Rectangle 3" descr="Rectangle: Click to edit Master text styles&#10;Second level&#10;Third level&#10;Fourth level&#10;Fifth level"/>
          <p:cNvSpPr>
            <a:spLocks noGrp="1" noChangeArrowheads="1"/>
          </p:cNvSpPr>
          <p:nvPr>
            <p:ph idx="1"/>
          </p:nvPr>
        </p:nvSpPr>
        <p:spPr>
          <a:xfrm>
            <a:off x="838200" y="1600200"/>
            <a:ext cx="7772400" cy="4419600"/>
          </a:xfrm>
        </p:spPr>
        <p:txBody>
          <a:bodyPr/>
          <a:lstStyle/>
          <a:p>
            <a:r>
              <a:rPr lang="en-US" smtClean="0"/>
              <a:t>Determine Costs</a:t>
            </a:r>
          </a:p>
          <a:p>
            <a:pPr lvl="1"/>
            <a:r>
              <a:rPr lang="en-US" smtClean="0"/>
              <a:t>Tangible Costs</a:t>
            </a:r>
          </a:p>
          <a:p>
            <a:pPr lvl="2"/>
            <a:r>
              <a:rPr lang="en-US" smtClean="0"/>
              <a:t>Can easily be measured in dollars</a:t>
            </a:r>
          </a:p>
          <a:p>
            <a:pPr lvl="3">
              <a:buFont typeface="Wingdings" pitchFamily="2" charset="2"/>
              <a:buChar char="§"/>
            </a:pPr>
            <a:r>
              <a:rPr lang="en-US" smtClean="0"/>
              <a:t>Example: Hardware</a:t>
            </a:r>
          </a:p>
          <a:p>
            <a:pPr lvl="1"/>
            <a:r>
              <a:rPr lang="en-US" smtClean="0"/>
              <a:t>Intangible costs</a:t>
            </a:r>
          </a:p>
          <a:p>
            <a:pPr lvl="2"/>
            <a:r>
              <a:rPr lang="en-US" smtClean="0"/>
              <a:t>Cannot be easily measured in dollars</a:t>
            </a:r>
          </a:p>
          <a:p>
            <a:pPr lvl="2"/>
            <a:r>
              <a:rPr lang="en-US" smtClean="0"/>
              <a:t>Examples:</a:t>
            </a:r>
          </a:p>
          <a:p>
            <a:pPr lvl="3"/>
            <a:r>
              <a:rPr lang="en-US" smtClean="0"/>
              <a:t>Loss of customer goodwill</a:t>
            </a:r>
          </a:p>
          <a:p>
            <a:pPr lvl="3"/>
            <a:r>
              <a:rPr lang="en-US" smtClean="0"/>
              <a:t>Loss of employee morale</a:t>
            </a:r>
          </a:p>
        </p:txBody>
      </p:sp>
      <p:sp>
        <p:nvSpPr>
          <p:cNvPr id="3072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2341"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4D43B29C-2381-4814-885E-022D66824C2C}" type="slidenum">
              <a:rPr lang="en-US" sz="1600">
                <a:solidFill>
                  <a:schemeClr val="tx1"/>
                </a:solidFill>
                <a:cs typeface="+mn-cs"/>
              </a:rPr>
              <a:pPr algn="ctr" eaLnBrk="0" hangingPunct="0">
                <a:defRPr/>
              </a:pPr>
              <a:t>15</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Assessing Economic </a:t>
            </a:r>
            <a:r>
              <a:rPr lang="en-US" dirty="0" smtClean="0">
                <a:solidFill>
                  <a:schemeClr val="accent1">
                    <a:tint val="83000"/>
                    <a:satMod val="150000"/>
                  </a:schemeClr>
                </a:solidFill>
              </a:rPr>
              <a:t>Feasibility</a:t>
            </a:r>
            <a:endParaRPr lang="en-US" dirty="0">
              <a:solidFill>
                <a:schemeClr val="accent1">
                  <a:tint val="83000"/>
                  <a:satMod val="150000"/>
                </a:schemeClr>
              </a:solidFill>
            </a:endParaRPr>
          </a:p>
        </p:txBody>
      </p:sp>
      <p:sp>
        <p:nvSpPr>
          <p:cNvPr id="31746"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lvl="1"/>
            <a:r>
              <a:rPr lang="en-US" smtClean="0"/>
              <a:t>One-Time Costs</a:t>
            </a:r>
          </a:p>
          <a:p>
            <a:pPr lvl="2"/>
            <a:r>
              <a:rPr lang="en-US" smtClean="0"/>
              <a:t>Associated with project start-up, initiation and development</a:t>
            </a:r>
          </a:p>
          <a:p>
            <a:pPr lvl="2"/>
            <a:r>
              <a:rPr lang="en-US" smtClean="0"/>
              <a:t>Includes</a:t>
            </a:r>
          </a:p>
          <a:p>
            <a:pPr lvl="3">
              <a:lnSpc>
                <a:spcPct val="80000"/>
              </a:lnSpc>
              <a:buFont typeface="Wingdings" pitchFamily="2" charset="2"/>
              <a:buChar char="§"/>
            </a:pPr>
            <a:r>
              <a:rPr lang="en-US" smtClean="0"/>
              <a:t>System development</a:t>
            </a:r>
          </a:p>
          <a:p>
            <a:pPr lvl="3">
              <a:lnSpc>
                <a:spcPct val="80000"/>
              </a:lnSpc>
              <a:buFont typeface="Wingdings" pitchFamily="2" charset="2"/>
              <a:buChar char="§"/>
            </a:pPr>
            <a:r>
              <a:rPr lang="en-US" smtClean="0"/>
              <a:t>New hardware and software purchases</a:t>
            </a:r>
          </a:p>
          <a:p>
            <a:pPr lvl="3">
              <a:lnSpc>
                <a:spcPct val="80000"/>
              </a:lnSpc>
              <a:buFont typeface="Wingdings" pitchFamily="2" charset="2"/>
              <a:buChar char="§"/>
            </a:pPr>
            <a:r>
              <a:rPr lang="en-US" smtClean="0"/>
              <a:t>User training</a:t>
            </a:r>
          </a:p>
          <a:p>
            <a:pPr lvl="3">
              <a:lnSpc>
                <a:spcPct val="80000"/>
              </a:lnSpc>
              <a:buFont typeface="Wingdings" pitchFamily="2" charset="2"/>
              <a:buChar char="§"/>
            </a:pPr>
            <a:r>
              <a:rPr lang="en-US" smtClean="0"/>
              <a:t>Site preparation</a:t>
            </a:r>
          </a:p>
          <a:p>
            <a:pPr lvl="3">
              <a:lnSpc>
                <a:spcPct val="80000"/>
              </a:lnSpc>
              <a:buFont typeface="Wingdings" pitchFamily="2" charset="2"/>
              <a:buChar char="§"/>
            </a:pPr>
            <a:r>
              <a:rPr lang="en-US" smtClean="0"/>
              <a:t>Data or system conversion</a:t>
            </a:r>
          </a:p>
          <a:p>
            <a:pPr lvl="1">
              <a:buFont typeface="Wingdings" pitchFamily="2" charset="2"/>
              <a:buNone/>
            </a:pPr>
            <a:endParaRPr lang="en-US" smtClean="0"/>
          </a:p>
        </p:txBody>
      </p:sp>
      <p:sp>
        <p:nvSpPr>
          <p:cNvPr id="3174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3365"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0CF64310-B6CA-424C-BC92-3C05B02DB115}" type="slidenum">
              <a:rPr lang="en-US" sz="1600">
                <a:solidFill>
                  <a:schemeClr val="tx1"/>
                </a:solidFill>
                <a:cs typeface="+mn-cs"/>
              </a:rPr>
              <a:pPr algn="ctr" eaLnBrk="0" hangingPunct="0">
                <a:defRPr/>
              </a:pPr>
              <a:t>16</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Autofit/>
          </a:bodyPr>
          <a:lstStyle/>
          <a:p>
            <a:pPr marL="484632" fontAlgn="auto">
              <a:spcAft>
                <a:spcPts val="0"/>
              </a:spcAft>
              <a:defRPr/>
            </a:pPr>
            <a:r>
              <a:rPr lang="en-US" sz="4400" dirty="0">
                <a:solidFill>
                  <a:schemeClr val="accent1">
                    <a:tint val="83000"/>
                    <a:satMod val="150000"/>
                  </a:schemeClr>
                </a:solidFill>
              </a:rPr>
              <a:t>Assessing Economic </a:t>
            </a:r>
            <a:r>
              <a:rPr lang="en-US" sz="4400" dirty="0" smtClean="0">
                <a:solidFill>
                  <a:schemeClr val="accent1">
                    <a:tint val="83000"/>
                    <a:satMod val="150000"/>
                  </a:schemeClr>
                </a:solidFill>
              </a:rPr>
              <a:t>Feasibility</a:t>
            </a:r>
            <a:endParaRPr lang="en-US" sz="4400" dirty="0">
              <a:solidFill>
                <a:schemeClr val="accent1">
                  <a:tint val="83000"/>
                  <a:satMod val="150000"/>
                </a:schemeClr>
              </a:solidFill>
            </a:endParaRPr>
          </a:p>
        </p:txBody>
      </p:sp>
      <p:sp>
        <p:nvSpPr>
          <p:cNvPr id="32770"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lvl="1"/>
            <a:r>
              <a:rPr lang="en-US" dirty="0" smtClean="0"/>
              <a:t>Recurring (Operational) Costs</a:t>
            </a:r>
          </a:p>
          <a:p>
            <a:pPr lvl="2"/>
            <a:r>
              <a:rPr lang="en-US" dirty="0" smtClean="0"/>
              <a:t>Associated with on-going use of the system</a:t>
            </a:r>
          </a:p>
          <a:p>
            <a:pPr lvl="3">
              <a:lnSpc>
                <a:spcPct val="80000"/>
              </a:lnSpc>
              <a:buFont typeface="Wingdings" pitchFamily="2" charset="2"/>
              <a:buChar char="§"/>
            </a:pPr>
            <a:r>
              <a:rPr lang="en-US" sz="1800" dirty="0" smtClean="0"/>
              <a:t>New human resource costs</a:t>
            </a:r>
          </a:p>
          <a:p>
            <a:pPr lvl="3">
              <a:lnSpc>
                <a:spcPct val="80000"/>
              </a:lnSpc>
              <a:buFont typeface="Wingdings" pitchFamily="2" charset="2"/>
              <a:buChar char="§"/>
            </a:pPr>
            <a:r>
              <a:rPr lang="en-US" sz="1800" dirty="0" smtClean="0"/>
              <a:t>Application software maintenance</a:t>
            </a:r>
          </a:p>
          <a:p>
            <a:pPr lvl="3">
              <a:lnSpc>
                <a:spcPct val="80000"/>
              </a:lnSpc>
              <a:buFont typeface="Wingdings" pitchFamily="2" charset="2"/>
              <a:buChar char="§"/>
            </a:pPr>
            <a:r>
              <a:rPr lang="en-US" sz="1800" dirty="0" smtClean="0"/>
              <a:t>Incremental data storage expense</a:t>
            </a:r>
          </a:p>
          <a:p>
            <a:pPr lvl="3">
              <a:lnSpc>
                <a:spcPct val="80000"/>
              </a:lnSpc>
              <a:buFont typeface="Wingdings" pitchFamily="2" charset="2"/>
              <a:buChar char="§"/>
            </a:pPr>
            <a:r>
              <a:rPr lang="en-US" sz="1800" dirty="0" smtClean="0"/>
              <a:t>Incremental communications</a:t>
            </a:r>
          </a:p>
          <a:p>
            <a:pPr lvl="3">
              <a:lnSpc>
                <a:spcPct val="80000"/>
              </a:lnSpc>
              <a:buFont typeface="Wingdings" pitchFamily="2" charset="2"/>
              <a:buChar char="§"/>
            </a:pPr>
            <a:r>
              <a:rPr lang="en-US" sz="1800" dirty="0" smtClean="0"/>
              <a:t>New software and hardware releases</a:t>
            </a:r>
          </a:p>
          <a:p>
            <a:pPr lvl="3">
              <a:lnSpc>
                <a:spcPct val="80000"/>
              </a:lnSpc>
              <a:buFont typeface="Wingdings" pitchFamily="2" charset="2"/>
              <a:buChar char="§"/>
            </a:pPr>
            <a:r>
              <a:rPr lang="en-US" sz="1800" dirty="0" smtClean="0"/>
              <a:t>Consumable supplies</a:t>
            </a:r>
          </a:p>
          <a:p>
            <a:pPr lvl="1"/>
            <a:r>
              <a:rPr lang="en-US" dirty="0" smtClean="0"/>
              <a:t>Time value of money (TVM)</a:t>
            </a:r>
          </a:p>
          <a:p>
            <a:pPr lvl="2"/>
            <a:r>
              <a:rPr lang="en-US" dirty="0" smtClean="0"/>
              <a:t>The process of comparing present cash outlays to future expected returns</a:t>
            </a:r>
          </a:p>
        </p:txBody>
      </p:sp>
      <p:sp>
        <p:nvSpPr>
          <p:cNvPr id="3277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77156"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050C3C4F-14BB-4639-9648-1C17C94F0DA0}" type="slidenum">
              <a:rPr lang="en-US" sz="1600">
                <a:solidFill>
                  <a:schemeClr val="tx1"/>
                </a:solidFill>
                <a:cs typeface="+mn-cs"/>
              </a:rPr>
              <a:pPr algn="ctr" eaLnBrk="0" hangingPunct="0">
                <a:defRPr/>
              </a:pPr>
              <a:t>18</a:t>
            </a:fld>
            <a:endParaRPr lang="en-US" sz="1600">
              <a:solidFill>
                <a:schemeClr val="tx1"/>
              </a:solidFill>
              <a:cs typeface="+mn-cs"/>
            </a:endParaRPr>
          </a:p>
        </p:txBody>
      </p:sp>
      <p:pic>
        <p:nvPicPr>
          <p:cNvPr id="33795" name="Picture 5"/>
          <p:cNvPicPr>
            <a:picLocks noChangeAspect="1" noChangeArrowheads="1"/>
          </p:cNvPicPr>
          <p:nvPr/>
        </p:nvPicPr>
        <p:blipFill>
          <a:blip r:embed="rId2"/>
          <a:srcRect/>
          <a:stretch>
            <a:fillRect/>
          </a:stretch>
        </p:blipFill>
        <p:spPr bwMode="auto">
          <a:xfrm>
            <a:off x="76200" y="228600"/>
            <a:ext cx="8991600" cy="6391217"/>
          </a:xfrm>
          <a:prstGeom prst="rect">
            <a:avLst/>
          </a:prstGeom>
          <a:noFill/>
          <a:ln w="9525">
            <a:noFill/>
            <a:miter lim="800000"/>
            <a:headEnd/>
            <a:tailEnd/>
          </a:ln>
        </p:spPr>
      </p:pic>
      <p:sp>
        <p:nvSpPr>
          <p:cNvPr id="6" name="TextBox 5"/>
          <p:cNvSpPr txBox="1"/>
          <p:nvPr/>
        </p:nvSpPr>
        <p:spPr>
          <a:xfrm>
            <a:off x="228600" y="3733800"/>
            <a:ext cx="1942709" cy="707886"/>
          </a:xfrm>
          <a:prstGeom prst="rect">
            <a:avLst/>
          </a:prstGeom>
          <a:noFill/>
        </p:spPr>
        <p:txBody>
          <a:bodyPr wrap="none" rtlCol="0">
            <a:spAutoFit/>
          </a:bodyPr>
          <a:lstStyle/>
          <a:p>
            <a:r>
              <a:rPr lang="en-US" sz="2000" dirty="0" smtClean="0">
                <a:solidFill>
                  <a:srgbClr val="000000"/>
                </a:solidFill>
              </a:rPr>
              <a:t>Try an example</a:t>
            </a:r>
          </a:p>
          <a:p>
            <a:r>
              <a:rPr lang="en-US" sz="2000" dirty="0" smtClean="0">
                <a:solidFill>
                  <a:srgbClr val="000000"/>
                </a:solidFill>
                <a:hlinkClick r:id="rId3" action="ppaction://hlinkfile"/>
              </a:rPr>
              <a:t>spreadsheet</a:t>
            </a:r>
            <a:endParaRPr lang="en-US" sz="2000" dirty="0">
              <a:solidFill>
                <a:srgbClr val="000000"/>
              </a:solidFill>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484632" fontAlgn="auto">
              <a:spcAft>
                <a:spcPts val="0"/>
              </a:spcAft>
              <a:defRPr/>
            </a:pPr>
            <a:r>
              <a:rPr lang="en-US">
                <a:solidFill>
                  <a:schemeClr val="accent1">
                    <a:tint val="83000"/>
                    <a:satMod val="150000"/>
                  </a:schemeClr>
                </a:solidFill>
              </a:rPr>
              <a:t>Assessing Other Feasibility Concerns</a:t>
            </a:r>
          </a:p>
        </p:txBody>
      </p:sp>
      <p:sp>
        <p:nvSpPr>
          <p:cNvPr id="34818"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r>
              <a:rPr lang="en-US" smtClean="0"/>
              <a:t>Operational Feasibility</a:t>
            </a:r>
          </a:p>
          <a:p>
            <a:pPr lvl="1"/>
            <a:r>
              <a:rPr lang="en-US" smtClean="0"/>
              <a:t>Assessment of how a proposed system solves business problems or takes advantage of opportunities</a:t>
            </a:r>
          </a:p>
          <a:p>
            <a:r>
              <a:rPr lang="en-US" smtClean="0"/>
              <a:t>Technical Feasibility</a:t>
            </a:r>
          </a:p>
          <a:p>
            <a:pPr lvl="1"/>
            <a:r>
              <a:rPr lang="en-US" sz="3200" smtClean="0"/>
              <a:t>Assessment of the development organization’s ability to construct a proposed system</a:t>
            </a:r>
          </a:p>
          <a:p>
            <a:pPr>
              <a:buFont typeface="Wingdings" pitchFamily="2" charset="2"/>
              <a:buNone/>
            </a:pPr>
            <a:endParaRPr lang="en-US" sz="2800" smtClean="0"/>
          </a:p>
        </p:txBody>
      </p:sp>
      <p:sp>
        <p:nvSpPr>
          <p:cNvPr id="3481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4389"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ADCA989F-FAE2-4DF8-80F4-86C7264E9A1D}" type="slidenum">
              <a:rPr lang="en-US" sz="1600">
                <a:solidFill>
                  <a:schemeClr val="tx1"/>
                </a:solidFill>
                <a:cs typeface="+mn-cs"/>
              </a:rPr>
              <a:pPr algn="ctr" eaLnBrk="0" hangingPunct="0">
                <a:defRPr/>
              </a:pPr>
              <a:t>19</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Learning Objectives</a:t>
            </a:r>
          </a:p>
        </p:txBody>
      </p:sp>
      <p:sp>
        <p:nvSpPr>
          <p:cNvPr id="16386"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a:lnSpc>
                <a:spcPct val="90000"/>
              </a:lnSpc>
              <a:buClr>
                <a:srgbClr val="BA2212"/>
              </a:buClr>
              <a:buFont typeface="Wingdings" pitchFamily="2" charset="2"/>
              <a:buChar char="ü"/>
            </a:pPr>
            <a:r>
              <a:rPr lang="en-US" sz="2400" dirty="0" smtClean="0"/>
              <a:t>Steps for identifying and selecting projects and initiating and planning projects</a:t>
            </a:r>
          </a:p>
          <a:p>
            <a:pPr>
              <a:lnSpc>
                <a:spcPct val="90000"/>
              </a:lnSpc>
              <a:buClr>
                <a:srgbClr val="BA2212"/>
              </a:buClr>
              <a:buFont typeface="Wingdings" pitchFamily="2" charset="2"/>
              <a:buChar char="ü"/>
            </a:pPr>
            <a:r>
              <a:rPr lang="en-US" sz="2400" dirty="0" smtClean="0"/>
              <a:t>Content of and need for a project scope statement and baseline project plan</a:t>
            </a:r>
          </a:p>
          <a:p>
            <a:pPr>
              <a:lnSpc>
                <a:spcPct val="90000"/>
              </a:lnSpc>
              <a:buClr>
                <a:srgbClr val="BA2212"/>
              </a:buClr>
              <a:buFont typeface="Wingdings" pitchFamily="2" charset="2"/>
              <a:buChar char="ü"/>
            </a:pPr>
            <a:r>
              <a:rPr lang="en-US" sz="2400" dirty="0" smtClean="0"/>
              <a:t>Methods for accessing project feasibility</a:t>
            </a:r>
          </a:p>
          <a:p>
            <a:pPr>
              <a:buClr>
                <a:srgbClr val="BA2212"/>
              </a:buClr>
              <a:buFont typeface="Wingdings" pitchFamily="2" charset="2"/>
              <a:buChar char="ü"/>
            </a:pPr>
            <a:r>
              <a:rPr lang="en-US" sz="2400" dirty="0" smtClean="0"/>
              <a:t>Explain intangible and tangible costs and benefits</a:t>
            </a:r>
          </a:p>
          <a:p>
            <a:pPr>
              <a:buClr>
                <a:srgbClr val="BA2212"/>
              </a:buClr>
              <a:buFont typeface="Wingdings" pitchFamily="2" charset="2"/>
              <a:buChar char="ü"/>
            </a:pPr>
            <a:r>
              <a:rPr lang="en-US" sz="2400" dirty="0" smtClean="0"/>
              <a:t>Explain recurring and one-time costs</a:t>
            </a:r>
          </a:p>
          <a:p>
            <a:pPr>
              <a:buClr>
                <a:srgbClr val="BA2212"/>
              </a:buClr>
              <a:buFont typeface="Wingdings" pitchFamily="2" charset="2"/>
              <a:buChar char="ü"/>
            </a:pPr>
            <a:r>
              <a:rPr lang="en-US" sz="2400" dirty="0" smtClean="0"/>
              <a:t>Describe various methods of cost/benefit analysis</a:t>
            </a:r>
          </a:p>
          <a:p>
            <a:pPr>
              <a:buClr>
                <a:srgbClr val="BA2212"/>
              </a:buClr>
              <a:buFont typeface="Wingdings" pitchFamily="2" charset="2"/>
              <a:buChar char="ü"/>
            </a:pPr>
            <a:r>
              <a:rPr lang="en-US" sz="2400" dirty="0" smtClean="0"/>
              <a:t>Describe a structured walkthrough</a:t>
            </a:r>
          </a:p>
          <a:p>
            <a:pPr>
              <a:lnSpc>
                <a:spcPct val="90000"/>
              </a:lnSpc>
              <a:buClr>
                <a:srgbClr val="BA2212"/>
              </a:buClr>
              <a:buFont typeface="Wingdings" pitchFamily="2" charset="2"/>
              <a:buChar char="ü"/>
            </a:pPr>
            <a:endParaRPr lang="en-US" dirty="0" smtClean="0"/>
          </a:p>
        </p:txBody>
      </p:sp>
      <p:sp>
        <p:nvSpPr>
          <p:cNvPr id="1638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028"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A76DF387-22A9-4E3D-B860-3705DC76EFA3}" type="slidenum">
              <a:rPr lang="en-US" sz="1600">
                <a:solidFill>
                  <a:schemeClr val="tx1"/>
                </a:solidFill>
                <a:cs typeface="+mn-cs"/>
              </a:rPr>
              <a:pPr algn="ctr" eaLnBrk="0" hangingPunct="0">
                <a:defRPr/>
              </a:pPr>
              <a:t>2</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Assessing Other Feasibility </a:t>
            </a:r>
            <a:r>
              <a:rPr lang="en-US" dirty="0" smtClean="0">
                <a:solidFill>
                  <a:schemeClr val="accent1">
                    <a:tint val="83000"/>
                    <a:satMod val="150000"/>
                  </a:schemeClr>
                </a:solidFill>
              </a:rPr>
              <a:t>Concerns</a:t>
            </a:r>
            <a:endParaRPr lang="en-US" dirty="0">
              <a:solidFill>
                <a:schemeClr val="accent1">
                  <a:tint val="83000"/>
                  <a:satMod val="150000"/>
                </a:schemeClr>
              </a:solidFill>
            </a:endParaRPr>
          </a:p>
        </p:txBody>
      </p:sp>
      <p:sp>
        <p:nvSpPr>
          <p:cNvPr id="35842"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r>
              <a:rPr lang="en-US" smtClean="0"/>
              <a:t>Schedule Feasibility</a:t>
            </a:r>
          </a:p>
          <a:p>
            <a:pPr lvl="1"/>
            <a:r>
              <a:rPr lang="en-US" smtClean="0"/>
              <a:t>Assessment of time-frame and project completion dates with respect to organization constraints for affecting change</a:t>
            </a:r>
          </a:p>
          <a:p>
            <a:r>
              <a:rPr lang="en-US" smtClean="0"/>
              <a:t>Legal and Contractual Feasibility</a:t>
            </a:r>
          </a:p>
          <a:p>
            <a:pPr lvl="1"/>
            <a:r>
              <a:rPr lang="en-US" smtClean="0"/>
              <a:t>Assessment of legal and contractual ramifications of new system</a:t>
            </a:r>
          </a:p>
          <a:p>
            <a:pPr lvl="2">
              <a:buFont typeface="Wingdings" pitchFamily="2" charset="2"/>
              <a:buNone/>
            </a:pPr>
            <a:endParaRPr lang="en-US" smtClean="0"/>
          </a:p>
          <a:p>
            <a:pPr lvl="1"/>
            <a:endParaRPr lang="en-US" smtClean="0"/>
          </a:p>
        </p:txBody>
      </p:sp>
      <p:sp>
        <p:nvSpPr>
          <p:cNvPr id="3584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5413"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56B766F9-5D6A-4D7D-8F35-530A11521598}" type="slidenum">
              <a:rPr lang="en-US" sz="1600">
                <a:solidFill>
                  <a:schemeClr val="tx1"/>
                </a:solidFill>
                <a:cs typeface="+mn-cs"/>
              </a:rPr>
              <a:pPr algn="ctr" eaLnBrk="0" hangingPunct="0">
                <a:defRPr/>
              </a:pPr>
              <a:t>20</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marL="484632" fontAlgn="auto">
              <a:spcAft>
                <a:spcPts val="0"/>
              </a:spcAft>
              <a:defRPr/>
            </a:pPr>
            <a:r>
              <a:rPr lang="en-US">
                <a:solidFill>
                  <a:schemeClr val="accent1">
                    <a:tint val="83000"/>
                    <a:satMod val="150000"/>
                  </a:schemeClr>
                </a:solidFill>
              </a:rPr>
              <a:t>Assessing Other Feasibility Concerns (continued)</a:t>
            </a:r>
          </a:p>
        </p:txBody>
      </p:sp>
      <p:sp>
        <p:nvSpPr>
          <p:cNvPr id="36866"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r>
              <a:rPr lang="en-US" smtClean="0"/>
              <a:t>Political Feasibility</a:t>
            </a:r>
          </a:p>
          <a:p>
            <a:pPr lvl="1"/>
            <a:r>
              <a:rPr lang="en-US" smtClean="0"/>
              <a:t>Assessment of key stakeholders’ view in organization toward proposed system</a:t>
            </a:r>
          </a:p>
          <a:p>
            <a:pPr lvl="2">
              <a:buFont typeface="Wingdings" pitchFamily="2" charset="2"/>
              <a:buNone/>
            </a:pPr>
            <a:endParaRPr lang="en-US" smtClean="0"/>
          </a:p>
        </p:txBody>
      </p:sp>
      <p:sp>
        <p:nvSpPr>
          <p:cNvPr id="3686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6437"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EB0659A9-CA1F-485B-AF85-CF65813EAF68}" type="slidenum">
              <a:rPr lang="en-US" sz="1600">
                <a:solidFill>
                  <a:schemeClr val="tx1"/>
                </a:solidFill>
                <a:cs typeface="+mn-cs"/>
              </a:rPr>
              <a:pPr algn="ctr" eaLnBrk="0" hangingPunct="0">
                <a:defRPr/>
              </a:pPr>
              <a:t>21</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838200"/>
            <a:ext cx="8915400" cy="533400"/>
          </a:xfrm>
          <a:noFill/>
          <a:ln/>
        </p:spPr>
        <p:txBody>
          <a:bodyPr lIns="90488" tIns="44450" rIns="90488" bIns="44450" anchor="b">
            <a:normAutofit fontScale="90000"/>
          </a:bodyPr>
          <a:lstStyle/>
          <a:p>
            <a:r>
              <a:rPr lang="en-US" dirty="0"/>
              <a:t>Risk Sources Ordered by Importance </a:t>
            </a:r>
            <a:r>
              <a:rPr lang="en-US" sz="1600" dirty="0"/>
              <a:t>(</a:t>
            </a:r>
            <a:r>
              <a:rPr lang="en-US" sz="1600" dirty="0" err="1">
                <a:ea typeface="Times New Roman" pitchFamily="1" charset="0"/>
                <a:cs typeface="Times New Roman" pitchFamily="1" charset="0"/>
              </a:rPr>
              <a:t>Keil</a:t>
            </a:r>
            <a:r>
              <a:rPr lang="en-US" sz="1600" dirty="0">
                <a:ea typeface="Times New Roman" pitchFamily="1" charset="0"/>
                <a:cs typeface="Times New Roman" pitchFamily="1" charset="0"/>
              </a:rPr>
              <a:t>, </a:t>
            </a:r>
            <a:r>
              <a:rPr lang="en-US" sz="1600" dirty="0" err="1">
                <a:ea typeface="Times New Roman" pitchFamily="1" charset="0"/>
                <a:cs typeface="Times New Roman" pitchFamily="1" charset="0"/>
              </a:rPr>
              <a:t>Cule</a:t>
            </a:r>
            <a:r>
              <a:rPr lang="en-US" sz="1600" dirty="0">
                <a:ea typeface="Times New Roman" pitchFamily="1" charset="0"/>
                <a:cs typeface="Times New Roman" pitchFamily="1" charset="0"/>
              </a:rPr>
              <a:t>, </a:t>
            </a:r>
            <a:r>
              <a:rPr lang="en-US" sz="1600" dirty="0" err="1">
                <a:ea typeface="Times New Roman" pitchFamily="1" charset="0"/>
                <a:cs typeface="Times New Roman" pitchFamily="1" charset="0"/>
              </a:rPr>
              <a:t>Lyytinen</a:t>
            </a:r>
            <a:r>
              <a:rPr lang="en-US" sz="1600" dirty="0">
                <a:ea typeface="Times New Roman" pitchFamily="1" charset="0"/>
                <a:cs typeface="Times New Roman" pitchFamily="1" charset="0"/>
              </a:rPr>
              <a:t>, Schmidt)</a:t>
            </a:r>
          </a:p>
        </p:txBody>
      </p:sp>
      <p:sp>
        <p:nvSpPr>
          <p:cNvPr id="139267" name="Rectangle 3"/>
          <p:cNvSpPr>
            <a:spLocks noGrp="1" noChangeArrowheads="1"/>
          </p:cNvSpPr>
          <p:nvPr>
            <p:ph type="body" idx="1"/>
          </p:nvPr>
        </p:nvSpPr>
        <p:spPr>
          <a:xfrm>
            <a:off x="609600" y="1371600"/>
            <a:ext cx="8153400" cy="5791200"/>
          </a:xfrm>
          <a:noFill/>
          <a:ln/>
        </p:spPr>
        <p:txBody>
          <a:bodyPr lIns="90488" tIns="44450" rIns="90488" bIns="44450"/>
          <a:lstStyle/>
          <a:p>
            <a:pPr>
              <a:lnSpc>
                <a:spcPct val="140000"/>
              </a:lnSpc>
              <a:buFontTx/>
              <a:buNone/>
            </a:pPr>
            <a:r>
              <a:rPr lang="en-US" sz="2800" dirty="0"/>
              <a:t>1. </a:t>
            </a:r>
            <a:r>
              <a:rPr lang="en-US" sz="2400" dirty="0" smtClean="0"/>
              <a:t>Lack </a:t>
            </a:r>
            <a:r>
              <a:rPr lang="en-US" sz="2400" dirty="0"/>
              <a:t>of top management commitment</a:t>
            </a:r>
          </a:p>
          <a:p>
            <a:pPr>
              <a:lnSpc>
                <a:spcPct val="140000"/>
              </a:lnSpc>
              <a:buFontTx/>
              <a:buNone/>
            </a:pPr>
            <a:r>
              <a:rPr lang="en-US" sz="2400" dirty="0"/>
              <a:t>2.   Failure to gain user commitment</a:t>
            </a:r>
          </a:p>
          <a:p>
            <a:pPr>
              <a:lnSpc>
                <a:spcPct val="140000"/>
              </a:lnSpc>
              <a:buFontTx/>
              <a:buNone/>
            </a:pPr>
            <a:r>
              <a:rPr lang="en-US" sz="2400" dirty="0"/>
              <a:t>3.   Misunderstanding of requirements</a:t>
            </a:r>
          </a:p>
          <a:p>
            <a:pPr>
              <a:lnSpc>
                <a:spcPct val="140000"/>
              </a:lnSpc>
              <a:buFontTx/>
              <a:buNone/>
            </a:pPr>
            <a:r>
              <a:rPr lang="en-US" sz="2400" dirty="0"/>
              <a:t>4.   Inadequate user involvement</a:t>
            </a:r>
          </a:p>
          <a:p>
            <a:pPr>
              <a:lnSpc>
                <a:spcPct val="140000"/>
              </a:lnSpc>
              <a:buFontTx/>
              <a:buNone/>
            </a:pPr>
            <a:r>
              <a:rPr lang="en-US" sz="2400" dirty="0"/>
              <a:t>5.   Failure to manage end-user expectations</a:t>
            </a:r>
          </a:p>
          <a:p>
            <a:pPr>
              <a:lnSpc>
                <a:spcPct val="140000"/>
              </a:lnSpc>
              <a:buFontTx/>
              <a:buNone/>
            </a:pPr>
            <a:r>
              <a:rPr lang="en-US" sz="2400" dirty="0"/>
              <a:t>6.   Changing scope and/or objectives</a:t>
            </a:r>
          </a:p>
          <a:p>
            <a:pPr>
              <a:lnSpc>
                <a:spcPct val="140000"/>
              </a:lnSpc>
              <a:buFontTx/>
              <a:buNone/>
            </a:pPr>
            <a:r>
              <a:rPr lang="en-US" sz="2400" dirty="0"/>
              <a:t>7. </a:t>
            </a:r>
            <a:r>
              <a:rPr lang="en-US" sz="2400" dirty="0" smtClean="0"/>
              <a:t>  Personnel </a:t>
            </a:r>
            <a:r>
              <a:rPr lang="en-US" sz="2400" dirty="0"/>
              <a:t>lack required knowledge/skills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subTnLst>
                                    <p:animClr>
                                      <p:cBhvr override="childStyle">
                                        <p:cTn dur="1" fill="hold" display="0" masterRel="nextClick" afterEffect="1"/>
                                        <p:tgtEl>
                                          <p:spTgt spid="139267">
                                            <p:txEl>
                                              <p:pRg st="0" end="0"/>
                                            </p:txEl>
                                          </p:spTgt>
                                        </p:tgtEl>
                                        <p:attrNameLst>
                                          <p:attrName>ppt_c</p:attrName>
                                        </p:attrNameLst>
                                      </p:cBhvr>
                                      <p:to>
                                        <a:srgbClr val="474747"/>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500"/>
                                        <p:tgtEl>
                                          <p:spTgt spid="139267">
                                            <p:txEl>
                                              <p:pRg st="1" end="1"/>
                                            </p:txEl>
                                          </p:spTgt>
                                        </p:tgtEl>
                                      </p:cBhvr>
                                    </p:animEffect>
                                  </p:childTnLst>
                                  <p:subTnLst>
                                    <p:animClr>
                                      <p:cBhvr override="childStyle">
                                        <p:cTn dur="1" fill="hold" display="0" masterRel="nextClick" afterEffect="1"/>
                                        <p:tgtEl>
                                          <p:spTgt spid="139267">
                                            <p:txEl>
                                              <p:pRg st="1" end="1"/>
                                            </p:txEl>
                                          </p:spTgt>
                                        </p:tgtEl>
                                        <p:attrNameLst>
                                          <p:attrName>ppt_c</p:attrName>
                                        </p:attrNameLst>
                                      </p:cBhvr>
                                      <p:to>
                                        <a:srgbClr val="474747"/>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wipe(left)">
                                      <p:cBhvr>
                                        <p:cTn id="17" dur="500"/>
                                        <p:tgtEl>
                                          <p:spTgt spid="139267">
                                            <p:txEl>
                                              <p:pRg st="2" end="2"/>
                                            </p:txEl>
                                          </p:spTgt>
                                        </p:tgtEl>
                                      </p:cBhvr>
                                    </p:animEffect>
                                  </p:childTnLst>
                                  <p:subTnLst>
                                    <p:animClr>
                                      <p:cBhvr override="childStyle">
                                        <p:cTn dur="1" fill="hold" display="0" masterRel="nextClick" afterEffect="1"/>
                                        <p:tgtEl>
                                          <p:spTgt spid="139267">
                                            <p:txEl>
                                              <p:pRg st="2" end="2"/>
                                            </p:txEl>
                                          </p:spTgt>
                                        </p:tgtEl>
                                        <p:attrNameLst>
                                          <p:attrName>ppt_c</p:attrName>
                                        </p:attrNameLst>
                                      </p:cBhvr>
                                      <p:to>
                                        <a:srgbClr val="474747"/>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wipe(left)">
                                      <p:cBhvr>
                                        <p:cTn id="22" dur="500"/>
                                        <p:tgtEl>
                                          <p:spTgt spid="139267">
                                            <p:txEl>
                                              <p:pRg st="3" end="3"/>
                                            </p:txEl>
                                          </p:spTgt>
                                        </p:tgtEl>
                                      </p:cBhvr>
                                    </p:animEffect>
                                  </p:childTnLst>
                                  <p:subTnLst>
                                    <p:animClr>
                                      <p:cBhvr override="childStyle">
                                        <p:cTn dur="1" fill="hold" display="0" masterRel="nextClick" afterEffect="1"/>
                                        <p:tgtEl>
                                          <p:spTgt spid="139267">
                                            <p:txEl>
                                              <p:pRg st="3" end="3"/>
                                            </p:txEl>
                                          </p:spTgt>
                                        </p:tgtEl>
                                        <p:attrNameLst>
                                          <p:attrName>ppt_c</p:attrName>
                                        </p:attrNameLst>
                                      </p:cBhvr>
                                      <p:to>
                                        <a:srgbClr val="474747"/>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wipe(left)">
                                      <p:cBhvr>
                                        <p:cTn id="27" dur="500"/>
                                        <p:tgtEl>
                                          <p:spTgt spid="139267">
                                            <p:txEl>
                                              <p:pRg st="4" end="4"/>
                                            </p:txEl>
                                          </p:spTgt>
                                        </p:tgtEl>
                                      </p:cBhvr>
                                    </p:animEffect>
                                  </p:childTnLst>
                                  <p:subTnLst>
                                    <p:animClr>
                                      <p:cBhvr override="childStyle">
                                        <p:cTn dur="1" fill="hold" display="0" masterRel="nextClick" afterEffect="1"/>
                                        <p:tgtEl>
                                          <p:spTgt spid="139267">
                                            <p:txEl>
                                              <p:pRg st="4" end="4"/>
                                            </p:txEl>
                                          </p:spTgt>
                                        </p:tgtEl>
                                        <p:attrNameLst>
                                          <p:attrName>ppt_c</p:attrName>
                                        </p:attrNameLst>
                                      </p:cBhvr>
                                      <p:to>
                                        <a:srgbClr val="474747"/>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Effect transition="in" filter="wipe(left)">
                                      <p:cBhvr>
                                        <p:cTn id="32" dur="500"/>
                                        <p:tgtEl>
                                          <p:spTgt spid="139267">
                                            <p:txEl>
                                              <p:pRg st="5" end="5"/>
                                            </p:txEl>
                                          </p:spTgt>
                                        </p:tgtEl>
                                      </p:cBhvr>
                                    </p:animEffect>
                                  </p:childTnLst>
                                  <p:subTnLst>
                                    <p:animClr>
                                      <p:cBhvr override="childStyle">
                                        <p:cTn dur="1" fill="hold" display="0" masterRel="nextClick" afterEffect="1"/>
                                        <p:tgtEl>
                                          <p:spTgt spid="139267">
                                            <p:txEl>
                                              <p:pRg st="5" end="5"/>
                                            </p:txEl>
                                          </p:spTgt>
                                        </p:tgtEl>
                                        <p:attrNameLst>
                                          <p:attrName>ppt_c</p:attrName>
                                        </p:attrNameLst>
                                      </p:cBhvr>
                                      <p:to>
                                        <a:srgbClr val="474747"/>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9267">
                                            <p:txEl>
                                              <p:pRg st="6" end="6"/>
                                            </p:txEl>
                                          </p:spTgt>
                                        </p:tgtEl>
                                        <p:attrNameLst>
                                          <p:attrName>style.visibility</p:attrName>
                                        </p:attrNameLst>
                                      </p:cBhvr>
                                      <p:to>
                                        <p:strVal val="visible"/>
                                      </p:to>
                                    </p:set>
                                    <p:animEffect transition="in" filter="wipe(left)">
                                      <p:cBhvr>
                                        <p:cTn id="37" dur="500"/>
                                        <p:tgtEl>
                                          <p:spTgt spid="139267">
                                            <p:txEl>
                                              <p:pRg st="6" end="6"/>
                                            </p:txEl>
                                          </p:spTgt>
                                        </p:tgtEl>
                                      </p:cBhvr>
                                    </p:animEffect>
                                  </p:childTnLst>
                                  <p:subTnLst>
                                    <p:animClr>
                                      <p:cBhvr override="childStyle">
                                        <p:cTn dur="1" fill="hold" display="0" masterRel="nextClick" afterEffect="1"/>
                                        <p:tgtEl>
                                          <p:spTgt spid="139267">
                                            <p:txEl>
                                              <p:pRg st="6" end="6"/>
                                            </p:txEl>
                                          </p:spTgt>
                                        </p:tgtEl>
                                        <p:attrNameLst>
                                          <p:attrName>ppt_c</p:attrName>
                                        </p:attrNameLst>
                                      </p:cBhvr>
                                      <p:to>
                                        <a:srgbClr val="47474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t>The Four Risk Activities</a:t>
            </a:r>
          </a:p>
        </p:txBody>
      </p:sp>
      <p:sp>
        <p:nvSpPr>
          <p:cNvPr id="138243" name="Rectangle 3"/>
          <p:cNvSpPr>
            <a:spLocks noGrp="1" noChangeArrowheads="1"/>
          </p:cNvSpPr>
          <p:nvPr>
            <p:ph type="body" idx="1"/>
          </p:nvPr>
        </p:nvSpPr>
        <p:spPr>
          <a:xfrm>
            <a:off x="838200" y="1524000"/>
            <a:ext cx="7620000" cy="5334000"/>
          </a:xfrm>
        </p:spPr>
        <p:txBody>
          <a:bodyPr/>
          <a:lstStyle/>
          <a:p>
            <a:pPr marL="609600" indent="-609600">
              <a:lnSpc>
                <a:spcPct val="170000"/>
              </a:lnSpc>
              <a:buFontTx/>
              <a:buAutoNum type="arabicPeriod"/>
            </a:pPr>
            <a:r>
              <a:rPr lang="en-US" sz="2800" dirty="0"/>
              <a:t>Identification (</a:t>
            </a:r>
            <a:r>
              <a:rPr lang="en-US" sz="2400" i="1" dirty="0"/>
              <a:t>continual activity)</a:t>
            </a:r>
            <a:endParaRPr lang="en-US" sz="2800" dirty="0"/>
          </a:p>
          <a:p>
            <a:pPr marL="609600" indent="-609600">
              <a:lnSpc>
                <a:spcPct val="170000"/>
              </a:lnSpc>
              <a:buFontTx/>
              <a:buAutoNum type="arabicPeriod"/>
            </a:pPr>
            <a:r>
              <a:rPr lang="en-US" sz="2800" dirty="0"/>
              <a:t>Analysis and </a:t>
            </a:r>
            <a:r>
              <a:rPr lang="en-US" sz="2800" dirty="0" smtClean="0"/>
              <a:t>Prioritization</a:t>
            </a:r>
            <a:endParaRPr lang="en-US" sz="1800" dirty="0" smtClean="0"/>
          </a:p>
          <a:p>
            <a:pPr marL="609600" indent="-609600">
              <a:lnSpc>
                <a:spcPct val="170000"/>
              </a:lnSpc>
              <a:buFontTx/>
              <a:buAutoNum type="arabicPeriod"/>
            </a:pPr>
            <a:r>
              <a:rPr lang="en-US" sz="2800" dirty="0" smtClean="0"/>
              <a:t>Planning elimination or mitigation</a:t>
            </a:r>
          </a:p>
          <a:p>
            <a:pPr marL="609600" indent="-609600">
              <a:lnSpc>
                <a:spcPct val="170000"/>
              </a:lnSpc>
              <a:buFontTx/>
              <a:buAutoNum type="arabicPeriod"/>
            </a:pPr>
            <a:r>
              <a:rPr lang="en-US" sz="2800" dirty="0" smtClean="0"/>
              <a:t>Track and control</a:t>
            </a:r>
          </a:p>
        </p:txBody>
      </p:sp>
      <p:sp>
        <p:nvSpPr>
          <p:cNvPr id="138245" name="Rectangle 5"/>
          <p:cNvSpPr>
            <a:spLocks noChangeArrowheads="1"/>
          </p:cNvSpPr>
          <p:nvPr/>
        </p:nvSpPr>
        <p:spPr bwMode="auto">
          <a:xfrm>
            <a:off x="76200" y="6629400"/>
            <a:ext cx="6288088" cy="152400"/>
          </a:xfrm>
          <a:prstGeom prst="rect">
            <a:avLst/>
          </a:prstGeom>
          <a:solidFill>
            <a:schemeClr val="bg1"/>
          </a:solidFill>
          <a:ln w="9525">
            <a:noFill/>
            <a:miter lim="800000"/>
            <a:headEnd/>
            <a:tailEnd/>
          </a:ln>
          <a:effectLst/>
        </p:spPr>
        <p:txBody>
          <a:bodyPr wrap="none" tIns="0" bIns="0">
            <a:prstTxWarp prst="textNoShape">
              <a:avLst/>
            </a:prstTxWarp>
            <a:spAutoFit/>
          </a:bodyPr>
          <a:lstStyle/>
          <a:p>
            <a:r>
              <a:rPr lang="en-US" sz="1000"/>
              <a:t>Adapted from </a:t>
            </a:r>
            <a:r>
              <a:rPr lang="en-US" sz="1000" i="1"/>
              <a:t>Software Engineering: An Object-Oriented Perspective </a:t>
            </a:r>
            <a:r>
              <a:rPr lang="en-US" sz="1000"/>
              <a:t>by Eric J. Braude (Wiley 2001), with permission.</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CA" dirty="0" smtClean="0"/>
              <a:t>Risk Management</a:t>
            </a:r>
            <a:br>
              <a:rPr lang="en-CA" dirty="0" smtClean="0"/>
            </a:br>
            <a:r>
              <a:rPr lang="en-CA" dirty="0" smtClean="0"/>
              <a:t>In</a:t>
            </a:r>
            <a:r>
              <a:rPr lang="en-CA" dirty="0"/>
              <a:t>-Class Exercise</a:t>
            </a:r>
            <a:endParaRPr lang="en-US" dirty="0"/>
          </a:p>
        </p:txBody>
      </p:sp>
      <p:sp>
        <p:nvSpPr>
          <p:cNvPr id="258051" name="Rectangle 3"/>
          <p:cNvSpPr>
            <a:spLocks noGrp="1" noChangeArrowheads="1"/>
          </p:cNvSpPr>
          <p:nvPr>
            <p:ph type="body" idx="1"/>
          </p:nvPr>
        </p:nvSpPr>
        <p:spPr/>
        <p:txBody>
          <a:bodyPr/>
          <a:lstStyle/>
          <a:p>
            <a:r>
              <a:rPr lang="en-CA" sz="2400" dirty="0"/>
              <a:t>Each</a:t>
            </a:r>
            <a:r>
              <a:rPr lang="en-CA" sz="2400" dirty="0" smtClean="0"/>
              <a:t> team </a:t>
            </a:r>
            <a:r>
              <a:rPr lang="en-CA" sz="2400" dirty="0"/>
              <a:t>member takes 5 minutes to identify risks to project success </a:t>
            </a:r>
          </a:p>
          <a:p>
            <a:pPr lvl="1"/>
            <a:r>
              <a:rPr lang="en-CA" sz="2000" dirty="0"/>
              <a:t>fill in probability, impact, </a:t>
            </a:r>
            <a:r>
              <a:rPr lang="en-CA" sz="2000" dirty="0" err="1"/>
              <a:t>retirememt</a:t>
            </a:r>
            <a:r>
              <a:rPr lang="en-CA" sz="2000" dirty="0"/>
              <a:t> method and costs on </a:t>
            </a:r>
            <a:r>
              <a:rPr lang="en-CA" sz="2000" dirty="0">
                <a:hlinkClick r:id="rId3" action="ppaction://hlinkfile"/>
              </a:rPr>
              <a:t>spreadsheet</a:t>
            </a:r>
            <a:r>
              <a:rPr lang="en-CA" sz="2000" dirty="0"/>
              <a:t> provided</a:t>
            </a:r>
          </a:p>
          <a:p>
            <a:r>
              <a:rPr lang="en-CA" sz="2400" dirty="0"/>
              <a:t>One group member leads all to integrate and rationalize, and add any additional risks</a:t>
            </a:r>
          </a:p>
          <a:p>
            <a:r>
              <a:rPr lang="en-CA" sz="2400" dirty="0"/>
              <a:t>Calculate priority (RBC, RAC) of risks</a:t>
            </a:r>
          </a:p>
          <a:p>
            <a:r>
              <a:rPr lang="en-CA" sz="2400" dirty="0"/>
              <a:t>Rank priorities, determine most important</a:t>
            </a:r>
          </a:p>
          <a:p>
            <a:r>
              <a:rPr lang="en-CA" sz="2400" dirty="0"/>
              <a:t>Suggest methods of retirement or mitigation and assign person responsible for follow-up</a:t>
            </a:r>
            <a:endParaRPr lang="en-US" sz="2400" dirty="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marL="484632" fontAlgn="auto">
              <a:spcAft>
                <a:spcPts val="0"/>
              </a:spcAft>
              <a:defRPr/>
            </a:pPr>
            <a:r>
              <a:rPr lang="en-US">
                <a:solidFill>
                  <a:schemeClr val="accent1">
                    <a:tint val="83000"/>
                    <a:satMod val="150000"/>
                  </a:schemeClr>
                </a:solidFill>
              </a:rPr>
              <a:t>Building the Baseline </a:t>
            </a:r>
            <a:br>
              <a:rPr lang="en-US">
                <a:solidFill>
                  <a:schemeClr val="accent1">
                    <a:tint val="83000"/>
                    <a:satMod val="150000"/>
                  </a:schemeClr>
                </a:solidFill>
              </a:rPr>
            </a:br>
            <a:r>
              <a:rPr lang="en-US">
                <a:solidFill>
                  <a:schemeClr val="accent1">
                    <a:tint val="83000"/>
                    <a:satMod val="150000"/>
                  </a:schemeClr>
                </a:solidFill>
              </a:rPr>
              <a:t>Project Plan</a:t>
            </a:r>
          </a:p>
        </p:txBody>
      </p:sp>
      <p:sp>
        <p:nvSpPr>
          <p:cNvPr id="37890"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r>
              <a:rPr lang="en-US" smtClean="0"/>
              <a:t>Objectives</a:t>
            </a:r>
          </a:p>
          <a:p>
            <a:pPr lvl="1"/>
            <a:r>
              <a:rPr lang="en-US" smtClean="0"/>
              <a:t>Assures that customer and development group have a complete understanding of the proposed system and requirements</a:t>
            </a:r>
          </a:p>
          <a:p>
            <a:pPr lvl="1"/>
            <a:r>
              <a:rPr lang="en-US" smtClean="0"/>
              <a:t>Provides sponsoring organization with a clear idea of scope, benefits and duration of project</a:t>
            </a:r>
          </a:p>
        </p:txBody>
      </p:sp>
      <p:sp>
        <p:nvSpPr>
          <p:cNvPr id="3789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7461"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7CCAB19B-0711-49A1-B5A9-DAC05076F04A}" type="slidenum">
              <a:rPr lang="en-US" sz="1600">
                <a:solidFill>
                  <a:schemeClr val="tx1"/>
                </a:solidFill>
                <a:cs typeface="+mn-cs"/>
              </a:rPr>
              <a:pPr algn="ctr" eaLnBrk="0" hangingPunct="0">
                <a:defRPr/>
              </a:pPr>
              <a:t>25</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Building the Baseline </a:t>
            </a:r>
            <a:br>
              <a:rPr lang="en-US" dirty="0">
                <a:solidFill>
                  <a:schemeClr val="accent1">
                    <a:tint val="83000"/>
                    <a:satMod val="150000"/>
                  </a:schemeClr>
                </a:solidFill>
              </a:rPr>
            </a:br>
            <a:r>
              <a:rPr lang="en-US" dirty="0">
                <a:solidFill>
                  <a:schemeClr val="accent1">
                    <a:tint val="83000"/>
                    <a:satMod val="150000"/>
                  </a:schemeClr>
                </a:solidFill>
              </a:rPr>
              <a:t>Project </a:t>
            </a:r>
            <a:r>
              <a:rPr lang="en-US" dirty="0" smtClean="0">
                <a:solidFill>
                  <a:schemeClr val="accent1">
                    <a:tint val="83000"/>
                    <a:satMod val="150000"/>
                  </a:schemeClr>
                </a:solidFill>
              </a:rPr>
              <a:t>Plan</a:t>
            </a:r>
            <a:endParaRPr lang="en-US" dirty="0">
              <a:solidFill>
                <a:schemeClr val="accent1">
                  <a:tint val="83000"/>
                  <a:satMod val="150000"/>
                </a:schemeClr>
              </a:solidFill>
            </a:endParaRPr>
          </a:p>
        </p:txBody>
      </p:sp>
      <p:sp>
        <p:nvSpPr>
          <p:cNvPr id="38914"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r>
              <a:rPr lang="en-US" smtClean="0"/>
              <a:t>Four Sections of a Baseline Project Plan:</a:t>
            </a:r>
          </a:p>
          <a:p>
            <a:pPr lvl="1"/>
            <a:r>
              <a:rPr lang="en-US" smtClean="0"/>
              <a:t>Introduction</a:t>
            </a:r>
          </a:p>
          <a:p>
            <a:pPr lvl="1"/>
            <a:r>
              <a:rPr lang="en-US" smtClean="0"/>
              <a:t>System description</a:t>
            </a:r>
          </a:p>
          <a:p>
            <a:pPr lvl="1"/>
            <a:r>
              <a:rPr lang="en-US" smtClean="0"/>
              <a:t>Feasibility assessment</a:t>
            </a:r>
          </a:p>
          <a:p>
            <a:pPr lvl="1"/>
            <a:r>
              <a:rPr lang="en-US" smtClean="0"/>
              <a:t>Management issues</a:t>
            </a:r>
          </a:p>
        </p:txBody>
      </p:sp>
      <p:sp>
        <p:nvSpPr>
          <p:cNvPr id="3891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48485"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01CFA7E6-A415-41DE-A1BF-2688C3FA3B15}" type="slidenum">
              <a:rPr lang="en-US" sz="1600">
                <a:solidFill>
                  <a:schemeClr val="tx1"/>
                </a:solidFill>
                <a:cs typeface="+mn-cs"/>
              </a:rPr>
              <a:pPr algn="ctr" eaLnBrk="0" hangingPunct="0">
                <a:defRPr/>
              </a:pPr>
              <a:t>26</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78181"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73BD606E-1FEB-487B-923B-2858ED30D01D}" type="slidenum">
              <a:rPr lang="en-US" sz="1600">
                <a:solidFill>
                  <a:schemeClr val="tx1"/>
                </a:solidFill>
                <a:cs typeface="+mn-cs"/>
              </a:rPr>
              <a:pPr algn="ctr" eaLnBrk="0" hangingPunct="0">
                <a:defRPr/>
              </a:pPr>
              <a:t>27</a:t>
            </a:fld>
            <a:endParaRPr lang="en-US" sz="1600">
              <a:solidFill>
                <a:schemeClr val="tx1"/>
              </a:solidFill>
              <a:cs typeface="+mn-cs"/>
            </a:endParaRPr>
          </a:p>
        </p:txBody>
      </p:sp>
      <p:pic>
        <p:nvPicPr>
          <p:cNvPr id="43011" name="Picture 6"/>
          <p:cNvPicPr>
            <a:picLocks noChangeAspect="1" noChangeArrowheads="1"/>
          </p:cNvPicPr>
          <p:nvPr/>
        </p:nvPicPr>
        <p:blipFill>
          <a:blip r:embed="rId2"/>
          <a:srcRect/>
          <a:stretch>
            <a:fillRect/>
          </a:stretch>
        </p:blipFill>
        <p:spPr bwMode="auto">
          <a:xfrm>
            <a:off x="1066800" y="609600"/>
            <a:ext cx="7239000" cy="5334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16903" y="381000"/>
            <a:ext cx="8229600" cy="1399032"/>
          </a:xfrm>
        </p:spPr>
        <p:txBody>
          <a:bodyPr>
            <a:normAutofit fontScale="90000"/>
          </a:bodyPr>
          <a:lstStyle/>
          <a:p>
            <a:pPr marL="484632" fontAlgn="auto">
              <a:spcAft>
                <a:spcPts val="0"/>
              </a:spcAft>
              <a:defRPr/>
            </a:pPr>
            <a:r>
              <a:rPr lang="en-US" dirty="0">
                <a:solidFill>
                  <a:schemeClr val="accent1">
                    <a:tint val="83000"/>
                    <a:satMod val="150000"/>
                  </a:schemeClr>
                </a:solidFill>
              </a:rPr>
              <a:t/>
            </a:r>
            <a:br>
              <a:rPr lang="en-US" dirty="0">
                <a:solidFill>
                  <a:schemeClr val="accent1">
                    <a:tint val="83000"/>
                    <a:satMod val="150000"/>
                  </a:schemeClr>
                </a:solidFill>
              </a:rPr>
            </a:br>
            <a:r>
              <a:rPr lang="en-US" dirty="0">
                <a:solidFill>
                  <a:schemeClr val="accent1">
                    <a:tint val="83000"/>
                    <a:satMod val="150000"/>
                  </a:schemeClr>
                </a:solidFill>
              </a:rPr>
              <a:t>Reviewing the </a:t>
            </a:r>
            <a:br>
              <a:rPr lang="en-US" dirty="0">
                <a:solidFill>
                  <a:schemeClr val="accent1">
                    <a:tint val="83000"/>
                    <a:satMod val="150000"/>
                  </a:schemeClr>
                </a:solidFill>
              </a:rPr>
            </a:br>
            <a:r>
              <a:rPr lang="en-US" dirty="0">
                <a:solidFill>
                  <a:schemeClr val="accent1">
                    <a:tint val="83000"/>
                    <a:satMod val="150000"/>
                  </a:schemeClr>
                </a:solidFill>
              </a:rPr>
              <a:t>Baseline Project </a:t>
            </a:r>
            <a:r>
              <a:rPr lang="en-US" dirty="0" smtClean="0">
                <a:solidFill>
                  <a:schemeClr val="accent1">
                    <a:tint val="83000"/>
                    <a:satMod val="150000"/>
                  </a:schemeClr>
                </a:solidFill>
              </a:rPr>
              <a:t>Plan</a:t>
            </a:r>
            <a:br>
              <a:rPr lang="en-US" dirty="0" smtClean="0">
                <a:solidFill>
                  <a:schemeClr val="accent1">
                    <a:tint val="83000"/>
                    <a:satMod val="150000"/>
                  </a:schemeClr>
                </a:solidFill>
              </a:rPr>
            </a:br>
            <a:endParaRPr lang="en-US" dirty="0">
              <a:solidFill>
                <a:schemeClr val="accent1">
                  <a:tint val="83000"/>
                  <a:satMod val="150000"/>
                </a:schemeClr>
              </a:solidFill>
            </a:endParaRPr>
          </a:p>
        </p:txBody>
      </p:sp>
      <p:sp>
        <p:nvSpPr>
          <p:cNvPr id="44034"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r>
              <a:rPr lang="en-US" smtClean="0"/>
              <a:t>Objectives</a:t>
            </a:r>
          </a:p>
          <a:p>
            <a:pPr lvl="1"/>
            <a:r>
              <a:rPr lang="en-US" smtClean="0"/>
              <a:t>Assure conformity to organizational standards</a:t>
            </a:r>
          </a:p>
          <a:p>
            <a:pPr lvl="1"/>
            <a:r>
              <a:rPr lang="en-US" smtClean="0"/>
              <a:t>All parties agree to continue with project</a:t>
            </a:r>
          </a:p>
        </p:txBody>
      </p:sp>
      <p:sp>
        <p:nvSpPr>
          <p:cNvPr id="4403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52581"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E8272260-58DB-4CAE-8AD5-41DDDB22DF69}" type="slidenum">
              <a:rPr lang="en-US" sz="1600">
                <a:solidFill>
                  <a:schemeClr val="tx1"/>
                </a:solidFill>
                <a:cs typeface="+mn-cs"/>
              </a:rPr>
              <a:pPr algn="ctr" eaLnBrk="0" hangingPunct="0">
                <a:defRPr/>
              </a:pPr>
              <a:t>28</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descr="Rectangle: Click to edit Master text styles&#10;Second level&#10;Third level&#10;Fourth level&#10;Fifth level"/>
          <p:cNvSpPr>
            <a:spLocks noGrp="1" noChangeArrowheads="1"/>
          </p:cNvSpPr>
          <p:nvPr>
            <p:ph idx="1"/>
          </p:nvPr>
        </p:nvSpPr>
        <p:spPr>
          <a:xfrm>
            <a:off x="838200" y="1676400"/>
            <a:ext cx="7772400" cy="4495800"/>
          </a:xfrm>
        </p:spPr>
        <p:txBody>
          <a:bodyPr>
            <a:normAutofit/>
          </a:bodyPr>
          <a:lstStyle/>
          <a:p>
            <a:pPr marL="448056" indent="-384048" fontAlgn="auto">
              <a:lnSpc>
                <a:spcPct val="90000"/>
              </a:lnSpc>
              <a:spcAft>
                <a:spcPts val="0"/>
              </a:spcAft>
              <a:buFont typeface="Wingdings 2"/>
              <a:buChar char=""/>
              <a:defRPr/>
            </a:pPr>
            <a:r>
              <a:rPr lang="en-US" sz="2800" dirty="0" smtClean="0"/>
              <a:t>Structured Walkthrough</a:t>
            </a:r>
            <a:endParaRPr lang="en-US" sz="2800" dirty="0"/>
          </a:p>
          <a:p>
            <a:pPr marL="822960" lvl="1" fontAlgn="auto">
              <a:lnSpc>
                <a:spcPct val="90000"/>
              </a:lnSpc>
              <a:spcAft>
                <a:spcPts val="0"/>
              </a:spcAft>
              <a:buFont typeface="Verdana"/>
              <a:buChar char="›"/>
              <a:defRPr/>
            </a:pPr>
            <a:r>
              <a:rPr lang="en-US" sz="1800" dirty="0"/>
              <a:t>Peer group review</a:t>
            </a:r>
            <a:endParaRPr lang="en-US" sz="1800" dirty="0" smtClean="0"/>
          </a:p>
          <a:p>
            <a:pPr marL="1106424" lvl="2" fontAlgn="auto">
              <a:lnSpc>
                <a:spcPct val="90000"/>
              </a:lnSpc>
              <a:spcAft>
                <a:spcPts val="0"/>
              </a:spcAft>
              <a:buFont typeface="Wingdings 2"/>
              <a:buChar char=""/>
              <a:defRPr/>
            </a:pPr>
            <a:r>
              <a:rPr lang="en-US" sz="1800" dirty="0" smtClean="0"/>
              <a:t>Chair/Coordinator</a:t>
            </a:r>
            <a:endParaRPr lang="en-US" sz="1800" dirty="0"/>
          </a:p>
          <a:p>
            <a:pPr marL="1106424" lvl="2" fontAlgn="auto">
              <a:lnSpc>
                <a:spcPct val="90000"/>
              </a:lnSpc>
              <a:spcAft>
                <a:spcPts val="0"/>
              </a:spcAft>
              <a:buFont typeface="Wingdings 2"/>
              <a:buChar char=""/>
              <a:defRPr/>
            </a:pPr>
            <a:r>
              <a:rPr lang="en-US" sz="1800" dirty="0"/>
              <a:t>Presenter</a:t>
            </a:r>
            <a:endParaRPr lang="en-US" sz="1800" dirty="0" smtClean="0"/>
          </a:p>
          <a:p>
            <a:pPr marL="1106424" lvl="2" fontAlgn="auto">
              <a:lnSpc>
                <a:spcPct val="90000"/>
              </a:lnSpc>
              <a:spcAft>
                <a:spcPts val="0"/>
              </a:spcAft>
              <a:buFont typeface="Wingdings 2"/>
              <a:buChar char=""/>
              <a:defRPr/>
            </a:pPr>
            <a:r>
              <a:rPr lang="en-US" sz="1800" dirty="0" smtClean="0"/>
              <a:t>Reviewer (User)</a:t>
            </a:r>
          </a:p>
          <a:p>
            <a:pPr marL="1106424" lvl="2" fontAlgn="auto">
              <a:lnSpc>
                <a:spcPct val="90000"/>
              </a:lnSpc>
              <a:spcAft>
                <a:spcPts val="0"/>
              </a:spcAft>
              <a:buFont typeface="Wingdings 2"/>
              <a:buChar char=""/>
              <a:defRPr/>
            </a:pPr>
            <a:r>
              <a:rPr lang="en-US" sz="1800" dirty="0"/>
              <a:t>Secretary</a:t>
            </a:r>
          </a:p>
          <a:p>
            <a:pPr marL="1106424" lvl="2" fontAlgn="auto">
              <a:lnSpc>
                <a:spcPct val="90000"/>
              </a:lnSpc>
              <a:spcAft>
                <a:spcPts val="0"/>
              </a:spcAft>
              <a:buFont typeface="Wingdings 2"/>
              <a:buChar char=""/>
              <a:defRPr/>
            </a:pPr>
            <a:r>
              <a:rPr lang="en-US" sz="1800" dirty="0"/>
              <a:t>Standard Bearer</a:t>
            </a:r>
          </a:p>
          <a:p>
            <a:pPr marL="1106424" lvl="2" fontAlgn="auto">
              <a:lnSpc>
                <a:spcPct val="90000"/>
              </a:lnSpc>
              <a:spcAft>
                <a:spcPts val="0"/>
              </a:spcAft>
              <a:buFont typeface="Wingdings 2"/>
              <a:buChar char=""/>
              <a:defRPr/>
            </a:pPr>
            <a:r>
              <a:rPr lang="en-US" sz="1800" dirty="0"/>
              <a:t>Maintenance Oracle</a:t>
            </a:r>
          </a:p>
          <a:p>
            <a:pPr marL="822960" lvl="1" fontAlgn="auto">
              <a:lnSpc>
                <a:spcPct val="90000"/>
              </a:lnSpc>
              <a:spcAft>
                <a:spcPts val="0"/>
              </a:spcAft>
              <a:buFont typeface="Verdana"/>
              <a:buChar char="›"/>
              <a:defRPr/>
            </a:pPr>
            <a:r>
              <a:rPr lang="en-US" sz="1800" dirty="0"/>
              <a:t>Activities</a:t>
            </a:r>
          </a:p>
          <a:p>
            <a:pPr marL="1106424" lvl="2" fontAlgn="auto">
              <a:lnSpc>
                <a:spcPct val="90000"/>
              </a:lnSpc>
              <a:spcAft>
                <a:spcPts val="0"/>
              </a:spcAft>
              <a:buFont typeface="Wingdings 2"/>
              <a:buChar char=""/>
              <a:defRPr/>
            </a:pPr>
            <a:r>
              <a:rPr lang="en-US" sz="1800" dirty="0"/>
              <a:t>Walkthrough review form</a:t>
            </a:r>
          </a:p>
          <a:p>
            <a:pPr marL="1106424" lvl="2" fontAlgn="auto">
              <a:lnSpc>
                <a:spcPct val="90000"/>
              </a:lnSpc>
              <a:spcAft>
                <a:spcPts val="0"/>
              </a:spcAft>
              <a:buFont typeface="Wingdings 2"/>
              <a:buChar char=""/>
              <a:defRPr/>
            </a:pPr>
            <a:r>
              <a:rPr lang="en-US" sz="1800" dirty="0"/>
              <a:t>Individuals polled</a:t>
            </a:r>
          </a:p>
          <a:p>
            <a:pPr marL="1106424" lvl="2" fontAlgn="auto">
              <a:lnSpc>
                <a:spcPct val="90000"/>
              </a:lnSpc>
              <a:spcAft>
                <a:spcPts val="0"/>
              </a:spcAft>
              <a:buFont typeface="Wingdings 2"/>
              <a:buChar char=""/>
              <a:defRPr/>
            </a:pPr>
            <a:r>
              <a:rPr lang="en-US" sz="1800" dirty="0"/>
              <a:t>Walkthrough action list</a:t>
            </a:r>
          </a:p>
          <a:p>
            <a:pPr marL="822960" lvl="1" fontAlgn="auto">
              <a:lnSpc>
                <a:spcPct val="90000"/>
              </a:lnSpc>
              <a:spcAft>
                <a:spcPts val="0"/>
              </a:spcAft>
              <a:buFont typeface="Verdana"/>
              <a:buChar char="›"/>
              <a:defRPr/>
            </a:pPr>
            <a:r>
              <a:rPr lang="en-US" sz="1800" dirty="0"/>
              <a:t>Advantages</a:t>
            </a:r>
          </a:p>
          <a:p>
            <a:pPr marL="1106424" lvl="2" fontAlgn="auto">
              <a:lnSpc>
                <a:spcPct val="90000"/>
              </a:lnSpc>
              <a:spcAft>
                <a:spcPts val="0"/>
              </a:spcAft>
              <a:buFont typeface="Wingdings 2"/>
              <a:buChar char=""/>
              <a:defRPr/>
            </a:pPr>
            <a:r>
              <a:rPr lang="en-US" sz="1800" dirty="0"/>
              <a:t>Assures that review occurs during project</a:t>
            </a:r>
          </a:p>
          <a:p>
            <a:pPr marL="448056" indent="-384048" fontAlgn="auto">
              <a:lnSpc>
                <a:spcPct val="90000"/>
              </a:lnSpc>
              <a:spcAft>
                <a:spcPts val="0"/>
              </a:spcAft>
              <a:buFont typeface="Wingdings 2"/>
              <a:buChar char=""/>
              <a:defRPr/>
            </a:pPr>
            <a:endParaRPr lang="en-US" sz="1800" dirty="0"/>
          </a:p>
        </p:txBody>
      </p:sp>
      <p:sp>
        <p:nvSpPr>
          <p:cNvPr id="4505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66917"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8E36019E-7666-4528-8C53-976AF57E089E}" type="slidenum">
              <a:rPr lang="en-US" sz="1600">
                <a:solidFill>
                  <a:schemeClr val="tx1"/>
                </a:solidFill>
                <a:cs typeface="+mn-cs"/>
              </a:rPr>
              <a:pPr algn="ctr" eaLnBrk="0" hangingPunct="0">
                <a:defRPr/>
              </a:pPr>
              <a:t>29</a:t>
            </a:fld>
            <a:endParaRPr lang="en-US" sz="1600">
              <a:solidFill>
                <a:schemeClr val="tx1"/>
              </a:solidFill>
              <a:cs typeface="+mn-cs"/>
            </a:endParaRPr>
          </a:p>
        </p:txBody>
      </p:sp>
      <p:sp>
        <p:nvSpPr>
          <p:cNvPr id="6" name="Title 5"/>
          <p:cNvSpPr>
            <a:spLocks noGrp="1"/>
          </p:cNvSpPr>
          <p:nvPr>
            <p:ph type="title"/>
          </p:nvPr>
        </p:nvSpPr>
        <p:spPr/>
        <p:txBody>
          <a:bodyPr>
            <a:normAutofit/>
          </a:bodyPr>
          <a:lstStyle/>
          <a:p>
            <a:r>
              <a:rPr lang="en-US" sz="3600" dirty="0" smtClean="0">
                <a:solidFill>
                  <a:schemeClr val="accent1">
                    <a:tint val="83000"/>
                    <a:satMod val="150000"/>
                  </a:schemeClr>
                </a:solidFill>
              </a:rPr>
              <a:t>Reviewing the </a:t>
            </a:r>
            <a:br>
              <a:rPr lang="en-US" sz="3600" dirty="0" smtClean="0">
                <a:solidFill>
                  <a:schemeClr val="accent1">
                    <a:tint val="83000"/>
                    <a:satMod val="150000"/>
                  </a:schemeClr>
                </a:solidFill>
              </a:rPr>
            </a:br>
            <a:r>
              <a:rPr lang="en-US" sz="3600" dirty="0" smtClean="0">
                <a:solidFill>
                  <a:schemeClr val="accent1">
                    <a:tint val="83000"/>
                    <a:satMod val="150000"/>
                  </a:schemeClr>
                </a:solidFill>
              </a:rPr>
              <a:t>Baseline Project Plan</a:t>
            </a:r>
            <a:endParaRPr lang="en-US" sz="3600"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marL="484632" fontAlgn="auto">
              <a:spcAft>
                <a:spcPts val="0"/>
              </a:spcAft>
              <a:defRPr/>
            </a:pPr>
            <a:r>
              <a:rPr lang="en-US">
                <a:solidFill>
                  <a:schemeClr val="accent1">
                    <a:tint val="83000"/>
                    <a:satMod val="150000"/>
                  </a:schemeClr>
                </a:solidFill>
              </a:rPr>
              <a:t>Identifying and Selecting Projects</a:t>
            </a:r>
          </a:p>
        </p:txBody>
      </p:sp>
      <p:sp>
        <p:nvSpPr>
          <p:cNvPr id="18434"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609600" indent="-609600">
              <a:buNone/>
            </a:pPr>
            <a:r>
              <a:rPr lang="en-US" sz="2800" dirty="0" smtClean="0"/>
              <a:t>Sources of Projects</a:t>
            </a:r>
          </a:p>
          <a:p>
            <a:pPr marL="990600" lvl="1" indent="-533400">
              <a:buSzTx/>
              <a:buFont typeface="Wingdings" pitchFamily="2" charset="2"/>
              <a:buAutoNum type="arabicPeriod"/>
            </a:pPr>
            <a:r>
              <a:rPr lang="en-US" sz="2400" dirty="0" smtClean="0"/>
              <a:t>Managers and business units </a:t>
            </a:r>
          </a:p>
          <a:p>
            <a:pPr marL="1371600" lvl="2" indent="-457200"/>
            <a:r>
              <a:rPr lang="en-US" sz="2000" dirty="0" smtClean="0"/>
              <a:t>To gain more information or provide new services</a:t>
            </a:r>
          </a:p>
          <a:p>
            <a:pPr marL="990600" lvl="1" indent="-533400">
              <a:buSzTx/>
              <a:buFont typeface="Wingdings" pitchFamily="2" charset="2"/>
              <a:buAutoNum type="arabicPeriod"/>
            </a:pPr>
            <a:r>
              <a:rPr lang="en-US" sz="2400" dirty="0" smtClean="0"/>
              <a:t>Information systems managers </a:t>
            </a:r>
          </a:p>
          <a:p>
            <a:pPr marL="1371600" lvl="2" indent="-457200"/>
            <a:r>
              <a:rPr lang="en-US" sz="2000" dirty="0" smtClean="0"/>
              <a:t>To make a system more efficient, less costly, or want a new operating environment</a:t>
            </a:r>
          </a:p>
          <a:p>
            <a:pPr marL="990600" lvl="1" indent="-533400">
              <a:buSzTx/>
              <a:buFont typeface="Wingdings" pitchFamily="2" charset="2"/>
              <a:buAutoNum type="arabicPeriod"/>
            </a:pPr>
            <a:r>
              <a:rPr lang="en-US" sz="2400" dirty="0" smtClean="0"/>
              <a:t>Formal planning groups</a:t>
            </a:r>
          </a:p>
          <a:p>
            <a:pPr marL="1371600" lvl="2" indent="-457200"/>
            <a:r>
              <a:rPr lang="en-US" sz="2000" dirty="0" smtClean="0"/>
              <a:t>To improve an existing system in order to help the organization meet its corporate objectives</a:t>
            </a:r>
          </a:p>
          <a:p>
            <a:pPr marL="1371600" lvl="2" indent="-457200"/>
            <a:r>
              <a:rPr lang="en-US" sz="2000" dirty="0" smtClean="0"/>
              <a:t>Often part of a larger plan</a:t>
            </a:r>
          </a:p>
        </p:txBody>
      </p:sp>
      <p:sp>
        <p:nvSpPr>
          <p:cNvPr id="1843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32100"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A1FA7750-A3AB-4C52-89F0-E3DF04198EDE}" type="slidenum">
              <a:rPr lang="en-US" sz="1600">
                <a:solidFill>
                  <a:schemeClr val="tx1"/>
                </a:solidFill>
                <a:cs typeface="+mn-cs"/>
              </a:rPr>
              <a:pPr algn="ctr" eaLnBrk="0" hangingPunct="0">
                <a:defRPr/>
              </a:pPr>
              <a:t>3</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79204"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1DDAA4BB-7742-4D62-9478-D7E62F9C85B5}" type="slidenum">
              <a:rPr lang="en-US" sz="1600">
                <a:solidFill>
                  <a:schemeClr val="tx1"/>
                </a:solidFill>
                <a:cs typeface="+mn-cs"/>
              </a:rPr>
              <a:pPr algn="ctr" eaLnBrk="0" hangingPunct="0">
                <a:defRPr/>
              </a:pPr>
              <a:t>30</a:t>
            </a:fld>
            <a:endParaRPr lang="en-US" sz="1600">
              <a:solidFill>
                <a:schemeClr val="tx1"/>
              </a:solidFill>
              <a:cs typeface="+mn-cs"/>
            </a:endParaRPr>
          </a:p>
        </p:txBody>
      </p:sp>
      <p:pic>
        <p:nvPicPr>
          <p:cNvPr id="46083" name="Picture 5"/>
          <p:cNvPicPr>
            <a:picLocks noChangeAspect="1" noChangeArrowheads="1"/>
          </p:cNvPicPr>
          <p:nvPr/>
        </p:nvPicPr>
        <p:blipFill>
          <a:blip r:embed="rId2"/>
          <a:srcRect/>
          <a:stretch>
            <a:fillRect/>
          </a:stretch>
        </p:blipFill>
        <p:spPr bwMode="auto">
          <a:xfrm>
            <a:off x="1447800" y="914400"/>
            <a:ext cx="6238875" cy="50292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86370" name="Text Box 2"/>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EF8705F4-F266-4AAE-B335-9DB9CE97B237}" type="slidenum">
              <a:rPr lang="en-US" sz="1600">
                <a:solidFill>
                  <a:schemeClr val="tx1"/>
                </a:solidFill>
                <a:cs typeface="+mn-cs"/>
              </a:rPr>
              <a:pPr algn="ctr" eaLnBrk="0" hangingPunct="0">
                <a:defRPr/>
              </a:pPr>
              <a:t>31</a:t>
            </a:fld>
            <a:endParaRPr lang="en-US" sz="1600">
              <a:solidFill>
                <a:schemeClr val="tx1"/>
              </a:solidFill>
              <a:cs typeface="+mn-cs"/>
            </a:endParaRPr>
          </a:p>
        </p:txBody>
      </p:sp>
      <p:pic>
        <p:nvPicPr>
          <p:cNvPr id="47107" name="Picture 4"/>
          <p:cNvPicPr>
            <a:picLocks noChangeAspect="1" noChangeArrowheads="1"/>
          </p:cNvPicPr>
          <p:nvPr/>
        </p:nvPicPr>
        <p:blipFill>
          <a:blip r:embed="rId2"/>
          <a:srcRect/>
          <a:stretch>
            <a:fillRect/>
          </a:stretch>
        </p:blipFill>
        <p:spPr bwMode="auto">
          <a:xfrm>
            <a:off x="2057400" y="914400"/>
            <a:ext cx="4938713" cy="51816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Identifying and Selecting </a:t>
            </a:r>
            <a:r>
              <a:rPr lang="en-US" dirty="0" smtClean="0">
                <a:solidFill>
                  <a:schemeClr val="accent1">
                    <a:tint val="83000"/>
                    <a:satMod val="150000"/>
                  </a:schemeClr>
                </a:solidFill>
              </a:rPr>
              <a:t>Projects</a:t>
            </a:r>
            <a:endParaRPr lang="en-US" dirty="0">
              <a:solidFill>
                <a:schemeClr val="accent1">
                  <a:tint val="83000"/>
                  <a:satMod val="150000"/>
                </a:schemeClr>
              </a:solidFill>
            </a:endParaRPr>
          </a:p>
        </p:txBody>
      </p:sp>
      <p:sp>
        <p:nvSpPr>
          <p:cNvPr id="19458"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609600" indent="-609600">
              <a:buFont typeface="Wingdings 2" pitchFamily="18" charset="2"/>
              <a:buNone/>
            </a:pPr>
            <a:r>
              <a:rPr lang="en-US" sz="3200" dirty="0" smtClean="0">
                <a:solidFill>
                  <a:srgbClr val="FF388C"/>
                </a:solidFill>
              </a:rPr>
              <a:t>Three step process:</a:t>
            </a:r>
          </a:p>
          <a:p>
            <a:pPr marL="609600" indent="-609600">
              <a:buFont typeface="+mj-lt"/>
              <a:buAutoNum type="arabicPeriod"/>
            </a:pPr>
            <a:r>
              <a:rPr lang="en-US" sz="2400" dirty="0" smtClean="0"/>
              <a:t>Identify potential projects</a:t>
            </a:r>
          </a:p>
          <a:p>
            <a:pPr marL="609600" indent="-609600">
              <a:buSzTx/>
              <a:buFont typeface="+mj-lt"/>
              <a:buAutoNum type="arabicPeriod"/>
            </a:pPr>
            <a:r>
              <a:rPr lang="en-US" sz="2400" dirty="0" smtClean="0"/>
              <a:t>Classify and rank projects</a:t>
            </a:r>
          </a:p>
          <a:p>
            <a:pPr marL="609600" indent="-609600">
              <a:buFont typeface="+mj-lt"/>
              <a:buAutoNum type="arabicPeriod"/>
            </a:pPr>
            <a:r>
              <a:rPr lang="en-US" sz="2400" dirty="0" smtClean="0"/>
              <a:t>Select projects</a:t>
            </a:r>
          </a:p>
          <a:p>
            <a:pPr marL="609600" indent="-609600">
              <a:buFont typeface="Wingdings 2" pitchFamily="18" charset="2"/>
              <a:buNone/>
            </a:pPr>
            <a:endParaRPr lang="en-US" sz="2400" dirty="0" smtClean="0"/>
          </a:p>
          <a:p>
            <a:pPr marL="609600" indent="-609600">
              <a:buFont typeface="Wingdings 2" pitchFamily="18" charset="2"/>
              <a:buNone/>
            </a:pPr>
            <a:endParaRPr lang="en-US" dirty="0" smtClean="0"/>
          </a:p>
          <a:p>
            <a:pPr marL="990600" lvl="1" indent="-533400"/>
            <a:endParaRPr lang="en-US" dirty="0" smtClean="0"/>
          </a:p>
        </p:txBody>
      </p:sp>
      <p:sp>
        <p:nvSpPr>
          <p:cNvPr id="1945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33124"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132FDDC0-EB8C-449E-84A4-81A683E5DD64}" type="slidenum">
              <a:rPr lang="en-US" sz="1600">
                <a:solidFill>
                  <a:schemeClr val="tx1"/>
                </a:solidFill>
                <a:cs typeface="+mn-cs"/>
              </a:rPr>
              <a:pPr algn="ctr" eaLnBrk="0" hangingPunct="0">
                <a:defRPr/>
              </a:pPr>
              <a:t>4</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Identifying and Selecting </a:t>
            </a:r>
            <a:r>
              <a:rPr lang="en-US" dirty="0" smtClean="0">
                <a:solidFill>
                  <a:schemeClr val="accent1">
                    <a:tint val="83000"/>
                    <a:satMod val="150000"/>
                  </a:schemeClr>
                </a:solidFill>
              </a:rPr>
              <a:t>Projects</a:t>
            </a:r>
            <a:endParaRPr lang="en-US" dirty="0">
              <a:solidFill>
                <a:schemeClr val="accent1">
                  <a:tint val="83000"/>
                  <a:satMod val="150000"/>
                </a:schemeClr>
              </a:solidFill>
            </a:endParaRPr>
          </a:p>
        </p:txBody>
      </p:sp>
      <p:sp>
        <p:nvSpPr>
          <p:cNvPr id="19458"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609600" indent="-609600">
              <a:buFont typeface="Wingdings 2" pitchFamily="18" charset="2"/>
              <a:buAutoNum type="arabicPeriod"/>
            </a:pPr>
            <a:r>
              <a:rPr lang="en-US" dirty="0" smtClean="0"/>
              <a:t>Projects are identified by a combination </a:t>
            </a:r>
            <a:r>
              <a:rPr lang="en-US" sz="2800" dirty="0" smtClean="0"/>
              <a:t>of top-down and bottom-up approaches</a:t>
            </a:r>
            <a:endParaRPr lang="en-US" dirty="0" smtClean="0"/>
          </a:p>
          <a:p>
            <a:pPr marL="990600" lvl="1" indent="-533400"/>
            <a:r>
              <a:rPr lang="en-US" dirty="0" smtClean="0"/>
              <a:t>Top-Down identification</a:t>
            </a:r>
          </a:p>
          <a:p>
            <a:pPr marL="1371600" lvl="2" indent="-457200"/>
            <a:r>
              <a:rPr lang="en-US" dirty="0" smtClean="0"/>
              <a:t>Senior management or steering committee</a:t>
            </a:r>
          </a:p>
          <a:p>
            <a:pPr marL="1371600" lvl="2" indent="-457200"/>
            <a:r>
              <a:rPr lang="en-US" dirty="0" smtClean="0"/>
              <a:t>Focus is on global needs of organization</a:t>
            </a:r>
          </a:p>
          <a:p>
            <a:pPr marL="990600" lvl="1" indent="-533400"/>
            <a:r>
              <a:rPr lang="en-US" dirty="0" smtClean="0"/>
              <a:t>Bottom-up identification</a:t>
            </a:r>
          </a:p>
          <a:p>
            <a:pPr marL="1371600" lvl="2" indent="-457200"/>
            <a:r>
              <a:rPr lang="en-US" dirty="0" smtClean="0"/>
              <a:t>Business unit or IS group</a:t>
            </a:r>
          </a:p>
          <a:p>
            <a:pPr marL="1371600" lvl="2" indent="-457200"/>
            <a:r>
              <a:rPr lang="en-US" dirty="0" smtClean="0"/>
              <a:t>Don’t reflect overall goals of the organization</a:t>
            </a:r>
          </a:p>
        </p:txBody>
      </p:sp>
      <p:sp>
        <p:nvSpPr>
          <p:cNvPr id="1945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33124"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132FDDC0-EB8C-449E-84A4-81A683E5DD64}" type="slidenum">
              <a:rPr lang="en-US" sz="1600">
                <a:solidFill>
                  <a:schemeClr val="tx1"/>
                </a:solidFill>
                <a:cs typeface="+mn-cs"/>
              </a:rPr>
              <a:pPr algn="ctr" eaLnBrk="0" hangingPunct="0">
                <a:defRPr/>
              </a:pPr>
              <a:t>5</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marL="484632" fontAlgn="auto">
              <a:spcAft>
                <a:spcPts val="0"/>
              </a:spcAft>
              <a:defRPr/>
            </a:pPr>
            <a:r>
              <a:rPr lang="en-US" dirty="0">
                <a:solidFill>
                  <a:schemeClr val="accent1">
                    <a:tint val="83000"/>
                    <a:satMod val="150000"/>
                  </a:schemeClr>
                </a:solidFill>
              </a:rPr>
              <a:t>Identifying and Selecting </a:t>
            </a:r>
            <a:r>
              <a:rPr lang="en-US" dirty="0" smtClean="0">
                <a:solidFill>
                  <a:schemeClr val="accent1">
                    <a:tint val="83000"/>
                    <a:satMod val="150000"/>
                  </a:schemeClr>
                </a:solidFill>
              </a:rPr>
              <a:t>Projects</a:t>
            </a:r>
            <a:endParaRPr lang="en-US" dirty="0">
              <a:solidFill>
                <a:schemeClr val="accent1">
                  <a:tint val="83000"/>
                  <a:satMod val="150000"/>
                </a:schemeClr>
              </a:solidFill>
            </a:endParaRPr>
          </a:p>
        </p:txBody>
      </p:sp>
      <p:sp>
        <p:nvSpPr>
          <p:cNvPr id="21506"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609600" indent="-609600">
              <a:buSzTx/>
              <a:buFont typeface="Wingdings 2" pitchFamily="18" charset="2"/>
              <a:buAutoNum type="arabicPeriod" startAt="2"/>
            </a:pPr>
            <a:r>
              <a:rPr lang="en-US" sz="2800" dirty="0" smtClean="0"/>
              <a:t>Classify and rank development projects</a:t>
            </a:r>
          </a:p>
          <a:p>
            <a:pPr marL="984250" lvl="1" indent="-609600">
              <a:buSzTx/>
            </a:pPr>
            <a:r>
              <a:rPr lang="en-US" sz="2400" dirty="0" smtClean="0"/>
              <a:t>See criteria Table 4-2, p.86</a:t>
            </a:r>
          </a:p>
          <a:p>
            <a:pPr marL="609600" indent="-609600">
              <a:buFont typeface="Wingdings 2" pitchFamily="18" charset="2"/>
              <a:buNone/>
            </a:pPr>
            <a:r>
              <a:rPr lang="en-US" sz="2800" dirty="0" smtClean="0">
                <a:solidFill>
                  <a:srgbClr val="FF388C"/>
                </a:solidFill>
              </a:rPr>
              <a:t>3.   </a:t>
            </a:r>
            <a:r>
              <a:rPr lang="en-US" sz="2800" dirty="0" smtClean="0"/>
              <a:t>Select development projects</a:t>
            </a:r>
          </a:p>
          <a:p>
            <a:pPr marL="990600" lvl="1" indent="-533400"/>
            <a:r>
              <a:rPr lang="en-US" sz="2400" dirty="0" smtClean="0"/>
              <a:t>Factors:</a:t>
            </a:r>
          </a:p>
          <a:p>
            <a:pPr marL="1371600" lvl="2" indent="-457200"/>
            <a:r>
              <a:rPr lang="en-US" sz="2000" dirty="0" smtClean="0"/>
              <a:t>Perceived needs of the organization</a:t>
            </a:r>
          </a:p>
          <a:p>
            <a:pPr marL="1371600" lvl="2" indent="-457200"/>
            <a:r>
              <a:rPr lang="en-US" sz="2000" dirty="0" smtClean="0"/>
              <a:t>Existing systems and ongoing projects</a:t>
            </a:r>
          </a:p>
          <a:p>
            <a:pPr marL="1371600" lvl="2" indent="-457200"/>
            <a:r>
              <a:rPr lang="en-US" sz="2000" dirty="0" smtClean="0"/>
              <a:t>Resource availability</a:t>
            </a:r>
          </a:p>
          <a:p>
            <a:pPr marL="1371600" lvl="2" indent="-457200"/>
            <a:r>
              <a:rPr lang="en-US" sz="2000" dirty="0" smtClean="0"/>
              <a:t>Evaluation criteria</a:t>
            </a:r>
          </a:p>
          <a:p>
            <a:pPr marL="1371600" lvl="2" indent="-457200"/>
            <a:r>
              <a:rPr lang="en-US" sz="2000" dirty="0" smtClean="0"/>
              <a:t>Current business conditions</a:t>
            </a:r>
          </a:p>
          <a:p>
            <a:pPr marL="1371600" lvl="2" indent="-457200"/>
            <a:r>
              <a:rPr lang="en-US" sz="2000" dirty="0" smtClean="0"/>
              <a:t>Perspectives of the decision makers</a:t>
            </a:r>
          </a:p>
        </p:txBody>
      </p:sp>
      <p:sp>
        <p:nvSpPr>
          <p:cNvPr id="2150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35172"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DBA4FB7C-B286-4ECC-A628-CFC92FF17909}" type="slidenum">
              <a:rPr lang="en-US" sz="1600">
                <a:solidFill>
                  <a:schemeClr val="tx1"/>
                </a:solidFill>
                <a:cs typeface="+mn-cs"/>
              </a:rPr>
              <a:pPr algn="ctr" eaLnBrk="0" hangingPunct="0">
                <a:defRPr/>
              </a:pPr>
              <a:t>6</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74082" name="Text Box 2"/>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55E89E40-081D-43F7-9D27-4A861E5F0006}" type="slidenum">
              <a:rPr lang="en-US" sz="1600">
                <a:solidFill>
                  <a:schemeClr val="tx1"/>
                </a:solidFill>
                <a:cs typeface="+mn-cs"/>
              </a:rPr>
              <a:pPr algn="ctr" eaLnBrk="0" hangingPunct="0">
                <a:defRPr/>
              </a:pPr>
              <a:t>7</a:t>
            </a:fld>
            <a:endParaRPr lang="en-US" sz="1600">
              <a:solidFill>
                <a:schemeClr val="tx1"/>
              </a:solidFill>
              <a:cs typeface="+mn-cs"/>
            </a:endParaRPr>
          </a:p>
        </p:txBody>
      </p:sp>
      <p:pic>
        <p:nvPicPr>
          <p:cNvPr id="174085" name="Picture 5"/>
          <p:cNvPicPr>
            <a:picLocks noChangeAspect="1" noChangeArrowheads="1"/>
          </p:cNvPicPr>
          <p:nvPr/>
        </p:nvPicPr>
        <p:blipFill>
          <a:blip r:embed="rId2"/>
          <a:srcRect/>
          <a:stretch>
            <a:fillRect/>
          </a:stretch>
        </p:blipFill>
        <p:spPr bwMode="auto">
          <a:xfrm>
            <a:off x="9191" y="1905000"/>
            <a:ext cx="9211009" cy="3733800"/>
          </a:xfrm>
          <a:prstGeom prst="rect">
            <a:avLst/>
          </a:prstGeom>
          <a:noFill/>
          <a:ln>
            <a:noFill/>
          </a:ln>
          <a:effectLst>
            <a:outerShdw dist="45791" dir="2021404" algn="ctr" rotWithShape="0">
              <a:schemeClr val="bg2"/>
            </a:outerShdw>
          </a:effectLst>
          <a:extLst>
            <a:ext uri="{909E8E84-426E-40DD-AFC4-6F175D3DCCD1}"/>
            <a:ext uri="{91240B29-F687-4F45-9708-019B960494DF}"/>
          </a:extLst>
        </p:spPr>
      </p:pic>
      <p:sp>
        <p:nvSpPr>
          <p:cNvPr id="5" name="Rectangle 2"/>
          <p:cNvSpPr txBox="1">
            <a:spLocks noChangeArrowheads="1"/>
          </p:cNvSpPr>
          <p:nvPr/>
        </p:nvSpPr>
        <p:spPr>
          <a:xfrm>
            <a:off x="457200" y="267494"/>
            <a:ext cx="8229600" cy="1399032"/>
          </a:xfrm>
          <a:prstGeom prst="rect">
            <a:avLst/>
          </a:prstGeom>
        </p:spPr>
        <p:txBody>
          <a:bodyPr vert="horz" anchor="ctr">
            <a:normAutofit/>
          </a:bodyPr>
          <a:lstStyle/>
          <a:p>
            <a:pPr marL="484632" marR="0" lvl="0" indent="0" algn="l"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Factors when </a:t>
            </a:r>
            <a:r>
              <a:rPr lang="en-US" sz="420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selecting development projects</a:t>
            </a: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75108" name="Text Box 4"/>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D53C836D-8BDC-4603-9325-B8CD38439860}" type="slidenum">
              <a:rPr lang="en-US" sz="1600">
                <a:solidFill>
                  <a:schemeClr val="tx1"/>
                </a:solidFill>
                <a:cs typeface="+mn-cs"/>
              </a:rPr>
              <a:pPr algn="ctr" eaLnBrk="0" hangingPunct="0">
                <a:defRPr/>
              </a:pPr>
              <a:t>8</a:t>
            </a:fld>
            <a:endParaRPr lang="en-US" sz="1600">
              <a:solidFill>
                <a:schemeClr val="tx1"/>
              </a:solidFill>
              <a:cs typeface="+mn-cs"/>
            </a:endParaRPr>
          </a:p>
        </p:txBody>
      </p:sp>
      <p:pic>
        <p:nvPicPr>
          <p:cNvPr id="196608" name="Picture 0"/>
          <p:cNvPicPr>
            <a:picLocks noChangeAspect="1" noChangeArrowheads="1"/>
          </p:cNvPicPr>
          <p:nvPr/>
        </p:nvPicPr>
        <p:blipFill>
          <a:blip r:embed="rId2"/>
          <a:srcRect/>
          <a:stretch>
            <a:fillRect/>
          </a:stretch>
        </p:blipFill>
        <p:spPr bwMode="auto">
          <a:xfrm>
            <a:off x="234950" y="1527175"/>
            <a:ext cx="8575675" cy="3578225"/>
          </a:xfrm>
          <a:prstGeom prst="rect">
            <a:avLst/>
          </a:prstGeom>
          <a:noFill/>
          <a:ln>
            <a:noFill/>
          </a:ln>
          <a:effectLst>
            <a:outerShdw dist="45791" dir="2021404" algn="ctr" rotWithShape="0">
              <a:schemeClr val="bg2"/>
            </a:outerShdw>
          </a:effectLst>
          <a:extLst>
            <a:ext uri="{909E8E84-426E-40DD-AFC4-6F175D3DCCD1}"/>
            <a:ext uri="{91240B29-F687-4F45-9708-019B960494DF}"/>
          </a:extLst>
        </p:spPr>
      </p:pic>
      <p:sp>
        <p:nvSpPr>
          <p:cNvPr id="6" name="Rectangle 2"/>
          <p:cNvSpPr txBox="1">
            <a:spLocks noChangeArrowheads="1"/>
          </p:cNvSpPr>
          <p:nvPr/>
        </p:nvSpPr>
        <p:spPr>
          <a:xfrm>
            <a:off x="457200" y="267494"/>
            <a:ext cx="8229600" cy="1399032"/>
          </a:xfrm>
          <a:prstGeom prst="rect">
            <a:avLst/>
          </a:prstGeom>
        </p:spPr>
        <p:txBody>
          <a:bodyPr vert="horz" anchor="ctr">
            <a:normAutofit fontScale="92500"/>
          </a:bodyPr>
          <a:lstStyle/>
          <a:p>
            <a:pPr marL="484632" fontAlgn="auto">
              <a:spcAft>
                <a:spcPts val="0"/>
              </a:spcAft>
              <a:defRPr/>
            </a:pPr>
            <a:r>
              <a:rPr kumimoji="0" lang="en-US" sz="4200" b="0" i="0" u="none" strike="noStrike" kern="1200" cap="none" spc="0" normalizeH="0" baseline="0" noProof="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Identifying and Selecting Projects - </a:t>
            </a:r>
            <a:r>
              <a:rPr lang="en-US" sz="3294" dirty="0" smtClean="0">
                <a:solidFill>
                  <a:schemeClr val="bg1"/>
                </a:solidFill>
              </a:rPr>
              <a:t>Deliverables and Outcomes</a:t>
            </a:r>
            <a:endParaRPr lang="en-US" sz="4000" dirty="0" smtClean="0">
              <a:solidFill>
                <a:schemeClr val="bg1"/>
              </a:solidFill>
            </a:endParaRPr>
          </a:p>
          <a:p>
            <a:pPr marL="484632" marR="0" lvl="0" indent="0" algn="l" defTabSz="914400" rtl="0" eaLnBrk="1" fontAlgn="auto" latinLnBrk="0" hangingPunct="1">
              <a:lnSpc>
                <a:spcPct val="100000"/>
              </a:lnSpc>
              <a:spcBef>
                <a:spcPct val="0"/>
              </a:spcBef>
              <a:spcAft>
                <a:spcPts val="0"/>
              </a:spcAft>
              <a:buClrTx/>
              <a:buSzTx/>
              <a:buFontTx/>
              <a:buNone/>
              <a:tabLst/>
              <a:defRPr/>
            </a:pP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9" name="Rectangle 3" descr="Rectangle: Click to edit Master text styles&#10;Second level&#10;Third level&#10;Fourth level&#10;Fifth level"/>
          <p:cNvSpPr txBox="1">
            <a:spLocks noChangeArrowheads="1"/>
          </p:cNvSpPr>
          <p:nvPr/>
        </p:nvSpPr>
        <p:spPr bwMode="auto">
          <a:xfrm>
            <a:off x="381000" y="5181600"/>
            <a:ext cx="84582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indent="-285750">
              <a:spcBef>
                <a:spcPct val="20000"/>
              </a:spcBef>
              <a:buClr>
                <a:schemeClr val="accent1"/>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Incremental commitment</a:t>
            </a:r>
          </a:p>
          <a:p>
            <a:pPr marL="647700" lvl="1" indent="-228600">
              <a:spcBef>
                <a:spcPct val="20000"/>
              </a:spcBef>
              <a:buClr>
                <a:schemeClr val="accent1"/>
              </a:buClr>
              <a:buFont typeface="Wingdings 2" pitchFamily="18" charset="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Continuous reassessment of project after each phase</a:t>
            </a:r>
          </a:p>
          <a:p>
            <a:pPr marL="447675" marR="0" lvl="0" indent="-382588"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fontScale="90000"/>
          </a:bodyPr>
          <a:lstStyle/>
          <a:p>
            <a:pPr marL="484632" fontAlgn="auto">
              <a:spcAft>
                <a:spcPts val="0"/>
              </a:spcAft>
              <a:defRPr/>
            </a:pPr>
            <a:r>
              <a:rPr lang="en-US" dirty="0">
                <a:solidFill>
                  <a:schemeClr val="accent1">
                    <a:tint val="83000"/>
                    <a:satMod val="150000"/>
                  </a:schemeClr>
                </a:solidFill>
              </a:rPr>
              <a:t>Initiating and Planning System Development Projects</a:t>
            </a:r>
          </a:p>
        </p:txBody>
      </p:sp>
      <p:sp>
        <p:nvSpPr>
          <p:cNvPr id="25602"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447675" lvl="1" indent="-382588">
              <a:buSzPct val="80000"/>
              <a:buFont typeface="Wingdings 2" pitchFamily="18" charset="2"/>
              <a:buChar char=""/>
            </a:pPr>
            <a:r>
              <a:rPr lang="en-US" sz="2800" dirty="0" smtClean="0"/>
              <a:t>Transform a vague systems request (SSR) into a tangible project description / plan.</a:t>
            </a:r>
          </a:p>
          <a:p>
            <a:r>
              <a:rPr lang="en-US" dirty="0" smtClean="0"/>
              <a:t>Objectives</a:t>
            </a:r>
          </a:p>
          <a:p>
            <a:pPr lvl="1"/>
            <a:r>
              <a:rPr lang="en-US" dirty="0" smtClean="0"/>
              <a:t>Baseline Project Plan (BPP)</a:t>
            </a:r>
          </a:p>
          <a:p>
            <a:pPr lvl="2"/>
            <a:r>
              <a:rPr lang="en-US" dirty="0" smtClean="0"/>
              <a:t>Internal document; commitment from IS Execs</a:t>
            </a:r>
          </a:p>
          <a:p>
            <a:pPr lvl="1"/>
            <a:r>
              <a:rPr lang="en-US" dirty="0" smtClean="0"/>
              <a:t>Project Scope Statement (PSS)</a:t>
            </a:r>
          </a:p>
          <a:p>
            <a:pPr lvl="2"/>
            <a:r>
              <a:rPr lang="en-US" dirty="0" smtClean="0"/>
              <a:t>Prepared for external and internal stakeholders</a:t>
            </a:r>
          </a:p>
          <a:p>
            <a:pPr lvl="2"/>
            <a:r>
              <a:rPr lang="en-US" dirty="0" smtClean="0"/>
              <a:t>Provides a high-level overview of the project</a:t>
            </a:r>
          </a:p>
          <a:p>
            <a:pPr lvl="2"/>
            <a:r>
              <a:rPr lang="en-US" dirty="0" smtClean="0"/>
              <a:t>Gains commitment from user/customer Execs</a:t>
            </a:r>
          </a:p>
          <a:p>
            <a:pPr>
              <a:buFont typeface="Wingdings" pitchFamily="2" charset="2"/>
              <a:buNone/>
            </a:pPr>
            <a:endParaRPr lang="en-US" dirty="0" smtClean="0"/>
          </a:p>
        </p:txBody>
      </p:sp>
      <p:sp>
        <p:nvSpPr>
          <p:cNvPr id="2560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cs typeface="Arial" charset="0"/>
              </a:rPr>
              <a:t>Copyright © 2012 Pearson Education, Inc. Publishing as Prentice Hall</a:t>
            </a:r>
          </a:p>
        </p:txBody>
      </p:sp>
      <p:sp>
        <p:nvSpPr>
          <p:cNvPr id="137221" name="Text Box 5"/>
          <p:cNvSpPr txBox="1">
            <a:spLocks noChangeArrowheads="1"/>
          </p:cNvSpPr>
          <p:nvPr/>
        </p:nvSpPr>
        <p:spPr bwMode="auto">
          <a:xfrm>
            <a:off x="228600" y="6172200"/>
            <a:ext cx="609600" cy="336550"/>
          </a:xfrm>
          <a:prstGeom prst="rect">
            <a:avLst/>
          </a:prstGeom>
          <a:noFill/>
          <a:ln>
            <a:noFill/>
          </a:ln>
          <a:effectLst>
            <a:outerShdw dist="45791" dir="2021404" algn="ctr" rotWithShape="0">
              <a:srgbClr val="9999FF"/>
            </a:outerShdw>
          </a:effectLst>
          <a:extLst>
            <a:ext uri="{909E8E84-426E-40DD-AFC4-6F175D3DCCD1}"/>
            <a:ext uri="{91240B29-F687-4F45-9708-019B960494DF}"/>
          </a:extLst>
        </p:spPr>
        <p:txBody>
          <a:bodyPr>
            <a:spAutoFit/>
          </a:bodyPr>
          <a:lstStyle/>
          <a:p>
            <a:pPr algn="ctr" eaLnBrk="0" hangingPunct="0">
              <a:defRPr/>
            </a:pPr>
            <a:r>
              <a:rPr lang="en-US" sz="1600">
                <a:solidFill>
                  <a:schemeClr val="tx1"/>
                </a:solidFill>
                <a:cs typeface="+mn-cs"/>
              </a:rPr>
              <a:t>4.</a:t>
            </a:r>
            <a:fld id="{58B82514-7375-4FAD-BC32-C0BC80DB04AA}" type="slidenum">
              <a:rPr lang="en-US" sz="1600">
                <a:solidFill>
                  <a:schemeClr val="tx1"/>
                </a:solidFill>
                <a:cs typeface="+mn-cs"/>
              </a:rPr>
              <a:pPr algn="ctr" eaLnBrk="0" hangingPunct="0">
                <a:defRPr/>
              </a:pPr>
              <a:t>9</a:t>
            </a:fld>
            <a:endParaRPr lang="en-US" sz="1600">
              <a:solidFill>
                <a:schemeClr val="tx1"/>
              </a:solidFill>
              <a:cs typeface="+mn-cs"/>
            </a:endParaRPr>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34">
      <a:dk1>
        <a:sysClr val="windowText" lastClr="000000"/>
      </a:dk1>
      <a:lt1>
        <a:srgbClr val="030303"/>
      </a:lt1>
      <a:dk2>
        <a:srgbClr val="F4F4F4"/>
      </a:dk2>
      <a:lt2>
        <a:srgbClr val="F3F3F3"/>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1613</TotalTime>
  <Words>1390</Words>
  <Application>Microsoft Macintosh PowerPoint</Application>
  <PresentationFormat>On-screen Show (4:3)</PresentationFormat>
  <Paragraphs>254</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Verve</vt:lpstr>
      <vt:lpstr>Essentials of Systems Analysis and Design Fifth Edition Joseph S. Valacich Joey F. George Jeffrey A. Hoffer </vt:lpstr>
      <vt:lpstr>Learning Objectives</vt:lpstr>
      <vt:lpstr>Identifying and Selecting Projects</vt:lpstr>
      <vt:lpstr>Identifying and Selecting Projects</vt:lpstr>
      <vt:lpstr>Identifying and Selecting Projects</vt:lpstr>
      <vt:lpstr>Identifying and Selecting Projects</vt:lpstr>
      <vt:lpstr>Slide 7</vt:lpstr>
      <vt:lpstr>Slide 8</vt:lpstr>
      <vt:lpstr>Initiating and Planning System Development Projects</vt:lpstr>
      <vt:lpstr>Baseline Project Plan Overview</vt:lpstr>
      <vt:lpstr>Assessing Project Feasibility</vt:lpstr>
      <vt:lpstr>Assessing Economic Feasibility</vt:lpstr>
      <vt:lpstr>Assessing Economic Feasibility</vt:lpstr>
      <vt:lpstr>Slide 14</vt:lpstr>
      <vt:lpstr>Assessing Economic Feasibility</vt:lpstr>
      <vt:lpstr>Assessing Economic Feasibility</vt:lpstr>
      <vt:lpstr>Assessing Economic Feasibility</vt:lpstr>
      <vt:lpstr>Slide 18</vt:lpstr>
      <vt:lpstr>Assessing Other Feasibility Concerns</vt:lpstr>
      <vt:lpstr>Assessing Other Feasibility Concerns</vt:lpstr>
      <vt:lpstr>Assessing Other Feasibility Concerns (continued)</vt:lpstr>
      <vt:lpstr>Risk Sources Ordered by Importance (Keil, Cule, Lyytinen, Schmidt)</vt:lpstr>
      <vt:lpstr>The Four Risk Activities</vt:lpstr>
      <vt:lpstr>Risk Management In-Class Exercise</vt:lpstr>
      <vt:lpstr>Building the Baseline  Project Plan</vt:lpstr>
      <vt:lpstr>Building the Baseline  Project Plan</vt:lpstr>
      <vt:lpstr>Slide 27</vt:lpstr>
      <vt:lpstr> Reviewing the  Baseline Project Plan </vt:lpstr>
      <vt:lpstr>Reviewing the  Baseline Project Plan</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 Chapter 3</dc:title>
  <dc:creator>John Russo</dc:creator>
  <cp:lastModifiedBy>Mitchel</cp:lastModifiedBy>
  <cp:revision>86</cp:revision>
  <cp:lastPrinted>1601-01-01T00:00:00Z</cp:lastPrinted>
  <dcterms:created xsi:type="dcterms:W3CDTF">2012-01-31T01:57:10Z</dcterms:created>
  <dcterms:modified xsi:type="dcterms:W3CDTF">2019-09-28T20:51:46Z</dcterms:modified>
</cp:coreProperties>
</file>