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6048" r:id="rId2"/>
    <p:sldId id="6049" r:id="rId3"/>
    <p:sldId id="6061" r:id="rId4"/>
    <p:sldId id="6054" r:id="rId5"/>
    <p:sldId id="6056" r:id="rId6"/>
    <p:sldId id="6053" r:id="rId7"/>
    <p:sldId id="6050" r:id="rId8"/>
    <p:sldId id="6063" r:id="rId9"/>
    <p:sldId id="6064" r:id="rId10"/>
    <p:sldId id="6057" r:id="rId11"/>
    <p:sldId id="6055" r:id="rId12"/>
    <p:sldId id="6058" r:id="rId13"/>
    <p:sldId id="6060" r:id="rId14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C3F448-77A7-4BE9-91D1-28F92D32A65F}">
          <p14:sldIdLst>
            <p14:sldId id="6048"/>
            <p14:sldId id="6049"/>
            <p14:sldId id="6061"/>
            <p14:sldId id="6054"/>
            <p14:sldId id="6056"/>
            <p14:sldId id="6053"/>
            <p14:sldId id="6050"/>
            <p14:sldId id="6063"/>
            <p14:sldId id="6064"/>
            <p14:sldId id="6057"/>
            <p14:sldId id="6055"/>
            <p14:sldId id="6058"/>
            <p14:sldId id="6060"/>
          </p14:sldIdLst>
        </p14:section>
        <p14:section name="화면" id="{C0797B67-FBE8-40F3-9870-DB78456A4CE7}">
          <p14:sldIdLst/>
        </p14:section>
      </p14:sectionLst>
    </p:ext>
    <p:ext uri="{EFAFB233-063F-42B5-8137-9DF3F51BA10A}">
      <p15:sldGuideLst xmlns:p15="http://schemas.microsoft.com/office/powerpoint/2012/main">
        <p15:guide id="15" orient="horz" pos="1117" userDrawn="1">
          <p15:clr>
            <a:srgbClr val="A4A3A4"/>
          </p15:clr>
        </p15:guide>
        <p15:guide id="22" pos="3120" userDrawn="1">
          <p15:clr>
            <a:srgbClr val="A4A3A4"/>
          </p15:clr>
        </p15:guide>
        <p15:guide id="23" pos="2394" userDrawn="1">
          <p15:clr>
            <a:srgbClr val="A4A3A4"/>
          </p15:clr>
        </p15:guide>
        <p15:guide id="24" pos="603" userDrawn="1">
          <p15:clr>
            <a:srgbClr val="A4A3A4"/>
          </p15:clr>
        </p15:guide>
        <p15:guide id="25" orient="horz" pos="4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EDEDE"/>
    <a:srgbClr val="FEFEFE"/>
    <a:srgbClr val="E6781D"/>
    <a:srgbClr val="D9D9D9"/>
    <a:srgbClr val="F2F2F2"/>
    <a:srgbClr val="FF7F7F"/>
    <a:srgbClr val="FFFFCC"/>
    <a:srgbClr val="ABB3BE"/>
    <a:srgbClr val="7BD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0" autoAdjust="0"/>
    <p:restoredTop sz="92633" autoAdjust="0"/>
  </p:normalViewPr>
  <p:slideViewPr>
    <p:cSldViewPr snapToGrid="0" showGuides="1">
      <p:cViewPr>
        <p:scale>
          <a:sx n="75" d="100"/>
          <a:sy n="75" d="100"/>
        </p:scale>
        <p:origin x="1974" y="684"/>
      </p:cViewPr>
      <p:guideLst>
        <p:guide orient="horz" pos="1117"/>
        <p:guide pos="3120"/>
        <p:guide pos="2394"/>
        <p:guide pos="603"/>
        <p:guide orient="horz" pos="4247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0901-8D3F-4F8E-B70B-AD85065008BB}" type="datetimeFigureOut">
              <a:rPr lang="ko-KR" altLang="en-US" smtClean="0"/>
              <a:pPr/>
              <a:t>2016-11-20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4274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7890" y="9434274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5EBAE-E0E1-48B5-A73C-906D1E84F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3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6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4EF92-C081-458C-AC91-ADE631296519}" type="datetimeFigureOut">
              <a:rPr lang="ko-KR" altLang="en-US" smtClean="0"/>
              <a:pPr/>
              <a:t>2016-11-20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6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75F99-C22B-491E-BD6F-CFC375C237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3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부담없이 </a:t>
            </a:r>
            <a:r>
              <a:rPr lang="ko-KR" altLang="en-US" b="1" dirty="0">
                <a:solidFill>
                  <a:srgbClr val="00B0F0"/>
                </a:solidFill>
              </a:rPr>
              <a:t>재미</a:t>
            </a:r>
            <a:r>
              <a:rPr lang="ko-KR" altLang="en-US" b="1" dirty="0">
                <a:solidFill>
                  <a:sysClr val="windowText" lastClr="000000"/>
                </a:solidFill>
              </a:rPr>
              <a:t>로 주식시장에 </a:t>
            </a:r>
            <a:r>
              <a:rPr lang="ko-KR" altLang="en-US" b="1" dirty="0">
                <a:solidFill>
                  <a:srgbClr val="00B0F0"/>
                </a:solidFill>
              </a:rPr>
              <a:t>참여</a:t>
            </a:r>
            <a:endParaRPr lang="en-US" altLang="ko-KR" sz="1800" b="1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sz="1200" b="0" dirty="0">
                <a:solidFill>
                  <a:sysClr val="windowText" lastClr="000000"/>
                </a:solidFill>
              </a:rPr>
              <a:t>키워드를 통해 부담없이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! 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심각하지 않게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! 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종목의 상승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하락을 예측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. “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개미의 선택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”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에서는 자금 규모가 적은 투자자들도 </a:t>
            </a:r>
            <a:endParaRPr lang="en-US" altLang="ko-KR" sz="1200" b="0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sz="1200" b="0" dirty="0">
                <a:solidFill>
                  <a:sysClr val="windowText" lastClr="000000"/>
                </a:solidFill>
              </a:rPr>
              <a:t>주식을 매수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매도 하지 않고도 간접적으로 주식 상승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하락에 영향을 미친다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.</a:t>
            </a:r>
          </a:p>
          <a:p>
            <a:pPr algn="l">
              <a:defRPr/>
            </a:pP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재미로 선택한 </a:t>
            </a:r>
            <a:r>
              <a:rPr lang="ko-KR" altLang="en-US" b="1" dirty="0" err="1">
                <a:solidFill>
                  <a:srgbClr val="00B0F0"/>
                </a:solidFill>
              </a:rPr>
              <a:t>예측률과</a:t>
            </a:r>
            <a:r>
              <a:rPr lang="ko-KR" altLang="en-US" b="1" dirty="0">
                <a:solidFill>
                  <a:srgbClr val="00B0F0"/>
                </a:solidFill>
              </a:rPr>
              <a:t> 실전 수익률을 비교분석</a:t>
            </a:r>
            <a:endParaRPr lang="en-US" altLang="ko-KR" sz="1800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sz="1200" b="0" dirty="0">
                <a:solidFill>
                  <a:sysClr val="windowText" lastClr="000000"/>
                </a:solidFill>
              </a:rPr>
              <a:t>사용자가 재미로 예측했던 종목들의 </a:t>
            </a:r>
            <a:r>
              <a:rPr lang="ko-KR" altLang="en-US" sz="1200" b="0" dirty="0" err="1">
                <a:solidFill>
                  <a:sysClr val="windowText" lastClr="000000"/>
                </a:solidFill>
              </a:rPr>
              <a:t>예측률과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 예측 수익을 보여 주어 </a:t>
            </a:r>
            <a:endParaRPr lang="en-US" altLang="ko-KR" sz="1200" b="0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sz="1200" b="0" dirty="0">
                <a:solidFill>
                  <a:sysClr val="windowText" lastClr="000000"/>
                </a:solidFill>
              </a:rPr>
              <a:t>주식 투자의 자신감을 키우고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실제 주문을 유도한다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. </a:t>
            </a:r>
          </a:p>
          <a:p>
            <a:pPr algn="l">
              <a:defRPr/>
            </a:pP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혼자는 불안하지만 </a:t>
            </a:r>
            <a:r>
              <a:rPr lang="en-US" altLang="ko-KR" b="1" dirty="0">
                <a:solidFill>
                  <a:srgbClr val="00B0F0"/>
                </a:solidFill>
              </a:rPr>
              <a:t>“</a:t>
            </a:r>
            <a:r>
              <a:rPr lang="ko-KR" altLang="en-US" b="1" dirty="0">
                <a:solidFill>
                  <a:srgbClr val="00B0F0"/>
                </a:solidFill>
              </a:rPr>
              <a:t>개미들의 집단 지성</a:t>
            </a:r>
            <a:r>
              <a:rPr lang="en-US" altLang="ko-KR" b="1" dirty="0">
                <a:solidFill>
                  <a:srgbClr val="00B0F0"/>
                </a:solidFill>
              </a:rPr>
              <a:t>”</a:t>
            </a:r>
            <a:r>
              <a:rPr lang="ko-KR" altLang="en-US" b="1" dirty="0">
                <a:solidFill>
                  <a:sysClr val="windowText" lastClr="000000"/>
                </a:solidFill>
              </a:rPr>
              <a:t>을 통해 제공되는 높은 </a:t>
            </a:r>
            <a:r>
              <a:rPr lang="ko-KR" altLang="en-US" b="1" dirty="0" err="1">
                <a:solidFill>
                  <a:sysClr val="windowText" lastClr="000000"/>
                </a:solidFill>
              </a:rPr>
              <a:t>예측률</a:t>
            </a:r>
            <a:endParaRPr lang="en-US" altLang="ko-KR" u="sng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sz="1200" b="0" dirty="0">
                <a:solidFill>
                  <a:sysClr val="windowText" lastClr="000000"/>
                </a:solidFill>
              </a:rPr>
              <a:t>어떤 종목을 거래할지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이 종목을 </a:t>
            </a:r>
            <a:endParaRPr lang="en-US" altLang="ko-KR" sz="1200" b="0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sz="1200" b="0" dirty="0">
                <a:solidFill>
                  <a:sysClr val="windowText" lastClr="000000"/>
                </a:solidFill>
              </a:rPr>
              <a:t>주문할지 고민되는 순간은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다른 개미들의 평가를 참고한다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75F99-C22B-491E-BD6F-CFC375C237F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3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부담없이 </a:t>
            </a:r>
            <a:r>
              <a:rPr lang="ko-KR" altLang="en-US" b="1" dirty="0">
                <a:solidFill>
                  <a:srgbClr val="00B0F0"/>
                </a:solidFill>
              </a:rPr>
              <a:t>재미</a:t>
            </a:r>
            <a:r>
              <a:rPr lang="ko-KR" altLang="en-US" b="1" dirty="0">
                <a:solidFill>
                  <a:sysClr val="windowText" lastClr="000000"/>
                </a:solidFill>
              </a:rPr>
              <a:t>로 주식시장에 </a:t>
            </a:r>
            <a:r>
              <a:rPr lang="ko-KR" altLang="en-US" b="1" dirty="0">
                <a:solidFill>
                  <a:srgbClr val="00B0F0"/>
                </a:solidFill>
              </a:rPr>
              <a:t>참여</a:t>
            </a:r>
            <a:endParaRPr lang="en-US" altLang="ko-KR" sz="1800" b="1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sz="1200" b="0" dirty="0">
                <a:solidFill>
                  <a:sysClr val="windowText" lastClr="000000"/>
                </a:solidFill>
              </a:rPr>
              <a:t>키워드를 통해 부담없이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! 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심각하지 않게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! 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종목의 상승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하락을 예측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. “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개미의 선택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”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에서는 자금 규모가 적은 투자자들도 </a:t>
            </a:r>
            <a:endParaRPr lang="en-US" altLang="ko-KR" sz="1200" b="0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sz="1200" b="0" dirty="0">
                <a:solidFill>
                  <a:sysClr val="windowText" lastClr="000000"/>
                </a:solidFill>
              </a:rPr>
              <a:t>주식을 매수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매도 하지 않고도 간접적으로 주식 상승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하락에 영향을 미친다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.</a:t>
            </a:r>
          </a:p>
          <a:p>
            <a:pPr algn="l">
              <a:defRPr/>
            </a:pP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재미로 선택한 </a:t>
            </a:r>
            <a:r>
              <a:rPr lang="ko-KR" altLang="en-US" b="1" dirty="0" err="1">
                <a:solidFill>
                  <a:srgbClr val="00B0F0"/>
                </a:solidFill>
              </a:rPr>
              <a:t>예측률과</a:t>
            </a:r>
            <a:r>
              <a:rPr lang="ko-KR" altLang="en-US" b="1" dirty="0">
                <a:solidFill>
                  <a:srgbClr val="00B0F0"/>
                </a:solidFill>
              </a:rPr>
              <a:t> 실전 수익률을 비교분석</a:t>
            </a:r>
            <a:endParaRPr lang="en-US" altLang="ko-KR" sz="1800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sz="1200" b="0" dirty="0">
                <a:solidFill>
                  <a:sysClr val="windowText" lastClr="000000"/>
                </a:solidFill>
              </a:rPr>
              <a:t>사용자가 재미로 예측했던 종목들의 </a:t>
            </a:r>
            <a:r>
              <a:rPr lang="ko-KR" altLang="en-US" sz="1200" b="0" dirty="0" err="1">
                <a:solidFill>
                  <a:sysClr val="windowText" lastClr="000000"/>
                </a:solidFill>
              </a:rPr>
              <a:t>예측률과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 예측 수익을 보여 주어 </a:t>
            </a:r>
            <a:endParaRPr lang="en-US" altLang="ko-KR" sz="1200" b="0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sz="1200" b="0" dirty="0">
                <a:solidFill>
                  <a:sysClr val="windowText" lastClr="000000"/>
                </a:solidFill>
              </a:rPr>
              <a:t>주식 투자의 자신감을 키우고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실제 주문을 유도한다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. </a:t>
            </a:r>
          </a:p>
          <a:p>
            <a:pPr algn="l">
              <a:defRPr/>
            </a:pP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혼자는 불안하지만 </a:t>
            </a:r>
            <a:r>
              <a:rPr lang="en-US" altLang="ko-KR" b="1" dirty="0">
                <a:solidFill>
                  <a:srgbClr val="00B0F0"/>
                </a:solidFill>
              </a:rPr>
              <a:t>“</a:t>
            </a:r>
            <a:r>
              <a:rPr lang="ko-KR" altLang="en-US" b="1" dirty="0">
                <a:solidFill>
                  <a:srgbClr val="00B0F0"/>
                </a:solidFill>
              </a:rPr>
              <a:t>개미들의 집단 지성</a:t>
            </a:r>
            <a:r>
              <a:rPr lang="en-US" altLang="ko-KR" b="1" dirty="0">
                <a:solidFill>
                  <a:srgbClr val="00B0F0"/>
                </a:solidFill>
              </a:rPr>
              <a:t>”</a:t>
            </a:r>
            <a:r>
              <a:rPr lang="ko-KR" altLang="en-US" b="1" dirty="0">
                <a:solidFill>
                  <a:sysClr val="windowText" lastClr="000000"/>
                </a:solidFill>
              </a:rPr>
              <a:t>을 통해 제공되는 높은 </a:t>
            </a:r>
            <a:r>
              <a:rPr lang="ko-KR" altLang="en-US" b="1" dirty="0" err="1">
                <a:solidFill>
                  <a:sysClr val="windowText" lastClr="000000"/>
                </a:solidFill>
              </a:rPr>
              <a:t>예측률</a:t>
            </a:r>
            <a:endParaRPr lang="en-US" altLang="ko-KR" u="sng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sz="1200" b="0" dirty="0">
                <a:solidFill>
                  <a:sysClr val="windowText" lastClr="000000"/>
                </a:solidFill>
              </a:rPr>
              <a:t>어떤 종목을 거래할지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이 종목을 </a:t>
            </a:r>
            <a:endParaRPr lang="en-US" altLang="ko-KR" sz="1200" b="0" dirty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ko-KR" altLang="en-US" sz="1200" b="0" dirty="0">
                <a:solidFill>
                  <a:sysClr val="windowText" lastClr="000000"/>
                </a:solidFill>
              </a:rPr>
              <a:t>주문할지 고민되는 순간은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0" dirty="0">
                <a:solidFill>
                  <a:sysClr val="windowText" lastClr="000000"/>
                </a:solidFill>
              </a:rPr>
              <a:t>다른 개미들의 평가를 참고한다</a:t>
            </a:r>
            <a:r>
              <a:rPr lang="en-US" altLang="ko-KR" sz="1200" b="0" dirty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75F99-C22B-491E-BD6F-CFC375C237F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3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86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7873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80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hf hdr="0" ftr="0" dt="0"/>
  <p:txStyles>
    <p:titleStyle>
      <a:lvl1pPr marL="39688" algn="ctr" defTabSz="914400" rtl="0" eaLnBrk="1" latinLnBrk="0" hangingPunct="1">
        <a:spcBef>
          <a:spcPct val="0"/>
        </a:spcBef>
        <a:buNone/>
        <a:defRPr kumimoji="0" lang="ko-KR" altLang="en-US" sz="3200" b="1" kern="1200" dirty="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9906000" cy="48768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604" y="528955"/>
            <a:ext cx="8580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핀테크</a:t>
            </a:r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금융 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API </a:t>
            </a:r>
            <a:r>
              <a:rPr lang="ko-KR" altLang="en-US" sz="1400" b="1" dirty="0" err="1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해커톤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6" name="제목 3"/>
          <p:cNvSpPr txBox="1">
            <a:spLocks/>
          </p:cNvSpPr>
          <p:nvPr/>
        </p:nvSpPr>
        <p:spPr>
          <a:xfrm>
            <a:off x="695908" y="3227610"/>
            <a:ext cx="8514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9688" algn="ctr" defTabSz="914400" rtl="0" eaLnBrk="1" latinLnBrk="0" hangingPunct="1">
              <a:spcBef>
                <a:spcPct val="0"/>
              </a:spcBef>
              <a:buNone/>
              <a:defRPr kumimoji="0" lang="ko-KR" altLang="en-US" sz="3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latinLnBrk="1"/>
            <a:r>
              <a:rPr lang="ko-KR" altLang="en-US" sz="6600" dirty="0">
                <a:solidFill>
                  <a:schemeClr val="bg1">
                    <a:lumMod val="95000"/>
                  </a:schemeClr>
                </a:solidFill>
                <a:latin typeface="나눔고딕"/>
                <a:ea typeface="+mn-ea"/>
                <a:cs typeface="Arial" pitchFamily="34" charset="0"/>
              </a:rPr>
              <a:t>개미의 선택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767397" y="5295900"/>
            <a:ext cx="2371206" cy="1314348"/>
            <a:chOff x="3670967" y="5353248"/>
            <a:chExt cx="2665665" cy="1477566"/>
          </a:xfrm>
        </p:grpSpPr>
        <p:grpSp>
          <p:nvGrpSpPr>
            <p:cNvPr id="23" name="그룹 22"/>
            <p:cNvGrpSpPr/>
            <p:nvPr/>
          </p:nvGrpSpPr>
          <p:grpSpPr>
            <a:xfrm>
              <a:off x="3670967" y="5656446"/>
              <a:ext cx="2665665" cy="1174368"/>
              <a:chOff x="6608857" y="5249304"/>
              <a:chExt cx="2665665" cy="117436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0" r="28423"/>
              <a:stretch/>
            </p:blipFill>
            <p:spPr>
              <a:xfrm>
                <a:off x="6711405" y="5249304"/>
                <a:ext cx="561794" cy="884491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608857" y="6133793"/>
                <a:ext cx="747746" cy="289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나눔고딕"/>
                    <a:cs typeface="Arial" pitchFamily="34" charset="0"/>
                  </a:rPr>
                  <a:t>윤동주</a:t>
                </a:r>
                <a:endParaRPr lang="en-US" altLang="ko-KR" sz="800" b="1" dirty="0">
                  <a:latin typeface="나눔고딕"/>
                  <a:cs typeface="Arial" pitchFamily="34" charset="0"/>
                </a:endParaRPr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67" r="44436"/>
              <a:stretch/>
            </p:blipFill>
            <p:spPr>
              <a:xfrm>
                <a:off x="8640263" y="5249304"/>
                <a:ext cx="561794" cy="884491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8526776" y="6133796"/>
                <a:ext cx="747746" cy="289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나눔고딕"/>
                    <a:cs typeface="Arial" pitchFamily="34" charset="0"/>
                  </a:rPr>
                  <a:t>고동현</a:t>
                </a:r>
                <a:endParaRPr lang="en-US" altLang="ko-KR" sz="800" b="1" dirty="0">
                  <a:latin typeface="나눔고딕"/>
                  <a:cs typeface="Arial" pitchFamily="34" charset="0"/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744" r="3364"/>
              <a:stretch/>
            </p:blipFill>
            <p:spPr>
              <a:xfrm>
                <a:off x="7462260" y="5251034"/>
                <a:ext cx="958925" cy="884491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7567849" y="6133795"/>
                <a:ext cx="747746" cy="289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나눔고딕"/>
                    <a:cs typeface="Arial" pitchFamily="34" charset="0"/>
                  </a:rPr>
                  <a:t>이다혜</a:t>
                </a:r>
                <a:endParaRPr lang="en-US" altLang="ko-KR" sz="800" b="1" dirty="0">
                  <a:latin typeface="나눔고딕"/>
                  <a:cs typeface="Arial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765550" y="5353248"/>
              <a:ext cx="2476565" cy="351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latin typeface="Calibri" pitchFamily="34" charset="0"/>
                  <a:cs typeface="Arial" pitchFamily="34" charset="0"/>
                </a:rPr>
                <a:t>핀쓰리팀</a:t>
              </a:r>
              <a:endParaRPr lang="en-US" altLang="ko-KR" sz="1100" b="1" dirty="0">
                <a:latin typeface="Calibri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42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>
          <a:xfrm>
            <a:off x="762723" y="355368"/>
            <a:ext cx="3002827" cy="318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9688" algn="ctr" defTabSz="914400" rtl="0" eaLnBrk="1" latinLnBrk="0" hangingPunct="1">
              <a:spcBef>
                <a:spcPct val="0"/>
              </a:spcBef>
              <a:buNone/>
              <a:defRPr kumimoji="0" lang="ko-KR" altLang="en-US" sz="3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algn="l" latinLnBrk="1"/>
            <a:r>
              <a:rPr lang="ko-KR" altLang="en-US" sz="14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수익모델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0" r="28423"/>
          <a:stretch/>
        </p:blipFill>
        <p:spPr>
          <a:xfrm>
            <a:off x="471650" y="228928"/>
            <a:ext cx="319231" cy="50259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3073400" cy="731527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1265" y="2316163"/>
            <a:ext cx="8527249" cy="2190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algn="ctr">
              <a:lnSpc>
                <a:spcPct val="200000"/>
              </a:lnSpc>
              <a:defRPr/>
            </a:pPr>
            <a:r>
              <a:rPr lang="ko-KR" altLang="en-US" sz="2400" b="1" spc="-150" dirty="0">
                <a:solidFill>
                  <a:sysClr val="windowText" lastClr="000000"/>
                </a:solidFill>
              </a:rPr>
              <a:t>거래 수수료</a:t>
            </a:r>
            <a:endParaRPr lang="en-US" altLang="ko-KR" sz="2400" b="1" spc="-150" dirty="0">
              <a:solidFill>
                <a:sysClr val="windowText" lastClr="000000"/>
              </a:solidFill>
            </a:endParaRPr>
          </a:p>
          <a:p>
            <a:pPr marL="171450" lvl="1" algn="ctr">
              <a:lnSpc>
                <a:spcPct val="200000"/>
              </a:lnSpc>
              <a:defRPr/>
            </a:pPr>
            <a:r>
              <a:rPr lang="ko-KR" altLang="en-US" sz="2400" b="1" spc="-150" dirty="0">
                <a:solidFill>
                  <a:sysClr val="windowText" lastClr="000000"/>
                </a:solidFill>
              </a:rPr>
              <a:t>통계 정보 구독료</a:t>
            </a:r>
            <a:endParaRPr lang="en-US" altLang="ko-KR" sz="2400" b="1" spc="-150" dirty="0">
              <a:solidFill>
                <a:sysClr val="windowText" lastClr="000000"/>
              </a:solidFill>
            </a:endParaRPr>
          </a:p>
          <a:p>
            <a:pPr marL="171450" lvl="1" algn="ctr">
              <a:lnSpc>
                <a:spcPct val="200000"/>
              </a:lnSpc>
              <a:defRPr/>
            </a:pPr>
            <a:r>
              <a:rPr lang="ko-KR" altLang="en-US" sz="2400" b="1" spc="-150" dirty="0">
                <a:solidFill>
                  <a:sysClr val="windowText" lastClr="000000"/>
                </a:solidFill>
              </a:rPr>
              <a:t>다른 사용자 주식 예측</a:t>
            </a:r>
            <a:r>
              <a:rPr lang="en-US" altLang="ko-KR" sz="2400" b="1" spc="-15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2400" b="1" spc="-150" dirty="0">
                <a:solidFill>
                  <a:sysClr val="windowText" lastClr="000000"/>
                </a:solidFill>
              </a:rPr>
              <a:t>투자 구독료</a:t>
            </a:r>
            <a:endParaRPr lang="en-US" altLang="ko-KR" sz="2400" b="1" spc="-1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8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>
          <a:xfrm>
            <a:off x="762723" y="355368"/>
            <a:ext cx="3002827" cy="318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9688" algn="ctr" defTabSz="914400" rtl="0" eaLnBrk="1" latinLnBrk="0" hangingPunct="1">
              <a:spcBef>
                <a:spcPct val="0"/>
              </a:spcBef>
              <a:buNone/>
              <a:defRPr kumimoji="0" lang="ko-KR" altLang="en-US" sz="3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algn="l" latinLnBrk="1"/>
            <a:r>
              <a:rPr lang="ko-KR" altLang="en-US" sz="14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효과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0" r="28423"/>
          <a:stretch/>
        </p:blipFill>
        <p:spPr>
          <a:xfrm>
            <a:off x="471650" y="228928"/>
            <a:ext cx="319231" cy="502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1265" y="1426935"/>
            <a:ext cx="852724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250000"/>
              </a:lnSpc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주식 시장의 접근성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marL="0" lvl="1" algn="ctr">
              <a:lnSpc>
                <a:spcPct val="250000"/>
              </a:lnSpc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재미 있는 주식 종목 예측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marL="0" lvl="1" algn="ctr">
              <a:lnSpc>
                <a:spcPct val="250000"/>
              </a:lnSpc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높은 </a:t>
            </a:r>
            <a:r>
              <a:rPr lang="ko-KR" altLang="en-US" b="1" dirty="0" err="1">
                <a:solidFill>
                  <a:sysClr val="windowText" lastClr="000000"/>
                </a:solidFill>
              </a:rPr>
              <a:t>예측률</a:t>
            </a:r>
            <a:r>
              <a:rPr lang="en-US" altLang="ko-KR" b="1" dirty="0">
                <a:solidFill>
                  <a:sysClr val="windowText" lastClr="000000"/>
                </a:solidFill>
              </a:rPr>
              <a:t>(?)</a:t>
            </a:r>
          </a:p>
          <a:p>
            <a:pPr marL="0" lvl="1" algn="ctr">
              <a:lnSpc>
                <a:spcPct val="250000"/>
              </a:lnSpc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예측을 통한 주식 시뮬레이션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marL="0" lvl="1" algn="ctr">
              <a:lnSpc>
                <a:spcPct val="250000"/>
              </a:lnSpc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초보를 고수로 만들어주는 개미 친구들 </a:t>
            </a:r>
            <a:endParaRPr lang="en-US" altLang="ko-KR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3073400" cy="731527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6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>
          <a:xfrm>
            <a:off x="762723" y="355368"/>
            <a:ext cx="3002827" cy="318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9688" algn="ctr" defTabSz="914400" rtl="0" eaLnBrk="1" latinLnBrk="0" hangingPunct="1">
              <a:spcBef>
                <a:spcPct val="0"/>
              </a:spcBef>
              <a:buNone/>
              <a:defRPr kumimoji="0" lang="ko-KR" altLang="en-US" sz="3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algn="l" latinLnBrk="1"/>
            <a:r>
              <a:rPr lang="ko-KR" altLang="en-US" sz="14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보완점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0" r="28423"/>
          <a:stretch/>
        </p:blipFill>
        <p:spPr>
          <a:xfrm>
            <a:off x="471650" y="228928"/>
            <a:ext cx="319231" cy="50259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3073400" cy="731527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265" y="2192338"/>
            <a:ext cx="8527249" cy="2190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algn="ctr">
              <a:lnSpc>
                <a:spcPct val="200000"/>
              </a:lnSpc>
              <a:defRPr/>
            </a:pPr>
            <a:r>
              <a:rPr lang="ko-KR" altLang="en-US" sz="2400" b="1" spc="-150" dirty="0">
                <a:solidFill>
                  <a:sysClr val="windowText" lastClr="000000"/>
                </a:solidFill>
              </a:rPr>
              <a:t>전문성</a:t>
            </a:r>
            <a:br>
              <a:rPr lang="ko-KR" altLang="en-US" sz="2400" b="1" spc="-150" dirty="0">
                <a:solidFill>
                  <a:sysClr val="windowText" lastClr="000000"/>
                </a:solidFill>
              </a:rPr>
            </a:br>
            <a:r>
              <a:rPr lang="ko-KR" altLang="en-US" sz="2400" b="1" spc="-150" dirty="0" err="1">
                <a:solidFill>
                  <a:sysClr val="windowText" lastClr="000000"/>
                </a:solidFill>
              </a:rPr>
              <a:t>예측률의</a:t>
            </a:r>
            <a:r>
              <a:rPr lang="ko-KR" altLang="en-US" sz="2400" b="1" spc="-150" dirty="0">
                <a:solidFill>
                  <a:sysClr val="windowText" lastClr="000000"/>
                </a:solidFill>
              </a:rPr>
              <a:t> 정확도 </a:t>
            </a:r>
            <a:r>
              <a:rPr lang="en-US" altLang="ko-KR" sz="2400" b="1" spc="-1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2400" b="1" spc="-150" dirty="0">
                <a:solidFill>
                  <a:sysClr val="windowText" lastClr="000000"/>
                </a:solidFill>
              </a:rPr>
              <a:t>테스트 필요</a:t>
            </a:r>
            <a:r>
              <a:rPr lang="en-US" altLang="ko-KR" sz="2400" b="1" spc="-150" dirty="0">
                <a:solidFill>
                  <a:sysClr val="windowText" lastClr="000000"/>
                </a:solidFill>
              </a:rPr>
              <a:t>) </a:t>
            </a:r>
            <a:br>
              <a:rPr lang="en-US" altLang="ko-KR" sz="2400" b="1" spc="-150" dirty="0">
                <a:solidFill>
                  <a:sysClr val="windowText" lastClr="000000"/>
                </a:solidFill>
              </a:rPr>
            </a:br>
            <a:r>
              <a:rPr lang="ko-KR" altLang="en-US" sz="2400" b="1" spc="-150" dirty="0">
                <a:solidFill>
                  <a:sysClr val="windowText" lastClr="000000"/>
                </a:solidFill>
              </a:rPr>
              <a:t>예측 기간 제한</a:t>
            </a:r>
          </a:p>
        </p:txBody>
      </p:sp>
    </p:spTree>
    <p:extLst>
      <p:ext uri="{BB962C8B-B14F-4D97-AF65-F5344CB8AC3E}">
        <p14:creationId xmlns:p14="http://schemas.microsoft.com/office/powerpoint/2010/main" val="81981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22716" y="2898855"/>
            <a:ext cx="2490652" cy="886221"/>
            <a:chOff x="6711405" y="5249304"/>
            <a:chExt cx="2490652" cy="88622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80" r="28423"/>
            <a:stretch/>
          </p:blipFill>
          <p:spPr>
            <a:xfrm>
              <a:off x="6711405" y="5249304"/>
              <a:ext cx="561794" cy="88449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67" r="44436"/>
            <a:stretch/>
          </p:blipFill>
          <p:spPr>
            <a:xfrm>
              <a:off x="8640263" y="5249304"/>
              <a:ext cx="561794" cy="88449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44" r="3364"/>
            <a:stretch/>
          </p:blipFill>
          <p:spPr>
            <a:xfrm>
              <a:off x="7462260" y="5251034"/>
              <a:ext cx="958925" cy="884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10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 idx="4294967295"/>
          </p:nvPr>
        </p:nvSpPr>
        <p:spPr>
          <a:xfrm>
            <a:off x="762723" y="355368"/>
            <a:ext cx="3002827" cy="318435"/>
          </a:xfrm>
        </p:spPr>
        <p:txBody>
          <a:bodyPr>
            <a:normAutofit/>
          </a:bodyPr>
          <a:lstStyle/>
          <a:p>
            <a:pPr marL="0" algn="l" latinLnBrk="1"/>
            <a:r>
              <a:rPr lang="ko-KR" altLang="en-US" sz="14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서비스 배경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" r="26273" b="52365"/>
          <a:stretch/>
        </p:blipFill>
        <p:spPr>
          <a:xfrm>
            <a:off x="3243308" y="1988455"/>
            <a:ext cx="3388360" cy="24883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95" t="53476"/>
          <a:stretch/>
        </p:blipFill>
        <p:spPr>
          <a:xfrm>
            <a:off x="7329517" y="1988456"/>
            <a:ext cx="1711960" cy="236960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14700" y="1988456"/>
            <a:ext cx="1830759" cy="2449328"/>
            <a:chOff x="957263" y="1844675"/>
            <a:chExt cx="1830759" cy="244932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3" t="11578" r="42325" b="3360"/>
            <a:stretch/>
          </p:blipFill>
          <p:spPr>
            <a:xfrm>
              <a:off x="957263" y="2192499"/>
              <a:ext cx="1830759" cy="21015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57263" y="1844675"/>
              <a:ext cx="151964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Arial" pitchFamily="34" charset="0"/>
                </a:rPr>
                <a:t>20</a:t>
              </a:r>
              <a:r>
                <a:rPr lang="ko-KR" altLang="en-US" sz="1400" b="1" dirty="0">
                  <a:latin typeface="Calibri" panose="020F0502020204030204" pitchFamily="34" charset="0"/>
                  <a:cs typeface="Arial" pitchFamily="34" charset="0"/>
                </a:rPr>
                <a:t>대의 재테크 현황</a:t>
              </a: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0" r="28423"/>
          <a:stretch/>
        </p:blipFill>
        <p:spPr>
          <a:xfrm>
            <a:off x="471650" y="228600"/>
            <a:ext cx="319439" cy="5029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직사각형 15"/>
          <p:cNvSpPr/>
          <p:nvPr/>
        </p:nvSpPr>
        <p:spPr>
          <a:xfrm>
            <a:off x="0" y="0"/>
            <a:ext cx="3073400" cy="731527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 idx="4294967295"/>
          </p:nvPr>
        </p:nvSpPr>
        <p:spPr>
          <a:xfrm>
            <a:off x="762723" y="355368"/>
            <a:ext cx="3002827" cy="318435"/>
          </a:xfrm>
        </p:spPr>
        <p:txBody>
          <a:bodyPr>
            <a:normAutofit/>
          </a:bodyPr>
          <a:lstStyle/>
          <a:p>
            <a:pPr marL="0" algn="l" latinLnBrk="1"/>
            <a:r>
              <a:rPr lang="ko-KR" altLang="en-US" sz="14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서비스 배경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" r="26273" b="52365"/>
          <a:stretch/>
        </p:blipFill>
        <p:spPr>
          <a:xfrm>
            <a:off x="3243308" y="1988455"/>
            <a:ext cx="3388360" cy="24883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95" t="53476"/>
          <a:stretch/>
        </p:blipFill>
        <p:spPr>
          <a:xfrm>
            <a:off x="7329517" y="1988456"/>
            <a:ext cx="1711960" cy="236960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14700" y="1988456"/>
            <a:ext cx="1830759" cy="2449328"/>
            <a:chOff x="957263" y="1844675"/>
            <a:chExt cx="1830759" cy="244932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3" t="11578" r="42325" b="3360"/>
            <a:stretch/>
          </p:blipFill>
          <p:spPr>
            <a:xfrm>
              <a:off x="957263" y="2192499"/>
              <a:ext cx="1830759" cy="21015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57263" y="1844675"/>
              <a:ext cx="151964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Arial" pitchFamily="34" charset="0"/>
                </a:rPr>
                <a:t>20</a:t>
              </a:r>
              <a:r>
                <a:rPr lang="ko-KR" altLang="en-US" sz="1400" b="1" dirty="0">
                  <a:latin typeface="Calibri" panose="020F0502020204030204" pitchFamily="34" charset="0"/>
                  <a:cs typeface="Arial" pitchFamily="34" charset="0"/>
                </a:rPr>
                <a:t>대의 재테크 현황</a:t>
              </a: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0" r="28423"/>
          <a:stretch/>
        </p:blipFill>
        <p:spPr>
          <a:xfrm>
            <a:off x="471650" y="228600"/>
            <a:ext cx="319439" cy="5029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직사각형 15"/>
          <p:cNvSpPr/>
          <p:nvPr/>
        </p:nvSpPr>
        <p:spPr>
          <a:xfrm>
            <a:off x="0" y="943"/>
            <a:ext cx="3073400" cy="731527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784" y="5344131"/>
            <a:ext cx="934814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spc="-150" dirty="0">
                <a:latin typeface="Calibri" panose="020F0502020204030204" pitchFamily="34" charset="0"/>
                <a:cs typeface="Arial" pitchFamily="34" charset="0"/>
              </a:rPr>
              <a:t>금융상품에 대한 이해도를 굳이 높이지 않고</a:t>
            </a:r>
            <a:r>
              <a:rPr lang="en-US" altLang="ko-KR" sz="2000" b="1" spc="-150" dirty="0">
                <a:latin typeface="Calibri" panose="020F0502020204030204" pitchFamily="34" charset="0"/>
                <a:cs typeface="Arial" pitchFamily="34" charset="0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ko-KR" altLang="en-US" sz="2000" b="1" spc="-150" dirty="0">
                <a:latin typeface="Calibri" panose="020F0502020204030204" pitchFamily="34" charset="0"/>
                <a:cs typeface="Arial" pitchFamily="34" charset="0"/>
              </a:rPr>
              <a:t>주식 투자에 </a:t>
            </a:r>
            <a:r>
              <a:rPr lang="ko-KR" altLang="en-US" sz="2000" b="1" spc="-150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접근성</a:t>
            </a:r>
            <a:r>
              <a:rPr lang="ko-KR" altLang="en-US" sz="2000" b="1" spc="-150" dirty="0">
                <a:latin typeface="Calibri" panose="020F0502020204030204" pitchFamily="34" charset="0"/>
                <a:cs typeface="Arial" pitchFamily="34" charset="0"/>
              </a:rPr>
              <a:t>을 높이는 방법</a:t>
            </a:r>
          </a:p>
        </p:txBody>
      </p:sp>
    </p:spTree>
    <p:extLst>
      <p:ext uri="{BB962C8B-B14F-4D97-AF65-F5344CB8AC3E}">
        <p14:creationId xmlns:p14="http://schemas.microsoft.com/office/powerpoint/2010/main" val="250809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 idx="4294967295"/>
          </p:nvPr>
        </p:nvSpPr>
        <p:spPr>
          <a:xfrm>
            <a:off x="762723" y="355368"/>
            <a:ext cx="3002827" cy="318435"/>
          </a:xfrm>
        </p:spPr>
        <p:txBody>
          <a:bodyPr>
            <a:normAutofit/>
          </a:bodyPr>
          <a:lstStyle/>
          <a:p>
            <a:pPr marL="0" algn="l" latinLnBrk="1"/>
            <a:r>
              <a:rPr lang="ko-KR" altLang="en-US" sz="14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서비스 개요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62723" y="3943066"/>
            <a:ext cx="83277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u="sng" spc="-150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서비스 개요</a:t>
            </a:r>
            <a:endParaRPr lang="en-US" altLang="ko-KR" sz="1600" b="1" u="sng" spc="-150" dirty="0">
              <a:solidFill>
                <a:srgbClr val="00B0F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endParaRPr lang="en-US" altLang="ko-KR" sz="5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b="1" spc="-150" dirty="0">
                <a:latin typeface="Calibri" panose="020F0502020204030204" pitchFamily="34" charset="0"/>
                <a:cs typeface="Arial" pitchFamily="34" charset="0"/>
              </a:rPr>
              <a:t>개미 투자자가 주식 종목의 상승</a:t>
            </a:r>
            <a:r>
              <a:rPr lang="en-US" altLang="ko-KR" sz="1600" b="1" spc="-150" dirty="0">
                <a:latin typeface="Calibri" panose="020F0502020204030204" pitchFamily="34" charset="0"/>
                <a:cs typeface="Arial" pitchFamily="34" charset="0"/>
              </a:rPr>
              <a:t>/</a:t>
            </a:r>
            <a:r>
              <a:rPr lang="ko-KR" altLang="en-US" sz="1600" b="1" spc="-150" dirty="0">
                <a:latin typeface="Calibri" panose="020F0502020204030204" pitchFamily="34" charset="0"/>
                <a:cs typeface="Arial" pitchFamily="34" charset="0"/>
              </a:rPr>
              <a:t>하락을 재미있게 예측할 수 있고</a:t>
            </a:r>
            <a:r>
              <a:rPr lang="en-US" altLang="ko-KR" sz="1600" b="1" spc="-150" dirty="0">
                <a:latin typeface="Calibri" panose="020F0502020204030204" pitchFamily="34" charset="0"/>
                <a:cs typeface="Arial" pitchFamily="34" charset="0"/>
              </a:rPr>
              <a:t>, </a:t>
            </a:r>
          </a:p>
          <a:p>
            <a:pPr algn="ctr">
              <a:lnSpc>
                <a:spcPct val="120000"/>
              </a:lnSpc>
            </a:pPr>
            <a:r>
              <a:rPr lang="ko-KR" altLang="en-US" sz="1600" b="1" spc="-150" dirty="0">
                <a:latin typeface="Calibri" panose="020F0502020204030204" pitchFamily="34" charset="0"/>
                <a:cs typeface="Arial" pitchFamily="34" charset="0"/>
              </a:rPr>
              <a:t>개미 투자자들이 예측한 통계를 시각적으로 보여주어 </a:t>
            </a:r>
            <a:endParaRPr lang="en-US" altLang="ko-KR" sz="1600" b="1" spc="-150" dirty="0">
              <a:latin typeface="Calibri" panose="020F0502020204030204" pitchFamily="34" charset="0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b="1" spc="-150" dirty="0">
                <a:latin typeface="Calibri" panose="020F0502020204030204" pitchFamily="34" charset="0"/>
                <a:cs typeface="Arial" pitchFamily="34" charset="0"/>
              </a:rPr>
              <a:t>주식 운용에 도움이 되게 한다</a:t>
            </a:r>
            <a:r>
              <a:rPr lang="en-US" altLang="ko-KR" sz="1600" b="1" spc="-150" dirty="0">
                <a:latin typeface="Calibri" panose="020F0502020204030204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0" r="28423"/>
          <a:stretch/>
        </p:blipFill>
        <p:spPr>
          <a:xfrm>
            <a:off x="471650" y="228928"/>
            <a:ext cx="319231" cy="50259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2723" y="2000845"/>
            <a:ext cx="83277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u="sng" spc="-150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서비스 목적</a:t>
            </a:r>
            <a:endParaRPr lang="en-US" altLang="ko-KR" sz="1600" b="1" u="sng" spc="-150" dirty="0">
              <a:solidFill>
                <a:srgbClr val="00B0F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sz="500" b="1" dirty="0">
                <a:solidFill>
                  <a:sysClr val="windowText" lastClr="000000"/>
                </a:solidFill>
              </a:rPr>
              <a:t>	</a:t>
            </a:r>
          </a:p>
          <a:p>
            <a:pPr algn="ctr">
              <a:lnSpc>
                <a:spcPct val="120000"/>
              </a:lnSpc>
            </a:pPr>
            <a:r>
              <a:rPr lang="ko-KR" altLang="en-US" sz="1600" b="1" spc="-150" dirty="0">
                <a:latin typeface="Calibri" panose="020F0502020204030204" pitchFamily="34" charset="0"/>
                <a:cs typeface="Arial" pitchFamily="34" charset="0"/>
              </a:rPr>
              <a:t>기관이나 외국인에 비해서 자금규모가 상대적으로 적고</a:t>
            </a:r>
            <a:r>
              <a:rPr lang="en-US" altLang="ko-KR" sz="1600" b="1" spc="-150" dirty="0">
                <a:latin typeface="Calibri" panose="020F0502020204030204" pitchFamily="34" charset="0"/>
                <a:cs typeface="Arial" pitchFamily="34" charset="0"/>
              </a:rPr>
              <a:t>, </a:t>
            </a:r>
          </a:p>
          <a:p>
            <a:pPr algn="ctr">
              <a:lnSpc>
                <a:spcPct val="120000"/>
              </a:lnSpc>
            </a:pPr>
            <a:r>
              <a:rPr lang="ko-KR" altLang="en-US" sz="1600" b="1" spc="-150" dirty="0">
                <a:latin typeface="Calibri" panose="020F0502020204030204" pitchFamily="34" charset="0"/>
                <a:cs typeface="Arial" pitchFamily="34" charset="0"/>
              </a:rPr>
              <a:t>정보력이 부족한 개미투자자들에게</a:t>
            </a:r>
            <a:endParaRPr lang="en-US" altLang="ko-KR" sz="1600" b="1" spc="-150" dirty="0">
              <a:latin typeface="Calibri" panose="020F0502020204030204" pitchFamily="34" charset="0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b="1" spc="-150" dirty="0">
                <a:latin typeface="Calibri" panose="020F0502020204030204" pitchFamily="34" charset="0"/>
                <a:cs typeface="Arial" pitchFamily="34" charset="0"/>
              </a:rPr>
              <a:t>집단 지성의 힘을 통해 주식 운용에 참고할 수 있는 정보를 제공한다</a:t>
            </a:r>
            <a:r>
              <a:rPr lang="en-US" altLang="ko-KR" sz="1600" b="1" spc="-150" dirty="0">
                <a:latin typeface="Calibri" panose="020F0502020204030204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-25879"/>
            <a:ext cx="3073400" cy="731527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0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 idx="4294967295"/>
          </p:nvPr>
        </p:nvSpPr>
        <p:spPr>
          <a:xfrm>
            <a:off x="762723" y="355368"/>
            <a:ext cx="3002827" cy="318435"/>
          </a:xfrm>
        </p:spPr>
        <p:txBody>
          <a:bodyPr>
            <a:normAutofit/>
          </a:bodyPr>
          <a:lstStyle/>
          <a:p>
            <a:pPr marL="0" algn="l" latinLnBrk="1"/>
            <a:r>
              <a:rPr lang="ko-KR" altLang="en-US" sz="14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서비스 타겟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62723" y="4724689"/>
            <a:ext cx="83277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defRPr/>
            </a:pPr>
            <a:r>
              <a:rPr lang="en-US" altLang="ko-KR" b="1" spc="-150" dirty="0">
                <a:solidFill>
                  <a:sysClr val="windowText" lastClr="000000"/>
                </a:solidFill>
              </a:rPr>
              <a:t>“</a:t>
            </a:r>
            <a:r>
              <a:rPr lang="ko-KR" altLang="en-US" b="1" spc="-150" dirty="0">
                <a:solidFill>
                  <a:sysClr val="windowText" lastClr="000000"/>
                </a:solidFill>
              </a:rPr>
              <a:t>주식 초보자</a:t>
            </a:r>
            <a:r>
              <a:rPr lang="en-US" altLang="ko-KR" b="1" spc="-150" dirty="0">
                <a:solidFill>
                  <a:sysClr val="windowText" lastClr="000000"/>
                </a:solidFill>
              </a:rPr>
              <a:t>”</a:t>
            </a:r>
          </a:p>
          <a:p>
            <a:pPr lvl="1" algn="ctr">
              <a:lnSpc>
                <a:spcPct val="120000"/>
              </a:lnSpc>
              <a:defRPr/>
            </a:pPr>
            <a:r>
              <a:rPr lang="en-US" altLang="ko-KR" b="1" spc="-150" dirty="0">
                <a:solidFill>
                  <a:sysClr val="windowText" lastClr="000000"/>
                </a:solidFill>
              </a:rPr>
              <a:t>“</a:t>
            </a:r>
            <a:r>
              <a:rPr lang="ko-KR" altLang="en-US" b="1" spc="-150" dirty="0">
                <a:solidFill>
                  <a:sysClr val="windowText" lastClr="000000"/>
                </a:solidFill>
              </a:rPr>
              <a:t>주식 투자에 관심은 있으나 실제 투자는 겁나는 개미 투자자</a:t>
            </a:r>
            <a:r>
              <a:rPr lang="en-US" altLang="ko-KR" b="1" spc="-150" dirty="0">
                <a:solidFill>
                  <a:sysClr val="windowText" lastClr="000000"/>
                </a:solidFill>
              </a:rPr>
              <a:t>”</a:t>
            </a:r>
          </a:p>
          <a:p>
            <a:pPr lvl="1" algn="ctr">
              <a:lnSpc>
                <a:spcPct val="120000"/>
              </a:lnSpc>
              <a:defRPr/>
            </a:pPr>
            <a:r>
              <a:rPr lang="en-US" altLang="ko-KR" b="1" spc="-150" dirty="0">
                <a:solidFill>
                  <a:sysClr val="windowText" lastClr="000000"/>
                </a:solidFill>
              </a:rPr>
              <a:t>“</a:t>
            </a:r>
            <a:r>
              <a:rPr lang="ko-KR" altLang="en-US" b="1" spc="-150" dirty="0">
                <a:solidFill>
                  <a:sysClr val="windowText" lastClr="000000"/>
                </a:solidFill>
              </a:rPr>
              <a:t>자금규모가 적고</a:t>
            </a:r>
            <a:r>
              <a:rPr lang="en-US" altLang="ko-KR" b="1" spc="-150" dirty="0">
                <a:solidFill>
                  <a:sysClr val="windowText" lastClr="000000"/>
                </a:solidFill>
              </a:rPr>
              <a:t>, </a:t>
            </a:r>
            <a:r>
              <a:rPr lang="ko-KR" altLang="en-US" b="1" spc="-150" dirty="0">
                <a:solidFill>
                  <a:sysClr val="windowText" lastClr="000000"/>
                </a:solidFill>
              </a:rPr>
              <a:t>정보력이 부족한일반 개미 투자자</a:t>
            </a:r>
            <a:r>
              <a:rPr lang="en-US" altLang="ko-KR" b="1" spc="-150" dirty="0">
                <a:solidFill>
                  <a:sysClr val="windowText" lastClr="000000"/>
                </a:solidFill>
              </a:rPr>
              <a:t>”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0" r="28423"/>
          <a:stretch/>
        </p:blipFill>
        <p:spPr>
          <a:xfrm>
            <a:off x="471650" y="228928"/>
            <a:ext cx="319231" cy="5025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3073400" cy="731527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170" name="Picture 2" descr="주식초보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11" y="1282670"/>
            <a:ext cx="48863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92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>
          <a:xfrm>
            <a:off x="762723" y="355368"/>
            <a:ext cx="3002827" cy="318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9688" algn="ctr" defTabSz="914400" rtl="0" eaLnBrk="1" latinLnBrk="0" hangingPunct="1">
              <a:spcBef>
                <a:spcPct val="0"/>
              </a:spcBef>
              <a:buNone/>
              <a:defRPr kumimoji="0" lang="ko-KR" altLang="en-US" sz="3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algn="l" latinLnBrk="1"/>
            <a:r>
              <a:rPr lang="ko-KR" altLang="en-US" sz="14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사용 </a:t>
            </a:r>
            <a:r>
              <a:rPr lang="en-US" altLang="ko-KR" sz="14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API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0" r="28423"/>
          <a:stretch/>
        </p:blipFill>
        <p:spPr>
          <a:xfrm>
            <a:off x="471650" y="228928"/>
            <a:ext cx="319231" cy="5025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3073400" cy="731527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1265" y="2049235"/>
            <a:ext cx="85272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algn="ctr">
              <a:lnSpc>
                <a:spcPct val="150000"/>
              </a:lnSpc>
              <a:defRPr/>
            </a:pPr>
            <a:r>
              <a:rPr lang="en-US" altLang="ko-KR" sz="3200" b="1" spc="-150" dirty="0" err="1">
                <a:latin typeface="Calibri" panose="020F0502020204030204" pitchFamily="34" charset="0"/>
                <a:cs typeface="Arial" pitchFamily="34" charset="0"/>
              </a:rPr>
              <a:t>Koscom</a:t>
            </a:r>
            <a:r>
              <a:rPr lang="en-US" altLang="ko-KR" sz="3200" b="1" spc="-150" dirty="0">
                <a:latin typeface="Calibri" panose="020F0502020204030204" pitchFamily="34" charset="0"/>
                <a:cs typeface="Arial" pitchFamily="34" charset="0"/>
              </a:rPr>
              <a:t> API</a:t>
            </a:r>
          </a:p>
          <a:p>
            <a:pPr marL="171450" lvl="1" algn="ctr">
              <a:lnSpc>
                <a:spcPct val="150000"/>
              </a:lnSpc>
              <a:defRPr/>
            </a:pPr>
            <a:endParaRPr lang="en-US" altLang="ko-KR" sz="2000" b="1" spc="-150" dirty="0">
              <a:latin typeface="Calibri" panose="020F0502020204030204" pitchFamily="34" charset="0"/>
              <a:cs typeface="Arial" pitchFamily="34" charset="0"/>
            </a:endParaRPr>
          </a:p>
          <a:p>
            <a:pPr marL="171450" lvl="1" algn="ctr">
              <a:lnSpc>
                <a:spcPct val="150000"/>
              </a:lnSpc>
              <a:defRPr/>
            </a:pPr>
            <a:r>
              <a:rPr lang="ko-KR" altLang="en-US" sz="2000" b="1" spc="-150" dirty="0">
                <a:latin typeface="Calibri" panose="020F0502020204030204" pitchFamily="34" charset="0"/>
                <a:cs typeface="Arial" pitchFamily="34" charset="0"/>
              </a:rPr>
              <a:t>주식시세 조회</a:t>
            </a:r>
            <a:endParaRPr lang="en-US" altLang="ko-KR" sz="2000" b="1" spc="-150" dirty="0">
              <a:latin typeface="Calibri" panose="020F0502020204030204" pitchFamily="34" charset="0"/>
              <a:cs typeface="Arial" pitchFamily="34" charset="0"/>
            </a:endParaRPr>
          </a:p>
          <a:p>
            <a:pPr marL="171450" lvl="1" algn="ctr">
              <a:lnSpc>
                <a:spcPct val="150000"/>
              </a:lnSpc>
              <a:defRPr/>
            </a:pPr>
            <a:r>
              <a:rPr lang="ko-KR" altLang="en-US" sz="2000" b="1" spc="-150" dirty="0">
                <a:latin typeface="Calibri" panose="020F0502020204030204" pitchFamily="34" charset="0"/>
                <a:cs typeface="Arial" pitchFamily="34" charset="0"/>
              </a:rPr>
              <a:t>주식거래 </a:t>
            </a:r>
            <a:r>
              <a:rPr lang="en-US" altLang="ko-KR" sz="2000" b="1" spc="-15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ko-KR" altLang="en-US" sz="2000" b="1" spc="-150" dirty="0" err="1">
                <a:latin typeface="Calibri" panose="020F0502020204030204" pitchFamily="34" charset="0"/>
                <a:cs typeface="Arial" pitchFamily="34" charset="0"/>
              </a:rPr>
              <a:t>미지원</a:t>
            </a:r>
            <a:r>
              <a:rPr lang="en-US" altLang="ko-KR" sz="2000" b="1" spc="-150" dirty="0">
                <a:latin typeface="Calibri" panose="020F0502020204030204" pitchFamily="34" charset="0"/>
                <a:cs typeface="Arial" pitchFamily="34" charset="0"/>
              </a:rPr>
              <a:t>)</a:t>
            </a:r>
          </a:p>
          <a:p>
            <a:pPr marL="171450" lvl="1" algn="ctr">
              <a:lnSpc>
                <a:spcPct val="150000"/>
              </a:lnSpc>
              <a:defRPr/>
            </a:pPr>
            <a:r>
              <a:rPr lang="ko-KR" altLang="en-US" sz="2000" b="1" spc="-150" dirty="0">
                <a:latin typeface="Calibri" panose="020F0502020204030204" pitchFamily="34" charset="0"/>
                <a:cs typeface="Arial" pitchFamily="34" charset="0"/>
              </a:rPr>
              <a:t>뉴스 서비스 </a:t>
            </a:r>
            <a:r>
              <a:rPr lang="en-US" altLang="ko-KR" sz="2000" b="1" spc="-150" dirty="0">
                <a:latin typeface="Calibri" panose="020F0502020204030204" pitchFamily="34" charset="0"/>
                <a:cs typeface="Arial" pitchFamily="34" charset="0"/>
              </a:rPr>
              <a:t>Haystack </a:t>
            </a:r>
            <a:r>
              <a:rPr lang="ko-KR" altLang="en-US" sz="2000" b="1" spc="-150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altLang="ko-KR" sz="2000" b="1" spc="-15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ko-KR" altLang="en-US" sz="2000" b="1" spc="-150" dirty="0" err="1">
                <a:latin typeface="Calibri" panose="020F0502020204030204" pitchFamily="34" charset="0"/>
                <a:cs typeface="Arial" pitchFamily="34" charset="0"/>
              </a:rPr>
              <a:t>미지원</a:t>
            </a:r>
            <a:r>
              <a:rPr lang="en-US" altLang="ko-KR" sz="2000" b="1" spc="-150" dirty="0">
                <a:latin typeface="Calibri" panose="020F0502020204030204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38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"/>
          <p:cNvSpPr txBox="1">
            <a:spLocks/>
          </p:cNvSpPr>
          <p:nvPr/>
        </p:nvSpPr>
        <p:spPr>
          <a:xfrm>
            <a:off x="762723" y="355368"/>
            <a:ext cx="3002827" cy="318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9688" algn="ctr" defTabSz="914400" rtl="0" eaLnBrk="1" latinLnBrk="0" hangingPunct="1">
              <a:spcBef>
                <a:spcPct val="0"/>
              </a:spcBef>
              <a:buNone/>
              <a:defRPr kumimoji="0" lang="ko-KR" altLang="en-US" sz="3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algn="l" latinLnBrk="1"/>
            <a:r>
              <a:rPr lang="ko-KR" altLang="en-US" sz="14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서비스 핵심 기능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0" r="28423"/>
          <a:stretch/>
        </p:blipFill>
        <p:spPr>
          <a:xfrm>
            <a:off x="471650" y="228928"/>
            <a:ext cx="319231" cy="50259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71650" y="1948377"/>
            <a:ext cx="2895664" cy="287127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부담없이 </a:t>
            </a:r>
            <a:r>
              <a:rPr lang="ko-KR" altLang="en-US" b="1" dirty="0">
                <a:solidFill>
                  <a:srgbClr val="00B0F0"/>
                </a:solidFill>
              </a:rPr>
              <a:t>재미</a:t>
            </a:r>
            <a:r>
              <a:rPr lang="ko-KR" altLang="en-US" b="1" dirty="0">
                <a:solidFill>
                  <a:sysClr val="windowText" lastClr="000000"/>
                </a:solidFill>
              </a:rPr>
              <a:t>로 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주식시장에 </a:t>
            </a:r>
            <a:r>
              <a:rPr lang="ko-KR" altLang="en-US" b="1" dirty="0">
                <a:solidFill>
                  <a:srgbClr val="00B0F0"/>
                </a:solidFill>
              </a:rPr>
              <a:t>참여</a:t>
            </a:r>
            <a:endParaRPr lang="en-US" altLang="ko-KR" b="1" dirty="0">
              <a:solidFill>
                <a:srgbClr val="00B0F0"/>
              </a:solidFill>
            </a:endParaRPr>
          </a:p>
          <a:p>
            <a:pPr algn="ctr">
              <a:defRPr/>
            </a:pP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ysClr val="windowText" lastClr="000000"/>
                </a:solidFill>
              </a:rPr>
              <a:t>키워드를 통해 부담없이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!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심각하지 않게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!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종목의 상승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하락을 예측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. “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개미의 선택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”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에서는 자금 규모가 적은 투자자들도 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ysClr val="windowText" lastClr="000000"/>
                </a:solidFill>
              </a:rPr>
              <a:t>주식을 매수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매도 하지 않고도 간접적으로 주식 상승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하락에 영향을 미친다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12393" y="1948377"/>
            <a:ext cx="2895664" cy="287127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재미로 선택한 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b="1" dirty="0" err="1">
                <a:solidFill>
                  <a:srgbClr val="00B0F0"/>
                </a:solidFill>
              </a:rPr>
              <a:t>예측률과</a:t>
            </a:r>
            <a:r>
              <a:rPr lang="ko-KR" altLang="en-US" b="1" dirty="0">
                <a:solidFill>
                  <a:srgbClr val="00B0F0"/>
                </a:solidFill>
              </a:rPr>
              <a:t> 실전 수익률</a:t>
            </a:r>
            <a:r>
              <a:rPr lang="ko-KR" altLang="en-US" b="1" dirty="0">
                <a:solidFill>
                  <a:sysClr val="windowText" lastClr="000000"/>
                </a:solidFill>
              </a:rPr>
              <a:t>을 비교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ysClr val="windowText" lastClr="000000"/>
                </a:solidFill>
              </a:rPr>
              <a:t>사용자가 재미로 예측했던 종목들의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b="1" dirty="0" err="1">
                <a:solidFill>
                  <a:sysClr val="windowText" lastClr="000000"/>
                </a:solidFill>
              </a:rPr>
              <a:t>예측률과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 예측 수익을 보여 주어 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ysClr val="windowText" lastClr="000000"/>
                </a:solidFill>
              </a:rPr>
              <a:t>주식 투자의 자신감을 키우고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실제 주문을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ysClr val="windowText" lastClr="000000"/>
                </a:solidFill>
              </a:rPr>
              <a:t> 유도한다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53136" y="1948377"/>
            <a:ext cx="2895664" cy="287127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혼자는 불안하지만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“</a:t>
            </a:r>
            <a:r>
              <a:rPr lang="ko-KR" altLang="en-US" b="1" dirty="0">
                <a:solidFill>
                  <a:srgbClr val="00B0F0"/>
                </a:solidFill>
              </a:rPr>
              <a:t>개미들의 집단 지성</a:t>
            </a:r>
            <a:r>
              <a:rPr lang="en-US" altLang="ko-KR" b="1" dirty="0">
                <a:solidFill>
                  <a:srgbClr val="00B0F0"/>
                </a:solidFill>
              </a:rPr>
              <a:t>”</a:t>
            </a:r>
            <a:r>
              <a:rPr lang="ko-KR" altLang="en-US" b="1" dirty="0">
                <a:solidFill>
                  <a:sysClr val="windowText" lastClr="000000"/>
                </a:solidFill>
              </a:rPr>
              <a:t>을 통해 제공되는</a:t>
            </a:r>
            <a:r>
              <a:rPr lang="en-US" altLang="ko-KR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b="1" dirty="0" err="1">
                <a:solidFill>
                  <a:sysClr val="windowText" lastClr="000000"/>
                </a:solidFill>
              </a:rPr>
              <a:t>예측률</a:t>
            </a:r>
            <a:br>
              <a:rPr lang="en-US" altLang="ko-KR" u="sng" dirty="0">
                <a:solidFill>
                  <a:sysClr val="windowText" lastClr="000000"/>
                </a:solidFill>
              </a:rPr>
            </a:br>
            <a:endParaRPr lang="en-US" altLang="ko-KR" u="sng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endParaRPr lang="en-US" altLang="ko-KR" u="sng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ysClr val="windowText" lastClr="000000"/>
                </a:solidFill>
              </a:rPr>
              <a:t>어떤 종목을 거래할지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이 종목을 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ysClr val="windowText" lastClr="000000"/>
                </a:solidFill>
              </a:rPr>
              <a:t>주문할지 고민되는 순간은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다른 개미들의 평가를 참고한다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3073400" cy="731527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0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 txBox="1">
            <a:spLocks/>
          </p:cNvSpPr>
          <p:nvPr/>
        </p:nvSpPr>
        <p:spPr>
          <a:xfrm>
            <a:off x="762723" y="355368"/>
            <a:ext cx="3002827" cy="318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9688" algn="ctr" defTabSz="914400" rtl="0" eaLnBrk="1" latinLnBrk="0" hangingPunct="1">
              <a:spcBef>
                <a:spcPct val="0"/>
              </a:spcBef>
              <a:buNone/>
              <a:defRPr kumimoji="0" lang="ko-KR" altLang="en-US" sz="3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algn="l" latinLnBrk="1"/>
            <a:r>
              <a:rPr lang="ko-KR" altLang="en-US" sz="14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서비스 핵심 기능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0" r="28423"/>
          <a:stretch/>
        </p:blipFill>
        <p:spPr>
          <a:xfrm>
            <a:off x="471650" y="228928"/>
            <a:ext cx="319231" cy="50259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3073400" cy="731527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1650" y="5599172"/>
            <a:ext cx="2895664" cy="104379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부담없이 재미로 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주식시장에 참여</a:t>
            </a:r>
            <a:endParaRPr lang="en-US" altLang="ko-KR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512393" y="5599172"/>
            <a:ext cx="2895664" cy="104379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재미로 선택한 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예측률과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실전 수익률을 비교분석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86461" y="5599172"/>
            <a:ext cx="3029014" cy="104379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혼자는 불안하지만 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“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개미들의 집단 지성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”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을 통해 제공되는 높은 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예측률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41" y="1251995"/>
            <a:ext cx="2395282" cy="425827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27" y="1251995"/>
            <a:ext cx="2395282" cy="425827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84" y="1251995"/>
            <a:ext cx="2395281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7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1166365" y="2776582"/>
            <a:ext cx="7505371" cy="1464179"/>
            <a:chOff x="1080640" y="2776582"/>
            <a:chExt cx="7505371" cy="1464179"/>
          </a:xfrm>
        </p:grpSpPr>
        <p:grpSp>
          <p:nvGrpSpPr>
            <p:cNvPr id="32" name="그룹 31"/>
            <p:cNvGrpSpPr/>
            <p:nvPr/>
          </p:nvGrpSpPr>
          <p:grpSpPr>
            <a:xfrm>
              <a:off x="1080640" y="2785838"/>
              <a:ext cx="1124518" cy="1454923"/>
              <a:chOff x="2980758" y="4395563"/>
              <a:chExt cx="1124518" cy="1454923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53" r="82786"/>
              <a:stretch/>
            </p:blipFill>
            <p:spPr>
              <a:xfrm>
                <a:off x="3232820" y="4395563"/>
                <a:ext cx="620394" cy="1054812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2980758" y="5450376"/>
                <a:ext cx="112451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Calibri" panose="020F0502020204030204" pitchFamily="34" charset="0"/>
                    <a:cs typeface="Arial" pitchFamily="34" charset="0"/>
                  </a:rPr>
                  <a:t>하수 개미</a:t>
                </a:r>
              </a:p>
              <a:p>
                <a:pPr algn="ctr"/>
                <a:r>
                  <a:rPr lang="ko-KR" altLang="en-US" sz="1200" dirty="0" err="1">
                    <a:latin typeface="Calibri" panose="020F0502020204030204" pitchFamily="34" charset="0"/>
                    <a:cs typeface="Arial" pitchFamily="34" charset="0"/>
                  </a:rPr>
                  <a:t>예측률</a:t>
                </a:r>
                <a:r>
                  <a:rPr lang="ko-KR" altLang="en-US" sz="1200" dirty="0">
                    <a:latin typeface="Calibri" panose="020F0502020204030204" pitchFamily="34" charset="0"/>
                    <a:cs typeface="Arial" pitchFamily="34" charset="0"/>
                  </a:rPr>
                  <a:t> </a:t>
                </a:r>
                <a:r>
                  <a:rPr lang="en-US" altLang="ko-KR" sz="1200" dirty="0">
                    <a:latin typeface="Calibri" panose="020F0502020204030204" pitchFamily="34" charset="0"/>
                    <a:cs typeface="Arial" pitchFamily="34" charset="0"/>
                  </a:rPr>
                  <a:t>0~20%</a:t>
                </a:r>
                <a:endParaRPr lang="ko-KR" altLang="en-US" sz="1200" dirty="0"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621347" y="2776582"/>
              <a:ext cx="1124518" cy="1454923"/>
              <a:chOff x="4314232" y="4386307"/>
              <a:chExt cx="1124518" cy="1454923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47" r="63392"/>
              <a:stretch/>
            </p:blipFill>
            <p:spPr>
              <a:xfrm>
                <a:off x="4561485" y="4386307"/>
                <a:ext cx="630013" cy="105481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4314232" y="5441120"/>
                <a:ext cx="112451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Calibri" panose="020F0502020204030204" pitchFamily="34" charset="0"/>
                    <a:cs typeface="Arial" pitchFamily="34" charset="0"/>
                  </a:rPr>
                  <a:t>중수 개미</a:t>
                </a:r>
                <a:endParaRPr lang="en-US" altLang="ko-KR" sz="1400" b="1" dirty="0">
                  <a:latin typeface="Calibri" panose="020F0502020204030204" pitchFamily="34" charset="0"/>
                  <a:cs typeface="Arial" pitchFamily="34" charset="0"/>
                </a:endParaRPr>
              </a:p>
              <a:p>
                <a:pPr algn="ctr"/>
                <a:r>
                  <a:rPr lang="ko-KR" altLang="en-US" sz="1200" dirty="0" err="1">
                    <a:latin typeface="Calibri" panose="020F0502020204030204" pitchFamily="34" charset="0"/>
                    <a:cs typeface="Arial" pitchFamily="34" charset="0"/>
                  </a:rPr>
                  <a:t>예측률</a:t>
                </a:r>
                <a:r>
                  <a:rPr lang="ko-KR" altLang="en-US" sz="1200" dirty="0">
                    <a:latin typeface="Calibri" panose="020F0502020204030204" pitchFamily="34" charset="0"/>
                    <a:cs typeface="Arial" pitchFamily="34" charset="0"/>
                  </a:rPr>
                  <a:t> </a:t>
                </a:r>
                <a:r>
                  <a:rPr lang="en-US" altLang="ko-KR" sz="1200" dirty="0">
                    <a:latin typeface="Calibri" panose="020F0502020204030204" pitchFamily="34" charset="0"/>
                    <a:cs typeface="Arial" pitchFamily="34" charset="0"/>
                  </a:rPr>
                  <a:t>20~40%</a:t>
                </a:r>
                <a:endParaRPr lang="ko-KR" altLang="en-US" sz="1200" dirty="0"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162055" y="2785838"/>
              <a:ext cx="1124518" cy="1454923"/>
              <a:chOff x="5647706" y="4395563"/>
              <a:chExt cx="1124518" cy="145492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51" r="45288"/>
              <a:stretch/>
            </p:blipFill>
            <p:spPr>
              <a:xfrm>
                <a:off x="5894959" y="4395563"/>
                <a:ext cx="630013" cy="1054812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5647706" y="5450376"/>
                <a:ext cx="112451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Calibri" panose="020F0502020204030204" pitchFamily="34" charset="0"/>
                    <a:cs typeface="Arial" pitchFamily="34" charset="0"/>
                  </a:rPr>
                  <a:t>고수 개미</a:t>
                </a:r>
                <a:endParaRPr lang="en-US" altLang="ko-KR" sz="1400" b="1" dirty="0">
                  <a:latin typeface="Calibri" panose="020F0502020204030204" pitchFamily="34" charset="0"/>
                  <a:cs typeface="Arial" pitchFamily="34" charset="0"/>
                </a:endParaRPr>
              </a:p>
              <a:p>
                <a:pPr algn="ctr"/>
                <a:r>
                  <a:rPr lang="ko-KR" altLang="en-US" sz="1200" dirty="0" err="1">
                    <a:latin typeface="Calibri" panose="020F0502020204030204" pitchFamily="34" charset="0"/>
                    <a:cs typeface="Arial" pitchFamily="34" charset="0"/>
                  </a:rPr>
                  <a:t>예측률</a:t>
                </a:r>
                <a:r>
                  <a:rPr lang="ko-KR" altLang="en-US" sz="1200" dirty="0">
                    <a:latin typeface="Calibri" panose="020F0502020204030204" pitchFamily="34" charset="0"/>
                    <a:cs typeface="Arial" pitchFamily="34" charset="0"/>
                  </a:rPr>
                  <a:t> </a:t>
                </a:r>
                <a:r>
                  <a:rPr lang="en-US" altLang="ko-KR" sz="1200" dirty="0">
                    <a:latin typeface="Calibri" panose="020F0502020204030204" pitchFamily="34" charset="0"/>
                    <a:cs typeface="Arial" pitchFamily="34" charset="0"/>
                  </a:rPr>
                  <a:t>40~60%</a:t>
                </a:r>
                <a:endParaRPr lang="ko-KR" altLang="en-US" sz="1200" dirty="0"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580910" y="2776582"/>
              <a:ext cx="1315070" cy="1454922"/>
              <a:chOff x="4218956" y="2611451"/>
              <a:chExt cx="1315070" cy="1454922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63" r="29276"/>
              <a:stretch/>
            </p:blipFill>
            <p:spPr>
              <a:xfrm>
                <a:off x="4561485" y="2611451"/>
                <a:ext cx="630013" cy="1054811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218956" y="3666263"/>
                <a:ext cx="131507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Calibri" panose="020F0502020204030204" pitchFamily="34" charset="0"/>
                    <a:cs typeface="Arial" pitchFamily="34" charset="0"/>
                  </a:rPr>
                  <a:t>무당 개미</a:t>
                </a:r>
                <a:endParaRPr lang="en-US" altLang="ko-KR" sz="1400" b="1" dirty="0">
                  <a:latin typeface="Calibri" panose="020F0502020204030204" pitchFamily="34" charset="0"/>
                  <a:cs typeface="Arial" pitchFamily="34" charset="0"/>
                </a:endParaRPr>
              </a:p>
              <a:p>
                <a:pPr algn="ctr"/>
                <a:r>
                  <a:rPr lang="ko-KR" altLang="en-US" sz="1200" dirty="0" err="1">
                    <a:latin typeface="Calibri" panose="020F0502020204030204" pitchFamily="34" charset="0"/>
                    <a:cs typeface="Arial" pitchFamily="34" charset="0"/>
                  </a:rPr>
                  <a:t>예측률</a:t>
                </a:r>
                <a:r>
                  <a:rPr lang="ko-KR" altLang="en-US" sz="1200" dirty="0">
                    <a:latin typeface="Calibri" panose="020F0502020204030204" pitchFamily="34" charset="0"/>
                    <a:cs typeface="Arial" pitchFamily="34" charset="0"/>
                  </a:rPr>
                  <a:t> </a:t>
                </a:r>
                <a:r>
                  <a:rPr lang="en-US" altLang="ko-KR" sz="1200" dirty="0">
                    <a:latin typeface="Calibri" panose="020F0502020204030204" pitchFamily="34" charset="0"/>
                    <a:cs typeface="Arial" pitchFamily="34" charset="0"/>
                  </a:rPr>
                  <a:t>60~80%</a:t>
                </a:r>
                <a:endParaRPr lang="ko-KR" altLang="en-US" sz="1200" dirty="0"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080441" y="2776582"/>
              <a:ext cx="1505570" cy="1454920"/>
              <a:chOff x="4123705" y="673803"/>
              <a:chExt cx="1505570" cy="1454920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32" r="3424"/>
              <a:stretch/>
            </p:blipFill>
            <p:spPr>
              <a:xfrm>
                <a:off x="4308166" y="673803"/>
                <a:ext cx="1136648" cy="1054812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123705" y="1728613"/>
                <a:ext cx="150557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Calibri" panose="020F0502020204030204" pitchFamily="34" charset="0"/>
                    <a:cs typeface="Arial" pitchFamily="34" charset="0"/>
                  </a:rPr>
                  <a:t>신 개미</a:t>
                </a:r>
                <a:endParaRPr lang="en-US" altLang="ko-KR" sz="1400" b="1" dirty="0">
                  <a:latin typeface="Calibri" panose="020F0502020204030204" pitchFamily="34" charset="0"/>
                  <a:cs typeface="Arial" pitchFamily="34" charset="0"/>
                </a:endParaRPr>
              </a:p>
              <a:p>
                <a:pPr algn="ctr"/>
                <a:r>
                  <a:rPr lang="ko-KR" altLang="en-US" sz="1200" dirty="0" err="1">
                    <a:latin typeface="Calibri" panose="020F0502020204030204" pitchFamily="34" charset="0"/>
                    <a:cs typeface="Arial" pitchFamily="34" charset="0"/>
                  </a:rPr>
                  <a:t>예측률</a:t>
                </a:r>
                <a:r>
                  <a:rPr lang="ko-KR" altLang="en-US" sz="1200" dirty="0">
                    <a:latin typeface="Calibri" panose="020F0502020204030204" pitchFamily="34" charset="0"/>
                    <a:cs typeface="Arial" pitchFamily="34" charset="0"/>
                  </a:rPr>
                  <a:t> </a:t>
                </a:r>
                <a:r>
                  <a:rPr lang="en-US" altLang="ko-KR" sz="1200" dirty="0">
                    <a:latin typeface="Calibri" panose="020F0502020204030204" pitchFamily="34" charset="0"/>
                    <a:cs typeface="Arial" pitchFamily="34" charset="0"/>
                  </a:rPr>
                  <a:t>80~100%</a:t>
                </a:r>
                <a:endParaRPr lang="ko-KR" altLang="en-US" sz="1200" dirty="0"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2" name="제목 2"/>
          <p:cNvSpPr txBox="1">
            <a:spLocks/>
          </p:cNvSpPr>
          <p:nvPr/>
        </p:nvSpPr>
        <p:spPr>
          <a:xfrm>
            <a:off x="762723" y="355368"/>
            <a:ext cx="3002827" cy="318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9688" algn="ctr" defTabSz="914400" rtl="0" eaLnBrk="1" latinLnBrk="0" hangingPunct="1">
              <a:spcBef>
                <a:spcPct val="0"/>
              </a:spcBef>
              <a:buNone/>
              <a:defRPr kumimoji="0" lang="ko-KR" altLang="en-US" sz="3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algn="l" latinLnBrk="1"/>
            <a:r>
              <a:rPr lang="ko-KR" altLang="en-US" sz="14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서비스 핵심 기능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0" r="28423"/>
          <a:stretch/>
        </p:blipFill>
        <p:spPr>
          <a:xfrm>
            <a:off x="471650" y="228928"/>
            <a:ext cx="319231" cy="50259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0" y="0"/>
            <a:ext cx="3073400" cy="731527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6979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88">
            <a:alpha val="50000"/>
          </a:srgbClr>
        </a:solidFill>
        <a:ln w="12700">
          <a:solidFill>
            <a:srgbClr val="009688"/>
          </a:solidFill>
        </a:ln>
      </a:spPr>
      <a:bodyPr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lIns="0" tIns="0" rIns="0" bIns="0" rtlCol="0">
        <a:spAutoFit/>
      </a:bodyPr>
      <a:lstStyle>
        <a:defPPr>
          <a:defRPr b="1" dirty="0" smtClean="0">
            <a:latin typeface="Calibri" panose="020F0502020204030204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53154</TotalTime>
  <Words>457</Words>
  <Application>Microsoft Office PowerPoint</Application>
  <PresentationFormat>A4 용지(210x297mm)</PresentationFormat>
  <Paragraphs>111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맑은 고딕</vt:lpstr>
      <vt:lpstr>Arial</vt:lpstr>
      <vt:lpstr>Calibri</vt:lpstr>
      <vt:lpstr>2_Office 테마</vt:lpstr>
      <vt:lpstr>PowerPoint 프레젠테이션</vt:lpstr>
      <vt:lpstr>서비스 배경</vt:lpstr>
      <vt:lpstr>서비스 배경</vt:lpstr>
      <vt:lpstr>서비스 개요</vt:lpstr>
      <vt:lpstr>서비스 타겟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kangnaeun</dc:creator>
  <cp:lastModifiedBy>윤동주</cp:lastModifiedBy>
  <cp:revision>3779</cp:revision>
  <cp:lastPrinted>2015-12-23T09:50:08Z</cp:lastPrinted>
  <dcterms:created xsi:type="dcterms:W3CDTF">2015-06-17T16:43:38Z</dcterms:created>
  <dcterms:modified xsi:type="dcterms:W3CDTF">2016-11-20T04:05:00Z</dcterms:modified>
</cp:coreProperties>
</file>