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7" r:id="rId2"/>
    <p:sldId id="325" r:id="rId3"/>
    <p:sldId id="326" r:id="rId4"/>
    <p:sldId id="339" r:id="rId5"/>
    <p:sldId id="330" r:id="rId6"/>
    <p:sldId id="331" r:id="rId7"/>
    <p:sldId id="337" r:id="rId8"/>
    <p:sldId id="340" r:id="rId9"/>
    <p:sldId id="341" r:id="rId10"/>
    <p:sldId id="344" r:id="rId11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66"/>
    <a:srgbClr val="FFCCFF"/>
    <a:srgbClr val="99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00" autoAdjust="0"/>
    <p:restoredTop sz="94600" autoAdjust="0"/>
  </p:normalViewPr>
  <p:slideViewPr>
    <p:cSldViewPr snapToGrid="0">
      <p:cViewPr>
        <p:scale>
          <a:sx n="100" d="100"/>
          <a:sy n="100" d="100"/>
        </p:scale>
        <p:origin x="-76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-360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258D4F0B-2F0C-4DFA-A0CE-9BF5D6613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21F1C91E-9233-4845-A7AB-8E487351EE52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D566-01B9-4FD9-A09F-5ED6FC757C6F}" type="slidenum">
              <a:rPr lang="de-DE" altLang="ko-KR" smtClean="0"/>
              <a:pPr/>
              <a:t>1</a:t>
            </a:fld>
            <a:endParaRPr lang="de-DE" altLang="ko-KR" smtClean="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52863" y="9434513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B0AF0DA0-CB16-40F2-8104-40EBADD5A2E9}" type="slidenum">
              <a:rPr lang="en-GB" altLang="ko-KR" sz="1300">
                <a:ea typeface="굴림" charset="-127"/>
              </a:rPr>
              <a:pPr algn="r" defTabSz="947738"/>
              <a:t>1</a:t>
            </a:fld>
            <a:endParaRPr lang="en-GB" altLang="ko-KR" sz="1300">
              <a:ea typeface="굴림" charset="-127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F99E0-670A-4A99-9828-8EFA3C5E5968}" type="slidenum">
              <a:rPr lang="de-DE" altLang="ko-KR" smtClean="0"/>
              <a:pPr/>
              <a:t>10</a:t>
            </a:fld>
            <a:endParaRPr lang="de-DE" altLang="ko-K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HTML5 </a:t>
            </a:r>
            <a:r>
              <a:rPr lang="ko-KR" altLang="en-US" smtClean="0"/>
              <a:t>기반 객체간 관계 가시화 시스템 구현 예로 </a:t>
            </a:r>
            <a:r>
              <a:rPr lang="en-US" altLang="ko-KR" smtClean="0"/>
              <a:t>“</a:t>
            </a:r>
            <a:r>
              <a:rPr lang="ko-KR" altLang="en-US" smtClean="0"/>
              <a:t>역사객체의 시변화 추출을 활용한 </a:t>
            </a:r>
            <a:r>
              <a:rPr lang="en-US" altLang="ko-KR" smtClean="0"/>
              <a:t>Period Query </a:t>
            </a:r>
            <a:r>
              <a:rPr lang="ko-KR" altLang="en-US" smtClean="0"/>
              <a:t>기반의 역사정보검색 시스템</a:t>
            </a:r>
            <a:r>
              <a:rPr lang="en-US" altLang="ko-KR" smtClean="0"/>
              <a:t>” </a:t>
            </a:r>
            <a:r>
              <a:rPr lang="ko-KR" altLang="en-US" smtClean="0"/>
              <a:t>논문의 시스템을 </a:t>
            </a:r>
            <a:r>
              <a:rPr lang="en-US" altLang="ko-KR" smtClean="0"/>
              <a:t>Graph </a:t>
            </a:r>
            <a:r>
              <a:rPr lang="ko-KR" altLang="en-US" smtClean="0"/>
              <a:t>표현 라이브러리를 사용하여 구현하였습니다</a:t>
            </a:r>
            <a:r>
              <a:rPr lang="en-US" altLang="ko-KR" smtClean="0"/>
              <a:t>.</a:t>
            </a:r>
            <a:r>
              <a:rPr lang="ko-KR" altLang="en-US" smtClean="0"/>
              <a:t>  데모 동영상을 보여드리겠습니다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noProof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04788-3C7E-49B4-A9EC-CE9B309F05E8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latinLnBrk="1" hangingPunct="1">
              <a:spcBef>
                <a:spcPct val="0"/>
              </a:spcBef>
            </a:pPr>
            <a:r>
              <a:rPr lang="ko-KR" altLang="en-US" smtClean="0"/>
              <a:t>가운데 그림과 같이 </a:t>
            </a:r>
            <a:r>
              <a:rPr lang="en-US" altLang="ko-KR" smtClean="0"/>
              <a:t>Graph </a:t>
            </a:r>
            <a:r>
              <a:rPr lang="ko-KR" altLang="en-US" smtClean="0"/>
              <a:t>형태로 객체간 관계를 나타낸 것을 </a:t>
            </a:r>
            <a:r>
              <a:rPr lang="en-US" altLang="ko-KR" smtClean="0"/>
              <a:t>Web Page </a:t>
            </a:r>
            <a:r>
              <a:rPr lang="ko-KR" altLang="en-US" smtClean="0"/>
              <a:t>형태로 </a:t>
            </a:r>
            <a:r>
              <a:rPr lang="en-US" altLang="ko-KR" smtClean="0"/>
              <a:t>Web</a:t>
            </a:r>
            <a:r>
              <a:rPr lang="ko-KR" altLang="en-US" smtClean="0"/>
              <a:t>에 표시하면 </a:t>
            </a:r>
            <a:r>
              <a:rPr lang="en-US" altLang="ko-KR" smtClean="0"/>
              <a:t>OS, </a:t>
            </a:r>
            <a:r>
              <a:rPr lang="ko-KR" altLang="en-US" smtClean="0"/>
              <a:t>장치</a:t>
            </a:r>
            <a:r>
              <a:rPr lang="en-US" altLang="ko-KR" smtClean="0"/>
              <a:t>, </a:t>
            </a:r>
            <a:r>
              <a:rPr lang="ko-KR" altLang="en-US" smtClean="0"/>
              <a:t>디바이스에 관계 없이 </a:t>
            </a:r>
            <a:r>
              <a:rPr lang="en-US" altLang="ko-KR" smtClean="0"/>
              <a:t>Web</a:t>
            </a:r>
            <a:r>
              <a:rPr lang="ko-KR" altLang="en-US" smtClean="0"/>
              <a:t>을 통해 </a:t>
            </a:r>
            <a:r>
              <a:rPr lang="en-US" altLang="ko-KR" smtClean="0"/>
              <a:t>Web Browser</a:t>
            </a:r>
            <a:r>
              <a:rPr lang="ko-KR" altLang="en-US" smtClean="0"/>
              <a:t>로 접근이 가능하기 때문에 </a:t>
            </a:r>
            <a:r>
              <a:rPr lang="en-US" altLang="ko-KR" smtClean="0"/>
              <a:t>Web </a:t>
            </a:r>
            <a:r>
              <a:rPr lang="ko-KR" altLang="en-US" smtClean="0"/>
              <a:t>기반의 객체간 관계 가시화 시스템을 제작하게 되었습니다</a:t>
            </a:r>
            <a:r>
              <a:rPr lang="en-US" altLang="ko-KR" smtClean="0"/>
              <a:t>.</a:t>
            </a:r>
          </a:p>
          <a:p>
            <a:pPr eaLnBrk="1" latinLnBrk="1" hangingPunct="1">
              <a:spcBef>
                <a:spcPct val="0"/>
              </a:spcBef>
            </a:pPr>
            <a:endParaRPr lang="en-US" altLang="ko-KR" smtClean="0"/>
          </a:p>
          <a:p>
            <a:pPr eaLnBrk="1" latinLnBrk="1" hangingPunct="1">
              <a:spcBef>
                <a:spcPct val="0"/>
              </a:spcBef>
            </a:pPr>
            <a:r>
              <a:rPr lang="en-US" altLang="ko-KR" smtClean="0"/>
              <a:t>※ Web : </a:t>
            </a:r>
            <a:r>
              <a:rPr lang="ko-KR" altLang="en-US" smtClean="0"/>
              <a:t>인터넷 상에서 쉽게 정보를 찾을 수 있도록 고안된 세계적인 인터넷 망으로</a:t>
            </a:r>
            <a:r>
              <a:rPr lang="en-US" altLang="ko-KR" smtClean="0"/>
              <a:t>, HTTP </a:t>
            </a:r>
            <a:r>
              <a:rPr lang="ko-KR" altLang="en-US" smtClean="0"/>
              <a:t>프로토콜을 사용하여 데이터 전송</a:t>
            </a:r>
            <a:endParaRPr lang="en-US" altLang="ko-KR" smtClean="0"/>
          </a:p>
          <a:p>
            <a:pPr eaLnBrk="1" latinLnBrk="1" hangingPunct="1">
              <a:spcBef>
                <a:spcPct val="0"/>
              </a:spcBef>
            </a:pPr>
            <a:r>
              <a:rPr lang="en-US" altLang="ko-KR" smtClean="0"/>
              <a:t>※ </a:t>
            </a:r>
            <a:r>
              <a:rPr lang="ko-KR" altLang="en-US" smtClean="0"/>
              <a:t>표시 </a:t>
            </a:r>
            <a:r>
              <a:rPr lang="en-US" altLang="ko-KR" smtClean="0"/>
              <a:t>: </a:t>
            </a:r>
            <a:r>
              <a:rPr lang="ko-KR" altLang="en-US" smtClean="0"/>
              <a:t>겉으로 드러내 보임</a:t>
            </a:r>
            <a:endParaRPr lang="en-US" altLang="ko-KR" smtClean="0"/>
          </a:p>
          <a:p>
            <a:r>
              <a:rPr lang="en-US" altLang="ko-KR" smtClean="0"/>
              <a:t>※ </a:t>
            </a:r>
            <a:r>
              <a:rPr lang="ko-KR" altLang="en-US" smtClean="0"/>
              <a:t>인터넷 </a:t>
            </a:r>
            <a:r>
              <a:rPr lang="en-US" altLang="ko-KR" smtClean="0"/>
              <a:t>: </a:t>
            </a:r>
            <a:r>
              <a:rPr lang="ko-KR" altLang="en-US" smtClean="0"/>
              <a:t>전세계를 망라하는 거대한 규모의 통신망</a:t>
            </a:r>
            <a:endParaRPr lang="en-US" altLang="ko-KR" smtClean="0"/>
          </a:p>
          <a:p>
            <a:pPr eaLnBrk="1" latinLnBrk="1" hangingPunct="1">
              <a:spcBef>
                <a:spcPct val="0"/>
              </a:spcBef>
            </a:pPr>
            <a:r>
              <a:rPr lang="en-US" altLang="ko-KR" smtClean="0"/>
              <a:t>※ </a:t>
            </a:r>
            <a:r>
              <a:rPr lang="ko-KR" altLang="en-US" smtClean="0"/>
              <a:t>프로그램</a:t>
            </a:r>
            <a:r>
              <a:rPr lang="en-US" altLang="ko-KR" smtClean="0"/>
              <a:t>(program) : </a:t>
            </a:r>
            <a:r>
              <a:rPr lang="ko-KR" altLang="en-US" smtClean="0"/>
              <a:t>컴퓨터를 실행시키기 위해 차례대로 작성된 명령어 모음 </a:t>
            </a:r>
            <a:r>
              <a:rPr lang="en-US" altLang="ko-KR" smtClean="0"/>
              <a:t>(</a:t>
            </a:r>
            <a:r>
              <a:rPr lang="ko-KR" altLang="en-US" smtClean="0"/>
              <a:t>출처 </a:t>
            </a:r>
            <a:r>
              <a:rPr lang="en-US" altLang="ko-KR" smtClean="0"/>
              <a:t>: </a:t>
            </a:r>
            <a:r>
              <a:rPr lang="ko-KR" altLang="en-US" smtClean="0"/>
              <a:t>두산백과</a:t>
            </a:r>
            <a:r>
              <a:rPr lang="en-US" altLang="ko-KR" smtClean="0"/>
              <a:t>)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mtClean="0"/>
              <a:t>※ </a:t>
            </a:r>
            <a:r>
              <a:rPr lang="ko-KR" altLang="en-US" smtClean="0"/>
              <a:t>정보 </a:t>
            </a:r>
            <a:r>
              <a:rPr lang="en-US" altLang="ko-KR" smtClean="0"/>
              <a:t>: </a:t>
            </a:r>
            <a:r>
              <a:rPr lang="ko-KR" altLang="en-US" smtClean="0"/>
              <a:t>받는 사람에게 의미를 갖는 데이터</a:t>
            </a:r>
          </a:p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0D25B-38D4-4CD5-B20B-379AADDCD336}" type="slidenum">
              <a:rPr lang="de-DE" altLang="ko-KR" smtClean="0"/>
              <a:pPr/>
              <a:t>3</a:t>
            </a:fld>
            <a:endParaRPr lang="de-DE" altLang="ko-K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r>
              <a:rPr lang="ko-KR" altLang="en-US" smtClean="0"/>
              <a:t>설계 목표는 </a:t>
            </a:r>
            <a:r>
              <a:rPr lang="en-US" altLang="ko-KR" smtClean="0"/>
              <a:t>Web </a:t>
            </a:r>
            <a:r>
              <a:rPr lang="ko-KR" altLang="en-US" smtClean="0"/>
              <a:t>기반 객체간 관계 가시화 시스템의 제작입니다</a:t>
            </a:r>
            <a:r>
              <a:rPr lang="en-US" altLang="ko-KR" smtClean="0"/>
              <a:t>. </a:t>
            </a:r>
            <a:r>
              <a:rPr lang="ko-KR" altLang="en-US" smtClean="0"/>
              <a:t>객체간</a:t>
            </a:r>
            <a:r>
              <a:rPr lang="en-US" altLang="ko-KR" smtClean="0"/>
              <a:t> </a:t>
            </a:r>
            <a:r>
              <a:rPr lang="ko-KR" altLang="en-US" smtClean="0"/>
              <a:t>관계 가시화를 위해서 </a:t>
            </a:r>
            <a:r>
              <a:rPr lang="en-US" altLang="ko-KR" smtClean="0"/>
              <a:t>Graph</a:t>
            </a:r>
            <a:r>
              <a:rPr lang="ko-KR" altLang="en-US" smtClean="0"/>
              <a:t>를 사용하였는데 객체간 관계를 그림으로 나타낼 주로 사용하는 </a:t>
            </a:r>
            <a:r>
              <a:rPr lang="en-US" altLang="ko-KR" smtClean="0"/>
              <a:t>Directed Graph</a:t>
            </a:r>
            <a:r>
              <a:rPr lang="ko-KR" altLang="en-US" smtClean="0"/>
              <a:t>를 사용하였습니다</a:t>
            </a:r>
            <a:r>
              <a:rPr lang="en-US" altLang="ko-KR" smtClean="0"/>
              <a:t>.</a:t>
            </a:r>
            <a:endParaRPr lang="en-US" altLang="ko-KR" noProof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3385C-8C47-4903-92F0-C20B1156C341}" type="slidenum">
              <a:rPr lang="de-DE" altLang="ko-KR" smtClean="0"/>
              <a:pPr/>
              <a:t>4</a:t>
            </a:fld>
            <a:endParaRPr lang="de-DE" altLang="ko-K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r>
              <a:rPr lang="ko-KR" altLang="en-US" smtClean="0"/>
              <a:t>객체간 관계 가시화 시스템을 </a:t>
            </a:r>
            <a:r>
              <a:rPr lang="en-US" altLang="ko-KR" smtClean="0"/>
              <a:t>Web </a:t>
            </a:r>
            <a:r>
              <a:rPr lang="ko-KR" altLang="en-US" smtClean="0"/>
              <a:t>기반으로 제작하기 위해 </a:t>
            </a:r>
            <a:r>
              <a:rPr lang="en-US" altLang="ko-KR" smtClean="0"/>
              <a:t>HTML5</a:t>
            </a:r>
            <a:r>
              <a:rPr lang="ko-KR" altLang="en-US" smtClean="0"/>
              <a:t>를 활용하였는데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HTML5</a:t>
            </a:r>
            <a:r>
              <a:rPr lang="ko-KR" altLang="en-US" smtClean="0"/>
              <a:t>는 </a:t>
            </a:r>
            <a:r>
              <a:rPr lang="en-US" altLang="ko-KR" smtClean="0"/>
              <a:t>HTML</a:t>
            </a:r>
            <a:r>
              <a:rPr lang="ko-KR" altLang="en-US" smtClean="0"/>
              <a:t>의 차기 웹 표준으로 현재 표준화 과정을 진행 중인 기술입니다</a:t>
            </a:r>
            <a:r>
              <a:rPr lang="en-US" altLang="ko-KR" smtClean="0"/>
              <a:t>. HTML5</a:t>
            </a:r>
            <a:r>
              <a:rPr lang="ko-KR" altLang="en-US" smtClean="0"/>
              <a:t>에서는 그래픽 및 멀티미디어 지원이 강화되어 </a:t>
            </a:r>
            <a:r>
              <a:rPr lang="en-US" altLang="ko-KR" smtClean="0"/>
              <a:t>canvas, video, audio </a:t>
            </a:r>
            <a:r>
              <a:rPr lang="ko-KR" altLang="en-US" smtClean="0"/>
              <a:t>등의 태그가 추가되고 </a:t>
            </a:r>
            <a:r>
              <a:rPr lang="en-US" altLang="ko-KR" smtClean="0"/>
              <a:t>SVG</a:t>
            </a:r>
            <a:r>
              <a:rPr lang="ko-KR" altLang="en-US" smtClean="0"/>
              <a:t>를 관련 기술로 포함하게 되었습니다</a:t>
            </a:r>
            <a:r>
              <a:rPr lang="en-US" altLang="ko-KR" smtClean="0"/>
              <a:t>. </a:t>
            </a:r>
            <a:r>
              <a:rPr lang="ko-KR" altLang="en-US" smtClean="0"/>
              <a:t>또한 </a:t>
            </a:r>
            <a:r>
              <a:rPr lang="en-US" altLang="ko-KR" smtClean="0"/>
              <a:t>HTML5</a:t>
            </a:r>
            <a:r>
              <a:rPr lang="ko-KR" altLang="en-US" smtClean="0"/>
              <a:t>를 사용하면 </a:t>
            </a:r>
            <a:r>
              <a:rPr lang="en-US" altLang="ko-KR" smtClean="0"/>
              <a:t>OS, </a:t>
            </a:r>
            <a:r>
              <a:rPr lang="ko-KR" altLang="en-US" smtClean="0"/>
              <a:t>장치</a:t>
            </a:r>
            <a:r>
              <a:rPr lang="en-US" altLang="ko-KR" smtClean="0"/>
              <a:t>, </a:t>
            </a:r>
            <a:r>
              <a:rPr lang="ko-KR" altLang="en-US" smtClean="0"/>
              <a:t>브라우저에 관계 없이 동작하는 웹 애플리케이션 제작이 가능한데 이때 웹 애플리케이션이란 웹 페이지가 하나의 애플리케이션처럼 동작하는 것을 의미하고 현재 </a:t>
            </a:r>
            <a:r>
              <a:rPr lang="en-US" altLang="ko-KR" smtClean="0"/>
              <a:t>Web Mail, Web Game </a:t>
            </a:r>
            <a:r>
              <a:rPr lang="ko-KR" altLang="en-US" smtClean="0"/>
              <a:t>등 다양한 종류의 웹 애플리케이션이 사용되고 있습니다</a:t>
            </a:r>
            <a:r>
              <a:rPr lang="en-US" altLang="ko-KR" smtClean="0"/>
              <a:t>.</a:t>
            </a:r>
            <a:r>
              <a:rPr lang="ko-KR" altLang="en-US" smtClean="0"/>
              <a:t> 웹 애플리케이션은 </a:t>
            </a:r>
            <a:r>
              <a:rPr lang="en-US" altLang="ko-KR" smtClean="0"/>
              <a:t>HTML5</a:t>
            </a:r>
            <a:r>
              <a:rPr lang="ko-KR" altLang="en-US" smtClean="0"/>
              <a:t>와 자바스크립트</a:t>
            </a:r>
            <a:r>
              <a:rPr lang="en-US" altLang="ko-KR" smtClean="0"/>
              <a:t>, DOM, CSS3, JSP </a:t>
            </a:r>
            <a:r>
              <a:rPr lang="ko-KR" altLang="en-US" smtClean="0"/>
              <a:t>등의 기술로 만들수 있는데</a:t>
            </a:r>
            <a:r>
              <a:rPr lang="en-US" altLang="ko-KR" smtClean="0"/>
              <a:t>, HTML5</a:t>
            </a:r>
            <a:r>
              <a:rPr lang="ko-KR" altLang="en-US" smtClean="0"/>
              <a:t>를 활용하여 객체간 관계 가시화 시스템을 </a:t>
            </a:r>
            <a:r>
              <a:rPr lang="en-US" altLang="ko-KR" smtClean="0"/>
              <a:t>OS, </a:t>
            </a:r>
            <a:r>
              <a:rPr lang="ko-KR" altLang="en-US" smtClean="0"/>
              <a:t>장치</a:t>
            </a:r>
            <a:r>
              <a:rPr lang="en-US" altLang="ko-KR" smtClean="0"/>
              <a:t>, </a:t>
            </a:r>
            <a:r>
              <a:rPr lang="ko-KR" altLang="en-US" smtClean="0"/>
              <a:t>브라우저에 관계 없이 동작하는 웹</a:t>
            </a:r>
            <a:r>
              <a:rPr lang="en-US" altLang="ko-KR" smtClean="0"/>
              <a:t> </a:t>
            </a:r>
            <a:r>
              <a:rPr lang="ko-KR" altLang="en-US" smtClean="0"/>
              <a:t>애플리케이션으로 만들고자 하였습니다</a:t>
            </a:r>
            <a:r>
              <a:rPr lang="en-US" altLang="ko-KR" smtClean="0"/>
              <a:t>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731F8-6728-4361-A578-1B8AEA01F019}" type="slidenum">
              <a:rPr lang="de-DE" altLang="ko-KR" smtClean="0"/>
              <a:pPr/>
              <a:t>5</a:t>
            </a:fld>
            <a:endParaRPr lang="de-DE" altLang="ko-K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r>
              <a:rPr lang="ko-KR" altLang="en-US" smtClean="0"/>
              <a:t>객체간 관계를 모니터 상에 가시화하는 방법으로는 </a:t>
            </a:r>
            <a:r>
              <a:rPr lang="en-US" altLang="ko-KR" smtClean="0"/>
              <a:t>Computer Graphics</a:t>
            </a:r>
            <a:r>
              <a:rPr lang="ko-KR" altLang="en-US" smtClean="0"/>
              <a:t>를 사용하였는데 </a:t>
            </a:r>
            <a:r>
              <a:rPr lang="en-US" altLang="ko-KR" smtClean="0"/>
              <a:t>Computer Graphics</a:t>
            </a:r>
            <a:r>
              <a:rPr lang="ko-KR" altLang="en-US" smtClean="0"/>
              <a:t>란 컴퓨터를 사용하여 그래픽을 생성하는 기술을 말합니다</a:t>
            </a:r>
            <a:r>
              <a:rPr lang="en-US" altLang="ko-KR" smtClean="0"/>
              <a:t>. Flash, JAVA Applet, WebGL, SVG </a:t>
            </a:r>
            <a:r>
              <a:rPr lang="ko-KR" altLang="en-US" smtClean="0"/>
              <a:t>등 다양한 기술이 존재하는데 이런 기술로 생성한 그래픽은 </a:t>
            </a:r>
            <a:r>
              <a:rPr lang="en-US" altLang="ko-KR" smtClean="0"/>
              <a:t>Viewer</a:t>
            </a:r>
            <a:r>
              <a:rPr lang="ko-KR" altLang="en-US" smtClean="0"/>
              <a:t>를 통해 모니터 화면에 표시됩니다</a:t>
            </a:r>
            <a:r>
              <a:rPr lang="en-US" altLang="ko-KR" smtClean="0"/>
              <a:t>. </a:t>
            </a:r>
            <a:r>
              <a:rPr lang="ko-KR" altLang="en-US" smtClean="0"/>
              <a:t>이 중 </a:t>
            </a:r>
            <a:r>
              <a:rPr lang="en-US" altLang="ko-KR" smtClean="0"/>
              <a:t>SVG</a:t>
            </a:r>
            <a:r>
              <a:rPr lang="ko-KR" altLang="en-US" smtClean="0"/>
              <a:t>는 </a:t>
            </a:r>
            <a:r>
              <a:rPr lang="en-US" altLang="ko-KR" smtClean="0"/>
              <a:t>HTML5</a:t>
            </a:r>
            <a:r>
              <a:rPr lang="ko-KR" altLang="en-US" smtClean="0"/>
              <a:t>에 포함된 기술이기 때문에 </a:t>
            </a:r>
            <a:r>
              <a:rPr lang="en-US" altLang="ko-KR" smtClean="0"/>
              <a:t>HTML5</a:t>
            </a:r>
            <a:r>
              <a:rPr lang="ko-KR" altLang="en-US" smtClean="0"/>
              <a:t>를 지원하는 </a:t>
            </a:r>
            <a:r>
              <a:rPr lang="en-US" altLang="ko-KR" smtClean="0"/>
              <a:t>Web Browser</a:t>
            </a:r>
            <a:r>
              <a:rPr lang="ko-KR" altLang="en-US" smtClean="0"/>
              <a:t> 자체를 </a:t>
            </a:r>
            <a:r>
              <a:rPr lang="en-US" altLang="ko-KR" smtClean="0"/>
              <a:t>Viewer</a:t>
            </a:r>
            <a:r>
              <a:rPr lang="ko-KR" altLang="en-US" smtClean="0"/>
              <a:t>로 사용하므로 </a:t>
            </a:r>
            <a:r>
              <a:rPr lang="en-US" altLang="ko-KR" smtClean="0"/>
              <a:t>SVG </a:t>
            </a:r>
            <a:r>
              <a:rPr lang="ko-KR" altLang="en-US" smtClean="0"/>
              <a:t>기술을 사용하게 되었습니다</a:t>
            </a:r>
            <a:r>
              <a:rPr lang="en-US" altLang="ko-KR" smtClean="0"/>
              <a:t>. SVG</a:t>
            </a:r>
            <a:r>
              <a:rPr lang="ko-KR" altLang="en-US" smtClean="0"/>
              <a:t>는 </a:t>
            </a:r>
            <a:r>
              <a:rPr lang="en-US" altLang="ko-KR" smtClean="0"/>
              <a:t>XML </a:t>
            </a:r>
            <a:r>
              <a:rPr lang="ko-KR" altLang="en-US" smtClean="0"/>
              <a:t>기반 </a:t>
            </a:r>
            <a:r>
              <a:rPr lang="en-US" altLang="ko-KR" smtClean="0"/>
              <a:t>2</a:t>
            </a:r>
            <a:r>
              <a:rPr lang="ko-KR" altLang="en-US" smtClean="0"/>
              <a:t>차원 </a:t>
            </a:r>
            <a:r>
              <a:rPr lang="en-US" altLang="ko-KR" smtClean="0"/>
              <a:t>Vector </a:t>
            </a:r>
            <a:r>
              <a:rPr lang="ko-KR" altLang="en-US" smtClean="0"/>
              <a:t>그래픽 표준 기술로 </a:t>
            </a:r>
            <a:r>
              <a:rPr lang="en-US" altLang="ko-KR" smtClean="0"/>
              <a:t>Web </a:t>
            </a:r>
            <a:r>
              <a:rPr lang="ko-KR" altLang="en-US" smtClean="0"/>
              <a:t>상에서 구조화된 </a:t>
            </a:r>
            <a:r>
              <a:rPr lang="en-US" altLang="ko-KR" smtClean="0"/>
              <a:t>Vector </a:t>
            </a:r>
            <a:r>
              <a:rPr lang="ko-KR" altLang="en-US" smtClean="0"/>
              <a:t>그래픽을 제공하고 사용자의 키보드 조작이나 마우스 조작 같은 다양한 이벤트 처리가 가능합니다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7CD57-0F7F-4288-9FE9-679A7497FB99}" type="slidenum">
              <a:rPr lang="de-DE" altLang="ko-KR" smtClean="0"/>
              <a:pPr/>
              <a:t>6</a:t>
            </a:fld>
            <a:endParaRPr lang="de-DE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HTML5 </a:t>
            </a:r>
            <a:r>
              <a:rPr lang="ko-KR" altLang="en-US" smtClean="0"/>
              <a:t>기반 객체간 관계 가시화 시스템의 전체 구성은 다음 그림과 같습니다</a:t>
            </a:r>
            <a:r>
              <a:rPr lang="en-US" altLang="ko-KR" smtClean="0"/>
              <a:t>. HTML5</a:t>
            </a:r>
            <a:r>
              <a:rPr lang="ko-KR" altLang="en-US" smtClean="0"/>
              <a:t>와 </a:t>
            </a:r>
            <a:r>
              <a:rPr lang="en-US" altLang="ko-KR" smtClean="0"/>
              <a:t>JavaScript</a:t>
            </a:r>
            <a:r>
              <a:rPr lang="ko-KR" altLang="en-US" smtClean="0"/>
              <a:t>를 사용하고</a:t>
            </a:r>
            <a:r>
              <a:rPr lang="en-US" altLang="ko-KR" smtClean="0"/>
              <a:t>, </a:t>
            </a:r>
            <a:r>
              <a:rPr lang="ko-KR" altLang="en-US" smtClean="0"/>
              <a:t>서버에서 </a:t>
            </a:r>
            <a:r>
              <a:rPr lang="en-US" altLang="ko-KR" smtClean="0"/>
              <a:t>MySQL DB</a:t>
            </a:r>
            <a:r>
              <a:rPr lang="ko-KR" altLang="en-US" smtClean="0"/>
              <a:t>의 데이터를 읽어와서 </a:t>
            </a:r>
            <a:r>
              <a:rPr lang="en-US" altLang="ko-KR" smtClean="0"/>
              <a:t>HTML5 </a:t>
            </a:r>
            <a:r>
              <a:rPr lang="ko-KR" altLang="en-US" smtClean="0"/>
              <a:t>형식으로 클라이언트로 보내주면 클라이언트에서는</a:t>
            </a:r>
            <a:r>
              <a:rPr lang="en-US" altLang="ko-KR" smtClean="0"/>
              <a:t> Web Browser</a:t>
            </a:r>
            <a:r>
              <a:rPr lang="ko-KR" altLang="en-US" smtClean="0"/>
              <a:t>로 데이터를 표시해주게 됩니다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</a:p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2B8D4-F7AB-4A14-8BCE-4E2B0E7CD6BB}" type="slidenum">
              <a:rPr lang="de-DE" altLang="ko-KR" smtClean="0"/>
              <a:pPr/>
              <a:t>7</a:t>
            </a:fld>
            <a:endParaRPr lang="de-DE" altLang="ko-K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r>
              <a:rPr lang="en-US" altLang="ko-KR" smtClean="0"/>
              <a:t>HTML5</a:t>
            </a:r>
            <a:r>
              <a:rPr lang="ko-KR" altLang="en-US" smtClean="0"/>
              <a:t>를 활용하여 객체간 관계 가시화 시스템을 구현하는 방법을 구상하던 중 자바스크립트 기반</a:t>
            </a:r>
            <a:r>
              <a:rPr lang="en-US" altLang="ko-KR" smtClean="0"/>
              <a:t> </a:t>
            </a:r>
            <a:r>
              <a:rPr lang="ko-KR" altLang="en-US" smtClean="0"/>
              <a:t>오픈 소스 라이브러리인 </a:t>
            </a:r>
            <a:r>
              <a:rPr lang="en-US" altLang="ko-KR" smtClean="0"/>
              <a:t>d3.js</a:t>
            </a:r>
            <a:r>
              <a:rPr lang="ko-KR" altLang="en-US" smtClean="0"/>
              <a:t>를 찾게 되었습니다</a:t>
            </a:r>
            <a:r>
              <a:rPr lang="en-US" altLang="ko-KR" smtClean="0"/>
              <a:t>. d3.js</a:t>
            </a:r>
            <a:r>
              <a:rPr lang="ko-KR" altLang="en-US" smtClean="0"/>
              <a:t>는 </a:t>
            </a:r>
            <a:r>
              <a:rPr lang="en-US" altLang="ko-KR" smtClean="0"/>
              <a:t>SVG</a:t>
            </a:r>
            <a:r>
              <a:rPr lang="ko-KR" altLang="en-US" smtClean="0"/>
              <a:t>를 이용하여 데이터를 표현해주기 때문에 </a:t>
            </a:r>
            <a:r>
              <a:rPr lang="en-US" altLang="ko-KR" smtClean="0"/>
              <a:t>HTML5</a:t>
            </a:r>
            <a:r>
              <a:rPr lang="ko-KR" altLang="en-US" smtClean="0"/>
              <a:t>에서 추가 선언 없이 바로 사용 할 수 있습니다</a:t>
            </a:r>
            <a:r>
              <a:rPr lang="en-US" altLang="ko-KR" smtClean="0"/>
              <a:t>. d3.js</a:t>
            </a:r>
            <a:r>
              <a:rPr lang="ko-KR" altLang="en-US" smtClean="0"/>
              <a:t>를 이용하면 </a:t>
            </a:r>
            <a:r>
              <a:rPr lang="en-US" altLang="ko-KR" smtClean="0"/>
              <a:t>Vertex</a:t>
            </a:r>
            <a:r>
              <a:rPr lang="ko-KR" altLang="en-US" smtClean="0"/>
              <a:t>와 </a:t>
            </a:r>
            <a:r>
              <a:rPr lang="en-US" altLang="ko-KR" smtClean="0"/>
              <a:t>Edge</a:t>
            </a:r>
            <a:r>
              <a:rPr lang="ko-KR" altLang="en-US" smtClean="0"/>
              <a:t>의 기본적인 형태는 구현 가능하지만 데이터를 </a:t>
            </a:r>
            <a:r>
              <a:rPr lang="en-US" altLang="ko-KR" smtClean="0"/>
              <a:t>DB</a:t>
            </a:r>
            <a:r>
              <a:rPr lang="ko-KR" altLang="en-US" smtClean="0"/>
              <a:t>에서 읽어오는 기능이 없어 </a:t>
            </a:r>
            <a:r>
              <a:rPr lang="en-US" altLang="ko-KR" smtClean="0"/>
              <a:t>Graph</a:t>
            </a:r>
            <a:r>
              <a:rPr lang="ko-KR" altLang="en-US" smtClean="0"/>
              <a:t> 데이터를 일일이 입력해야 하기 때문에 데이터를 </a:t>
            </a:r>
            <a:r>
              <a:rPr lang="en-US" altLang="ko-KR" smtClean="0"/>
              <a:t>MySQL DB</a:t>
            </a:r>
            <a:r>
              <a:rPr lang="ko-KR" altLang="en-US" smtClean="0"/>
              <a:t>에서 읽어오기 위한 </a:t>
            </a:r>
            <a:r>
              <a:rPr lang="en-US" altLang="ko-KR" smtClean="0"/>
              <a:t>DB</a:t>
            </a:r>
            <a:r>
              <a:rPr lang="ko-KR" altLang="en-US" smtClean="0"/>
              <a:t> 연동 부분을 구현하였습니다</a:t>
            </a:r>
            <a:r>
              <a:rPr lang="en-US" altLang="ko-KR" smtClean="0"/>
              <a:t>. </a:t>
            </a:r>
            <a:r>
              <a:rPr lang="ko-KR" altLang="en-US" smtClean="0"/>
              <a:t>또한 </a:t>
            </a:r>
            <a:r>
              <a:rPr lang="en-US" altLang="ko-KR" smtClean="0"/>
              <a:t>Graph</a:t>
            </a:r>
            <a:r>
              <a:rPr lang="ko-KR" altLang="en-US" smtClean="0"/>
              <a:t>에 </a:t>
            </a:r>
            <a:r>
              <a:rPr lang="en-US" altLang="ko-KR" smtClean="0"/>
              <a:t>Vertex</a:t>
            </a:r>
            <a:r>
              <a:rPr lang="ko-KR" altLang="en-US" smtClean="0"/>
              <a:t>를 추가하거나 </a:t>
            </a:r>
            <a:r>
              <a:rPr lang="en-US" altLang="ko-KR" smtClean="0"/>
              <a:t>Edge</a:t>
            </a:r>
            <a:r>
              <a:rPr lang="ko-KR" altLang="en-US" smtClean="0"/>
              <a:t>를 추가하는 등의 </a:t>
            </a:r>
            <a:r>
              <a:rPr lang="en-US" altLang="ko-KR" smtClean="0"/>
              <a:t>Graph </a:t>
            </a:r>
            <a:r>
              <a:rPr lang="ko-KR" altLang="en-US" smtClean="0"/>
              <a:t>관련 기능들이 없기 때문에 </a:t>
            </a:r>
            <a:r>
              <a:rPr lang="en-US" altLang="ko-KR" smtClean="0"/>
              <a:t>Graph </a:t>
            </a:r>
            <a:r>
              <a:rPr lang="ko-KR" altLang="en-US" smtClean="0"/>
              <a:t>관련 기능들을 구현한 </a:t>
            </a:r>
            <a:r>
              <a:rPr lang="en-US" altLang="ko-KR" smtClean="0"/>
              <a:t>Graph </a:t>
            </a:r>
            <a:r>
              <a:rPr lang="ko-KR" altLang="en-US" smtClean="0"/>
              <a:t>표현 라이브러리를 제작하게 되었습니다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en-US" altLang="ko-KR" smtClean="0"/>
              <a:t>※ </a:t>
            </a:r>
            <a:r>
              <a:rPr lang="ko-KR" altLang="en-US" smtClean="0"/>
              <a:t>라이브러리 </a:t>
            </a:r>
            <a:r>
              <a:rPr lang="en-US" altLang="ko-KR" smtClean="0"/>
              <a:t>: </a:t>
            </a:r>
            <a:r>
              <a:rPr lang="ko-KR" altLang="en-US" smtClean="0"/>
              <a:t>컴퓨터 프로그램에서 자주 사용되는 부분 프로그램들을 모아 놓은 것</a:t>
            </a:r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55B32-A46A-473A-888B-C0DEECE41A29}" type="slidenum">
              <a:rPr lang="de-DE" altLang="ko-KR" smtClean="0"/>
              <a:pPr/>
              <a:t>8</a:t>
            </a:fld>
            <a:endParaRPr lang="de-DE" altLang="ko-K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Graph </a:t>
            </a:r>
            <a:r>
              <a:rPr lang="ko-KR" altLang="en-US" smtClean="0"/>
              <a:t>표현 라이브러리의 구성은 다음 그림과 같습니다</a:t>
            </a:r>
            <a:r>
              <a:rPr lang="en-US" altLang="ko-KR" smtClean="0"/>
              <a:t>. d3.js</a:t>
            </a:r>
            <a:r>
              <a:rPr lang="ko-KR" altLang="en-US" smtClean="0"/>
              <a:t>를 기반으로 </a:t>
            </a:r>
            <a:r>
              <a:rPr lang="en-US" altLang="ko-KR" smtClean="0"/>
              <a:t>Graph</a:t>
            </a:r>
            <a:r>
              <a:rPr lang="ko-KR" altLang="en-US" smtClean="0"/>
              <a:t> 표현 라이브러리인 </a:t>
            </a:r>
            <a:r>
              <a:rPr lang="en-US" altLang="ko-KR" smtClean="0"/>
              <a:t>gp.js </a:t>
            </a:r>
            <a:r>
              <a:rPr lang="ko-KR" altLang="en-US" smtClean="0"/>
              <a:t>파일을 만들었고</a:t>
            </a:r>
            <a:r>
              <a:rPr lang="en-US" altLang="ko-KR" smtClean="0"/>
              <a:t>, </a:t>
            </a:r>
            <a:r>
              <a:rPr lang="ko-KR" altLang="en-US" smtClean="0"/>
              <a:t>디자인 부분 구현을 위해 </a:t>
            </a:r>
            <a:r>
              <a:rPr lang="en-US" altLang="ko-KR" smtClean="0"/>
              <a:t>css3 </a:t>
            </a:r>
            <a:r>
              <a:rPr lang="ko-KR" altLang="en-US" smtClean="0"/>
              <a:t>형식의 </a:t>
            </a:r>
            <a:r>
              <a:rPr lang="en-US" altLang="ko-KR" smtClean="0"/>
              <a:t>gp.css </a:t>
            </a:r>
            <a:r>
              <a:rPr lang="ko-KR" altLang="en-US" smtClean="0"/>
              <a:t>파일을 만들었습니다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33FFA-0374-4249-B5F7-6AC7CDAE244B}" type="slidenum">
              <a:rPr lang="de-DE" altLang="ko-KR" smtClean="0"/>
              <a:pPr/>
              <a:t>9</a:t>
            </a:fld>
            <a:endParaRPr lang="de-DE" altLang="ko-K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26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r>
              <a:rPr lang="en-US" altLang="ko-KR" smtClean="0"/>
              <a:t>Graph </a:t>
            </a:r>
            <a:r>
              <a:rPr lang="ko-KR" altLang="en-US" smtClean="0"/>
              <a:t>표현 라이브러리의 </a:t>
            </a:r>
            <a:r>
              <a:rPr lang="en-US" altLang="ko-KR" smtClean="0"/>
              <a:t>API </a:t>
            </a:r>
            <a:r>
              <a:rPr lang="ko-KR" altLang="en-US" smtClean="0"/>
              <a:t>함수를</a:t>
            </a:r>
            <a:r>
              <a:rPr lang="en-US" altLang="ko-KR" smtClean="0"/>
              <a:t> </a:t>
            </a:r>
            <a:r>
              <a:rPr lang="ko-KR" altLang="en-US" smtClean="0"/>
              <a:t>제작하기 위해 </a:t>
            </a:r>
            <a:r>
              <a:rPr lang="en-US" altLang="ko-KR" smtClean="0"/>
              <a:t>Graph</a:t>
            </a:r>
            <a:r>
              <a:rPr lang="ko-KR" altLang="en-US" smtClean="0"/>
              <a:t>에서 필요한 기능들을 나열해보았는데 아래 그림과 같이 </a:t>
            </a:r>
            <a:r>
              <a:rPr lang="en-US" altLang="ko-KR" smtClean="0"/>
              <a:t>Graph </a:t>
            </a:r>
            <a:r>
              <a:rPr lang="ko-KR" altLang="en-US" smtClean="0"/>
              <a:t>초기화</a:t>
            </a:r>
            <a:r>
              <a:rPr lang="en-US" altLang="ko-KR" smtClean="0"/>
              <a:t>, Graph </a:t>
            </a:r>
            <a:r>
              <a:rPr lang="ko-KR" altLang="en-US" smtClean="0"/>
              <a:t>표현</a:t>
            </a:r>
            <a:r>
              <a:rPr lang="en-US" altLang="ko-KR" smtClean="0"/>
              <a:t>, Vertex, Edge </a:t>
            </a:r>
            <a:r>
              <a:rPr lang="ko-KR" altLang="en-US" smtClean="0"/>
              <a:t>관련 기능들 등 다양한 기능이 필요한데 이 기능들을 </a:t>
            </a:r>
            <a:r>
              <a:rPr lang="en-US" altLang="ko-KR" smtClean="0"/>
              <a:t>API </a:t>
            </a:r>
            <a:r>
              <a:rPr lang="ko-KR" altLang="en-US" smtClean="0"/>
              <a:t>함수로 구현하여 총 </a:t>
            </a:r>
            <a:r>
              <a:rPr lang="en-US" altLang="ko-KR" smtClean="0"/>
              <a:t>10</a:t>
            </a:r>
            <a:r>
              <a:rPr lang="ko-KR" altLang="en-US" smtClean="0"/>
              <a:t>개의 </a:t>
            </a:r>
            <a:r>
              <a:rPr lang="en-US" altLang="ko-KR" smtClean="0"/>
              <a:t>API </a:t>
            </a:r>
            <a:r>
              <a:rPr lang="ko-KR" altLang="en-US" smtClean="0"/>
              <a:t>함수를 갖는 </a:t>
            </a:r>
            <a:r>
              <a:rPr lang="en-US" altLang="ko-KR" smtClean="0"/>
              <a:t>Graph </a:t>
            </a:r>
            <a:r>
              <a:rPr lang="ko-KR" altLang="en-US" smtClean="0"/>
              <a:t>표현 라이브러리를 제작하였습니다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sz="1000" noProof="1"/>
          </a:p>
        </p:txBody>
      </p:sp>
      <p:sp>
        <p:nvSpPr>
          <p:cNvPr id="3175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883025"/>
            <a:ext cx="7485063" cy="960438"/>
          </a:xfrm>
        </p:spPr>
        <p:txBody>
          <a:bodyPr anchor="t"/>
          <a:lstStyle>
            <a:lvl1pPr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175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5037138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 smtClean="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55B8CF82-F3E3-4C26-8C2C-ED23F40280F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14725048-0908-494E-8BFE-DA1FCAC7F351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19063"/>
            <a:ext cx="2130425" cy="5886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19063"/>
            <a:ext cx="6242050" cy="5886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88F5EBA2-E509-46D5-B75B-FB24B92AF8A2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FDCDFAB9-C9FE-4C76-88B6-DC5CDF519F35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8C9B71B8-8722-4F39-A5CD-42F4595630AD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1C8CFAB1-6BC8-4004-A2B4-66FC30D2A88C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C6CD351F-1314-46C2-9C9B-585DD28ADE75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6830FA05-52E8-47B0-9E06-0F1AAA45EF9B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42FB7FDE-20C6-4FA3-8DFC-831903A7235D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CF831E6C-1BD3-41E2-90B8-12A69A88DC7A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1DCB8E1C-790E-46F6-AAF9-5A399E8EFBE8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sz="1000" noProof="1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19063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CC37C6C2-1486-4B02-8C0A-8C3B5351BE35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die Formate des Vorlagentextes zu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ransition spd="med">
    <p:fade/>
  </p:transition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godong\Desktop\SW_Maestro\Demo_Historical%20Objects.wmv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1200" y="3951288"/>
            <a:ext cx="7485063" cy="960437"/>
          </a:xfrm>
        </p:spPr>
        <p:txBody>
          <a:bodyPr/>
          <a:lstStyle/>
          <a:p>
            <a:r>
              <a:rPr lang="en-US" altLang="ko-KR" noProof="1">
                <a:latin typeface="HY강B" pitchFamily="18" charset="-127"/>
                <a:ea typeface="HY강B" pitchFamily="18" charset="-127"/>
              </a:rPr>
              <a:t>HTML5 </a:t>
            </a:r>
            <a:r>
              <a:rPr lang="ko-KR" altLang="en-US" noProof="1">
                <a:latin typeface="HY강B" pitchFamily="18" charset="-127"/>
                <a:ea typeface="HY강B" pitchFamily="18" charset="-127"/>
              </a:rPr>
              <a:t>기반 객체간 관계 가시화 시스템</a:t>
            </a:r>
            <a:endParaRPr lang="ko-KR" altLang="ko-KR" noProof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03300" y="4905375"/>
            <a:ext cx="7510463" cy="800100"/>
          </a:xfrm>
        </p:spPr>
        <p:txBody>
          <a:bodyPr/>
          <a:lstStyle/>
          <a:p>
            <a:pPr algn="r">
              <a:lnSpc>
                <a:spcPct val="50000"/>
              </a:lnSpc>
            </a:pPr>
            <a:endParaRPr lang="ko-KR" altLang="ko-KR" sz="2500" b="1" noProof="1"/>
          </a:p>
          <a:p>
            <a:pPr algn="r">
              <a:lnSpc>
                <a:spcPct val="50000"/>
              </a:lnSpc>
            </a:pPr>
            <a:r>
              <a:rPr lang="ko-KR" altLang="en-US" sz="2500" noProof="1">
                <a:latin typeface="맑은 고딕" pitchFamily="50" charset="-127"/>
                <a:ea typeface="맑은 고딕" pitchFamily="50" charset="-127"/>
              </a:rPr>
              <a:t>한국항공대학교  고 동 현</a:t>
            </a:r>
            <a:endParaRPr lang="ko-KR" altLang="ko-KR" sz="2500" noProof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결과</a:t>
            </a:r>
            <a:endParaRPr lang="ko-KR" altLang="ko-KR" sz="3500" noProof="1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89050"/>
            <a:ext cx="8691562" cy="4240213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기반 객체간 관계 가시화 시스템 구현 예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ko-KR" altLang="en-US" sz="1800" noProof="1" smtClean="0">
                <a:latin typeface="맑은 고딕" pitchFamily="50" charset="-127"/>
                <a:ea typeface="맑은 고딕" pitchFamily="50" charset="-127"/>
              </a:rPr>
              <a:t>역사 객체간 관계 가시화 시스템</a:t>
            </a:r>
            <a:endParaRPr lang="en-US" altLang="ko-KR" sz="1800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Graph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표현 라이브러리를 활용하여 역사 객체간 관계 가시화 시스템 구현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sz="1200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sz="1000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Clr>
                <a:schemeClr val="tx2"/>
              </a:buClr>
              <a:buFontTx/>
              <a:buNone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ko-KR" altLang="ko-KR" b="0" noProof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36538" y="6532563"/>
            <a:ext cx="8534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/>
            <a:r>
              <a:rPr lang="en-US" altLang="ko-KR" sz="1000">
                <a:ea typeface="굴림" charset="-127"/>
              </a:rPr>
              <a:t>※</a:t>
            </a:r>
            <a:r>
              <a:rPr lang="ko-KR" altLang="en-US" sz="1000">
                <a:ea typeface="굴림" charset="-127"/>
              </a:rPr>
              <a:t> </a:t>
            </a:r>
            <a:r>
              <a:rPr lang="ko-KR" altLang="en-US" sz="1000" noProof="1">
                <a:latin typeface="맑은 고딕" pitchFamily="50" charset="-127"/>
                <a:ea typeface="맑은 고딕" pitchFamily="50" charset="-127"/>
              </a:rPr>
              <a:t>이준</a:t>
            </a:r>
            <a:r>
              <a:rPr lang="ko-KR" altLang="ko-KR" sz="1000" noProof="1">
                <a:latin typeface="맑은 고딕" pitchFamily="50" charset="-127"/>
                <a:ea typeface="맑은 고딕" pitchFamily="50" charset="-127"/>
              </a:rPr>
              <a:t>, “</a:t>
            </a:r>
            <a:r>
              <a:rPr lang="ko-KR" altLang="en-US" sz="1000" noProof="1">
                <a:latin typeface="맑은 고딕" pitchFamily="50" charset="-127"/>
                <a:ea typeface="맑은 고딕" pitchFamily="50" charset="-127"/>
              </a:rPr>
              <a:t>역사객체의 시변화 추출을 활용한 </a:t>
            </a:r>
            <a:r>
              <a:rPr lang="en-US" altLang="ko-KR" sz="1000" noProof="1">
                <a:latin typeface="맑은 고딕" pitchFamily="50" charset="-127"/>
                <a:ea typeface="맑은 고딕" pitchFamily="50" charset="-127"/>
              </a:rPr>
              <a:t>Period Query </a:t>
            </a:r>
            <a:r>
              <a:rPr lang="ko-KR" altLang="en-US" sz="1000" noProof="1">
                <a:latin typeface="맑은 고딕" pitchFamily="50" charset="-127"/>
                <a:ea typeface="맑은 고딕" pitchFamily="50" charset="-127"/>
              </a:rPr>
              <a:t>기반의 역사정보검색 시스템</a:t>
            </a:r>
            <a:r>
              <a:rPr lang="ko-KR" altLang="ko-KR" sz="1000" noProof="1">
                <a:latin typeface="맑은 고딕" pitchFamily="50" charset="-127"/>
                <a:ea typeface="맑은 고딕" pitchFamily="50" charset="-127"/>
              </a:rPr>
              <a:t>”. </a:t>
            </a:r>
            <a:r>
              <a:rPr lang="ko-KR" altLang="en-US" sz="1000" noProof="1">
                <a:latin typeface="맑은 고딕" pitchFamily="50" charset="-127"/>
                <a:ea typeface="맑은 고딕" pitchFamily="50" charset="-127"/>
              </a:rPr>
              <a:t>한국항공대학교 정보통신대학원 석사학위논문</a:t>
            </a:r>
            <a:r>
              <a:rPr lang="ko-KR" altLang="ko-KR" sz="1000" noProof="1">
                <a:latin typeface="맑은 고딕" pitchFamily="50" charset="-127"/>
                <a:ea typeface="맑은 고딕" pitchFamily="50" charset="-127"/>
              </a:rPr>
              <a:t>, 2011.</a:t>
            </a:r>
          </a:p>
        </p:txBody>
      </p:sp>
      <p:pic>
        <p:nvPicPr>
          <p:cNvPr id="7" name="Demo_Historical Object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506663"/>
            <a:ext cx="5357812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2354263" y="3927475"/>
            <a:ext cx="41767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000" b="1" i="1">
                <a:ea typeface="굴림" charset="-127"/>
              </a:rPr>
              <a:t>Demo </a:t>
            </a:r>
            <a:r>
              <a:rPr lang="ko-KR" altLang="en-US" sz="3000" b="1" i="1">
                <a:ea typeface="굴림" charset="-127"/>
              </a:rPr>
              <a:t>동영상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배경</a:t>
            </a:r>
            <a:endParaRPr lang="ko-KR" altLang="ko-KR" sz="3500" noProof="1" smtClean="0">
              <a:solidFill>
                <a:schemeClr val="tx1"/>
              </a:solidFill>
            </a:endParaRPr>
          </a:p>
        </p:txBody>
      </p:sp>
      <p:pic>
        <p:nvPicPr>
          <p:cNvPr id="13315" name="Picture 3" descr="C:\Users\godong\Desktop\dd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0738" y="2298700"/>
            <a:ext cx="2432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189663" y="2441575"/>
            <a:ext cx="1785937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  <p:grpSp>
        <p:nvGrpSpPr>
          <p:cNvPr id="13317" name="그룹 12"/>
          <p:cNvGrpSpPr>
            <a:grpSpLocks/>
          </p:cNvGrpSpPr>
          <p:nvPr/>
        </p:nvGrpSpPr>
        <p:grpSpPr bwMode="auto">
          <a:xfrm>
            <a:off x="546100" y="1798638"/>
            <a:ext cx="2714625" cy="3286125"/>
            <a:chOff x="595826" y="1500174"/>
            <a:chExt cx="3640091" cy="4286280"/>
          </a:xfrm>
        </p:grpSpPr>
        <p:pic>
          <p:nvPicPr>
            <p:cNvPr id="13391" name="Picture 2" descr="C:\Users\godong\AppData\Local\Microsoft\Windows\Temporary Internet Files\Content.IE5\OF1RX6ZU\MC900078768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5826" y="1500174"/>
              <a:ext cx="3640091" cy="428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92" name="TextBox 14"/>
            <p:cNvSpPr txBox="1">
              <a:spLocks noChangeArrowheads="1"/>
            </p:cNvSpPr>
            <p:nvPr/>
          </p:nvSpPr>
          <p:spPr bwMode="auto">
            <a:xfrm>
              <a:off x="1362161" y="2506516"/>
              <a:ext cx="2782835" cy="1984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철수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,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 영희 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–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연인</a:t>
              </a:r>
              <a:endParaRPr lang="en-US" altLang="ko-KR" sz="1200">
                <a:latin typeface="HY강B" pitchFamily="18" charset="-127"/>
                <a:ea typeface="HY강B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철수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,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대성 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–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친구</a:t>
              </a:r>
              <a:endParaRPr lang="en-US" altLang="ko-KR" sz="1200">
                <a:latin typeface="HY강B" pitchFamily="18" charset="-127"/>
                <a:ea typeface="HY강B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보라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,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대성 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–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연인</a:t>
              </a:r>
              <a:endParaRPr lang="en-US" altLang="ko-KR" sz="1200">
                <a:latin typeface="HY강B" pitchFamily="18" charset="-127"/>
                <a:ea typeface="HY강B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철수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,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서울 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–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거주지</a:t>
              </a:r>
              <a:endParaRPr lang="en-US" altLang="ko-KR" sz="1200">
                <a:latin typeface="HY강B" pitchFamily="18" charset="-127"/>
                <a:ea typeface="HY강B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영희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,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수원 </a:t>
              </a:r>
              <a:r>
                <a:rPr lang="en-US" altLang="ko-KR" sz="1200">
                  <a:latin typeface="HY강B" pitchFamily="18" charset="-127"/>
                  <a:ea typeface="HY강B" pitchFamily="18" charset="-127"/>
                </a:rPr>
                <a:t>– </a:t>
              </a:r>
              <a:r>
                <a:rPr lang="ko-KR" altLang="en-US" sz="1200">
                  <a:latin typeface="HY강B" pitchFamily="18" charset="-127"/>
                  <a:ea typeface="HY강B" pitchFamily="18" charset="-127"/>
                </a:rPr>
                <a:t>거주지</a:t>
              </a:r>
              <a:endParaRPr lang="en-US" altLang="ko-KR" sz="1200">
                <a:latin typeface="HY강B" pitchFamily="18" charset="-127"/>
                <a:ea typeface="HY강B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200">
                  <a:ea typeface="굴림" charset="-127"/>
                </a:rPr>
                <a:t>…</a:t>
              </a:r>
            </a:p>
          </p:txBody>
        </p:sp>
      </p:grpSp>
      <p:sp>
        <p:nvSpPr>
          <p:cNvPr id="16" name="오른쪽 화살표 15"/>
          <p:cNvSpPr/>
          <p:nvPr/>
        </p:nvSpPr>
        <p:spPr>
          <a:xfrm>
            <a:off x="3118476" y="3012754"/>
            <a:ext cx="428628" cy="571504"/>
          </a:xfrm>
          <a:prstGeom prst="right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  <p:grpSp>
        <p:nvGrpSpPr>
          <p:cNvPr id="13321" name="그룹 16"/>
          <p:cNvGrpSpPr>
            <a:grpSpLocks/>
          </p:cNvGrpSpPr>
          <p:nvPr/>
        </p:nvGrpSpPr>
        <p:grpSpPr bwMode="auto">
          <a:xfrm>
            <a:off x="260350" y="1298575"/>
            <a:ext cx="2500313" cy="928688"/>
            <a:chOff x="432678" y="1285860"/>
            <a:chExt cx="2643206" cy="928694"/>
          </a:xfrm>
        </p:grpSpPr>
        <p:sp>
          <p:nvSpPr>
            <p:cNvPr id="18" name="타원형 설명선 17"/>
            <p:cNvSpPr/>
            <p:nvPr/>
          </p:nvSpPr>
          <p:spPr>
            <a:xfrm>
              <a:off x="432678" y="1285860"/>
              <a:ext cx="2643206" cy="928694"/>
            </a:xfrm>
            <a:prstGeom prst="wedgeEllipseCallout">
              <a:avLst/>
            </a:prstGeom>
            <a:solidFill>
              <a:srgbClr val="66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3390" name="TextBox 18"/>
            <p:cNvSpPr txBox="1">
              <a:spLocks noChangeArrowheads="1"/>
            </p:cNvSpPr>
            <p:nvPr/>
          </p:nvSpPr>
          <p:spPr bwMode="auto">
            <a:xfrm>
              <a:off x="495952" y="1425347"/>
              <a:ext cx="25003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1800">
                  <a:latin typeface="HY강B" pitchFamily="18" charset="-127"/>
                  <a:ea typeface="HY강B" pitchFamily="18" charset="-127"/>
                </a:rPr>
                <a:t>정보를 쉽게 파악할</a:t>
              </a:r>
              <a:endParaRPr lang="en-US" altLang="ko-KR" sz="1800">
                <a:latin typeface="HY강B" pitchFamily="18" charset="-127"/>
                <a:ea typeface="HY강B" pitchFamily="18" charset="-127"/>
              </a:endParaRPr>
            </a:p>
            <a:p>
              <a:pPr algn="ctr"/>
              <a:r>
                <a:rPr lang="ko-KR" altLang="en-US" sz="1800">
                  <a:latin typeface="HY강B" pitchFamily="18" charset="-127"/>
                  <a:ea typeface="HY강B" pitchFamily="18" charset="-127"/>
                </a:rPr>
                <a:t>방법이 없을까</a:t>
              </a:r>
              <a:r>
                <a:rPr lang="en-US" altLang="ko-KR" sz="1800">
                  <a:latin typeface="HY강B" pitchFamily="18" charset="-127"/>
                  <a:ea typeface="HY강B" pitchFamily="18" charset="-127"/>
                </a:rPr>
                <a:t>...?</a:t>
              </a:r>
              <a:endParaRPr lang="ko-KR" altLang="en-US" sz="180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13322" name="그룹 19"/>
          <p:cNvGrpSpPr>
            <a:grpSpLocks/>
          </p:cNvGrpSpPr>
          <p:nvPr/>
        </p:nvGrpSpPr>
        <p:grpSpPr bwMode="auto">
          <a:xfrm>
            <a:off x="3617913" y="2298700"/>
            <a:ext cx="1857375" cy="2000250"/>
            <a:chOff x="3786182" y="2071678"/>
            <a:chExt cx="1714512" cy="200026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786182" y="2071678"/>
              <a:ext cx="1714512" cy="2000264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3378" name="TextBox 21"/>
            <p:cNvSpPr txBox="1">
              <a:spLocks noChangeArrowheads="1"/>
            </p:cNvSpPr>
            <p:nvPr/>
          </p:nvSpPr>
          <p:spPr bwMode="auto">
            <a:xfrm>
              <a:off x="4181839" y="2356300"/>
              <a:ext cx="57150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800">
                  <a:latin typeface="HY강B" pitchFamily="18" charset="-127"/>
                  <a:ea typeface="HY강B" pitchFamily="18" charset="-127"/>
                </a:rPr>
                <a:t>거주지</a:t>
              </a:r>
            </a:p>
          </p:txBody>
        </p:sp>
        <p:sp>
          <p:nvSpPr>
            <p:cNvPr id="13379" name="TextBox 22"/>
            <p:cNvSpPr txBox="1">
              <a:spLocks noChangeArrowheads="1"/>
            </p:cNvSpPr>
            <p:nvPr/>
          </p:nvSpPr>
          <p:spPr bwMode="auto">
            <a:xfrm>
              <a:off x="4379667" y="2643182"/>
              <a:ext cx="57150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800">
                  <a:latin typeface="HY강B" pitchFamily="18" charset="-127"/>
                  <a:ea typeface="HY강B" pitchFamily="18" charset="-127"/>
                </a:rPr>
                <a:t>연인</a:t>
              </a:r>
            </a:p>
          </p:txBody>
        </p:sp>
        <p:sp>
          <p:nvSpPr>
            <p:cNvPr id="13380" name="TextBox 23"/>
            <p:cNvSpPr txBox="1">
              <a:spLocks noChangeArrowheads="1"/>
            </p:cNvSpPr>
            <p:nvPr/>
          </p:nvSpPr>
          <p:spPr bwMode="auto">
            <a:xfrm>
              <a:off x="4401648" y="2928934"/>
              <a:ext cx="57150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800">
                  <a:latin typeface="HY강B" pitchFamily="18" charset="-127"/>
                  <a:ea typeface="HY강B" pitchFamily="18" charset="-127"/>
                </a:rPr>
                <a:t>거주지</a:t>
              </a:r>
            </a:p>
          </p:txBody>
        </p:sp>
        <p:sp>
          <p:nvSpPr>
            <p:cNvPr id="13381" name="TextBox 24"/>
            <p:cNvSpPr txBox="1">
              <a:spLocks noChangeArrowheads="1"/>
            </p:cNvSpPr>
            <p:nvPr/>
          </p:nvSpPr>
          <p:spPr bwMode="auto">
            <a:xfrm>
              <a:off x="4429124" y="3570746"/>
              <a:ext cx="57150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800">
                  <a:latin typeface="HY강B" pitchFamily="18" charset="-127"/>
                  <a:ea typeface="HY강B" pitchFamily="18" charset="-127"/>
                </a:rPr>
                <a:t>연인</a:t>
              </a:r>
            </a:p>
          </p:txBody>
        </p:sp>
        <p:sp>
          <p:nvSpPr>
            <p:cNvPr id="13382" name="TextBox 25"/>
            <p:cNvSpPr txBox="1">
              <a:spLocks noChangeArrowheads="1"/>
            </p:cNvSpPr>
            <p:nvPr/>
          </p:nvSpPr>
          <p:spPr bwMode="auto">
            <a:xfrm>
              <a:off x="4841266" y="3284994"/>
              <a:ext cx="57150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800">
                  <a:latin typeface="HY강B" pitchFamily="18" charset="-127"/>
                  <a:ea typeface="HY강B" pitchFamily="18" charset="-127"/>
                </a:rPr>
                <a:t>친구</a:t>
              </a:r>
            </a:p>
          </p:txBody>
        </p:sp>
        <p:sp>
          <p:nvSpPr>
            <p:cNvPr id="13383" name="직사각형 26"/>
            <p:cNvSpPr>
              <a:spLocks noChangeArrowheads="1"/>
            </p:cNvSpPr>
            <p:nvPr/>
          </p:nvSpPr>
          <p:spPr bwMode="auto">
            <a:xfrm>
              <a:off x="3786182" y="2580497"/>
              <a:ext cx="492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영희</a:t>
              </a:r>
            </a:p>
          </p:txBody>
        </p:sp>
        <p:sp>
          <p:nvSpPr>
            <p:cNvPr id="13384" name="직사각형 27"/>
            <p:cNvSpPr>
              <a:spLocks noChangeArrowheads="1"/>
            </p:cNvSpPr>
            <p:nvPr/>
          </p:nvSpPr>
          <p:spPr bwMode="auto">
            <a:xfrm>
              <a:off x="4865374" y="2143116"/>
              <a:ext cx="492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수원</a:t>
              </a:r>
            </a:p>
          </p:txBody>
        </p:sp>
        <p:sp>
          <p:nvSpPr>
            <p:cNvPr id="13385" name="직사각형 28"/>
            <p:cNvSpPr>
              <a:spLocks noChangeArrowheads="1"/>
            </p:cNvSpPr>
            <p:nvPr/>
          </p:nvSpPr>
          <p:spPr bwMode="auto">
            <a:xfrm>
              <a:off x="5000628" y="2786058"/>
              <a:ext cx="492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철수</a:t>
              </a:r>
            </a:p>
          </p:txBody>
        </p:sp>
        <p:sp>
          <p:nvSpPr>
            <p:cNvPr id="13386" name="직사각형 29"/>
            <p:cNvSpPr>
              <a:spLocks noChangeArrowheads="1"/>
            </p:cNvSpPr>
            <p:nvPr/>
          </p:nvSpPr>
          <p:spPr bwMode="auto">
            <a:xfrm>
              <a:off x="4000496" y="3143248"/>
              <a:ext cx="492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서울</a:t>
              </a:r>
            </a:p>
          </p:txBody>
        </p:sp>
        <p:sp>
          <p:nvSpPr>
            <p:cNvPr id="13387" name="직사각형 30"/>
            <p:cNvSpPr>
              <a:spLocks noChangeArrowheads="1"/>
            </p:cNvSpPr>
            <p:nvPr/>
          </p:nvSpPr>
          <p:spPr bwMode="auto">
            <a:xfrm>
              <a:off x="3929058" y="3571876"/>
              <a:ext cx="492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보라</a:t>
              </a:r>
            </a:p>
          </p:txBody>
        </p:sp>
        <p:sp>
          <p:nvSpPr>
            <p:cNvPr id="13388" name="직사각형 31"/>
            <p:cNvSpPr>
              <a:spLocks noChangeArrowheads="1"/>
            </p:cNvSpPr>
            <p:nvPr/>
          </p:nvSpPr>
          <p:spPr bwMode="auto">
            <a:xfrm>
              <a:off x="5000628" y="3643314"/>
              <a:ext cx="492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대성</a:t>
              </a:r>
            </a:p>
          </p:txBody>
        </p:sp>
      </p:grpSp>
      <p:sp>
        <p:nvSpPr>
          <p:cNvPr id="33" name="오른쪽 화살표 32"/>
          <p:cNvSpPr/>
          <p:nvPr/>
        </p:nvSpPr>
        <p:spPr>
          <a:xfrm>
            <a:off x="5547368" y="3012754"/>
            <a:ext cx="428628" cy="571504"/>
          </a:xfrm>
          <a:prstGeom prst="right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  <p:grpSp>
        <p:nvGrpSpPr>
          <p:cNvPr id="13326" name="그룹 33"/>
          <p:cNvGrpSpPr>
            <a:grpSpLocks/>
          </p:cNvGrpSpPr>
          <p:nvPr/>
        </p:nvGrpSpPr>
        <p:grpSpPr bwMode="auto">
          <a:xfrm flipH="1">
            <a:off x="1831975" y="5084763"/>
            <a:ext cx="2214563" cy="928687"/>
            <a:chOff x="4039671" y="1221225"/>
            <a:chExt cx="2357453" cy="574906"/>
          </a:xfrm>
        </p:grpSpPr>
        <p:sp>
          <p:nvSpPr>
            <p:cNvPr id="13375" name="TextBox 34"/>
            <p:cNvSpPr txBox="1">
              <a:spLocks noChangeArrowheads="1"/>
            </p:cNvSpPr>
            <p:nvPr/>
          </p:nvSpPr>
          <p:spPr bwMode="auto">
            <a:xfrm>
              <a:off x="4039671" y="1265450"/>
              <a:ext cx="2357453" cy="514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1600">
                  <a:latin typeface="HY강B" pitchFamily="18" charset="-127"/>
                  <a:ea typeface="HY강B" pitchFamily="18" charset="-127"/>
                </a:rPr>
                <a:t>객체간 관계를</a:t>
              </a:r>
              <a:endParaRPr lang="en-US" altLang="ko-KR" sz="1600">
                <a:latin typeface="HY강B" pitchFamily="18" charset="-127"/>
                <a:ea typeface="HY강B" pitchFamily="18" charset="-127"/>
              </a:endParaRPr>
            </a:p>
            <a:p>
              <a:pPr algn="ctr"/>
              <a:r>
                <a:rPr lang="ko-KR" altLang="en-US" sz="1600">
                  <a:latin typeface="HY강B" pitchFamily="18" charset="-127"/>
                  <a:ea typeface="HY강B" pitchFamily="18" charset="-127"/>
                </a:rPr>
                <a:t>직관적으로</a:t>
              </a:r>
              <a:endParaRPr lang="en-US" altLang="ko-KR" sz="1600">
                <a:latin typeface="HY강B" pitchFamily="18" charset="-127"/>
                <a:ea typeface="HY강B" pitchFamily="18" charset="-127"/>
              </a:endParaRPr>
            </a:p>
            <a:p>
              <a:pPr algn="ctr"/>
              <a:r>
                <a:rPr lang="ko-KR" altLang="en-US" sz="1600">
                  <a:latin typeface="HY강B" pitchFamily="18" charset="-127"/>
                  <a:ea typeface="HY강B" pitchFamily="18" charset="-127"/>
                </a:rPr>
                <a:t>파악 가능</a:t>
              </a:r>
            </a:p>
          </p:txBody>
        </p:sp>
        <p:sp>
          <p:nvSpPr>
            <p:cNvPr id="36" name="설명선 2 35"/>
            <p:cNvSpPr/>
            <p:nvPr/>
          </p:nvSpPr>
          <p:spPr>
            <a:xfrm>
              <a:off x="4267812" y="1221225"/>
              <a:ext cx="1901171" cy="574906"/>
            </a:xfrm>
            <a:prstGeom prst="borderCallout2">
              <a:avLst>
                <a:gd name="adj1" fmla="val 18750"/>
                <a:gd name="adj2" fmla="val -4920"/>
                <a:gd name="adj3" fmla="val 18750"/>
                <a:gd name="adj4" fmla="val -13531"/>
                <a:gd name="adj5" fmla="val -62306"/>
                <a:gd name="adj6" fmla="val -25765"/>
              </a:avLst>
            </a:prstGeom>
            <a:noFill/>
            <a:ln w="254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13327" name="그룹 36"/>
          <p:cNvGrpSpPr>
            <a:grpSpLocks/>
          </p:cNvGrpSpPr>
          <p:nvPr/>
        </p:nvGrpSpPr>
        <p:grpSpPr bwMode="auto">
          <a:xfrm>
            <a:off x="5260975" y="4584700"/>
            <a:ext cx="3643313" cy="1785938"/>
            <a:chOff x="4898791" y="4929198"/>
            <a:chExt cx="4030927" cy="1357322"/>
          </a:xfrm>
        </p:grpSpPr>
        <p:grpSp>
          <p:nvGrpSpPr>
            <p:cNvPr id="13369" name="그룹 45"/>
            <p:cNvGrpSpPr>
              <a:grpSpLocks/>
            </p:cNvGrpSpPr>
            <p:nvPr/>
          </p:nvGrpSpPr>
          <p:grpSpPr bwMode="auto">
            <a:xfrm>
              <a:off x="4898791" y="4929198"/>
              <a:ext cx="4030927" cy="1357322"/>
              <a:chOff x="5196702" y="4357694"/>
              <a:chExt cx="3875891" cy="1357322"/>
            </a:xfrm>
          </p:grpSpPr>
          <p:sp>
            <p:nvSpPr>
              <p:cNvPr id="40" name="포인트가 16개인 별 39"/>
              <p:cNvSpPr/>
              <p:nvPr/>
            </p:nvSpPr>
            <p:spPr>
              <a:xfrm>
                <a:off x="5196702" y="4357694"/>
                <a:ext cx="3875891" cy="1357322"/>
              </a:xfrm>
              <a:prstGeom prst="star16">
                <a:avLst/>
              </a:prstGeom>
              <a:solidFill>
                <a:srgbClr val="99FFC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 dirty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endParaRPr>
              </a:p>
            </p:txBody>
          </p:sp>
          <p:sp>
            <p:nvSpPr>
              <p:cNvPr id="13374" name="TextBox 40"/>
              <p:cNvSpPr txBox="1">
                <a:spLocks noChangeArrowheads="1"/>
              </p:cNvSpPr>
              <p:nvPr/>
            </p:nvSpPr>
            <p:spPr bwMode="auto">
              <a:xfrm>
                <a:off x="5929322" y="4706894"/>
                <a:ext cx="271464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altLang="ko-KR" b="1">
                  <a:latin typeface="HY강B" pitchFamily="18" charset="-127"/>
                  <a:ea typeface="HY강B" pitchFamily="18" charset="-127"/>
                </a:endParaRPr>
              </a:p>
            </p:txBody>
          </p:sp>
        </p:grpSp>
        <p:sp>
          <p:nvSpPr>
            <p:cNvPr id="13370" name="TextBox 38"/>
            <p:cNvSpPr txBox="1">
              <a:spLocks noChangeArrowheads="1"/>
            </p:cNvSpPr>
            <p:nvPr/>
          </p:nvSpPr>
          <p:spPr bwMode="auto">
            <a:xfrm>
              <a:off x="5477895" y="5186821"/>
              <a:ext cx="2872720" cy="842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200" b="1">
                  <a:latin typeface="HY강B" pitchFamily="18" charset="-127"/>
                  <a:ea typeface="HY강B" pitchFamily="18" charset="-127"/>
                </a:rPr>
                <a:t>Web </a:t>
              </a:r>
              <a:r>
                <a:rPr lang="ko-KR" altLang="en-US" sz="2200" b="1">
                  <a:latin typeface="HY강B" pitchFamily="18" charset="-127"/>
                  <a:ea typeface="HY강B" pitchFamily="18" charset="-127"/>
                </a:rPr>
                <a:t>기반 </a:t>
              </a:r>
              <a:endParaRPr lang="en-US" altLang="ko-KR" sz="2200" b="1">
                <a:latin typeface="HY강B" pitchFamily="18" charset="-127"/>
                <a:ea typeface="HY강B" pitchFamily="18" charset="-127"/>
              </a:endParaRPr>
            </a:p>
            <a:p>
              <a:pPr algn="ctr"/>
              <a:r>
                <a:rPr lang="ko-KR" altLang="en-US" sz="2200" b="1">
                  <a:latin typeface="HY강B" pitchFamily="18" charset="-127"/>
                  <a:ea typeface="HY강B" pitchFamily="18" charset="-127"/>
                </a:rPr>
                <a:t>객체간 관계 가시화</a:t>
              </a:r>
              <a:endParaRPr lang="en-US" altLang="ko-KR" sz="2200" b="1">
                <a:latin typeface="HY강B" pitchFamily="18" charset="-127"/>
                <a:ea typeface="HY강B" pitchFamily="18" charset="-127"/>
              </a:endParaRPr>
            </a:p>
            <a:p>
              <a:pPr algn="ctr"/>
              <a:r>
                <a:rPr lang="ko-KR" altLang="en-US" sz="2200" b="1">
                  <a:latin typeface="HY강B" pitchFamily="18" charset="-127"/>
                  <a:ea typeface="HY강B" pitchFamily="18" charset="-127"/>
                </a:rPr>
                <a:t>시스템 제작</a:t>
              </a:r>
            </a:p>
          </p:txBody>
        </p:sp>
      </p:grpSp>
      <p:sp>
        <p:nvSpPr>
          <p:cNvPr id="13328" name="TextBox 41"/>
          <p:cNvSpPr txBox="1">
            <a:spLocks noChangeArrowheads="1"/>
          </p:cNvSpPr>
          <p:nvPr/>
        </p:nvSpPr>
        <p:spPr bwMode="auto">
          <a:xfrm>
            <a:off x="3654425" y="1870075"/>
            <a:ext cx="1785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>
                <a:ea typeface="굴림" charset="-127"/>
              </a:rPr>
              <a:t>Graph</a:t>
            </a:r>
            <a:endParaRPr lang="ko-KR" altLang="en-US" b="1">
              <a:ea typeface="굴림" charset="-127"/>
            </a:endParaRPr>
          </a:p>
        </p:txBody>
      </p:sp>
      <p:grpSp>
        <p:nvGrpSpPr>
          <p:cNvPr id="13329" name="그룹 42"/>
          <p:cNvGrpSpPr>
            <a:grpSpLocks/>
          </p:cNvGrpSpPr>
          <p:nvPr/>
        </p:nvGrpSpPr>
        <p:grpSpPr bwMode="auto">
          <a:xfrm>
            <a:off x="7118350" y="1298575"/>
            <a:ext cx="1785938" cy="857250"/>
            <a:chOff x="3927577" y="1056969"/>
            <a:chExt cx="2802326" cy="985556"/>
          </a:xfrm>
        </p:grpSpPr>
        <p:sp>
          <p:nvSpPr>
            <p:cNvPr id="13367" name="TextBox 43"/>
            <p:cNvSpPr txBox="1">
              <a:spLocks noChangeArrowheads="1"/>
            </p:cNvSpPr>
            <p:nvPr/>
          </p:nvSpPr>
          <p:spPr bwMode="auto">
            <a:xfrm>
              <a:off x="3927577" y="1072064"/>
              <a:ext cx="2802326" cy="955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600">
                  <a:latin typeface="HY강B" pitchFamily="18" charset="-127"/>
                  <a:ea typeface="HY강B" pitchFamily="18" charset="-127"/>
                </a:rPr>
                <a:t>Web</a:t>
              </a:r>
              <a:r>
                <a:rPr lang="ko-KR" altLang="en-US" sz="1600">
                  <a:latin typeface="HY강B" pitchFamily="18" charset="-127"/>
                  <a:ea typeface="HY강B" pitchFamily="18" charset="-127"/>
                </a:rPr>
                <a:t>을 통해</a:t>
              </a:r>
              <a:endParaRPr lang="en-US" altLang="ko-KR" sz="1600">
                <a:latin typeface="HY강B" pitchFamily="18" charset="-127"/>
                <a:ea typeface="HY강B" pitchFamily="18" charset="-127"/>
              </a:endParaRPr>
            </a:p>
            <a:p>
              <a:pPr algn="ctr"/>
              <a:r>
                <a:rPr lang="en-US" altLang="ko-KR" sz="1600">
                  <a:latin typeface="HY강B" pitchFamily="18" charset="-127"/>
                  <a:ea typeface="HY강B" pitchFamily="18" charset="-127"/>
                </a:rPr>
                <a:t>Web Browser</a:t>
              </a:r>
              <a:r>
                <a:rPr lang="ko-KR" altLang="en-US" sz="1600">
                  <a:latin typeface="HY강B" pitchFamily="18" charset="-127"/>
                  <a:ea typeface="HY강B" pitchFamily="18" charset="-127"/>
                </a:rPr>
                <a:t>로</a:t>
              </a:r>
              <a:r>
                <a:rPr lang="en-US" altLang="ko-KR" sz="1600">
                  <a:latin typeface="HY강B" pitchFamily="18" charset="-127"/>
                  <a:ea typeface="HY강B" pitchFamily="18" charset="-127"/>
                </a:rPr>
                <a:t> </a:t>
              </a:r>
              <a:r>
                <a:rPr lang="ko-KR" altLang="en-US" sz="1600">
                  <a:latin typeface="HY강B" pitchFamily="18" charset="-127"/>
                  <a:ea typeface="HY강B" pitchFamily="18" charset="-127"/>
                </a:rPr>
                <a:t>접근 가능</a:t>
              </a:r>
              <a:endParaRPr lang="en-US" altLang="ko-KR" sz="160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5" name="설명선 2 44"/>
            <p:cNvSpPr/>
            <p:nvPr/>
          </p:nvSpPr>
          <p:spPr>
            <a:xfrm>
              <a:off x="4094472" y="1056969"/>
              <a:ext cx="2468536" cy="985556"/>
            </a:xfrm>
            <a:prstGeom prst="borderCallout2">
              <a:avLst>
                <a:gd name="adj1" fmla="val 18750"/>
                <a:gd name="adj2" fmla="val -4920"/>
                <a:gd name="adj3" fmla="val 18750"/>
                <a:gd name="adj4" fmla="val -10268"/>
                <a:gd name="adj5" fmla="val 120210"/>
                <a:gd name="adj6" fmla="val -19181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331913" y="4084638"/>
            <a:ext cx="1571625" cy="4286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ea typeface="굴림" charset="-127"/>
              </a:rPr>
              <a:t>Text </a:t>
            </a:r>
            <a:r>
              <a:rPr lang="ko-KR" altLang="en-US" sz="1600" b="1">
                <a:solidFill>
                  <a:schemeClr val="tx1"/>
                </a:solidFill>
                <a:ea typeface="굴림" charset="-127"/>
              </a:rPr>
              <a:t>형태</a:t>
            </a:r>
          </a:p>
        </p:txBody>
      </p:sp>
      <p:sp>
        <p:nvSpPr>
          <p:cNvPr id="47" name="타원 46"/>
          <p:cNvSpPr/>
          <p:nvPr/>
        </p:nvSpPr>
        <p:spPr>
          <a:xfrm>
            <a:off x="3760788" y="4084638"/>
            <a:ext cx="1571625" cy="428625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ea typeface="굴림" charset="-127"/>
              </a:rPr>
              <a:t>그림</a:t>
            </a:r>
            <a:r>
              <a:rPr lang="en-US" altLang="ko-KR" sz="1600" b="1">
                <a:solidFill>
                  <a:schemeClr val="tx1"/>
                </a:solidFill>
                <a:ea typeface="굴림" charset="-127"/>
              </a:rPr>
              <a:t> </a:t>
            </a:r>
            <a:r>
              <a:rPr lang="ko-KR" altLang="en-US" sz="1600" b="1">
                <a:solidFill>
                  <a:schemeClr val="tx1"/>
                </a:solidFill>
                <a:ea typeface="굴림" charset="-127"/>
              </a:rPr>
              <a:t>형태</a:t>
            </a:r>
          </a:p>
        </p:txBody>
      </p:sp>
      <p:cxnSp>
        <p:nvCxnSpPr>
          <p:cNvPr id="48" name="구부러진 연결선 47"/>
          <p:cNvCxnSpPr>
            <a:stCxn id="46" idx="5"/>
            <a:endCxn id="47" idx="3"/>
          </p:cNvCxnSpPr>
          <p:nvPr/>
        </p:nvCxnSpPr>
        <p:spPr>
          <a:xfrm rot="16200000" flipH="1">
            <a:off x="3332957" y="3791744"/>
            <a:ext cx="1587" cy="1317625"/>
          </a:xfrm>
          <a:prstGeom prst="curvedConnector3">
            <a:avLst>
              <a:gd name="adj1" fmla="val 18348300"/>
            </a:avLst>
          </a:prstGeom>
          <a:ln w="25400" cap="flat" cmpd="sng">
            <a:solidFill>
              <a:srgbClr val="0033CC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117975" y="2584450"/>
            <a:ext cx="714375" cy="357188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117975" y="3013075"/>
            <a:ext cx="857250" cy="142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332288" y="3227388"/>
            <a:ext cx="642937" cy="280987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 flipH="1" flipV="1">
            <a:off x="4903788" y="3584575"/>
            <a:ext cx="571500" cy="0"/>
          </a:xfrm>
          <a:prstGeom prst="line">
            <a:avLst/>
          </a:prstGeom>
          <a:ln w="190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260850" y="3941763"/>
            <a:ext cx="714375" cy="714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47" idx="5"/>
          </p:cNvCxnSpPr>
          <p:nvPr/>
        </p:nvCxnSpPr>
        <p:spPr>
          <a:xfrm rot="16200000" flipH="1">
            <a:off x="5807869" y="3745707"/>
            <a:ext cx="1587" cy="1409700"/>
          </a:xfrm>
          <a:prstGeom prst="curvedConnector3">
            <a:avLst>
              <a:gd name="adj1" fmla="val 18348300"/>
            </a:avLst>
          </a:prstGeom>
          <a:ln w="25400" cap="flat" cmpd="sng">
            <a:solidFill>
              <a:srgbClr val="0033CC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9663" y="2441575"/>
            <a:ext cx="1785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40" name="그룹 55"/>
          <p:cNvGrpSpPr>
            <a:grpSpLocks/>
          </p:cNvGrpSpPr>
          <p:nvPr/>
        </p:nvGrpSpPr>
        <p:grpSpPr bwMode="auto">
          <a:xfrm>
            <a:off x="6261100" y="4084638"/>
            <a:ext cx="1719263" cy="428625"/>
            <a:chOff x="6500826" y="4000504"/>
            <a:chExt cx="1571636" cy="428628"/>
          </a:xfrm>
        </p:grpSpPr>
        <p:sp>
          <p:nvSpPr>
            <p:cNvPr id="57" name="타원 56"/>
            <p:cNvSpPr/>
            <p:nvPr/>
          </p:nvSpPr>
          <p:spPr>
            <a:xfrm>
              <a:off x="6500826" y="4000504"/>
              <a:ext cx="1571636" cy="428628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 b="1">
                <a:solidFill>
                  <a:schemeClr val="tx1"/>
                </a:solidFill>
                <a:ea typeface="굴림" charset="-127"/>
              </a:endParaRPr>
            </a:p>
          </p:txBody>
        </p:sp>
        <p:sp>
          <p:nvSpPr>
            <p:cNvPr id="13366" name="직사각형 57"/>
            <p:cNvSpPr>
              <a:spLocks noChangeArrowheads="1"/>
            </p:cNvSpPr>
            <p:nvPr/>
          </p:nvSpPr>
          <p:spPr bwMode="auto">
            <a:xfrm>
              <a:off x="6500826" y="4052891"/>
              <a:ext cx="1561477" cy="323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>
                  <a:ea typeface="굴림" charset="-127"/>
                </a:rPr>
                <a:t>Web Page </a:t>
              </a:r>
              <a:r>
                <a:rPr lang="ko-KR" altLang="en-US" sz="1500" b="1">
                  <a:ea typeface="굴림" charset="-127"/>
                </a:rPr>
                <a:t>형태</a:t>
              </a:r>
            </a:p>
          </p:txBody>
        </p:sp>
      </p:grpSp>
      <p:grpSp>
        <p:nvGrpSpPr>
          <p:cNvPr id="13341" name="그룹 58"/>
          <p:cNvGrpSpPr>
            <a:grpSpLocks/>
          </p:cNvGrpSpPr>
          <p:nvPr/>
        </p:nvGrpSpPr>
        <p:grpSpPr bwMode="auto">
          <a:xfrm>
            <a:off x="6332538" y="2584450"/>
            <a:ext cx="1643062" cy="928688"/>
            <a:chOff x="6500826" y="2500306"/>
            <a:chExt cx="1643074" cy="928694"/>
          </a:xfrm>
        </p:grpSpPr>
        <p:grpSp>
          <p:nvGrpSpPr>
            <p:cNvPr id="13342" name="그룹 94"/>
            <p:cNvGrpSpPr>
              <a:grpSpLocks/>
            </p:cNvGrpSpPr>
            <p:nvPr/>
          </p:nvGrpSpPr>
          <p:grpSpPr bwMode="auto">
            <a:xfrm>
              <a:off x="6572264" y="2500306"/>
              <a:ext cx="428628" cy="214314"/>
              <a:chOff x="6929454" y="2714620"/>
              <a:chExt cx="428628" cy="21431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7000893" y="2714620"/>
                <a:ext cx="285752" cy="214314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3364" name="TextBox 81"/>
              <p:cNvSpPr txBox="1">
                <a:spLocks noChangeArrowheads="1"/>
              </p:cNvSpPr>
              <p:nvPr/>
            </p:nvSpPr>
            <p:spPr bwMode="auto">
              <a:xfrm>
                <a:off x="6929454" y="2728879"/>
                <a:ext cx="428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700" b="1">
                    <a:ea typeface="굴림" charset="-127"/>
                  </a:rPr>
                  <a:t>수원</a:t>
                </a:r>
              </a:p>
            </p:txBody>
          </p:sp>
        </p:grpSp>
        <p:grpSp>
          <p:nvGrpSpPr>
            <p:cNvPr id="13343" name="그룹 122"/>
            <p:cNvGrpSpPr>
              <a:grpSpLocks/>
            </p:cNvGrpSpPr>
            <p:nvPr/>
          </p:nvGrpSpPr>
          <p:grpSpPr bwMode="auto">
            <a:xfrm>
              <a:off x="6500826" y="3000372"/>
              <a:ext cx="428628" cy="214314"/>
              <a:chOff x="6929454" y="2643182"/>
              <a:chExt cx="428628" cy="214314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7000891" y="2643182"/>
                <a:ext cx="285752" cy="214313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3362" name="TextBox 79"/>
              <p:cNvSpPr txBox="1">
                <a:spLocks noChangeArrowheads="1"/>
              </p:cNvSpPr>
              <p:nvPr/>
            </p:nvSpPr>
            <p:spPr bwMode="auto">
              <a:xfrm>
                <a:off x="6929454" y="2643182"/>
                <a:ext cx="428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700" b="1">
                    <a:ea typeface="굴림" charset="-127"/>
                  </a:rPr>
                  <a:t>영희</a:t>
                </a:r>
              </a:p>
            </p:txBody>
          </p:sp>
        </p:grpSp>
        <p:grpSp>
          <p:nvGrpSpPr>
            <p:cNvPr id="13344" name="그룹 128"/>
            <p:cNvGrpSpPr>
              <a:grpSpLocks/>
            </p:cNvGrpSpPr>
            <p:nvPr/>
          </p:nvGrpSpPr>
          <p:grpSpPr bwMode="auto">
            <a:xfrm>
              <a:off x="7500958" y="2571744"/>
              <a:ext cx="428628" cy="214314"/>
              <a:chOff x="6929454" y="2643182"/>
              <a:chExt cx="428628" cy="214314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7000891" y="2643182"/>
                <a:ext cx="285752" cy="214313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3360" name="TextBox 77"/>
              <p:cNvSpPr txBox="1">
                <a:spLocks noChangeArrowheads="1"/>
              </p:cNvSpPr>
              <p:nvPr/>
            </p:nvSpPr>
            <p:spPr bwMode="auto">
              <a:xfrm>
                <a:off x="6929454" y="2643182"/>
                <a:ext cx="428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700" b="1">
                    <a:ea typeface="굴림" charset="-127"/>
                  </a:rPr>
                  <a:t>서울</a:t>
                </a:r>
              </a:p>
            </p:txBody>
          </p:sp>
        </p:grpSp>
        <p:grpSp>
          <p:nvGrpSpPr>
            <p:cNvPr id="13345" name="그룹 131"/>
            <p:cNvGrpSpPr>
              <a:grpSpLocks/>
            </p:cNvGrpSpPr>
            <p:nvPr/>
          </p:nvGrpSpPr>
          <p:grpSpPr bwMode="auto">
            <a:xfrm>
              <a:off x="7715272" y="3143248"/>
              <a:ext cx="428628" cy="214314"/>
              <a:chOff x="6929454" y="2643182"/>
              <a:chExt cx="428628" cy="214314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7000893" y="2643182"/>
                <a:ext cx="285752" cy="214313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3358" name="TextBox 75"/>
              <p:cNvSpPr txBox="1">
                <a:spLocks noChangeArrowheads="1"/>
              </p:cNvSpPr>
              <p:nvPr/>
            </p:nvSpPr>
            <p:spPr bwMode="auto">
              <a:xfrm>
                <a:off x="6929454" y="2643182"/>
                <a:ext cx="428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700" b="1">
                    <a:ea typeface="굴림" charset="-127"/>
                  </a:rPr>
                  <a:t>보라</a:t>
                </a:r>
              </a:p>
            </p:txBody>
          </p:sp>
        </p:grpSp>
        <p:grpSp>
          <p:nvGrpSpPr>
            <p:cNvPr id="13346" name="그룹 134"/>
            <p:cNvGrpSpPr>
              <a:grpSpLocks/>
            </p:cNvGrpSpPr>
            <p:nvPr/>
          </p:nvGrpSpPr>
          <p:grpSpPr bwMode="auto">
            <a:xfrm>
              <a:off x="7143768" y="3214686"/>
              <a:ext cx="428628" cy="214314"/>
              <a:chOff x="6929454" y="2643182"/>
              <a:chExt cx="428628" cy="214314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7000893" y="2643182"/>
                <a:ext cx="285752" cy="214314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3356" name="TextBox 73"/>
              <p:cNvSpPr txBox="1">
                <a:spLocks noChangeArrowheads="1"/>
              </p:cNvSpPr>
              <p:nvPr/>
            </p:nvSpPr>
            <p:spPr bwMode="auto">
              <a:xfrm>
                <a:off x="6929454" y="2643182"/>
                <a:ext cx="428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700" b="1">
                    <a:ea typeface="굴림" charset="-127"/>
                  </a:rPr>
                  <a:t>대성</a:t>
                </a:r>
              </a:p>
            </p:txBody>
          </p:sp>
        </p:grpSp>
        <p:grpSp>
          <p:nvGrpSpPr>
            <p:cNvPr id="13347" name="그룹 125"/>
            <p:cNvGrpSpPr>
              <a:grpSpLocks/>
            </p:cNvGrpSpPr>
            <p:nvPr/>
          </p:nvGrpSpPr>
          <p:grpSpPr bwMode="auto">
            <a:xfrm>
              <a:off x="7000892" y="2786058"/>
              <a:ext cx="428628" cy="214314"/>
              <a:chOff x="6929454" y="2643182"/>
              <a:chExt cx="428628" cy="21431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7000893" y="2643182"/>
                <a:ext cx="285752" cy="214314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3354" name="TextBox 71"/>
              <p:cNvSpPr txBox="1">
                <a:spLocks noChangeArrowheads="1"/>
              </p:cNvSpPr>
              <p:nvPr/>
            </p:nvSpPr>
            <p:spPr bwMode="auto">
              <a:xfrm>
                <a:off x="6929454" y="2643182"/>
                <a:ext cx="4286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ko-KR" altLang="en-US" sz="700" b="1">
                    <a:ea typeface="굴림" charset="-127"/>
                  </a:rPr>
                  <a:t>철수</a:t>
                </a:r>
              </a:p>
            </p:txBody>
          </p:sp>
        </p:grpSp>
        <p:cxnSp>
          <p:nvCxnSpPr>
            <p:cNvPr id="66" name="직선 연결선 65"/>
            <p:cNvCxnSpPr>
              <a:stCxn id="13362" idx="0"/>
              <a:endCxn id="13364" idx="2"/>
            </p:cNvCxnSpPr>
            <p:nvPr/>
          </p:nvCxnSpPr>
          <p:spPr>
            <a:xfrm rot="5400000" flipH="1" flipV="1">
              <a:off x="6607983" y="2821777"/>
              <a:ext cx="285752" cy="71439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79" idx="6"/>
              <a:endCxn id="71" idx="2"/>
            </p:cNvCxnSpPr>
            <p:nvPr/>
          </p:nvCxnSpPr>
          <p:spPr>
            <a:xfrm flipV="1">
              <a:off x="6858016" y="2894009"/>
              <a:ext cx="214315" cy="2143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73" idx="6"/>
              <a:endCxn id="75" idx="2"/>
            </p:cNvCxnSpPr>
            <p:nvPr/>
          </p:nvCxnSpPr>
          <p:spPr>
            <a:xfrm flipV="1">
              <a:off x="7500958" y="3251199"/>
              <a:ext cx="285752" cy="714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71" idx="7"/>
            </p:cNvCxnSpPr>
            <p:nvPr/>
          </p:nvCxnSpPr>
          <p:spPr>
            <a:xfrm rot="5400000" flipH="1" flipV="1">
              <a:off x="7393008" y="2638420"/>
              <a:ext cx="103188" cy="255589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3356" idx="0"/>
              <a:endCxn id="13354" idx="2"/>
            </p:cNvCxnSpPr>
            <p:nvPr/>
          </p:nvCxnSpPr>
          <p:spPr>
            <a:xfrm rot="16200000" flipV="1">
              <a:off x="7172344" y="3028946"/>
              <a:ext cx="228601" cy="142876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목표 </a:t>
            </a:r>
            <a:r>
              <a:rPr lang="ko-KR" altLang="ko-KR" sz="3500" noProof="1" smtClean="0">
                <a:solidFill>
                  <a:schemeClr val="tx1"/>
                </a:solidFill>
              </a:rPr>
              <a:t>(1/3)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89050"/>
            <a:ext cx="8691562" cy="4240213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기반 객체간 관계 가시화 시스템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ko-KR" sz="1800" b="1" noProof="1" smtClean="0">
                <a:latin typeface="맑은 고딕" pitchFamily="50" charset="-127"/>
                <a:ea typeface="맑은 고딕" pitchFamily="50" charset="-127"/>
              </a:rPr>
              <a:t>Graph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Vertex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의 집합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Edge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의 집합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로 구성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– G(V, E)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b="1" noProof="1" smtClean="0">
                <a:latin typeface="맑은 고딕" pitchFamily="50" charset="-127"/>
                <a:ea typeface="맑은 고딕" pitchFamily="50" charset="-127"/>
              </a:rPr>
              <a:t>Undirected Graph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Edge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 방향성을 가지지 않고 직선으로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Edge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b="1" noProof="1" smtClean="0">
                <a:latin typeface="맑은 고딕" pitchFamily="50" charset="-127"/>
                <a:ea typeface="맑은 고딕" pitchFamily="50" charset="-127"/>
              </a:rPr>
              <a:t>Directed Graph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Edge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 방향성을 가지고 화살표로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Edge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sz="1400" noProof="1" smtClean="0">
                <a:latin typeface="맑은 고딕" pitchFamily="50" charset="-127"/>
                <a:ea typeface="맑은 고딕" pitchFamily="50" charset="-127"/>
              </a:rPr>
              <a:t>객체간 관계를 그림으로 나타낼 때 사용</a:t>
            </a:r>
            <a:endParaRPr lang="en-US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Ex) R = { (V1,V2), (V2,V1), (V3,V4), (V4,V1), (V3,V2) }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ko-KR" altLang="ko-KR" b="0" noProof="1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40" name="그룹 21"/>
          <p:cNvGrpSpPr>
            <a:grpSpLocks/>
          </p:cNvGrpSpPr>
          <p:nvPr/>
        </p:nvGrpSpPr>
        <p:grpSpPr bwMode="auto">
          <a:xfrm>
            <a:off x="1895475" y="4737100"/>
            <a:ext cx="1560513" cy="1533525"/>
            <a:chOff x="2428860" y="4429132"/>
            <a:chExt cx="1561182" cy="153447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2500329" y="4429132"/>
              <a:ext cx="1429363" cy="153447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en-US" altLang="ko-KR">
                <a:solidFill>
                  <a:schemeClr val="tx1"/>
                </a:solidFill>
                <a:ea typeface="굴림" charset="-127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V1 -&gt; V2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V2 -&gt; V1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V3 -&gt; V4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V4 -&gt; V1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V3 -&gt; V2</a:t>
              </a:r>
              <a:endParaRPr lang="ko-KR" altLang="en-US" sz="12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52" name="TextBox 31"/>
            <p:cNvSpPr txBox="1">
              <a:spLocks noChangeArrowheads="1"/>
            </p:cNvSpPr>
            <p:nvPr/>
          </p:nvSpPr>
          <p:spPr bwMode="auto">
            <a:xfrm>
              <a:off x="2428860" y="4451992"/>
              <a:ext cx="15611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400" u="sng">
                  <a:latin typeface="맑은 고딕" pitchFamily="50" charset="-127"/>
                  <a:ea typeface="맑은 고딕" pitchFamily="50" charset="-127"/>
                </a:rPr>
                <a:t>Vertex</a:t>
              </a:r>
              <a:r>
                <a:rPr lang="ko-KR" altLang="en-US" sz="1400" u="sng">
                  <a:latin typeface="맑은 고딕" pitchFamily="50" charset="-127"/>
                  <a:ea typeface="맑은 고딕" pitchFamily="50" charset="-127"/>
                </a:rPr>
                <a:t>간 관계</a:t>
              </a:r>
              <a:endParaRPr lang="en-US" altLang="ko-KR" sz="1400" u="sng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341" name="TextBox 32"/>
          <p:cNvSpPr txBox="1">
            <a:spLocks noChangeArrowheads="1"/>
          </p:cNvSpPr>
          <p:nvPr/>
        </p:nvSpPr>
        <p:spPr bwMode="auto">
          <a:xfrm>
            <a:off x="1681163" y="6297613"/>
            <a:ext cx="4429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Directed Graph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로 표현</a:t>
            </a:r>
          </a:p>
        </p:txBody>
      </p:sp>
      <p:sp>
        <p:nvSpPr>
          <p:cNvPr id="34" name="타원 33"/>
          <p:cNvSpPr/>
          <p:nvPr/>
        </p:nvSpPr>
        <p:spPr>
          <a:xfrm>
            <a:off x="4538663" y="4808538"/>
            <a:ext cx="642937" cy="357187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52850" y="5308600"/>
            <a:ext cx="642938" cy="35718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V1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24475" y="5308600"/>
            <a:ext cx="642938" cy="35718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V3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직선 화살표 연결선 36"/>
          <p:cNvCxnSpPr>
            <a:stCxn id="35" idx="7"/>
            <a:endCxn id="34" idx="3"/>
          </p:cNvCxnSpPr>
          <p:nvPr/>
        </p:nvCxnSpPr>
        <p:spPr>
          <a:xfrm rot="5400000" flipH="1" flipV="1">
            <a:off x="4343400" y="5072063"/>
            <a:ext cx="247650" cy="330200"/>
          </a:xfrm>
          <a:prstGeom prst="straightConnector1">
            <a:avLst/>
          </a:prstGeom>
          <a:ln w="127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538663" y="5808663"/>
            <a:ext cx="642937" cy="357187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V4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9" name="직선 화살표 연결선 38"/>
          <p:cNvCxnSpPr>
            <a:stCxn id="34" idx="4"/>
            <a:endCxn id="35" idx="6"/>
          </p:cNvCxnSpPr>
          <p:nvPr/>
        </p:nvCxnSpPr>
        <p:spPr>
          <a:xfrm rot="5400000">
            <a:off x="4468019" y="5093494"/>
            <a:ext cx="320675" cy="465137"/>
          </a:xfrm>
          <a:prstGeom prst="straightConnector1">
            <a:avLst/>
          </a:prstGeom>
          <a:ln w="127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6" idx="1"/>
            <a:endCxn id="34" idx="5"/>
          </p:cNvCxnSpPr>
          <p:nvPr/>
        </p:nvCxnSpPr>
        <p:spPr>
          <a:xfrm rot="16200000" flipV="1">
            <a:off x="5129213" y="5072063"/>
            <a:ext cx="247650" cy="330200"/>
          </a:xfrm>
          <a:prstGeom prst="straightConnector1">
            <a:avLst/>
          </a:prstGeom>
          <a:ln w="127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8" idx="1"/>
            <a:endCxn id="35" idx="5"/>
          </p:cNvCxnSpPr>
          <p:nvPr/>
        </p:nvCxnSpPr>
        <p:spPr>
          <a:xfrm rot="16200000" flipV="1">
            <a:off x="4343400" y="5572125"/>
            <a:ext cx="247650" cy="330200"/>
          </a:xfrm>
          <a:prstGeom prst="straightConnector1">
            <a:avLst/>
          </a:prstGeom>
          <a:ln w="127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6" idx="3"/>
            <a:endCxn id="38" idx="7"/>
          </p:cNvCxnSpPr>
          <p:nvPr/>
        </p:nvCxnSpPr>
        <p:spPr>
          <a:xfrm rot="5400000">
            <a:off x="5129213" y="5572125"/>
            <a:ext cx="247650" cy="330200"/>
          </a:xfrm>
          <a:prstGeom prst="straightConnector1">
            <a:avLst/>
          </a:prstGeom>
          <a:ln w="127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목표 </a:t>
            </a:r>
            <a:r>
              <a:rPr lang="ko-KR" altLang="ko-KR" sz="3500" noProof="1" smtClean="0">
                <a:solidFill>
                  <a:schemeClr val="tx1"/>
                </a:solidFill>
              </a:rPr>
              <a:t>(2/3)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89050"/>
            <a:ext cx="8691562" cy="4240213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를 활용한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Web Application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제작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ko-KR" sz="1800" b="1" noProof="1" smtClean="0">
                <a:latin typeface="맑은 고딕" pitchFamily="50" charset="-127"/>
                <a:ea typeface="맑은 고딕" pitchFamily="50" charset="-127"/>
              </a:rPr>
              <a:t>HTML5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HTML 4.01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에 이은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의 차기 웹 표준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그래픽 및 멀티미디어 지원 강화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&lt;canvas&gt;, &lt;video&gt;, &lt;audio&gt;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태그 추가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SVG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포함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(HTML5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문서에서 추가 선언 없이 사용 가능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	</a:t>
            </a:r>
            <a:endParaRPr lang="en-US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사용하여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Device, OS, Browser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에 관계 없이 동작하는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제작 가능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Web Application: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웹 페이지가 하나의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처럼 동작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Ex) Web Mail, Web Game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noProof="1" smtClean="0"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1400" noProof="1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noProof="1" smtClean="0"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sz="1400" noProof="1" smtClean="0">
                <a:latin typeface="맑은 고딕" pitchFamily="50" charset="-127"/>
                <a:ea typeface="맑은 고딕" pitchFamily="50" charset="-127"/>
              </a:rPr>
              <a:t>개방을 위해 자바스크립트에서 이용할 수 있는 다양한 </a:t>
            </a:r>
            <a:r>
              <a:rPr lang="en-US" altLang="ko-KR" sz="1400" noProof="1" smtClean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noProof="1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400" noProof="1" smtClean="0">
                <a:latin typeface="맑은 고딕" pitchFamily="50" charset="-127"/>
                <a:ea typeface="맑은 고딕" pitchFamily="50" charset="-127"/>
              </a:rPr>
              <a:t>	  - Canvas, SVG, File API, Geolocation, Web Socket </a:t>
            </a:r>
            <a:r>
              <a:rPr lang="ko-KR" altLang="en-US" sz="1400" noProof="1" smtClean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ko-KR" altLang="ko-KR" b="0" noProof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77988" y="5411788"/>
            <a:ext cx="1357312" cy="71437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</a:p>
          <a:p>
            <a:pPr algn="ctr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365" name="그룹 15"/>
          <p:cNvGrpSpPr>
            <a:grpSpLocks/>
          </p:cNvGrpSpPr>
          <p:nvPr/>
        </p:nvGrpSpPr>
        <p:grpSpPr bwMode="auto">
          <a:xfrm>
            <a:off x="3463925" y="5411788"/>
            <a:ext cx="4714875" cy="714375"/>
            <a:chOff x="3500430" y="5143512"/>
            <a:chExt cx="5072098" cy="85725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500430" y="5143512"/>
              <a:ext cx="5072098" cy="85725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572157" y="5215903"/>
              <a:ext cx="1285957" cy="714379"/>
            </a:xfrm>
            <a:prstGeom prst="roundRect">
              <a:avLst/>
            </a:prstGeom>
            <a:solidFill>
              <a:srgbClr val="9EF03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HTML5</a:t>
              </a:r>
              <a:endPara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덧셈 기호 23"/>
            <p:cNvSpPr/>
            <p:nvPr/>
          </p:nvSpPr>
          <p:spPr>
            <a:xfrm>
              <a:off x="4929840" y="5393068"/>
              <a:ext cx="356925" cy="358143"/>
            </a:xfrm>
            <a:prstGeom prst="mathPlus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358491" y="5215903"/>
              <a:ext cx="1355975" cy="714379"/>
            </a:xfrm>
            <a:prstGeom prst="roundRect">
              <a:avLst/>
            </a:prstGeom>
            <a:solidFill>
              <a:srgbClr val="9EF03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JavaScript</a:t>
              </a:r>
              <a:endPara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214846" y="5215903"/>
              <a:ext cx="1285956" cy="714379"/>
            </a:xfrm>
            <a:prstGeom prst="roundRect">
              <a:avLst/>
            </a:prstGeom>
            <a:solidFill>
              <a:srgbClr val="9EF03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DOM, CSS3, JSP </a:t>
              </a:r>
              <a:r>
                <a:rPr lang="ko-KR" altLang="en-US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등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덧셈 기호 27"/>
            <p:cNvSpPr/>
            <p:nvPr/>
          </p:nvSpPr>
          <p:spPr>
            <a:xfrm>
              <a:off x="6786193" y="5393068"/>
              <a:ext cx="356926" cy="358143"/>
            </a:xfrm>
            <a:prstGeom prst="mathPlus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0800000">
            <a:off x="3106738" y="5626100"/>
            <a:ext cx="285750" cy="23812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목표 </a:t>
            </a:r>
            <a:r>
              <a:rPr lang="ko-KR" altLang="ko-KR" sz="3500" noProof="1" smtClean="0">
                <a:solidFill>
                  <a:schemeClr val="tx1"/>
                </a:solidFill>
              </a:rPr>
              <a:t>(3/3)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89050"/>
            <a:ext cx="8691562" cy="4240213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Computer Graphics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사용하여 객체간 관계 가시화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ko-KR" sz="1800" b="1" noProof="1" smtClean="0">
                <a:latin typeface="맑은 고딕" pitchFamily="50" charset="-127"/>
                <a:ea typeface="맑은 고딕" pitchFamily="50" charset="-127"/>
              </a:rPr>
              <a:t>Computer Graphics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u="sng" noProof="1" smtClean="0">
                <a:latin typeface="맑은 고딕" pitchFamily="50" charset="-127"/>
                <a:ea typeface="맑은 고딕" pitchFamily="50" charset="-127"/>
              </a:rPr>
              <a:t>컴퓨터를 사용하여 그래픽을 생성하는 기술</a:t>
            </a:r>
            <a:endParaRPr lang="en-US" altLang="ko-KR" u="sng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Flash, Java Applet, SVG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등 다양한 기술 존재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Viewer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를 사용하여 그래픽을 모니터 화면에 표시</a:t>
            </a:r>
            <a:r>
              <a:rPr lang="en-US" altLang="ko-KR" sz="1200" noProof="1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Flash: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플러그인이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설치된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Web Browser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Viewer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사용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Java Applet: Java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Web Browser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Viewer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사용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SVG(Scalable Vector Graphics): HTML5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Web Browser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Viewer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사용 </a:t>
            </a:r>
            <a:r>
              <a:rPr lang="en-US" altLang="ko-KR" sz="1400" noProof="1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	  - HTML5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포함된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기반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차원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Vector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그래픽 표준 기술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	  - Web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상에서 구조화된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Vector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그래픽 제공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	  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사용자의 키보드 조작이나 마우스 조작과 같은 다양한 이벤트 처리 가능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ko-KR" altLang="ko-KR" b="0" noProof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설명선 1 12"/>
          <p:cNvSpPr/>
          <p:nvPr/>
        </p:nvSpPr>
        <p:spPr>
          <a:xfrm>
            <a:off x="6934200" y="4818063"/>
            <a:ext cx="1906588" cy="857250"/>
          </a:xfrm>
          <a:prstGeom prst="borderCallout1">
            <a:avLst>
              <a:gd name="adj1" fmla="val 839"/>
              <a:gd name="adj2" fmla="val 51889"/>
              <a:gd name="adj3" fmla="val -83217"/>
              <a:gd name="adj4" fmla="val 2619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HTML5 </a:t>
            </a:r>
            <a:r>
              <a:rPr lang="ko-KR" altLang="en-US" sz="13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지원하는</a:t>
            </a:r>
            <a:endParaRPr lang="en-US" altLang="ko-KR" sz="1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500" u="sng" dirty="0">
                <a:solidFill>
                  <a:srgbClr val="0033CC"/>
                </a:solidFill>
                <a:latin typeface="HY견고딕" pitchFamily="18" charset="-127"/>
                <a:ea typeface="HY견고딕" pitchFamily="18" charset="-127"/>
              </a:rPr>
              <a:t>Web Browser</a:t>
            </a:r>
            <a:r>
              <a:rPr lang="ko-KR" altLang="en-US" sz="1300" u="sng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endParaRPr lang="en-US" altLang="ko-KR" sz="13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3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Viewer</a:t>
            </a:r>
            <a:r>
              <a:rPr lang="ko-KR" altLang="en-US" sz="13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 사용 가능</a:t>
            </a:r>
          </a:p>
        </p:txBody>
      </p:sp>
      <p:cxnSp>
        <p:nvCxnSpPr>
          <p:cNvPr id="16389" name="직선 연결선 14"/>
          <p:cNvCxnSpPr>
            <a:cxnSpLocks noChangeShapeType="1"/>
          </p:cNvCxnSpPr>
          <p:nvPr/>
        </p:nvCxnSpPr>
        <p:spPr bwMode="auto">
          <a:xfrm>
            <a:off x="1333500" y="4213225"/>
            <a:ext cx="2446338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내용 </a:t>
            </a:r>
            <a:r>
              <a:rPr lang="ko-KR" altLang="ko-KR" sz="3500" noProof="1" smtClean="0">
                <a:solidFill>
                  <a:schemeClr val="tx1"/>
                </a:solidFill>
              </a:rPr>
              <a:t>(1/4)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89050"/>
            <a:ext cx="8691562" cy="4240213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시스템 구성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ko-KR" altLang="ko-KR" b="0" noProof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2" name="Picture 2" descr="Chr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1897063"/>
            <a:ext cx="563086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2506362" y="5326392"/>
            <a:ext cx="2143140" cy="428628"/>
          </a:xfrm>
          <a:prstGeom prst="roundRect">
            <a:avLst/>
          </a:prstGeom>
          <a:solidFill>
            <a:srgbClr val="CCECFF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i="1">
                <a:solidFill>
                  <a:schemeClr val="tx1"/>
                </a:solidFill>
                <a:ea typeface="굴림" charset="-127"/>
              </a:rPr>
              <a:t>JavaScript</a:t>
            </a:r>
            <a:endParaRPr lang="ko-KR" altLang="en-US" b="1" i="1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3400425" y="4897438"/>
            <a:ext cx="354013" cy="357187"/>
          </a:xfrm>
          <a:prstGeom prst="mathPlus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7417" name="Picture 3" descr="C:\Users\godong\AppData\Local\Microsoft\Windows\Temporary Internet Files\Content.IE5\FRPGX8PK\MC90042477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2938" y="3968750"/>
            <a:ext cx="14509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2" descr="http://sepusa.com/sites/sepusa.com/files/imagecache/product_full/iconD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50" y="2325688"/>
            <a:ext cx="1149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TextBox 10"/>
          <p:cNvSpPr txBox="1">
            <a:spLocks noChangeArrowheads="1"/>
          </p:cNvSpPr>
          <p:nvPr/>
        </p:nvSpPr>
        <p:spPr bwMode="auto">
          <a:xfrm>
            <a:off x="6861175" y="5992813"/>
            <a:ext cx="1714500" cy="4762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>
                <a:alpha val="45882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500" b="1">
                <a:ea typeface="굴림" charset="-127"/>
              </a:rPr>
              <a:t>Server</a:t>
            </a:r>
            <a:endParaRPr lang="ko-KR" altLang="en-US" sz="2500" b="1">
              <a:ea typeface="굴림" charset="-127"/>
            </a:endParaRPr>
          </a:p>
        </p:txBody>
      </p:sp>
      <p:sp>
        <p:nvSpPr>
          <p:cNvPr id="17420" name="TextBox 11"/>
          <p:cNvSpPr txBox="1">
            <a:spLocks noChangeArrowheads="1"/>
          </p:cNvSpPr>
          <p:nvPr/>
        </p:nvSpPr>
        <p:spPr bwMode="auto">
          <a:xfrm>
            <a:off x="7210425" y="1825625"/>
            <a:ext cx="1014413" cy="477838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>
                <a:alpha val="45882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500" b="1">
                <a:ea typeface="굴림" charset="-127"/>
              </a:rPr>
              <a:t>DB</a:t>
            </a:r>
            <a:endParaRPr lang="ko-KR" altLang="en-US" sz="2500" b="1">
              <a:ea typeface="굴림" charset="-127"/>
            </a:endParaRPr>
          </a:p>
        </p:txBody>
      </p:sp>
      <p:sp>
        <p:nvSpPr>
          <p:cNvPr id="17421" name="TextBox 13"/>
          <p:cNvSpPr txBox="1">
            <a:spLocks noChangeArrowheads="1"/>
          </p:cNvSpPr>
          <p:nvPr/>
        </p:nvSpPr>
        <p:spPr bwMode="auto">
          <a:xfrm>
            <a:off x="7075488" y="4111625"/>
            <a:ext cx="10715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 i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Apache</a:t>
            </a:r>
          </a:p>
          <a:p>
            <a:pPr algn="ctr"/>
            <a:r>
              <a:rPr lang="en-US" altLang="ko-KR" sz="1800" b="1" i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  <a:p>
            <a:pPr algn="ctr"/>
            <a:r>
              <a:rPr lang="en-US" altLang="ko-KR" sz="1800" b="1" i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Tomcat</a:t>
            </a:r>
            <a:endParaRPr lang="ko-KR" altLang="en-US" sz="1800" b="1" i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TextBox 15"/>
          <p:cNvSpPr txBox="1">
            <a:spLocks noChangeArrowheads="1"/>
          </p:cNvSpPr>
          <p:nvPr/>
        </p:nvSpPr>
        <p:spPr bwMode="auto">
          <a:xfrm>
            <a:off x="2139950" y="2039938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>
                <a:solidFill>
                  <a:srgbClr val="002060"/>
                </a:solidFill>
                <a:ea typeface="굴림" charset="-127"/>
              </a:rPr>
              <a:t>Web  Browser</a:t>
            </a:r>
            <a:endParaRPr lang="ko-KR" altLang="en-US" b="1">
              <a:solidFill>
                <a:srgbClr val="002060"/>
              </a:solidFill>
              <a:ea typeface="굴림" charset="-127"/>
            </a:endParaRPr>
          </a:p>
        </p:txBody>
      </p:sp>
      <p:grpSp>
        <p:nvGrpSpPr>
          <p:cNvPr id="17423" name="그룹 31"/>
          <p:cNvGrpSpPr>
            <a:grpSpLocks/>
          </p:cNvGrpSpPr>
          <p:nvPr/>
        </p:nvGrpSpPr>
        <p:grpSpPr bwMode="auto">
          <a:xfrm>
            <a:off x="1717675" y="2540000"/>
            <a:ext cx="3721100" cy="2286000"/>
            <a:chOff x="1500166" y="2357430"/>
            <a:chExt cx="3786214" cy="2500330"/>
          </a:xfrm>
        </p:grpSpPr>
        <p:pic>
          <p:nvPicPr>
            <p:cNvPr id="174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43042" y="2435565"/>
              <a:ext cx="3500462" cy="229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1500166" y="2357430"/>
              <a:ext cx="3786214" cy="250033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 i="1">
                  <a:solidFill>
                    <a:schemeClr val="tx1"/>
                  </a:solidFill>
                  <a:ea typeface="굴림" charset="-127"/>
                </a:rPr>
                <a:t>HTML5</a:t>
              </a:r>
              <a:endParaRPr lang="ko-KR" altLang="en-US" sz="2500" b="1" i="1">
                <a:solidFill>
                  <a:schemeClr val="tx1"/>
                </a:solidFill>
                <a:ea typeface="굴림" charset="-127"/>
              </a:endParaRPr>
            </a:p>
          </p:txBody>
        </p:sp>
      </p:grpSp>
      <p:sp>
        <p:nvSpPr>
          <p:cNvPr id="17424" name="TextBox 19"/>
          <p:cNvSpPr txBox="1">
            <a:spLocks noChangeArrowheads="1"/>
          </p:cNvSpPr>
          <p:nvPr/>
        </p:nvSpPr>
        <p:spPr bwMode="auto">
          <a:xfrm>
            <a:off x="2674938" y="5992813"/>
            <a:ext cx="1714500" cy="4762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>
                <a:alpha val="45882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500" b="1">
                <a:ea typeface="굴림" charset="-127"/>
              </a:rPr>
              <a:t>Client</a:t>
            </a:r>
            <a:endParaRPr lang="ko-KR" altLang="en-US" sz="2500" b="1">
              <a:ea typeface="굴림" charset="-127"/>
            </a:endParaRPr>
          </a:p>
        </p:txBody>
      </p:sp>
      <p:sp>
        <p:nvSpPr>
          <p:cNvPr id="21" name="위쪽/아래쪽 화살표 20"/>
          <p:cNvSpPr/>
          <p:nvPr/>
        </p:nvSpPr>
        <p:spPr>
          <a:xfrm rot="5400000">
            <a:off x="6396526" y="4683453"/>
            <a:ext cx="500067" cy="714380"/>
          </a:xfrm>
          <a:prstGeom prst="upDownArrow">
            <a:avLst/>
          </a:prstGeom>
          <a:solidFill>
            <a:srgbClr val="00CC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2" name="위쪽/아래쪽 화살표 21"/>
          <p:cNvSpPr/>
          <p:nvPr/>
        </p:nvSpPr>
        <p:spPr>
          <a:xfrm>
            <a:off x="7468097" y="3469004"/>
            <a:ext cx="500067" cy="571504"/>
          </a:xfrm>
          <a:prstGeom prst="upDownArrow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내용 </a:t>
            </a:r>
            <a:r>
              <a:rPr lang="ko-KR" altLang="ko-KR" sz="3500" noProof="1" smtClean="0">
                <a:solidFill>
                  <a:schemeClr val="tx1"/>
                </a:solidFill>
              </a:rPr>
              <a:t>(2/4)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89050"/>
            <a:ext cx="8691562" cy="4240213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기반 객체간 관계 가시화 시스템 구현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ko-KR" sz="1800" b="1" noProof="1" smtClean="0">
                <a:latin typeface="맑은 고딕" pitchFamily="50" charset="-127"/>
                <a:ea typeface="맑은 고딕" pitchFamily="50" charset="-127"/>
              </a:rPr>
              <a:t>D3.js </a:t>
            </a:r>
            <a:r>
              <a:rPr lang="en-US" altLang="ko-KR" sz="1800" noProof="1" smtClean="0">
                <a:latin typeface="맑은 고딕" pitchFamily="50" charset="-127"/>
                <a:ea typeface="맑은 고딕" pitchFamily="50" charset="-127"/>
              </a:rPr>
              <a:t>(Data-Driven Documents)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자바스크립트 기반 오픈 소스 라이브러리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SVG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를 이용하여 데이터 표현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b="1" u="sng" noProof="1" smtClean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b="1" u="sng" noProof="1" smtClean="0">
                <a:solidFill>
                  <a:srgbClr val="0033CC"/>
                </a:solidFill>
                <a:latin typeface="맑은 고딕" pitchFamily="50" charset="-127"/>
                <a:ea typeface="맑은 고딕" pitchFamily="50" charset="-127"/>
              </a:rPr>
              <a:t>에서 사용 가능</a:t>
            </a:r>
            <a:endParaRPr lang="en-US" altLang="ko-KR" b="1" u="sng" noProof="1" smtClean="0">
              <a:solidFill>
                <a:srgbClr val="0033CC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Graph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Vertex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Edge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의 기본적인 형태는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D3.js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로 표현 가능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Graph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에서 읽어올 수 있는 기능 없음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Graph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Vertex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를 추가하거나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Edge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를 추가하는 등의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Graph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관련 기능들 없음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ko-KR" sz="1800" b="1" noProof="1" smtClean="0">
                <a:latin typeface="맑은 고딕" pitchFamily="50" charset="-127"/>
                <a:ea typeface="맑은 고딕" pitchFamily="50" charset="-127"/>
              </a:rPr>
              <a:t>MySQL DB </a:t>
            </a:r>
            <a:r>
              <a:rPr lang="ko-KR" altLang="en-US" sz="1800" b="1" noProof="1" smtClean="0">
                <a:latin typeface="맑은 고딕" pitchFamily="50" charset="-127"/>
                <a:ea typeface="맑은 고딕" pitchFamily="50" charset="-127"/>
              </a:rPr>
              <a:t>연동</a:t>
            </a:r>
            <a:endParaRPr lang="en-US" altLang="ko-KR" sz="1800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에서 읽어오기 위해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MySQL DB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연동 부분 구현</a:t>
            </a: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altLang="ko-KR" sz="1800" b="1" noProof="1" smtClean="0">
                <a:latin typeface="맑은 고딕" pitchFamily="50" charset="-127"/>
                <a:ea typeface="맑은 고딕" pitchFamily="50" charset="-127"/>
              </a:rPr>
              <a:t>Graph </a:t>
            </a:r>
            <a:r>
              <a:rPr lang="ko-KR" altLang="en-US" sz="1800" b="1" noProof="1" smtClean="0">
                <a:latin typeface="맑은 고딕" pitchFamily="50" charset="-127"/>
                <a:ea typeface="맑은 고딕" pitchFamily="50" charset="-127"/>
              </a:rPr>
              <a:t>표현 라이브러리 제작</a:t>
            </a:r>
            <a:endParaRPr lang="en-US" altLang="ko-KR" sz="1800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Graph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관련 기능들을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함수로 구현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ko-KR" altLang="ko-KR" b="0" noProof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내용 </a:t>
            </a:r>
            <a:r>
              <a:rPr lang="ko-KR" altLang="ko-KR" sz="3500" noProof="1" smtClean="0">
                <a:solidFill>
                  <a:schemeClr val="tx1"/>
                </a:solidFill>
              </a:rPr>
              <a:t>(3/4)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89050"/>
            <a:ext cx="8691562" cy="4240213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noProof="1" smtClean="0">
                <a:latin typeface="맑은 고딕" pitchFamily="50" charset="-127"/>
                <a:ea typeface="맑은 고딕" pitchFamily="50" charset="-127"/>
              </a:rPr>
              <a:t>Graph </a:t>
            </a:r>
            <a:r>
              <a:rPr lang="ko-KR" altLang="en-US" b="0" noProof="1" smtClean="0">
                <a:latin typeface="맑은 고딕" pitchFamily="50" charset="-127"/>
                <a:ea typeface="맑은 고딕" pitchFamily="50" charset="-127"/>
              </a:rPr>
              <a:t>표현 라이브러리</a:t>
            </a:r>
            <a:endParaRPr lang="en-US" altLang="ko-KR" b="0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ko-KR" altLang="en-US" sz="1800" noProof="1" smtClean="0">
                <a:latin typeface="맑은 고딕" pitchFamily="50" charset="-127"/>
                <a:ea typeface="맑은 고딕" pitchFamily="50" charset="-127"/>
              </a:rPr>
              <a:t>자바스크립트 기반 </a:t>
            </a:r>
            <a:r>
              <a:rPr lang="en-US" altLang="ko-KR" sz="1800" noProof="1" smtClean="0">
                <a:latin typeface="맑은 고딕" pitchFamily="50" charset="-127"/>
                <a:ea typeface="맑은 고딕" pitchFamily="50" charset="-127"/>
              </a:rPr>
              <a:t>Graph </a:t>
            </a:r>
            <a:r>
              <a:rPr lang="ko-KR" altLang="en-US" sz="1800" noProof="1" smtClean="0">
                <a:latin typeface="맑은 고딕" pitchFamily="50" charset="-127"/>
                <a:ea typeface="맑은 고딕" pitchFamily="50" charset="-127"/>
              </a:rPr>
              <a:t>표현 라이브러리 제작</a:t>
            </a:r>
            <a:endParaRPr lang="en-US" altLang="ko-KR" sz="1800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ko-KR" altLang="en-US" sz="1800" noProof="1" smtClean="0">
                <a:latin typeface="맑은 고딕" pitchFamily="50" charset="-127"/>
                <a:ea typeface="맑은 고딕" pitchFamily="50" charset="-127"/>
              </a:rPr>
              <a:t>라이브러리 전체 파일 구성</a:t>
            </a:r>
            <a:endParaRPr lang="en-US" altLang="ko-KR" sz="1800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D3.js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라이브러리 파일들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– d3.js, d3.geom.js, d3.layout.js</a:t>
            </a:r>
            <a:endParaRPr lang="en-US" altLang="ko-KR" b="1" u="sng" noProof="1" smtClean="0">
              <a:solidFill>
                <a:srgbClr val="0033CC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Graph 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표현 라이브러리 파일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b="1" noProof="1" smtClean="0">
                <a:latin typeface="맑은 고딕" pitchFamily="50" charset="-127"/>
                <a:ea typeface="맑은 고딕" pitchFamily="50" charset="-127"/>
              </a:rPr>
              <a:t>gp.js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Graph</a:t>
            </a: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표현 관련 디자인 파일 </a:t>
            </a: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b="1" noProof="1" smtClean="0">
                <a:latin typeface="맑은 고딕" pitchFamily="50" charset="-127"/>
                <a:ea typeface="맑은 고딕" pitchFamily="50" charset="-127"/>
              </a:rPr>
              <a:t>gp.css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ko-KR" altLang="ko-KR" b="0" noProof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71625" y="3729038"/>
            <a:ext cx="6572250" cy="2500312"/>
          </a:xfrm>
          <a:prstGeom prst="roundRect">
            <a:avLst/>
          </a:prstGeom>
          <a:solidFill>
            <a:srgbClr val="66CCFF"/>
          </a:solidFill>
          <a:ln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2571750" y="6248400"/>
            <a:ext cx="471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gp.js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라이브러리 구성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28813" y="5086350"/>
            <a:ext cx="4500562" cy="1071563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80000"/>
              </a:lnSpc>
              <a:defRPr/>
            </a:pPr>
            <a:endParaRPr lang="en-US" altLang="ko-KR" b="1">
              <a:solidFill>
                <a:schemeClr val="tx1"/>
              </a:solidFill>
              <a:ea typeface="굴림" charset="-127"/>
            </a:endParaRPr>
          </a:p>
          <a:p>
            <a:pPr algn="just">
              <a:lnSpc>
                <a:spcPct val="80000"/>
              </a:lnSpc>
              <a:defRPr/>
            </a:pPr>
            <a:endParaRPr lang="en-US" altLang="ko-KR" b="1">
              <a:solidFill>
                <a:schemeClr val="tx1"/>
              </a:solidFill>
              <a:ea typeface="굴림" charset="-127"/>
            </a:endParaRPr>
          </a:p>
          <a:p>
            <a:pPr algn="just">
              <a:lnSpc>
                <a:spcPct val="80000"/>
              </a:lnSpc>
              <a:defRPr/>
            </a:pPr>
            <a:endParaRPr lang="en-US" altLang="ko-KR" b="1">
              <a:solidFill>
                <a:schemeClr val="tx1"/>
              </a:solidFill>
              <a:ea typeface="굴림" charset="-127"/>
            </a:endParaRPr>
          </a:p>
          <a:p>
            <a:pPr algn="just">
              <a:lnSpc>
                <a:spcPct val="80000"/>
              </a:lnSpc>
              <a:defRPr/>
            </a:pPr>
            <a:endParaRPr lang="en-US" altLang="ko-KR" b="1">
              <a:solidFill>
                <a:schemeClr val="tx1"/>
              </a:solidFill>
              <a:ea typeface="굴림" charset="-127"/>
            </a:endParaRPr>
          </a:p>
          <a:p>
            <a:pPr algn="just">
              <a:lnSpc>
                <a:spcPct val="80000"/>
              </a:lnSpc>
              <a:defRPr/>
            </a:pPr>
            <a:endParaRPr lang="en-US" altLang="ko-KR" b="1">
              <a:solidFill>
                <a:schemeClr val="tx1"/>
              </a:solidFill>
              <a:ea typeface="굴림" charset="-127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d3.js </a:t>
            </a:r>
            <a:r>
              <a:rPr lang="ko-KR" altLang="en-US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ea typeface="굴림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ea typeface="굴림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ea typeface="굴림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8813" y="3800475"/>
            <a:ext cx="4500562" cy="1000125"/>
          </a:xfrm>
          <a:prstGeom prst="rect">
            <a:avLst/>
          </a:prstGeom>
          <a:solidFill>
            <a:srgbClr val="FFFF99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ko-KR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Graph</a:t>
            </a:r>
            <a:r>
              <a:rPr lang="ko-KR" altLang="en-US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표현 라이브러리</a:t>
            </a:r>
            <a:endParaRPr lang="en-US" altLang="ko-KR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>
              <a:solidFill>
                <a:schemeClr val="tx1"/>
              </a:solidFill>
              <a:ea typeface="굴림" charset="-127"/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72250" y="3800475"/>
            <a:ext cx="1285875" cy="2357438"/>
          </a:xfrm>
          <a:prstGeom prst="rect">
            <a:avLst/>
          </a:prstGeom>
          <a:solidFill>
            <a:srgbClr val="66FFFF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파일</a:t>
            </a:r>
            <a:endParaRPr lang="en-US" altLang="ko-KR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  <a:ea typeface="굴림" charset="-127"/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  <a:ea typeface="굴림" charset="-127"/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  <a:ea typeface="굴림" charset="-127"/>
            </a:endParaRPr>
          </a:p>
          <a:p>
            <a:pPr algn="just">
              <a:defRPr/>
            </a:pPr>
            <a:endParaRPr lang="en-US" altLang="ko-KR">
              <a:solidFill>
                <a:schemeClr val="tx1"/>
              </a:solidFill>
              <a:ea typeface="굴림" charset="-127"/>
            </a:endParaRPr>
          </a:p>
          <a:p>
            <a:pPr algn="just">
              <a:defRPr/>
            </a:pPr>
            <a:endParaRPr lang="ko-KR" altLang="en-US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1688" y="5586413"/>
            <a:ext cx="1357312" cy="428625"/>
          </a:xfrm>
          <a:prstGeom prst="roundRect">
            <a:avLst/>
          </a:prstGeom>
          <a:solidFill>
            <a:srgbClr val="FF990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d3.js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29188" y="5586413"/>
            <a:ext cx="1357312" cy="428625"/>
          </a:xfrm>
          <a:prstGeom prst="roundRect">
            <a:avLst/>
          </a:prstGeom>
          <a:solidFill>
            <a:srgbClr val="FF990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d3.layout.js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0438" y="5586413"/>
            <a:ext cx="1357312" cy="428625"/>
          </a:xfrm>
          <a:prstGeom prst="roundRect">
            <a:avLst/>
          </a:prstGeom>
          <a:solidFill>
            <a:srgbClr val="FF990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d3.geom.js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71688" y="4229100"/>
            <a:ext cx="4214812" cy="428625"/>
          </a:xfrm>
          <a:prstGeom prst="roundRect">
            <a:avLst/>
          </a:prstGeom>
          <a:solidFill>
            <a:srgbClr val="99FFCC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gp.js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92900" y="4657725"/>
            <a:ext cx="1049338" cy="1357313"/>
          </a:xfrm>
          <a:prstGeom prst="roundRect">
            <a:avLst/>
          </a:prstGeom>
          <a:solidFill>
            <a:srgbClr val="FFCCFF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gp.css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위쪽 화살표 13"/>
          <p:cNvSpPr/>
          <p:nvPr/>
        </p:nvSpPr>
        <p:spPr>
          <a:xfrm>
            <a:off x="2428860" y="4800608"/>
            <a:ext cx="642942" cy="285752"/>
          </a:xfrm>
          <a:prstGeom prst="upArrow">
            <a:avLst/>
          </a:prstGeom>
          <a:solidFill>
            <a:srgbClr val="0033CC"/>
          </a:solidFill>
          <a:ln>
            <a:solidFill>
              <a:srgbClr val="0033CC"/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5" name="위쪽 화살표 14"/>
          <p:cNvSpPr/>
          <p:nvPr/>
        </p:nvSpPr>
        <p:spPr>
          <a:xfrm>
            <a:off x="3857620" y="4800608"/>
            <a:ext cx="642942" cy="285752"/>
          </a:xfrm>
          <a:prstGeom prst="upArrow">
            <a:avLst/>
          </a:prstGeom>
          <a:solidFill>
            <a:srgbClr val="0033CC"/>
          </a:solidFill>
          <a:ln>
            <a:solidFill>
              <a:srgbClr val="0033CC"/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5286380" y="4800608"/>
            <a:ext cx="642942" cy="285752"/>
          </a:xfrm>
          <a:prstGeom prst="upArrow">
            <a:avLst/>
          </a:prstGeom>
          <a:solidFill>
            <a:srgbClr val="0033CC"/>
          </a:solidFill>
          <a:ln>
            <a:solidFill>
              <a:srgbClr val="0033CC"/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ko-KR" altLang="en-US" sz="3500" noProof="1" smtClean="0">
                <a:solidFill>
                  <a:schemeClr val="tx1"/>
                </a:solidFill>
              </a:rPr>
              <a:t>설계 내용 </a:t>
            </a:r>
            <a:r>
              <a:rPr lang="ko-KR" altLang="ko-KR" sz="3500" noProof="1" smtClean="0">
                <a:solidFill>
                  <a:schemeClr val="tx1"/>
                </a:solidFill>
              </a:rPr>
              <a:t>(4/4)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289050"/>
            <a:ext cx="8691562" cy="4240213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  <a:defRPr/>
            </a:pPr>
            <a:r>
              <a:rPr lang="ko-KR" altLang="en-US" noProof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noProof="1" smtClean="0">
                <a:latin typeface="맑은 고딕" pitchFamily="50" charset="-127"/>
                <a:ea typeface="맑은 고딕" pitchFamily="50" charset="-127"/>
              </a:rPr>
              <a:t>Graph </a:t>
            </a:r>
            <a:r>
              <a:rPr lang="ko-KR" altLang="en-US" b="0" noProof="1" smtClean="0">
                <a:latin typeface="맑은 고딕" pitchFamily="50" charset="-127"/>
                <a:ea typeface="맑은 고딕" pitchFamily="50" charset="-127"/>
              </a:rPr>
              <a:t>표현 라이브러리</a:t>
            </a:r>
            <a:endParaRPr lang="en-US" altLang="ko-KR" b="0" noProof="1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2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ko-KR" noProof="1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lvl="3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noProof="1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ko-KR" sz="1600" noProof="1" smtClean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lvl="4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altLang="ko-KR" sz="1600" noProof="1" smtClean="0">
              <a:latin typeface="맑은 고딕" pitchFamily="50" charset="-127"/>
              <a:ea typeface="맑은 고딕" pitchFamily="50" charset="-127"/>
            </a:endParaRPr>
          </a:p>
          <a:p>
            <a:pPr lvl="4">
              <a:lnSpc>
                <a:spcPct val="12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ko-KR" altLang="ko-KR" sz="1400" noProof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ko-KR" altLang="ko-KR" b="0" noProof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37263" y="3114675"/>
            <a:ext cx="2214562" cy="309563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set_vertex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sNum,dNum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37263" y="2330450"/>
            <a:ext cx="2214562" cy="311150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init()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37263" y="4681538"/>
            <a:ext cx="2214562" cy="309562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add_vertex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aNode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37263" y="5464175"/>
            <a:ext cx="2214562" cy="311150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add_edge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aData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37263" y="5856288"/>
            <a:ext cx="2214562" cy="309562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del_edge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dData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37263" y="3897313"/>
            <a:ext cx="2214562" cy="311150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set_edge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eNum,diFlag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490" name="그룹 93"/>
          <p:cNvGrpSpPr>
            <a:grpSpLocks/>
          </p:cNvGrpSpPr>
          <p:nvPr/>
        </p:nvGrpSpPr>
        <p:grpSpPr bwMode="auto">
          <a:xfrm>
            <a:off x="2179638" y="1879600"/>
            <a:ext cx="1785937" cy="339725"/>
            <a:chOff x="6286512" y="1916660"/>
            <a:chExt cx="2214578" cy="338554"/>
          </a:xfrm>
        </p:grpSpPr>
        <p:sp>
          <p:nvSpPr>
            <p:cNvPr id="20522" name="TextBox 23"/>
            <p:cNvSpPr txBox="1">
              <a:spLocks noChangeArrowheads="1"/>
            </p:cNvSpPr>
            <p:nvPr/>
          </p:nvSpPr>
          <p:spPr bwMode="auto">
            <a:xfrm>
              <a:off x="6286512" y="1916660"/>
              <a:ext cx="22145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1600" b="1">
                  <a:latin typeface="맑은 고딕" pitchFamily="50" charset="-127"/>
                  <a:ea typeface="맑은 고딕" pitchFamily="50" charset="-127"/>
                </a:rPr>
                <a:t>필요한 기능들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463678" y="2214081"/>
              <a:ext cx="1860245" cy="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91" name="그룹 93"/>
          <p:cNvGrpSpPr>
            <a:grpSpLocks/>
          </p:cNvGrpSpPr>
          <p:nvPr/>
        </p:nvGrpSpPr>
        <p:grpSpPr bwMode="auto">
          <a:xfrm>
            <a:off x="6286500" y="1879600"/>
            <a:ext cx="1714500" cy="339725"/>
            <a:chOff x="6286512" y="1916660"/>
            <a:chExt cx="2214578" cy="338554"/>
          </a:xfrm>
        </p:grpSpPr>
        <p:sp>
          <p:nvSpPr>
            <p:cNvPr id="20520" name="TextBox 26"/>
            <p:cNvSpPr txBox="1">
              <a:spLocks noChangeArrowheads="1"/>
            </p:cNvSpPr>
            <p:nvPr/>
          </p:nvSpPr>
          <p:spPr bwMode="auto">
            <a:xfrm>
              <a:off x="6286512" y="1916660"/>
              <a:ext cx="22145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>
                  <a:latin typeface="맑은 고딕" pitchFamily="50" charset="-127"/>
                  <a:ea typeface="맑은 고딕" pitchFamily="50" charset="-127"/>
                </a:rPr>
                <a:t>API </a:t>
              </a:r>
              <a:r>
                <a:rPr lang="ko-KR" altLang="en-US" sz="1600" b="1">
                  <a:latin typeface="맑은 고딕" pitchFamily="50" charset="-127"/>
                  <a:ea typeface="맑은 고딕" pitchFamily="50" charset="-127"/>
                </a:rPr>
                <a:t>함수 구현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450555" y="2203008"/>
              <a:ext cx="1865987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모서리가 둥근 직사각형 28"/>
          <p:cNvSpPr/>
          <p:nvPr/>
        </p:nvSpPr>
        <p:spPr>
          <a:xfrm>
            <a:off x="6037263" y="2722563"/>
            <a:ext cx="2214562" cy="309562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print_graph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493" name="그룹 42"/>
          <p:cNvGrpSpPr>
            <a:grpSpLocks/>
          </p:cNvGrpSpPr>
          <p:nvPr/>
        </p:nvGrpSpPr>
        <p:grpSpPr bwMode="auto">
          <a:xfrm>
            <a:off x="965200" y="4987925"/>
            <a:ext cx="4214813" cy="515938"/>
            <a:chOff x="1071538" y="5241937"/>
            <a:chExt cx="4214842" cy="515941"/>
          </a:xfrm>
        </p:grpSpPr>
        <p:sp>
          <p:nvSpPr>
            <p:cNvPr id="31" name="직사각형 30"/>
            <p:cNvSpPr/>
            <p:nvPr/>
          </p:nvSpPr>
          <p:spPr>
            <a:xfrm>
              <a:off x="1071538" y="5241937"/>
              <a:ext cx="4214842" cy="5159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Vertex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추가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Vertex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444735" y="5384813"/>
              <a:ext cx="1068394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add_vertex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571868" y="5384813"/>
              <a:ext cx="1114433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del_vertex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494" name="그룹 46"/>
          <p:cNvGrpSpPr>
            <a:grpSpLocks/>
          </p:cNvGrpSpPr>
          <p:nvPr/>
        </p:nvGrpSpPr>
        <p:grpSpPr bwMode="auto">
          <a:xfrm>
            <a:off x="965200" y="5649913"/>
            <a:ext cx="4214813" cy="515937"/>
            <a:chOff x="1071538" y="5913455"/>
            <a:chExt cx="4214842" cy="515941"/>
          </a:xfrm>
        </p:grpSpPr>
        <p:sp>
          <p:nvSpPr>
            <p:cNvPr id="35" name="직사각형 34"/>
            <p:cNvSpPr/>
            <p:nvPr/>
          </p:nvSpPr>
          <p:spPr>
            <a:xfrm>
              <a:off x="1071538" y="5913455"/>
              <a:ext cx="4214842" cy="5159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Edge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추가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Edge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571868" y="6072206"/>
              <a:ext cx="1106495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del_edge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444735" y="6072206"/>
              <a:ext cx="1068394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add_edge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6037263" y="5072063"/>
            <a:ext cx="2214562" cy="311150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del_vertex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dNode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496" name="그룹 51"/>
          <p:cNvGrpSpPr>
            <a:grpSpLocks/>
          </p:cNvGrpSpPr>
          <p:nvPr/>
        </p:nvGrpSpPr>
        <p:grpSpPr bwMode="auto">
          <a:xfrm>
            <a:off x="965200" y="2355850"/>
            <a:ext cx="4214813" cy="500063"/>
            <a:chOff x="1071538" y="2714620"/>
            <a:chExt cx="3947233" cy="500066"/>
          </a:xfrm>
        </p:grpSpPr>
        <p:sp>
          <p:nvSpPr>
            <p:cNvPr id="40" name="직사각형 39"/>
            <p:cNvSpPr/>
            <p:nvPr/>
          </p:nvSpPr>
          <p:spPr>
            <a:xfrm>
              <a:off x="1071538" y="2714620"/>
              <a:ext cx="3947233" cy="5000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Graph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초기화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357548" y="2857496"/>
              <a:ext cx="988666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init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497" name="그룹 54"/>
          <p:cNvGrpSpPr>
            <a:grpSpLocks/>
          </p:cNvGrpSpPr>
          <p:nvPr/>
        </p:nvGrpSpPr>
        <p:grpSpPr bwMode="auto">
          <a:xfrm>
            <a:off x="965200" y="3001963"/>
            <a:ext cx="4214813" cy="515937"/>
            <a:chOff x="1071538" y="4429132"/>
            <a:chExt cx="3947233" cy="515941"/>
          </a:xfrm>
        </p:grpSpPr>
        <p:sp>
          <p:nvSpPr>
            <p:cNvPr id="43" name="직사각형 42"/>
            <p:cNvSpPr/>
            <p:nvPr/>
          </p:nvSpPr>
          <p:spPr>
            <a:xfrm>
              <a:off x="1071538" y="4429132"/>
              <a:ext cx="3947233" cy="5159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Graph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표현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357548" y="4572008"/>
              <a:ext cx="988666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print_graph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오른쪽 화살표 44"/>
          <p:cNvSpPr/>
          <p:nvPr/>
        </p:nvSpPr>
        <p:spPr>
          <a:xfrm>
            <a:off x="5322888" y="3784600"/>
            <a:ext cx="571500" cy="857250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499" name="그룹 58"/>
          <p:cNvGrpSpPr>
            <a:grpSpLocks/>
          </p:cNvGrpSpPr>
          <p:nvPr/>
        </p:nvGrpSpPr>
        <p:grpSpPr bwMode="auto">
          <a:xfrm>
            <a:off x="965200" y="3663950"/>
            <a:ext cx="4214813" cy="515938"/>
            <a:chOff x="1071538" y="3898903"/>
            <a:chExt cx="4214842" cy="515941"/>
          </a:xfrm>
        </p:grpSpPr>
        <p:sp>
          <p:nvSpPr>
            <p:cNvPr id="47" name="직사각형 46"/>
            <p:cNvSpPr/>
            <p:nvPr/>
          </p:nvSpPr>
          <p:spPr>
            <a:xfrm>
              <a:off x="1071538" y="3898903"/>
              <a:ext cx="4214842" cy="5159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Vertex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설정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Vertex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444735" y="4057654"/>
              <a:ext cx="1068394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set_vertex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571868" y="4057654"/>
              <a:ext cx="1106495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check_vertex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500" name="그룹 62"/>
          <p:cNvGrpSpPr>
            <a:grpSpLocks/>
          </p:cNvGrpSpPr>
          <p:nvPr/>
        </p:nvGrpSpPr>
        <p:grpSpPr bwMode="auto">
          <a:xfrm>
            <a:off x="965200" y="4325938"/>
            <a:ext cx="4214813" cy="515937"/>
            <a:chOff x="1071538" y="4570420"/>
            <a:chExt cx="4214842" cy="515941"/>
          </a:xfrm>
        </p:grpSpPr>
        <p:grpSp>
          <p:nvGrpSpPr>
            <p:cNvPr id="20503" name="그룹 21"/>
            <p:cNvGrpSpPr>
              <a:grpSpLocks/>
            </p:cNvGrpSpPr>
            <p:nvPr/>
          </p:nvGrpSpPr>
          <p:grpSpPr bwMode="auto">
            <a:xfrm>
              <a:off x="1071538" y="4570420"/>
              <a:ext cx="4214842" cy="515941"/>
              <a:chOff x="1071538" y="3570289"/>
              <a:chExt cx="3947233" cy="515941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071538" y="3570289"/>
                <a:ext cx="3947233" cy="51594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Edge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설정</a:t>
                </a:r>
                <a:endPara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defRPr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Edge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검색</a:t>
                </a: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2357548" y="3713165"/>
                <a:ext cx="1000560" cy="285752"/>
              </a:xfrm>
              <a:prstGeom prst="roundRect">
                <a:avLst/>
              </a:prstGeom>
              <a:solidFill>
                <a:srgbClr val="66FFFF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set_edge</a:t>
                </a:r>
                <a:endPara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2" name="모서리가 둥근 직사각형 40"/>
            <p:cNvSpPr/>
            <p:nvPr/>
          </p:nvSpPr>
          <p:spPr>
            <a:xfrm>
              <a:off x="3571868" y="4714883"/>
              <a:ext cx="1106495" cy="285752"/>
            </a:xfrm>
            <a:prstGeom prst="roundRect">
              <a:avLst/>
            </a:prstGeom>
            <a:solidFill>
              <a:srgbClr val="66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check_edge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6037263" y="3505200"/>
            <a:ext cx="2214562" cy="311150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check_vertex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cNode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037263" y="4289425"/>
            <a:ext cx="2214562" cy="309563"/>
          </a:xfrm>
          <a:prstGeom prst="roundRect">
            <a:avLst/>
          </a:prstGeom>
          <a:solidFill>
            <a:srgbClr val="66FF6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check_edge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cData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Load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737373"/>
      </a:lt2>
      <a:accent1>
        <a:srgbClr val="2A79D0"/>
      </a:accent1>
      <a:accent2>
        <a:srgbClr val="919191"/>
      </a:accent2>
      <a:accent3>
        <a:srgbClr val="FFFFFF"/>
      </a:accent3>
      <a:accent4>
        <a:srgbClr val="000000"/>
      </a:accent4>
      <a:accent5>
        <a:srgbClr val="ACBEE4"/>
      </a:accent5>
      <a:accent6>
        <a:srgbClr val="838383"/>
      </a:accent6>
      <a:hlink>
        <a:srgbClr val="AEAFAE"/>
      </a:hlink>
      <a:folHlink>
        <a:srgbClr val="C9C9C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38520E"/>
        </a:dk2>
        <a:lt2>
          <a:srgbClr val="737373"/>
        </a:lt2>
        <a:accent1>
          <a:srgbClr val="6B9B1A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E24203"/>
        </a:dk2>
        <a:lt2>
          <a:srgbClr val="737373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4">
        <a:dk1>
          <a:srgbClr val="000000"/>
        </a:dk1>
        <a:lt1>
          <a:srgbClr val="FFFFFF"/>
        </a:lt1>
        <a:dk2>
          <a:srgbClr val="A80404"/>
        </a:dk2>
        <a:lt2>
          <a:srgbClr val="737373"/>
        </a:lt2>
        <a:accent1>
          <a:srgbClr val="D03737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5">
        <a:dk1>
          <a:srgbClr val="000000"/>
        </a:dk1>
        <a:lt1>
          <a:srgbClr val="FFFFFF"/>
        </a:lt1>
        <a:dk2>
          <a:srgbClr val="5F4B3B"/>
        </a:dk2>
        <a:lt2>
          <a:srgbClr val="737373"/>
        </a:lt2>
        <a:accent1>
          <a:srgbClr val="C8A058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0CDB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6">
        <a:dk1>
          <a:srgbClr val="737373"/>
        </a:dk1>
        <a:lt1>
          <a:srgbClr val="FFFFFF"/>
        </a:lt1>
        <a:dk2>
          <a:srgbClr val="000000"/>
        </a:dk2>
        <a:lt2>
          <a:srgbClr val="004074"/>
        </a:lt2>
        <a:accent1>
          <a:srgbClr val="2A79D0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ACBEE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7">
        <a:dk1>
          <a:srgbClr val="737373"/>
        </a:dk1>
        <a:lt1>
          <a:srgbClr val="FFFFFF"/>
        </a:lt1>
        <a:dk2>
          <a:srgbClr val="000000"/>
        </a:dk2>
        <a:lt2>
          <a:srgbClr val="38520E"/>
        </a:lt2>
        <a:accent1>
          <a:srgbClr val="6B9B1A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8">
        <a:dk1>
          <a:srgbClr val="737373"/>
        </a:dk1>
        <a:lt1>
          <a:srgbClr val="FFFFFF"/>
        </a:lt1>
        <a:dk2>
          <a:srgbClr val="000000"/>
        </a:dk2>
        <a:lt2>
          <a:srgbClr val="E24203"/>
        </a:lt2>
        <a:accent1>
          <a:srgbClr val="FEA501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9">
        <a:dk1>
          <a:srgbClr val="737373"/>
        </a:dk1>
        <a:lt1>
          <a:srgbClr val="FFFFFF"/>
        </a:lt1>
        <a:dk2>
          <a:srgbClr val="000000"/>
        </a:dk2>
        <a:lt2>
          <a:srgbClr val="A80404"/>
        </a:lt2>
        <a:accent1>
          <a:srgbClr val="D03737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0">
        <a:dk1>
          <a:srgbClr val="737373"/>
        </a:dk1>
        <a:lt1>
          <a:srgbClr val="FFFFFF"/>
        </a:lt1>
        <a:dk2>
          <a:srgbClr val="000000"/>
        </a:dk2>
        <a:lt2>
          <a:srgbClr val="5F4B3B"/>
        </a:lt2>
        <a:accent1>
          <a:srgbClr val="C8A058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0CDB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PresentationLoad</Template>
  <TotalTime>2139</TotalTime>
  <Words>1160</Words>
  <Application>Microsoft Office PowerPoint</Application>
  <PresentationFormat>화면 슬라이드 쇼(4:3)</PresentationFormat>
  <Paragraphs>281</Paragraphs>
  <Slides>10</Slides>
  <Notes>10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PresentationLoad</vt:lpstr>
      <vt:lpstr>HTML5 기반 객체간 관계 가시화 시스템</vt:lpstr>
      <vt:lpstr>설계 배경</vt:lpstr>
      <vt:lpstr>설계 목표 (1/3)</vt:lpstr>
      <vt:lpstr>설계 목표 (2/3)</vt:lpstr>
      <vt:lpstr>설계 목표 (3/3)</vt:lpstr>
      <vt:lpstr>설계 내용 (1/4)</vt:lpstr>
      <vt:lpstr>설계 내용 (2/4)</vt:lpstr>
      <vt:lpstr>설계 내용 (3/4)</vt:lpstr>
      <vt:lpstr>설계 내용 (4/4)</vt:lpstr>
      <vt:lpstr>설계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logiclab</dc:creator>
  <dc:description>PresentationLoad.com</dc:description>
  <cp:lastModifiedBy>godong</cp:lastModifiedBy>
  <cp:revision>351</cp:revision>
  <dcterms:created xsi:type="dcterms:W3CDTF">2007-11-27T23:54:21Z</dcterms:created>
  <dcterms:modified xsi:type="dcterms:W3CDTF">2013-11-08T15:36:13Z</dcterms:modified>
</cp:coreProperties>
</file>