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830" r:id="rId2"/>
  </p:sldMasterIdLst>
  <p:notesMasterIdLst>
    <p:notesMasterId r:id="rId40"/>
  </p:notesMasterIdLst>
  <p:handoutMasterIdLst>
    <p:handoutMasterId r:id="rId41"/>
  </p:handoutMasterIdLst>
  <p:sldIdLst>
    <p:sldId id="257" r:id="rId3"/>
    <p:sldId id="312" r:id="rId4"/>
    <p:sldId id="317" r:id="rId5"/>
    <p:sldId id="289" r:id="rId6"/>
    <p:sldId id="290" r:id="rId7"/>
    <p:sldId id="291" r:id="rId8"/>
    <p:sldId id="314" r:id="rId9"/>
    <p:sldId id="292" r:id="rId10"/>
    <p:sldId id="293" r:id="rId11"/>
    <p:sldId id="331" r:id="rId12"/>
    <p:sldId id="329" r:id="rId13"/>
    <p:sldId id="328" r:id="rId14"/>
    <p:sldId id="330" r:id="rId15"/>
    <p:sldId id="298" r:id="rId16"/>
    <p:sldId id="299" r:id="rId17"/>
    <p:sldId id="324" r:id="rId18"/>
    <p:sldId id="322" r:id="rId19"/>
    <p:sldId id="323" r:id="rId20"/>
    <p:sldId id="340" r:id="rId21"/>
    <p:sldId id="341" r:id="rId22"/>
    <p:sldId id="342" r:id="rId23"/>
    <p:sldId id="343" r:id="rId24"/>
    <p:sldId id="344" r:id="rId25"/>
    <p:sldId id="345" r:id="rId26"/>
    <p:sldId id="303" r:id="rId27"/>
    <p:sldId id="332" r:id="rId28"/>
    <p:sldId id="333" r:id="rId29"/>
    <p:sldId id="334" r:id="rId30"/>
    <p:sldId id="335" r:id="rId31"/>
    <p:sldId id="336" r:id="rId32"/>
    <p:sldId id="346" r:id="rId33"/>
    <p:sldId id="326" r:id="rId34"/>
    <p:sldId id="337" r:id="rId35"/>
    <p:sldId id="338" r:id="rId36"/>
    <p:sldId id="339" r:id="rId37"/>
    <p:sldId id="349" r:id="rId38"/>
    <p:sldId id="307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66FF33"/>
    <a:srgbClr val="FF3300"/>
    <a:srgbClr val="FF3399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4838" autoAdjust="0"/>
    <p:restoredTop sz="88494" autoAdjust="0"/>
  </p:normalViewPr>
  <p:slideViewPr>
    <p:cSldViewPr snapToGrid="0">
      <p:cViewPr>
        <p:scale>
          <a:sx n="100" d="100"/>
          <a:sy n="100" d="100"/>
        </p:scale>
        <p:origin x="-672" y="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21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noProof="1"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noProof="1"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noProof="1"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2E6AF4DF-9DEF-45AB-B490-23059C8AD2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B96C4F91-6826-44AF-9227-020F3A437CD4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8AA1B-2DB0-49FF-A857-25DE96DC428E}" type="slidenum">
              <a:rPr lang="de-DE" altLang="ko-KR" smtClean="0"/>
              <a:pPr/>
              <a:t>1</a:t>
            </a:fld>
            <a:endParaRPr lang="de-DE" altLang="ko-KR" smtClean="0"/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D28E179F-6AB6-4EF8-9950-69CA5147A5A1}" type="slidenum">
              <a:rPr lang="en-GB" altLang="ko-KR" sz="1300">
                <a:ea typeface="굴림" charset="-127"/>
              </a:rPr>
              <a:pPr algn="r" defTabSz="947738"/>
              <a:t>1</a:t>
            </a:fld>
            <a:endParaRPr lang="en-GB" altLang="ko-KR" sz="1300">
              <a:ea typeface="굴림" charset="-127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altLang="ko-KR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이슈 목록 </a:t>
            </a:r>
            <a:r>
              <a:rPr lang="en-US" altLang="ko-KR" smtClean="0"/>
              <a:t>(</a:t>
            </a:r>
            <a:r>
              <a:rPr lang="ko-KR" altLang="en-US" smtClean="0"/>
              <a:t>번호</a:t>
            </a:r>
            <a:r>
              <a:rPr lang="en-US" altLang="ko-KR" smtClean="0"/>
              <a:t>) – </a:t>
            </a:r>
            <a:r>
              <a:rPr lang="ko-KR" altLang="en-US" smtClean="0"/>
              <a:t>검토된 이슈</a:t>
            </a:r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7CB5D4-8A29-4AAE-829A-75EAB1A820D4}" type="slidenum">
              <a:rPr lang="ko-KR" altLang="en-US" smtClean="0"/>
              <a:pPr/>
              <a:t>17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이슈 목록 </a:t>
            </a:r>
            <a:r>
              <a:rPr lang="en-US" altLang="ko-KR" smtClean="0"/>
              <a:t>(</a:t>
            </a:r>
            <a:r>
              <a:rPr lang="ko-KR" altLang="en-US" smtClean="0"/>
              <a:t>번호</a:t>
            </a:r>
            <a:r>
              <a:rPr lang="en-US" altLang="ko-KR" smtClean="0"/>
              <a:t>) – </a:t>
            </a:r>
            <a:r>
              <a:rPr lang="ko-KR" altLang="en-US" smtClean="0"/>
              <a:t>검토된 이슈</a:t>
            </a:r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BCE46-8645-47D0-8DBC-64B5C6E7A87B}" type="slidenum">
              <a:rPr lang="ko-KR" altLang="en-US" smtClean="0"/>
              <a:pPr/>
              <a:t>18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왼쪽은 </a:t>
            </a:r>
            <a:r>
              <a:rPr lang="ko-KR" altLang="en-US" dirty="0" err="1" smtClean="0"/>
              <a:t>이슈트래킹</a:t>
            </a:r>
            <a:r>
              <a:rPr lang="ko-KR" altLang="en-US" dirty="0" smtClean="0"/>
              <a:t> 시스템에서</a:t>
            </a:r>
            <a:r>
              <a:rPr lang="ko-KR" altLang="en-US" baseline="0" dirty="0" smtClean="0"/>
              <a:t> 중요도 </a:t>
            </a:r>
            <a:r>
              <a:rPr lang="ko-KR" altLang="en-US" baseline="0" dirty="0" err="1" smtClean="0"/>
              <a:t>매긴거고</a:t>
            </a:r>
            <a:r>
              <a:rPr lang="ko-KR" altLang="en-US" baseline="0" dirty="0" smtClean="0"/>
              <a:t> 오른쪽은 저희가 나름대로 </a:t>
            </a:r>
            <a:r>
              <a:rPr lang="ko-KR" altLang="en-US" baseline="0" dirty="0" err="1" smtClean="0"/>
              <a:t>매긴거</a:t>
            </a:r>
            <a:endParaRPr lang="ko-KR" altLang="en-US" dirty="0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0FC58-BF40-483A-AF9A-32761C5B9D5B}" type="slidenum">
              <a:rPr lang="ko-KR" altLang="en-US" smtClean="0"/>
              <a:pPr/>
              <a:t>19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실제 다룬 이슈</a:t>
            </a:r>
            <a:r>
              <a:rPr lang="en-US" altLang="ko-KR" smtClean="0"/>
              <a:t> 1 – (5 </a:t>
            </a:r>
            <a:r>
              <a:rPr lang="ko-KR" altLang="en-US" smtClean="0"/>
              <a:t>페이지 확장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0FC58-BF40-483A-AF9A-32761C5B9D5B}" type="slidenum">
              <a:rPr lang="ko-KR" altLang="en-US" smtClean="0"/>
              <a:pPr/>
              <a:t>20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실제 다룬 이슈</a:t>
            </a:r>
            <a:r>
              <a:rPr lang="en-US" altLang="ko-KR" smtClean="0"/>
              <a:t> 1 – (5 </a:t>
            </a:r>
            <a:r>
              <a:rPr lang="ko-KR" altLang="en-US" smtClean="0"/>
              <a:t>페이지 확장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0FC58-BF40-483A-AF9A-32761C5B9D5B}" type="slidenum">
              <a:rPr lang="ko-KR" altLang="en-US" smtClean="0"/>
              <a:pPr/>
              <a:t>21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실제 다룬 이슈</a:t>
            </a:r>
            <a:r>
              <a:rPr lang="en-US" altLang="ko-KR" smtClean="0"/>
              <a:t> 1 – (5 </a:t>
            </a:r>
            <a:r>
              <a:rPr lang="ko-KR" altLang="en-US" smtClean="0"/>
              <a:t>페이지 확장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0FC58-BF40-483A-AF9A-32761C5B9D5B}" type="slidenum">
              <a:rPr lang="ko-KR" altLang="en-US" smtClean="0"/>
              <a:pPr/>
              <a:t>22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실제 다룬 이슈</a:t>
            </a:r>
            <a:r>
              <a:rPr lang="en-US" altLang="ko-KR" smtClean="0"/>
              <a:t> 1 – (5 </a:t>
            </a:r>
            <a:r>
              <a:rPr lang="ko-KR" altLang="en-US" smtClean="0"/>
              <a:t>페이지 확장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0FC58-BF40-483A-AF9A-32761C5B9D5B}" type="slidenum">
              <a:rPr lang="ko-KR" altLang="en-US" smtClean="0"/>
              <a:pPr/>
              <a:t>23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실제 다룬 이슈</a:t>
            </a:r>
            <a:r>
              <a:rPr lang="en-US" altLang="ko-KR" smtClean="0"/>
              <a:t> 1 – (5 </a:t>
            </a:r>
            <a:r>
              <a:rPr lang="ko-KR" altLang="en-US" smtClean="0"/>
              <a:t>페이지 확장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0FC58-BF40-483A-AF9A-32761C5B9D5B}" type="slidenum">
              <a:rPr lang="ko-KR" altLang="en-US" smtClean="0"/>
              <a:pPr/>
              <a:t>24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실제 다룬 이슈</a:t>
            </a:r>
            <a:r>
              <a:rPr lang="en-US" altLang="ko-KR" smtClean="0"/>
              <a:t> 1 – (5 </a:t>
            </a:r>
            <a:r>
              <a:rPr lang="ko-KR" altLang="en-US" smtClean="0"/>
              <a:t>페이지 확장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0FC58-BF40-483A-AF9A-32761C5B9D5B}" type="slidenum">
              <a:rPr lang="ko-KR" altLang="en-US" smtClean="0"/>
              <a:pPr/>
              <a:t>25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실제 다룬 이슈</a:t>
            </a:r>
            <a:r>
              <a:rPr lang="en-US" altLang="ko-KR" smtClean="0"/>
              <a:t> 1 – (5 </a:t>
            </a:r>
            <a:r>
              <a:rPr lang="ko-KR" altLang="en-US" smtClean="0"/>
              <a:t>페이지 확장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0FC58-BF40-483A-AF9A-32761C5B9D5B}" type="slidenum">
              <a:rPr lang="ko-KR" altLang="en-US" smtClean="0"/>
              <a:pPr/>
              <a:t>26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목차 내용</a:t>
            </a:r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C3C6B-2554-47B4-A46A-1E300DAAD18F}" type="slidenum">
              <a:rPr lang="ko-KR" altLang="en-US" smtClean="0"/>
              <a:pPr/>
              <a:t>2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실제 다룬 이슈</a:t>
            </a:r>
            <a:r>
              <a:rPr lang="en-US" altLang="ko-KR" smtClean="0"/>
              <a:t> 1 – (5 </a:t>
            </a:r>
            <a:r>
              <a:rPr lang="ko-KR" altLang="en-US" smtClean="0"/>
              <a:t>페이지 확장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0FC58-BF40-483A-AF9A-32761C5B9D5B}" type="slidenum">
              <a:rPr lang="ko-KR" altLang="en-US" smtClean="0"/>
              <a:pPr/>
              <a:t>27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실제 다룬 이슈</a:t>
            </a:r>
            <a:r>
              <a:rPr lang="en-US" altLang="ko-KR" smtClean="0"/>
              <a:t> 1 – (5 </a:t>
            </a:r>
            <a:r>
              <a:rPr lang="ko-KR" altLang="en-US" smtClean="0"/>
              <a:t>페이지 확장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0FC58-BF40-483A-AF9A-32761C5B9D5B}" type="slidenum">
              <a:rPr lang="ko-KR" altLang="en-US" smtClean="0"/>
              <a:pPr/>
              <a:t>28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실제 다룬 이슈</a:t>
            </a:r>
            <a:r>
              <a:rPr lang="en-US" altLang="ko-KR" smtClean="0"/>
              <a:t> 1 – (5 </a:t>
            </a:r>
            <a:r>
              <a:rPr lang="ko-KR" altLang="en-US" smtClean="0"/>
              <a:t>페이지 확장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0FC58-BF40-483A-AF9A-32761C5B9D5B}" type="slidenum">
              <a:rPr lang="ko-KR" altLang="en-US" smtClean="0"/>
              <a:pPr/>
              <a:t>29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실제 다룬 이슈</a:t>
            </a:r>
            <a:r>
              <a:rPr lang="en-US" altLang="ko-KR" smtClean="0"/>
              <a:t> 1 – (5 </a:t>
            </a:r>
            <a:r>
              <a:rPr lang="ko-KR" altLang="en-US" smtClean="0"/>
              <a:t>페이지 확장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0FC58-BF40-483A-AF9A-32761C5B9D5B}" type="slidenum">
              <a:rPr lang="ko-KR" altLang="en-US" smtClean="0"/>
              <a:pPr/>
              <a:t>30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이슈가 </a:t>
            </a:r>
            <a:r>
              <a:rPr lang="en-US" altLang="ko-KR" dirty="0" smtClean="0"/>
              <a:t>4000</a:t>
            </a:r>
          </a:p>
          <a:p>
            <a:r>
              <a:rPr lang="ko-KR" altLang="en-US" dirty="0" smtClean="0"/>
              <a:t>이슈 중에 예시로 </a:t>
            </a:r>
            <a:r>
              <a:rPr lang="ko-KR" altLang="en-US" dirty="0" err="1" smtClean="0"/>
              <a:t>해결한거</a:t>
            </a:r>
            <a:endParaRPr lang="en-US" altLang="ko-KR" dirty="0" smtClean="0"/>
          </a:p>
          <a:p>
            <a:r>
              <a:rPr lang="ko-KR" altLang="en-US" dirty="0" smtClean="0"/>
              <a:t>가장 오래 </a:t>
            </a:r>
            <a:r>
              <a:rPr lang="ko-KR" altLang="en-US" dirty="0" err="1" smtClean="0"/>
              <a:t>오픈된</a:t>
            </a:r>
            <a:r>
              <a:rPr lang="ko-KR" altLang="en-US" dirty="0" smtClean="0"/>
              <a:t> 이슈 </a:t>
            </a:r>
            <a:r>
              <a:rPr lang="en-US" altLang="ko-KR" dirty="0" smtClean="0"/>
              <a:t>2</a:t>
            </a:r>
            <a:r>
              <a:rPr lang="ko-KR" altLang="en-US" dirty="0" smtClean="0"/>
              <a:t>년짜리</a:t>
            </a:r>
            <a:endParaRPr lang="en-US" altLang="ko-KR" dirty="0" smtClean="0"/>
          </a:p>
          <a:p>
            <a:r>
              <a:rPr lang="ko-KR" altLang="en-US" dirty="0" smtClean="0"/>
              <a:t>성능이나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측면에서 고려해서 어떻게 이 이슈를 해결할지 고민해서</a:t>
            </a:r>
            <a:endParaRPr lang="en-US" altLang="ko-KR" dirty="0" smtClean="0"/>
          </a:p>
          <a:p>
            <a:r>
              <a:rPr lang="ko-KR" altLang="en-US" dirty="0" smtClean="0"/>
              <a:t>이슈를 해결</a:t>
            </a:r>
            <a:endParaRPr lang="en-US" altLang="ko-KR" dirty="0" smtClean="0"/>
          </a:p>
          <a:p>
            <a:r>
              <a:rPr lang="ko-KR" altLang="en-US" dirty="0" smtClean="0"/>
              <a:t>우리가 해결한 이슈도 오래된 이슈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6C4F91-6826-44AF-9227-020F3A437CD4}" type="slidenum">
              <a:rPr lang="de-DE" altLang="ko-KR" smtClean="0"/>
              <a:pPr>
                <a:defRPr/>
              </a:pPr>
              <a:t>31</a:t>
            </a:fld>
            <a:endParaRPr lang="de-DE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목차 내용</a:t>
            </a: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18E73-D47C-46EC-BAD5-56055C8687A0}" type="slidenum">
              <a:rPr lang="ko-KR" altLang="en-US" smtClean="0"/>
              <a:pPr/>
              <a:t>3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ko-KR" altLang="en-US" dirty="0" smtClean="0"/>
              <a:t>수많은 </a:t>
            </a:r>
            <a:r>
              <a:rPr lang="en-US" altLang="ko-KR" dirty="0" smtClean="0"/>
              <a:t>DFS </a:t>
            </a:r>
            <a:r>
              <a:rPr lang="ko-KR" altLang="en-US" dirty="0" smtClean="0"/>
              <a:t>중에서 </a:t>
            </a:r>
            <a:r>
              <a:rPr lang="en-US" altLang="ko-KR" dirty="0" err="1" smtClean="0"/>
              <a:t>OpenSource</a:t>
            </a:r>
            <a:r>
              <a:rPr lang="ko-KR" altLang="en-US" dirty="0" smtClean="0"/>
              <a:t>로서 주요 </a:t>
            </a:r>
            <a:r>
              <a:rPr lang="en-US" altLang="ko-KR" dirty="0" smtClean="0"/>
              <a:t>DFS </a:t>
            </a:r>
            <a:r>
              <a:rPr lang="ko-KR" altLang="en-US" dirty="0" smtClean="0"/>
              <a:t>프로젝트로 </a:t>
            </a:r>
            <a:r>
              <a:rPr lang="ko-KR" altLang="en-US" dirty="0" err="1" smtClean="0"/>
              <a:t>멘토님으로부터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추천받아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선정 하였습니다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http://en.wikipedia.org/wiki/List_of_file_systems#Distributed_parallel_file_systems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30D908-24DD-4696-88FE-B1F77D29F487}" type="slidenum">
              <a:rPr lang="ko-KR" altLang="en-US" smtClean="0"/>
              <a:pPr/>
              <a:t>4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AF66DF-1E1C-4015-BD48-4E34C6C19E1B}" type="slidenum">
              <a:rPr lang="ko-KR" altLang="en-US" smtClean="0"/>
              <a:pPr/>
              <a:t>5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smtClean="0"/>
              <a:t>Dfs </a:t>
            </a:r>
            <a:r>
              <a:rPr lang="ko-KR" altLang="en-US" smtClean="0"/>
              <a:t>비교표</a:t>
            </a: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AA088-E261-4027-8B4C-113E62EE613F}" type="slidenum">
              <a:rPr lang="ko-KR" altLang="en-US" smtClean="0"/>
              <a:pPr/>
              <a:t>9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dirty="0" err="1" smtClean="0"/>
              <a:t>이슈트래킹</a:t>
            </a:r>
            <a:r>
              <a:rPr lang="ko-KR" altLang="en-US" dirty="0" smtClean="0"/>
              <a:t> 통계 현황</a:t>
            </a:r>
            <a:r>
              <a:rPr lang="en-US" altLang="ko-KR" dirty="0" smtClean="0"/>
              <a:t>, </a:t>
            </a:r>
          </a:p>
          <a:p>
            <a:endParaRPr lang="ko-KR" altLang="en-US" dirty="0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38BDB0-8BCB-4DAE-B53B-C40CA54FFBB9}" type="slidenum">
              <a:rPr lang="ko-KR" altLang="en-US" smtClean="0"/>
              <a:pPr/>
              <a:t>14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이슈 분류</a:t>
            </a:r>
            <a:r>
              <a:rPr lang="en-US" altLang="ko-KR" smtClean="0"/>
              <a:t>, </a:t>
            </a:r>
            <a:r>
              <a:rPr lang="ko-KR" altLang="en-US" smtClean="0"/>
              <a:t>특징점 추출 </a:t>
            </a:r>
            <a:r>
              <a:rPr lang="en-US" altLang="ko-KR" smtClean="0"/>
              <a:t>(</a:t>
            </a:r>
            <a:r>
              <a:rPr lang="ko-KR" altLang="en-US" smtClean="0"/>
              <a:t>성능이슈</a:t>
            </a:r>
            <a:r>
              <a:rPr lang="en-US" altLang="ko-KR" smtClean="0"/>
              <a:t> – </a:t>
            </a:r>
            <a:r>
              <a:rPr lang="ko-KR" altLang="en-US" smtClean="0"/>
              <a:t>롤백</a:t>
            </a:r>
            <a:r>
              <a:rPr lang="en-US" altLang="ko-KR" smtClean="0"/>
              <a:t>, </a:t>
            </a:r>
            <a:r>
              <a:rPr lang="ko-KR" altLang="en-US" smtClean="0"/>
              <a:t>스냅샷 </a:t>
            </a:r>
            <a:r>
              <a:rPr lang="en-US" altLang="ko-KR" smtClean="0"/>
              <a:t>-&gt; </a:t>
            </a:r>
            <a:r>
              <a:rPr lang="ko-KR" altLang="en-US" smtClean="0"/>
              <a:t>키워드중심으로 분류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이슈들 나열해놓고 키워드별로 분류 </a:t>
            </a:r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77A84C-3F9E-4BE7-8D43-1624CC7D66A7}" type="slidenum">
              <a:rPr lang="ko-KR" altLang="en-US" smtClean="0"/>
              <a:pPr/>
              <a:t>15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이슈 목록 </a:t>
            </a:r>
            <a:r>
              <a:rPr lang="en-US" altLang="ko-KR" smtClean="0"/>
              <a:t>(</a:t>
            </a:r>
            <a:r>
              <a:rPr lang="ko-KR" altLang="en-US" smtClean="0"/>
              <a:t>번호</a:t>
            </a:r>
            <a:r>
              <a:rPr lang="en-US" altLang="ko-KR" smtClean="0"/>
              <a:t>) – </a:t>
            </a:r>
            <a:r>
              <a:rPr lang="ko-KR" altLang="en-US" smtClean="0"/>
              <a:t>검토된 이슈</a:t>
            </a:r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7CAB0-1EE4-48EF-904D-419E71C2CB61}" type="slidenum">
              <a:rPr lang="ko-KR" altLang="en-US" smtClean="0"/>
              <a:pPr/>
              <a:t>16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ko-KR" sz="1000" noProof="1"/>
          </a:p>
        </p:txBody>
      </p:sp>
      <p:sp>
        <p:nvSpPr>
          <p:cNvPr id="3175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3883025"/>
            <a:ext cx="7485063" cy="960438"/>
          </a:xfrm>
        </p:spPr>
        <p:txBody>
          <a:bodyPr anchor="t"/>
          <a:lstStyle>
            <a:lvl1pPr>
              <a:defRPr sz="3200" smtClean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31755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863600" y="5037138"/>
            <a:ext cx="7510463" cy="800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 b="0" smtClean="0">
                <a:solidFill>
                  <a:srgbClr val="000000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78E663C2-E5AF-4635-A394-13DE2C48D8D3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7FDDB5F2-3829-4805-AC40-BCEBF4D4A100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8775" y="119063"/>
            <a:ext cx="2130425" cy="5886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4325" y="119063"/>
            <a:ext cx="6242050" cy="5886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BBB89E75-CD18-44D7-90F8-7C9F010556C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ko-KR" sz="1000" noProof="1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gray">
          <a:xfrm>
            <a:off x="7188200" y="6184900"/>
            <a:ext cx="1646238" cy="3778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1600" b="1"/>
              <a:t>YOUR LOGO</a:t>
            </a: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6700838" y="6075363"/>
            <a:ext cx="2251075" cy="577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3175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3930650"/>
            <a:ext cx="7485063" cy="960438"/>
          </a:xfrm>
        </p:spPr>
        <p:txBody>
          <a:bodyPr anchor="t"/>
          <a:lstStyle>
            <a:lvl1pPr>
              <a:defRPr sz="3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dirty="0" smtClean="0"/>
          </a:p>
        </p:txBody>
      </p:sp>
      <p:sp>
        <p:nvSpPr>
          <p:cNvPr id="31755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863600" y="5141913"/>
            <a:ext cx="7510463" cy="800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 b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de-DE" dirty="0" smtClean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D6B58F51-35A4-46AC-ACEA-405FDA80394B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6700838" y="6075363"/>
            <a:ext cx="2251075" cy="577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359D8153-1268-4F1F-93E7-05AFE7C959A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6700838" y="6075363"/>
            <a:ext cx="2251075" cy="577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B39900F0-1F32-400A-966A-E062BC14EBA5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4325" y="1614488"/>
            <a:ext cx="4186238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3" y="1614488"/>
            <a:ext cx="4186237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3964F0B2-B9CD-4077-A421-C278E9F0D4A7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68601173-4E98-49BE-B963-9987C4FD7678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99B38AA8-DBF7-444A-B7EA-42076AB653D3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7824176F-B6CD-47B2-8EF2-4E00742A912D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42C5548D-0992-4A67-9AFC-D286C7714573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DE09614E-E99D-4BCE-9B7A-EEEC1EA7678C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ECA46D69-06EA-49FB-8026-414B22D39F3A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3C043120-7857-44B6-BEB9-B2E6CC5FECBA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8775" y="119063"/>
            <a:ext cx="2130425" cy="58864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4325" y="119063"/>
            <a:ext cx="6242050" cy="5886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7341DE48-A9CC-4205-BA52-170AFB978AA4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69FFA8C1-1F4C-443B-B544-FC0AD4BEC8BE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4325" y="1614488"/>
            <a:ext cx="4186238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3" y="1614488"/>
            <a:ext cx="4186237" cy="439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BD70BDCB-E0D0-4658-B2FA-FF249C261317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D1BB04B1-AE9A-42A0-B5E7-7A218B7BAFCF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1673B05F-999D-452B-9584-A24C3660760B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42112178-EE4B-4DBE-B3FE-5F710BEEC78D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65C36CDA-6F37-4957-ADA7-824C99C354AF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A48FB43F-FAE6-4416-A1BE-5439F27AA670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ko-KR" sz="1000" noProof="1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4325" y="119063"/>
            <a:ext cx="5540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1269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19075" y="6408738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BFB10E29-BA4E-488C-A749-000D271FB491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25" y="1614488"/>
            <a:ext cx="85248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die Formate des Vorlagentextes zu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ransition spd="med">
    <p:fade/>
  </p:transition>
  <p:hf sldNum="0"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5pPr>
      <a:lvl6pPr marL="4572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6pPr>
      <a:lvl7pPr marL="9144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7pPr>
      <a:lvl8pPr marL="13716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8pPr>
      <a:lvl9pPr marL="18288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2800"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3pPr>
      <a:lvl4pPr marL="768350" indent="-2047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4pPr>
      <a:lvl5pPr marL="10509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15081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ko-KR" sz="1000" noProof="1"/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4325" y="119063"/>
            <a:ext cx="5540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1269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19075" y="6408738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charset="-127"/>
              </a:defRPr>
            </a:lvl1pPr>
          </a:lstStyle>
          <a:p>
            <a:pPr>
              <a:defRPr/>
            </a:pPr>
            <a:r>
              <a:rPr lang="de-DE" altLang="ko-KR"/>
              <a:t>Page </a:t>
            </a:r>
            <a:r>
              <a:rPr lang="de-DE" altLang="ko-KR">
                <a:sym typeface="Wingdings" pitchFamily="2" charset="2"/>
              </a:rPr>
              <a:t></a:t>
            </a:r>
            <a:r>
              <a:rPr lang="de-DE" altLang="ko-KR"/>
              <a:t> </a:t>
            </a:r>
            <a:fld id="{17575A63-2679-40B0-8A25-47A7002FD5F3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  <p:sp>
        <p:nvSpPr>
          <p:cNvPr id="2053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25" y="1614488"/>
            <a:ext cx="85248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die Formate des Vorlagentextes zu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gray">
          <a:xfrm>
            <a:off x="7188200" y="6184900"/>
            <a:ext cx="1646238" cy="3778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sz="1600" b="1"/>
              <a:t>YOUR 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ransition spd="med">
    <p:fade/>
  </p:transition>
  <p:hf sldNum="0" hdr="0" dt="0"/>
  <p:txStyles>
    <p:titleStyle>
      <a:lvl1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Arial" charset="0"/>
        </a:defRPr>
      </a:lvl9pPr>
    </p:titleStyle>
    <p:bodyStyle>
      <a:lvl1pPr marL="190500" indent="-190500" algn="l" rtl="0" eaLnBrk="0" fontAlgn="base" latinLnBrk="1" hangingPunct="0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81000" indent="-188913" algn="l" rtl="0" eaLnBrk="0" fontAlgn="base" latinLnBrk="1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561975" indent="-179388" algn="l" rtl="0" eaLnBrk="0" fontAlgn="base" latinLnBrk="1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768350" indent="-204788" algn="l" rtl="0" eaLnBrk="0" fontAlgn="base" latinLnBrk="1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050925" indent="-168275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맑은 고딕" pitchFamily="50" charset="-127"/>
        </a:defRPr>
      </a:lvl5pPr>
      <a:lvl6pPr marL="15081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D:\Project\SW_Maestro\1&#45800;&#44228;%201&#52264;\1&#45800;&#44228;1&#52264;%20&#44208;&#44284;\Simulation.avi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63600" y="3840163"/>
            <a:ext cx="7485063" cy="960437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ko-KR" altLang="en-US" sz="4000" dirty="0" err="1"/>
              <a:t>오픈소스</a:t>
            </a:r>
            <a:r>
              <a:rPr lang="ko-KR" altLang="en-US" sz="4000" dirty="0"/>
              <a:t> 기반 분산파일시스템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4000" dirty="0"/>
              <a:t>분석 및 기능 개선</a:t>
            </a:r>
            <a:endParaRPr lang="ko-KR" altLang="ko-KR" sz="4000" noProof="1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9313" y="5360988"/>
            <a:ext cx="7510462" cy="800100"/>
          </a:xfrm>
        </p:spPr>
        <p:txBody>
          <a:bodyPr/>
          <a:lstStyle/>
          <a:p>
            <a:pPr algn="ctr" eaLnBrk="1" hangingPunct="1"/>
            <a:r>
              <a:rPr lang="ko-KR" altLang="en-US" sz="2000" dirty="0"/>
              <a:t>정용기 </a:t>
            </a:r>
            <a:r>
              <a:rPr lang="ko-KR" altLang="en-US" sz="2000" dirty="0" err="1"/>
              <a:t>멘티</a:t>
            </a:r>
            <a:r>
              <a:rPr lang="en-US" altLang="ko-KR" sz="2000" dirty="0"/>
              <a:t>, </a:t>
            </a:r>
            <a:r>
              <a:rPr lang="ko-KR" altLang="en-US" sz="2000" dirty="0"/>
              <a:t>고동현 </a:t>
            </a:r>
            <a:r>
              <a:rPr lang="ko-KR" altLang="en-US" sz="2000" dirty="0" err="1"/>
              <a:t>멘티</a:t>
            </a:r>
            <a:endParaRPr lang="en-US" altLang="ko-KR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DFS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314325" y="1484558"/>
          <a:ext cx="8524876" cy="499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775"/>
                <a:gridCol w="2688167"/>
                <a:gridCol w="2294467"/>
                <a:gridCol w="2294467"/>
              </a:tblGrid>
              <a:tr h="728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MooseFS</a:t>
                      </a: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XtreemeFS</a:t>
                      </a: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Hadoop</a:t>
                      </a: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-HDFS</a:t>
                      </a: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License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GNU GPL v3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NewBSD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Apache License v2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</a:p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Support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Linux, Mac</a:t>
                      </a:r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OS X,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Solaris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Linux, Mac OS X,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Windows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Language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Java / C++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Java / 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First release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1.5 (2008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1.0 (</a:t>
                      </a:r>
                      <a:r>
                        <a:rPr lang="en-US" altLang="ko-KR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2008</a:t>
                      </a:r>
                      <a:r>
                        <a:rPr lang="ko-KR" altLang="en-US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lang="ko-KR" altLang="en-US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0.14.1 (2007</a:t>
                      </a:r>
                      <a:r>
                        <a:rPr lang="ko-KR" altLang="en-US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lang="ko-KR" altLang="en-US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Final release</a:t>
                      </a: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1.6.26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(2012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lang="ko-KR" altLang="en-US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6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1.3.1 (2012</a:t>
                      </a:r>
                      <a:r>
                        <a:rPr lang="ko-KR" altLang="en-US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1.0.3</a:t>
                      </a:r>
                      <a:r>
                        <a:rPr lang="en-US" altLang="ko-KR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(2012</a:t>
                      </a:r>
                      <a:r>
                        <a:rPr lang="ko-KR" altLang="en-US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10384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Feature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• 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High reliability</a:t>
                      </a:r>
                    </a:p>
                    <a:p>
                      <a:pPr algn="l" latinLnBrk="1"/>
                      <a:r>
                        <a:rPr lang="en-US" altLang="ko-KR" sz="1600" b="0" smtClean="0">
                          <a:latin typeface="맑은 고딕" pitchFamily="50" charset="-127"/>
                          <a:ea typeface="맑은 고딕" pitchFamily="50" charset="-127"/>
                        </a:rPr>
                        <a:t>• 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Coherent</a:t>
                      </a:r>
                      <a:r>
                        <a:rPr lang="en-US" altLang="ko-KR" sz="1600" b="0" i="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snapshots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latin typeface="맑은 고딕" pitchFamily="50" charset="-127"/>
                          <a:ea typeface="맑은 고딕" pitchFamily="50" charset="-127"/>
                        </a:rPr>
                        <a:t>• 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Dynamically</a:t>
                      </a:r>
                      <a:r>
                        <a:rPr lang="en-US" altLang="ko-KR" sz="1600" b="0" i="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expandable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• Replication</a:t>
                      </a:r>
                    </a:p>
                    <a:p>
                      <a:pPr algn="l" latinLnBrk="1"/>
                      <a:r>
                        <a:rPr lang="en-US" altLang="ko-KR" sz="16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• SSL</a:t>
                      </a:r>
                    </a:p>
                    <a:p>
                      <a:pPr algn="l" latinLnBrk="1"/>
                      <a:r>
                        <a:rPr lang="en-US" altLang="ko-KR" sz="16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• Caching</a:t>
                      </a:r>
                      <a:r>
                        <a:rPr lang="en-US" altLang="ko-KR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for high </a:t>
                      </a:r>
                    </a:p>
                    <a:p>
                      <a:pPr algn="l" latinLnBrk="1"/>
                      <a:r>
                        <a:rPr lang="en-US" altLang="ko-KR" sz="16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latency links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• 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Multiple replicas</a:t>
                      </a:r>
                    </a:p>
                    <a:p>
                      <a:pPr algn="l" latinLnBrk="1"/>
                      <a:r>
                        <a:rPr lang="en-US" altLang="ko-KR" sz="16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• 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Extremely 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rapid </a:t>
                      </a:r>
                    </a:p>
                    <a:p>
                      <a:pPr algn="l" latinLnBrk="1"/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computations</a:t>
                      </a:r>
                      <a:endParaRPr lang="ko-KR" altLang="en-US" sz="16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73"/>
          <p:cNvSpPr>
            <a:spLocks noChangeArrowheads="1"/>
          </p:cNvSpPr>
          <p:nvPr/>
        </p:nvSpPr>
        <p:spPr bwMode="auto">
          <a:xfrm>
            <a:off x="398463" y="1206500"/>
            <a:ext cx="8364537" cy="54419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Doxygen</a:t>
            </a:r>
            <a:r>
              <a:rPr lang="en-US" altLang="ko-KR" dirty="0" smtClean="0"/>
              <a:t> – Apache </a:t>
            </a:r>
            <a:r>
              <a:rPr lang="en-US" altLang="ko-KR" dirty="0" err="1" smtClean="0"/>
              <a:t>Hadoop</a:t>
            </a:r>
            <a:endParaRPr lang="ko-KR" altLang="en-US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7210" y="1390650"/>
            <a:ext cx="6982731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73"/>
          <p:cNvSpPr>
            <a:spLocks noChangeArrowheads="1"/>
          </p:cNvSpPr>
          <p:nvPr/>
        </p:nvSpPr>
        <p:spPr bwMode="auto">
          <a:xfrm>
            <a:off x="398463" y="1206500"/>
            <a:ext cx="8364537" cy="54419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Doxygen</a:t>
            </a:r>
            <a:r>
              <a:rPr lang="en-US" altLang="ko-KR" dirty="0" smtClean="0"/>
              <a:t> – Apache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-HDFS</a:t>
            </a:r>
            <a:endParaRPr lang="ko-KR" altLang="en-US" dirty="0"/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4338" y="1398388"/>
            <a:ext cx="6872061" cy="50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개발목적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314325" y="1235075"/>
            <a:ext cx="8524875" cy="4391025"/>
          </a:xfrm>
        </p:spPr>
        <p:txBody>
          <a:bodyPr/>
          <a:lstStyle/>
          <a:p>
            <a:r>
              <a:rPr lang="en-US" altLang="ko-KR" dirty="0" smtClean="0"/>
              <a:t>Process to be a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-HDFS Committer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04813" y="1722438"/>
            <a:ext cx="3919537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ASF </a:t>
            </a:r>
            <a:r>
              <a: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연락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2220913" y="2441575"/>
            <a:ext cx="288925" cy="268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2220913" y="3519488"/>
            <a:ext cx="288925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2220913" y="4595813"/>
            <a:ext cx="288925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220913" y="5654675"/>
            <a:ext cx="288925" cy="268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6659563" y="2444750"/>
            <a:ext cx="288925" cy="268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6659563" y="3511550"/>
            <a:ext cx="288925" cy="268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4813" y="2794000"/>
            <a:ext cx="3919537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ICLA </a:t>
            </a:r>
            <a:r>
              <a: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작성 및 서명</a:t>
            </a:r>
            <a:r>
              <a:rPr lang="en-US" altLang="ko-KR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송부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04813" y="3865563"/>
            <a:ext cx="3919537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ASF </a:t>
            </a:r>
            <a:r>
              <a: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승인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4813" y="4937125"/>
            <a:ext cx="3919537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Apache </a:t>
            </a:r>
            <a:r>
              <a:rPr lang="en-US" altLang="ko-KR" dirty="0" err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Hadoop</a:t>
            </a:r>
            <a:r>
              <a:rPr lang="en-US" altLang="ko-KR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HDFS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PMC</a:t>
            </a:r>
            <a:r>
              <a: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에 연락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4813" y="6008688"/>
            <a:ext cx="3919537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Patch </a:t>
            </a:r>
            <a:r>
              <a: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적용</a:t>
            </a:r>
            <a:r>
              <a:rPr lang="en-US" altLang="ko-KR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, JIRA 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-&gt; Issue tracking system </a:t>
            </a:r>
            <a:r>
              <a: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활동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843463" y="1722438"/>
            <a:ext cx="3919537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PMC </a:t>
            </a:r>
            <a:r>
              <a: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투표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43463" y="2794000"/>
            <a:ext cx="3919537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Committer </a:t>
            </a:r>
            <a:r>
              <a: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승인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843463" y="3865563"/>
            <a:ext cx="3919537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ASF </a:t>
            </a:r>
            <a:r>
              <a: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승인 </a:t>
            </a:r>
            <a:r>
              <a:rPr lang="en-US" altLang="ko-KR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Contributor</a:t>
            </a:r>
            <a:endParaRPr lang="ko-KR" altLang="en-US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포인트가 16개인 별 18"/>
          <p:cNvSpPr/>
          <p:nvPr/>
        </p:nvSpPr>
        <p:spPr bwMode="auto">
          <a:xfrm>
            <a:off x="4708434" y="4844869"/>
            <a:ext cx="4252686" cy="1647371"/>
          </a:xfrm>
          <a:prstGeom prst="star16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Open Source</a:t>
            </a:r>
          </a:p>
          <a:p>
            <a:pPr algn="ctr">
              <a:defRPr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Committer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424908" y="284084"/>
            <a:ext cx="328473" cy="310719"/>
            <a:chOff x="8060924" y="213063"/>
            <a:chExt cx="328473" cy="310719"/>
          </a:xfrm>
        </p:grpSpPr>
        <p:sp>
          <p:nvSpPr>
            <p:cNvPr id="21" name="타원 20"/>
            <p:cNvSpPr/>
            <p:nvPr/>
          </p:nvSpPr>
          <p:spPr bwMode="auto">
            <a:xfrm>
              <a:off x="8060924" y="213063"/>
              <a:ext cx="328473" cy="310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덧셈 기호 21"/>
            <p:cNvSpPr/>
            <p:nvPr/>
          </p:nvSpPr>
          <p:spPr bwMode="auto">
            <a:xfrm>
              <a:off x="8100873" y="244135"/>
              <a:ext cx="248575" cy="248575"/>
            </a:xfrm>
            <a:prstGeom prst="mathPlu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735" y="1741260"/>
            <a:ext cx="5495854" cy="4267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73"/>
          <p:cNvSpPr>
            <a:spLocks noChangeArrowheads="1"/>
          </p:cNvSpPr>
          <p:nvPr/>
        </p:nvSpPr>
        <p:spPr bwMode="auto">
          <a:xfrm>
            <a:off x="290285" y="1335318"/>
            <a:ext cx="8577945" cy="5109936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Issue Summary</a:t>
            </a:r>
            <a:endParaRPr lang="ko-KR" altLang="en-US" smtClean="0">
              <a:ea typeface="굴림" charset="-127"/>
            </a:endParaRPr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5229" y="3969659"/>
            <a:ext cx="2884028" cy="145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14071" y="2188936"/>
            <a:ext cx="3310614" cy="161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그룹 5"/>
          <p:cNvGrpSpPr/>
          <p:nvPr/>
        </p:nvGrpSpPr>
        <p:grpSpPr>
          <a:xfrm>
            <a:off x="8424908" y="284084"/>
            <a:ext cx="328473" cy="310719"/>
            <a:chOff x="8060924" y="213063"/>
            <a:chExt cx="328473" cy="310719"/>
          </a:xfrm>
        </p:grpSpPr>
        <p:sp>
          <p:nvSpPr>
            <p:cNvPr id="7" name="타원 6"/>
            <p:cNvSpPr/>
            <p:nvPr/>
          </p:nvSpPr>
          <p:spPr bwMode="auto">
            <a:xfrm>
              <a:off x="8060924" y="213063"/>
              <a:ext cx="328473" cy="310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덧셈 기호 7"/>
            <p:cNvSpPr/>
            <p:nvPr/>
          </p:nvSpPr>
          <p:spPr bwMode="auto">
            <a:xfrm>
              <a:off x="8100873" y="244135"/>
              <a:ext cx="248575" cy="248575"/>
            </a:xfrm>
            <a:prstGeom prst="mathPlu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27013" y="1177927"/>
            <a:ext cx="8650287" cy="1031873"/>
            <a:chOff x="227013" y="1358900"/>
            <a:chExt cx="8650287" cy="1260475"/>
          </a:xfrm>
        </p:grpSpPr>
        <p:sp>
          <p:nvSpPr>
            <p:cNvPr id="6" name="직사각형 73"/>
            <p:cNvSpPr>
              <a:spLocks noChangeArrowheads="1"/>
            </p:cNvSpPr>
            <p:nvPr/>
          </p:nvSpPr>
          <p:spPr bwMode="auto">
            <a:xfrm>
              <a:off x="227013" y="1358900"/>
              <a:ext cx="8650287" cy="12604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225" y="14097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Bug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7710" y="1223501"/>
            <a:ext cx="23431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7" name="그룹 66"/>
          <p:cNvGrpSpPr/>
          <p:nvPr/>
        </p:nvGrpSpPr>
        <p:grpSpPr>
          <a:xfrm>
            <a:off x="227013" y="5711827"/>
            <a:ext cx="8650287" cy="1031873"/>
            <a:chOff x="227013" y="1358900"/>
            <a:chExt cx="8650287" cy="1260475"/>
          </a:xfrm>
        </p:grpSpPr>
        <p:sp>
          <p:nvSpPr>
            <p:cNvPr id="68" name="직사각형 73"/>
            <p:cNvSpPr>
              <a:spLocks noChangeArrowheads="1"/>
            </p:cNvSpPr>
            <p:nvPr/>
          </p:nvSpPr>
          <p:spPr bwMode="auto">
            <a:xfrm>
              <a:off x="227013" y="1358900"/>
              <a:ext cx="8650287" cy="12604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6225" y="1409700"/>
              <a:ext cx="1066800" cy="413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Snapshot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27013" y="4578352"/>
            <a:ext cx="8650287" cy="1031873"/>
            <a:chOff x="227013" y="1358900"/>
            <a:chExt cx="8650287" cy="1260475"/>
          </a:xfrm>
        </p:grpSpPr>
        <p:sp>
          <p:nvSpPr>
            <p:cNvPr id="65" name="직사각형 73"/>
            <p:cNvSpPr>
              <a:spLocks noChangeArrowheads="1"/>
            </p:cNvSpPr>
            <p:nvPr/>
          </p:nvSpPr>
          <p:spPr bwMode="auto">
            <a:xfrm>
              <a:off x="227013" y="1358900"/>
              <a:ext cx="8650287" cy="12604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6224" y="1409700"/>
              <a:ext cx="1390651" cy="413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Logging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27013" y="3444877"/>
            <a:ext cx="8650287" cy="1031873"/>
            <a:chOff x="227013" y="1358900"/>
            <a:chExt cx="8650287" cy="1260475"/>
          </a:xfrm>
        </p:grpSpPr>
        <p:sp>
          <p:nvSpPr>
            <p:cNvPr id="62" name="직사각형 73"/>
            <p:cNvSpPr>
              <a:spLocks noChangeArrowheads="1"/>
            </p:cNvSpPr>
            <p:nvPr/>
          </p:nvSpPr>
          <p:spPr bwMode="auto">
            <a:xfrm>
              <a:off x="227013" y="1358900"/>
              <a:ext cx="8650287" cy="12604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6225" y="1409700"/>
              <a:ext cx="1390650" cy="413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Performance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27013" y="2311402"/>
            <a:ext cx="8650287" cy="1031873"/>
            <a:chOff x="227013" y="1358900"/>
            <a:chExt cx="8650287" cy="1260475"/>
          </a:xfrm>
        </p:grpSpPr>
        <p:sp>
          <p:nvSpPr>
            <p:cNvPr id="59" name="직사각형 73"/>
            <p:cNvSpPr>
              <a:spLocks noChangeArrowheads="1"/>
            </p:cNvSpPr>
            <p:nvPr/>
          </p:nvSpPr>
          <p:spPr bwMode="auto">
            <a:xfrm>
              <a:off x="227013" y="1358900"/>
              <a:ext cx="8650287" cy="12604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6225" y="1409700"/>
              <a:ext cx="990600" cy="413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Function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Issue Type</a:t>
            </a:r>
            <a:endParaRPr lang="ko-KR" altLang="en-US" smtClean="0">
              <a:ea typeface="굴림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4000" y="1211616"/>
            <a:ext cx="22193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320" y="1430506"/>
            <a:ext cx="2381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3326" y="1603945"/>
            <a:ext cx="23526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1542" y="2340792"/>
            <a:ext cx="23717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21301" y="1218738"/>
            <a:ext cx="23050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56710" y="1422275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25366" y="3479070"/>
            <a:ext cx="23907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42322" y="1650276"/>
            <a:ext cx="24479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47886" y="4614120"/>
            <a:ext cx="2381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5866" y="4813545"/>
            <a:ext cx="23526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061839" y="2545626"/>
            <a:ext cx="228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095409" y="3654686"/>
            <a:ext cx="23431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378191" y="3871862"/>
            <a:ext cx="2381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779927" y="5749816"/>
            <a:ext cx="23526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891224" y="3477780"/>
            <a:ext cx="2362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282843" y="5940361"/>
            <a:ext cx="22764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798339" y="6157867"/>
            <a:ext cx="23526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206712" y="3677851"/>
            <a:ext cx="23526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5493613" y="3868399"/>
            <a:ext cx="2400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369968" y="2772977"/>
            <a:ext cx="2362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4725374" y="5011676"/>
            <a:ext cx="2409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4917211" y="2354430"/>
            <a:ext cx="2381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5233340" y="2558618"/>
            <a:ext cx="23526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그룹 41"/>
          <p:cNvGrpSpPr/>
          <p:nvPr/>
        </p:nvGrpSpPr>
        <p:grpSpPr>
          <a:xfrm>
            <a:off x="8424908" y="284084"/>
            <a:ext cx="328473" cy="310719"/>
            <a:chOff x="8060924" y="213063"/>
            <a:chExt cx="328473" cy="310719"/>
          </a:xfrm>
        </p:grpSpPr>
        <p:sp>
          <p:nvSpPr>
            <p:cNvPr id="43" name="타원 42"/>
            <p:cNvSpPr/>
            <p:nvPr/>
          </p:nvSpPr>
          <p:spPr bwMode="auto">
            <a:xfrm>
              <a:off x="8060924" y="213063"/>
              <a:ext cx="328473" cy="310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덧셈 기호 43"/>
            <p:cNvSpPr/>
            <p:nvPr/>
          </p:nvSpPr>
          <p:spPr bwMode="auto">
            <a:xfrm>
              <a:off x="8100873" y="244135"/>
              <a:ext cx="248575" cy="248575"/>
            </a:xfrm>
            <a:prstGeom prst="mathPlu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Issue List</a:t>
            </a:r>
            <a:endParaRPr lang="ko-KR" altLang="en-US" smtClean="0">
              <a:ea typeface="굴림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314325" y="1530350"/>
          <a:ext cx="8524875" cy="4972050"/>
        </p:xfrm>
        <a:graphic>
          <a:graphicData uri="http://schemas.openxmlformats.org/drawingml/2006/table">
            <a:tbl>
              <a:tblPr/>
              <a:tblGrid>
                <a:gridCol w="1825625"/>
                <a:gridCol w="1827213"/>
                <a:gridCol w="4872037"/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Issue Type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Issue No.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Issue Description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Bug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HDFS-43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Ignoring IOExceptions on close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Bug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HDFS-3678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NPE in edits log purging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Bug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HDFS-3545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DFSClient leak due to malfunctioning of FileSystem Cache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Function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HDFS-3370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 hardlink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Bug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HDFS-108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File write fails after data node goes down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Logging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HDFS-3690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BlockPlacementPolicyDefault incorrectly casts LOG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Performance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HDFS-3587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Direct write the packet to datanode when dataQueue is empty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Bug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HDFS-2932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Under replicated block after the pipeline recovery.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Issue List</a:t>
            </a:r>
            <a:endParaRPr lang="ko-KR" altLang="en-US" dirty="0" smtClean="0">
              <a:ea typeface="굴림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314325" y="1530350"/>
          <a:ext cx="8524875" cy="4972050"/>
        </p:xfrm>
        <a:graphic>
          <a:graphicData uri="http://schemas.openxmlformats.org/drawingml/2006/table">
            <a:tbl>
              <a:tblPr/>
              <a:tblGrid>
                <a:gridCol w="1825625"/>
                <a:gridCol w="1827213"/>
                <a:gridCol w="4872037"/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Issue Type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Issue No.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Issue Description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Logging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HDFS-1179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Implement a file change log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Logging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HDFS-3193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 journal logging improvement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Function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HDFS-227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hadoop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dfs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 -find feature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Bug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HDFS-3152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Reading consistency for all readers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Performance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HDFS-1214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 client metadata cache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Performance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HDFS-3047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DU usage in FSDataset should use a single thread, instead of thread per directory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Snapshot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HDFS-3225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Revist upgrade snapshots, roll back, finalize to enable rolling upgrades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Performance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HDFS-1148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Convert FSDataset to ReadWriteLock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Issue List</a:t>
            </a:r>
            <a:endParaRPr lang="ko-KR" altLang="en-US" smtClean="0">
              <a:ea typeface="굴림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314325" y="1530350"/>
          <a:ext cx="8524875" cy="4972050"/>
        </p:xfrm>
        <a:graphic>
          <a:graphicData uri="http://schemas.openxmlformats.org/drawingml/2006/table">
            <a:tbl>
              <a:tblPr/>
              <a:tblGrid>
                <a:gridCol w="1825625"/>
                <a:gridCol w="1827213"/>
                <a:gridCol w="4872037"/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Issue Type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Issue No.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Issue Description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Snapshot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HDFS-233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Support for snapshots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Snapshot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HDFS-3028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DFS rollback broken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Performance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HDFS-3528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Use native CRC32 in DFS write path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Performance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HDFS-3529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Use direct buffers for data in write path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Function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HDFS-2832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Enable support for heterogeneous storages in HDFS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Logging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HDFS-3367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WebHDFS doesn't use the logged in user when opening connections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Function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HDFS-3689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Add support for variable length block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CB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Function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HDFS-1362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Provide volume management functionality for DataNode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73"/>
          <p:cNvSpPr>
            <a:spLocks noChangeArrowheads="1"/>
          </p:cNvSpPr>
          <p:nvPr/>
        </p:nvSpPr>
        <p:spPr bwMode="auto">
          <a:xfrm>
            <a:off x="398463" y="4022206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9" name="직사각형 73"/>
          <p:cNvSpPr>
            <a:spLocks noChangeArrowheads="1"/>
          </p:cNvSpPr>
          <p:nvPr/>
        </p:nvSpPr>
        <p:spPr bwMode="auto">
          <a:xfrm>
            <a:off x="398463" y="1206500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Issue Analysis</a:t>
            </a:r>
            <a:endParaRPr lang="ko-KR" altLang="en-US" dirty="0" smtClean="0">
              <a:ea typeface="굴림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gray">
          <a:xfrm>
            <a:off x="4619996" y="4410954"/>
            <a:ext cx="3813792" cy="163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90500" marR="0" lvl="0" indent="-190500" algn="l" defTabSz="914400" rtl="0" eaLnBrk="1" fontAlgn="base" latinLnBrk="1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굴림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2362" y="2176520"/>
            <a:ext cx="355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IOUtils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에서 파일 쓰기를 할 때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stream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close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하지 않는 경우가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</a:t>
            </a: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62362" y="4770486"/>
            <a:ext cx="3559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SecondaryNameNode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에서 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checkpoint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이후의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storage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purge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하려 하면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NullPointerException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발생한다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785" y="1300163"/>
            <a:ext cx="47815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014" y="4092149"/>
            <a:ext cx="4638791" cy="250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762171" y="3149597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Critical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Critical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오른쪽 화살표 13"/>
          <p:cNvSpPr/>
          <p:nvPr/>
        </p:nvSpPr>
        <p:spPr bwMode="auto">
          <a:xfrm>
            <a:off x="6807200" y="3243941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783943" y="6016171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Critical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Critical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오른쪽 화살표 16"/>
          <p:cNvSpPr/>
          <p:nvPr/>
        </p:nvSpPr>
        <p:spPr bwMode="auto">
          <a:xfrm>
            <a:off x="6828972" y="6110515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400" smtClean="0"/>
              <a:t>정용기 멘티</a:t>
            </a:r>
            <a:endParaRPr lang="en-US" altLang="ko-KR" sz="2400" smtClean="0"/>
          </a:p>
          <a:p>
            <a:pPr lvl="1" eaLnBrk="1" hangingPunct="1"/>
            <a:r>
              <a:rPr lang="ko-KR" altLang="en-US" sz="2000" smtClean="0"/>
              <a:t> 건국대학교 재학</a:t>
            </a:r>
            <a:endParaRPr lang="en-US" altLang="ko-KR" sz="2000" smtClean="0"/>
          </a:p>
          <a:p>
            <a:pPr lvl="1" eaLnBrk="1" hangingPunct="1"/>
            <a:r>
              <a:rPr lang="en-US" altLang="ko-KR" sz="2000" smtClean="0"/>
              <a:t> </a:t>
            </a:r>
            <a:r>
              <a:rPr lang="ko-KR" altLang="en-US" sz="2000" smtClean="0"/>
              <a:t>관심분야</a:t>
            </a:r>
            <a:endParaRPr lang="en-US" altLang="ko-KR" sz="2000" smtClean="0"/>
          </a:p>
          <a:p>
            <a:pPr lvl="2" eaLnBrk="1" hangingPunct="1"/>
            <a:r>
              <a:rPr lang="ko-KR" altLang="en-US" smtClean="0"/>
              <a:t>시스템 프로그래밍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엔터프라이즈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빅데이터</a:t>
            </a:r>
            <a:endParaRPr lang="en-US" altLang="ko-KR" smtClean="0"/>
          </a:p>
          <a:p>
            <a:pPr eaLnBrk="1" hangingPunct="1"/>
            <a:r>
              <a:rPr lang="ko-KR" altLang="en-US" sz="2400" smtClean="0"/>
              <a:t>고동현 멘티</a:t>
            </a:r>
            <a:endParaRPr lang="en-US" altLang="ko-KR" sz="2400" smtClean="0"/>
          </a:p>
          <a:p>
            <a:pPr lvl="1" eaLnBrk="1" hangingPunct="1"/>
            <a:r>
              <a:rPr lang="ko-KR" altLang="en-US" sz="2000" smtClean="0"/>
              <a:t>한국항공대학교 재학</a:t>
            </a:r>
            <a:endParaRPr lang="en-US" altLang="ko-KR" sz="2000" smtClean="0"/>
          </a:p>
          <a:p>
            <a:pPr lvl="1" eaLnBrk="1" hangingPunct="1"/>
            <a:r>
              <a:rPr lang="ko-KR" altLang="en-US" sz="2000" smtClean="0"/>
              <a:t>관심분야</a:t>
            </a:r>
            <a:endParaRPr lang="en-US" altLang="ko-KR" sz="2000" smtClean="0"/>
          </a:p>
          <a:p>
            <a:pPr lvl="2" eaLnBrk="1" hangingPunct="1"/>
            <a:r>
              <a:rPr lang="ko-KR" altLang="en-US" smtClean="0"/>
              <a:t>엔터프라이즈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빅데이터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클라우드</a:t>
            </a:r>
            <a:endParaRPr lang="en-US" altLang="ko-KR" smtClean="0"/>
          </a:p>
          <a:p>
            <a:pPr lvl="1" eaLnBrk="1" hangingPunct="1"/>
            <a:endParaRPr lang="en-US" altLang="ko-KR" sz="800" smtClean="0"/>
          </a:p>
        </p:txBody>
      </p:sp>
      <p:sp>
        <p:nvSpPr>
          <p:cNvPr id="921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발표하기에 앞서</a:t>
            </a:r>
            <a:r>
              <a:rPr lang="en-US" altLang="ko-KR" dirty="0" smtClean="0"/>
              <a:t>…</a:t>
            </a:r>
            <a:endParaRPr lang="ko-KR" altLang="en-US" dirty="0" smtClean="0"/>
          </a:p>
        </p:txBody>
      </p:sp>
      <p:sp>
        <p:nvSpPr>
          <p:cNvPr id="9220" name="직사각형 46"/>
          <p:cNvSpPr>
            <a:spLocks noChangeArrowheads="1"/>
          </p:cNvSpPr>
          <p:nvPr/>
        </p:nvSpPr>
        <p:spPr bwMode="auto">
          <a:xfrm>
            <a:off x="3305175" y="1631950"/>
            <a:ext cx="5303838" cy="4656138"/>
          </a:xfrm>
          <a:prstGeom prst="rect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9221" name="직사각형 49"/>
          <p:cNvSpPr>
            <a:spLocks noChangeArrowheads="1"/>
          </p:cNvSpPr>
          <p:nvPr/>
        </p:nvSpPr>
        <p:spPr bwMode="auto">
          <a:xfrm>
            <a:off x="3859213" y="1955800"/>
            <a:ext cx="4219575" cy="506413"/>
          </a:xfrm>
          <a:prstGeom prst="rect">
            <a:avLst/>
          </a:prstGeom>
          <a:noFill/>
          <a:ln w="1270" algn="ctr">
            <a:solidFill>
              <a:srgbClr val="7030A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빅데이터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직사각형 50"/>
          <p:cNvSpPr>
            <a:spLocks noChangeArrowheads="1"/>
          </p:cNvSpPr>
          <p:nvPr/>
        </p:nvSpPr>
        <p:spPr bwMode="auto">
          <a:xfrm>
            <a:off x="3859213" y="3159125"/>
            <a:ext cx="4219575" cy="506413"/>
          </a:xfrm>
          <a:prstGeom prst="rect">
            <a:avLst/>
          </a:prstGeom>
          <a:noFill/>
          <a:ln w="1270" algn="ctr">
            <a:solidFill>
              <a:srgbClr val="7030A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공통의 관심사</a:t>
            </a:r>
          </a:p>
        </p:txBody>
      </p:sp>
      <p:sp>
        <p:nvSpPr>
          <p:cNvPr id="9223" name="직사각형 51"/>
          <p:cNvSpPr>
            <a:spLocks noChangeArrowheads="1"/>
          </p:cNvSpPr>
          <p:nvPr/>
        </p:nvSpPr>
        <p:spPr bwMode="auto">
          <a:xfrm>
            <a:off x="3859213" y="4362450"/>
            <a:ext cx="4219575" cy="506413"/>
          </a:xfrm>
          <a:prstGeom prst="rect">
            <a:avLst/>
          </a:prstGeom>
          <a:noFill/>
          <a:ln w="1270" algn="ctr">
            <a:solidFill>
              <a:srgbClr val="7030A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우리 같이 뭐할까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4" name="직사각형 52"/>
          <p:cNvSpPr>
            <a:spLocks noChangeArrowheads="1"/>
          </p:cNvSpPr>
          <p:nvPr/>
        </p:nvSpPr>
        <p:spPr bwMode="auto">
          <a:xfrm>
            <a:off x="3859213" y="5565775"/>
            <a:ext cx="4219575" cy="506413"/>
          </a:xfrm>
          <a:prstGeom prst="rect">
            <a:avLst/>
          </a:prstGeom>
          <a:noFill/>
          <a:ln w="1270" algn="ctr">
            <a:solidFill>
              <a:srgbClr val="7030A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그래 결정했어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5" name="아래쪽 화살표 53"/>
          <p:cNvSpPr>
            <a:spLocks noChangeArrowheads="1"/>
          </p:cNvSpPr>
          <p:nvPr/>
        </p:nvSpPr>
        <p:spPr bwMode="auto">
          <a:xfrm>
            <a:off x="5878513" y="2655888"/>
            <a:ext cx="182562" cy="309562"/>
          </a:xfrm>
          <a:prstGeom prst="downArrow">
            <a:avLst>
              <a:gd name="adj1" fmla="val 50000"/>
              <a:gd name="adj2" fmla="val 50100"/>
            </a:avLst>
          </a:prstGeom>
          <a:solidFill>
            <a:schemeClr val="accent1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6" name="아래쪽 화살표 54"/>
          <p:cNvSpPr>
            <a:spLocks noChangeArrowheads="1"/>
          </p:cNvSpPr>
          <p:nvPr/>
        </p:nvSpPr>
        <p:spPr bwMode="auto">
          <a:xfrm>
            <a:off x="5878513" y="3859213"/>
            <a:ext cx="182562" cy="309562"/>
          </a:xfrm>
          <a:prstGeom prst="downArrow">
            <a:avLst>
              <a:gd name="adj1" fmla="val 50000"/>
              <a:gd name="adj2" fmla="val 50100"/>
            </a:avLst>
          </a:prstGeom>
          <a:solidFill>
            <a:schemeClr val="accent1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7" name="아래쪽 화살표 55"/>
          <p:cNvSpPr>
            <a:spLocks noChangeArrowheads="1"/>
          </p:cNvSpPr>
          <p:nvPr/>
        </p:nvSpPr>
        <p:spPr bwMode="auto">
          <a:xfrm>
            <a:off x="5878513" y="5062538"/>
            <a:ext cx="182562" cy="309562"/>
          </a:xfrm>
          <a:prstGeom prst="downArrow">
            <a:avLst>
              <a:gd name="adj1" fmla="val 50000"/>
              <a:gd name="adj2" fmla="val 50100"/>
            </a:avLst>
          </a:prstGeom>
          <a:solidFill>
            <a:schemeClr val="accent1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424908" y="284084"/>
            <a:ext cx="328473" cy="310719"/>
            <a:chOff x="8060924" y="213063"/>
            <a:chExt cx="328473" cy="310719"/>
          </a:xfrm>
        </p:grpSpPr>
        <p:sp>
          <p:nvSpPr>
            <p:cNvPr id="13" name="타원 12"/>
            <p:cNvSpPr/>
            <p:nvPr/>
          </p:nvSpPr>
          <p:spPr bwMode="auto">
            <a:xfrm>
              <a:off x="8060924" y="213063"/>
              <a:ext cx="328473" cy="310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덧셈 기호 13"/>
            <p:cNvSpPr/>
            <p:nvPr/>
          </p:nvSpPr>
          <p:spPr bwMode="auto">
            <a:xfrm>
              <a:off x="8100873" y="244135"/>
              <a:ext cx="248575" cy="248575"/>
            </a:xfrm>
            <a:prstGeom prst="mathPlu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73"/>
          <p:cNvSpPr>
            <a:spLocks noChangeArrowheads="1"/>
          </p:cNvSpPr>
          <p:nvPr/>
        </p:nvSpPr>
        <p:spPr bwMode="auto">
          <a:xfrm>
            <a:off x="398463" y="4022206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9" name="직사각형 73"/>
          <p:cNvSpPr>
            <a:spLocks noChangeArrowheads="1"/>
          </p:cNvSpPr>
          <p:nvPr/>
        </p:nvSpPr>
        <p:spPr bwMode="auto">
          <a:xfrm>
            <a:off x="398463" y="1206500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Issue Analysis</a:t>
            </a:r>
            <a:endParaRPr lang="ko-KR" altLang="en-US" dirty="0" smtClean="0">
              <a:ea typeface="굴림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gray">
          <a:xfrm>
            <a:off x="4619996" y="4410954"/>
            <a:ext cx="3813792" cy="163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90500" marR="0" lvl="0" indent="-190500" algn="l" defTabSz="914400" rtl="0" eaLnBrk="1" fontAlgn="base" latinLnBrk="1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굴림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2362" y="1910330"/>
            <a:ext cx="3559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FileSystem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Cache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에서 같은 이름의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object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도 다시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Cache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 저장하여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DFSClient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에서 메모리 누수가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발생한다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62362" y="5026252"/>
            <a:ext cx="355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HDFS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에서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hardlink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지원 가능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하도록 해야 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807" y="1455001"/>
            <a:ext cx="4752510" cy="219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065" y="4084715"/>
            <a:ext cx="46005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762171" y="3149597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Critical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Critical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오른쪽 화살표 22"/>
          <p:cNvSpPr/>
          <p:nvPr/>
        </p:nvSpPr>
        <p:spPr bwMode="auto">
          <a:xfrm>
            <a:off x="6807200" y="3243941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5783943" y="6016171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오른쪽 화살표 24"/>
          <p:cNvSpPr/>
          <p:nvPr/>
        </p:nvSpPr>
        <p:spPr bwMode="auto">
          <a:xfrm>
            <a:off x="6828972" y="6110515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73"/>
          <p:cNvSpPr>
            <a:spLocks noChangeArrowheads="1"/>
          </p:cNvSpPr>
          <p:nvPr/>
        </p:nvSpPr>
        <p:spPr bwMode="auto">
          <a:xfrm>
            <a:off x="398463" y="4022206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9" name="직사각형 73"/>
          <p:cNvSpPr>
            <a:spLocks noChangeArrowheads="1"/>
          </p:cNvSpPr>
          <p:nvPr/>
        </p:nvSpPr>
        <p:spPr bwMode="auto">
          <a:xfrm>
            <a:off x="398463" y="1206500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Issue Analysis</a:t>
            </a:r>
            <a:endParaRPr lang="ko-KR" altLang="en-US" dirty="0" smtClean="0">
              <a:ea typeface="굴림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gray">
          <a:xfrm>
            <a:off x="4619996" y="4410954"/>
            <a:ext cx="3813792" cy="163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90500" marR="0" lvl="0" indent="-190500" algn="l" defTabSz="914400" rtl="0" eaLnBrk="1" fontAlgn="base" latinLnBrk="1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굴림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2362" y="1968386"/>
            <a:ext cx="3559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파일을 쓰는 동안 여러 개의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datanode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중 하나가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down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된다면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쓰기 실패가 발생한다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쓰기 실패가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나지 않도록 해야 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5056" y="4928594"/>
            <a:ext cx="3067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로그를 남기는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인스턴스의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캐스팅이 잘 못 되어있으니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수정해야 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576" y="1285759"/>
            <a:ext cx="4786196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5605" y="4080302"/>
            <a:ext cx="4782015" cy="248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762171" y="3149597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Critical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오른쪽 화살표 18"/>
          <p:cNvSpPr/>
          <p:nvPr/>
        </p:nvSpPr>
        <p:spPr bwMode="auto">
          <a:xfrm>
            <a:off x="6807200" y="3243941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783943" y="6016171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Minor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 bwMode="auto">
          <a:xfrm>
            <a:off x="6828972" y="6110515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73"/>
          <p:cNvSpPr>
            <a:spLocks noChangeArrowheads="1"/>
          </p:cNvSpPr>
          <p:nvPr/>
        </p:nvSpPr>
        <p:spPr bwMode="auto">
          <a:xfrm>
            <a:off x="398463" y="4022206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9" name="직사각형 73"/>
          <p:cNvSpPr>
            <a:spLocks noChangeArrowheads="1"/>
          </p:cNvSpPr>
          <p:nvPr/>
        </p:nvSpPr>
        <p:spPr bwMode="auto">
          <a:xfrm>
            <a:off x="398463" y="1206500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Issue Analysis</a:t>
            </a:r>
            <a:endParaRPr lang="ko-KR" altLang="en-US" dirty="0" smtClean="0">
              <a:ea typeface="굴림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gray">
          <a:xfrm>
            <a:off x="4619996" y="4410954"/>
            <a:ext cx="3813792" cy="163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90500" marR="0" lvl="0" indent="-190500" algn="l" defTabSz="914400" rtl="0" eaLnBrk="1" fontAlgn="base" latinLnBrk="1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굴림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2362" y="2044200"/>
            <a:ext cx="355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</a:rPr>
              <a:t>dataQueue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가 비어 있을 때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>
              <a:buClr>
                <a:schemeClr val="accent1"/>
              </a:buClr>
            </a:pP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</a:rPr>
              <a:t>dataQueue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거치지 않고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buClr>
                <a:schemeClr val="accent1"/>
              </a:buClr>
            </a:pP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직접적으로 </a:t>
            </a:r>
            <a:r>
              <a:rPr lang="en-US" altLang="ko-KR" sz="1500" dirty="0" err="1" smtClean="0">
                <a:latin typeface="맑은 고딕" pitchFamily="50" charset="-127"/>
                <a:ea typeface="맑은 고딕" pitchFamily="50" charset="-127"/>
              </a:rPr>
              <a:t>datanode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에 쓰기를 하여 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성능 향상을 시킨다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62362" y="4955228"/>
            <a:ext cx="355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여러 개의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Datanode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 동시에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파일을 쓰던 중 한 개의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Datanode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가 종료되면 에러 발생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913" y="1278209"/>
            <a:ext cx="4764009" cy="2504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863" y="4196111"/>
            <a:ext cx="479421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762171" y="3149597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오른쪽 화살표 18"/>
          <p:cNvSpPr/>
          <p:nvPr/>
        </p:nvSpPr>
        <p:spPr bwMode="auto">
          <a:xfrm>
            <a:off x="6807200" y="3243941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783943" y="6016171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 bwMode="auto">
          <a:xfrm>
            <a:off x="6828972" y="6110515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73"/>
          <p:cNvSpPr>
            <a:spLocks noChangeArrowheads="1"/>
          </p:cNvSpPr>
          <p:nvPr/>
        </p:nvSpPr>
        <p:spPr bwMode="auto">
          <a:xfrm>
            <a:off x="398463" y="4022206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9" name="직사각형 73"/>
          <p:cNvSpPr>
            <a:spLocks noChangeArrowheads="1"/>
          </p:cNvSpPr>
          <p:nvPr/>
        </p:nvSpPr>
        <p:spPr bwMode="auto">
          <a:xfrm>
            <a:off x="398463" y="1206500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Issue Analysis</a:t>
            </a:r>
            <a:endParaRPr lang="ko-KR" altLang="en-US" dirty="0" smtClean="0">
              <a:ea typeface="굴림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gray">
          <a:xfrm>
            <a:off x="4619996" y="4410954"/>
            <a:ext cx="3813792" cy="163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90500" marR="0" lvl="0" indent="-190500" algn="l" defTabSz="914400" rtl="0" eaLnBrk="1" fontAlgn="base" latinLnBrk="1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굴림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2362" y="1975798"/>
            <a:ext cx="3559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HDFS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에서 발생되는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metadata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모든 변화를 기록하도록 해야한다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그로 인해 발생되는 성능 이슈도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고려해야 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62362" y="4825530"/>
            <a:ext cx="3559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HDFS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journal logging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기능을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향상 시켜야 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그로 인해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발생되는 성능 이슈도 고려해야  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330247"/>
            <a:ext cx="45339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467" y="4100629"/>
            <a:ext cx="45243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762171" y="3149597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오른쪽 화살표 18"/>
          <p:cNvSpPr/>
          <p:nvPr/>
        </p:nvSpPr>
        <p:spPr bwMode="auto">
          <a:xfrm>
            <a:off x="6807200" y="3243941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783943" y="6016171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 bwMode="auto">
          <a:xfrm>
            <a:off x="6828972" y="6110515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73"/>
          <p:cNvSpPr>
            <a:spLocks noChangeArrowheads="1"/>
          </p:cNvSpPr>
          <p:nvPr/>
        </p:nvSpPr>
        <p:spPr bwMode="auto">
          <a:xfrm>
            <a:off x="398463" y="4022206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9" name="직사각형 73"/>
          <p:cNvSpPr>
            <a:spLocks noChangeArrowheads="1"/>
          </p:cNvSpPr>
          <p:nvPr/>
        </p:nvSpPr>
        <p:spPr bwMode="auto">
          <a:xfrm>
            <a:off x="398463" y="1206500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Issue Analysis</a:t>
            </a:r>
            <a:endParaRPr lang="ko-KR" altLang="en-US" dirty="0" smtClean="0">
              <a:ea typeface="굴림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gray">
          <a:xfrm>
            <a:off x="4619996" y="4410954"/>
            <a:ext cx="3813792" cy="163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90500" marR="0" lvl="0" indent="-190500" algn="l" defTabSz="914400" rtl="0" eaLnBrk="1" fontAlgn="base" latinLnBrk="1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굴림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2362" y="2176520"/>
            <a:ext cx="355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HDFS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파일시스템의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shell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명령어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find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기능 추가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62362" y="4747472"/>
            <a:ext cx="3559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HDFS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파일시스템에서 파일을 읽을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때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쓰기가 된다면 파일의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EOF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찾을 수 없게 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이러한 버그를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수정해야 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331" y="4115151"/>
            <a:ext cx="46672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028" y="1330364"/>
            <a:ext cx="45529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762171" y="3149597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Critical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오른쪽 화살표 19"/>
          <p:cNvSpPr/>
          <p:nvPr/>
        </p:nvSpPr>
        <p:spPr bwMode="auto">
          <a:xfrm>
            <a:off x="6807200" y="3243941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5783943" y="6016171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오른쪽 화살표 21"/>
          <p:cNvSpPr/>
          <p:nvPr/>
        </p:nvSpPr>
        <p:spPr bwMode="auto">
          <a:xfrm>
            <a:off x="6828972" y="6110515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73"/>
          <p:cNvSpPr>
            <a:spLocks noChangeArrowheads="1"/>
          </p:cNvSpPr>
          <p:nvPr/>
        </p:nvSpPr>
        <p:spPr bwMode="auto">
          <a:xfrm>
            <a:off x="398463" y="4022206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9" name="직사각형 73"/>
          <p:cNvSpPr>
            <a:spLocks noChangeArrowheads="1"/>
          </p:cNvSpPr>
          <p:nvPr/>
        </p:nvSpPr>
        <p:spPr bwMode="auto">
          <a:xfrm>
            <a:off x="398463" y="1206500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Issue Analysis</a:t>
            </a:r>
            <a:endParaRPr lang="ko-KR" altLang="en-US" dirty="0" smtClean="0">
              <a:ea typeface="굴림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gray">
          <a:xfrm>
            <a:off x="4619996" y="4410954"/>
            <a:ext cx="3813792" cy="163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90500" marR="0" lvl="0" indent="-190500" algn="l" defTabSz="914400" rtl="0" eaLnBrk="1" fontAlgn="base" latinLnBrk="1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굴림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2362" y="2176520"/>
            <a:ext cx="355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HDFS Client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metadata cache</a:t>
            </a: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-&gt; application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성능 향상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790" y="1365133"/>
            <a:ext cx="4389428" cy="23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269" y="4297819"/>
            <a:ext cx="4679982" cy="205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62362" y="4697766"/>
            <a:ext cx="35599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FSDataset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내의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DU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에서      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디렉토리마다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thread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사용하는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대신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single thread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-&gt;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불필요한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thread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감소로 성능             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향상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762171" y="3149597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오른쪽 화살표 18"/>
          <p:cNvSpPr/>
          <p:nvPr/>
        </p:nvSpPr>
        <p:spPr bwMode="auto">
          <a:xfrm>
            <a:off x="6807200" y="3243941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783943" y="6016171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 bwMode="auto">
          <a:xfrm>
            <a:off x="6828972" y="6110515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73"/>
          <p:cNvSpPr>
            <a:spLocks noChangeArrowheads="1"/>
          </p:cNvSpPr>
          <p:nvPr/>
        </p:nvSpPr>
        <p:spPr bwMode="auto">
          <a:xfrm>
            <a:off x="398463" y="4022206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9" name="직사각형 73"/>
          <p:cNvSpPr>
            <a:spLocks noChangeArrowheads="1"/>
          </p:cNvSpPr>
          <p:nvPr/>
        </p:nvSpPr>
        <p:spPr bwMode="auto">
          <a:xfrm>
            <a:off x="398463" y="1206500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Issue Analysis</a:t>
            </a:r>
            <a:endParaRPr lang="ko-KR" altLang="en-US" dirty="0" smtClean="0">
              <a:ea typeface="굴림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gray">
          <a:xfrm>
            <a:off x="4619996" y="4410954"/>
            <a:ext cx="3813792" cy="163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90500" marR="0" lvl="0" indent="-190500" algn="l" defTabSz="914400" rtl="0" eaLnBrk="1" fontAlgn="base" latinLnBrk="1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굴림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2362" y="2176520"/>
            <a:ext cx="3617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Snapshot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upgrade</a:t>
            </a: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-&gt; roll back, rolling upgrade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지원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62362" y="4830936"/>
            <a:ext cx="35599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FSDataset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ReadWriteLock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부분 수정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-&gt;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성능 향상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160" y="1439845"/>
            <a:ext cx="4734155" cy="218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7" y="4280474"/>
            <a:ext cx="3968414" cy="211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762171" y="3149597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오른쪽 화살표 13"/>
          <p:cNvSpPr/>
          <p:nvPr/>
        </p:nvSpPr>
        <p:spPr bwMode="auto">
          <a:xfrm>
            <a:off x="6807200" y="3243941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783943" y="6016171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오른쪽 화살표 16"/>
          <p:cNvSpPr/>
          <p:nvPr/>
        </p:nvSpPr>
        <p:spPr bwMode="auto">
          <a:xfrm>
            <a:off x="6828972" y="6110515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73"/>
          <p:cNvSpPr>
            <a:spLocks noChangeArrowheads="1"/>
          </p:cNvSpPr>
          <p:nvPr/>
        </p:nvSpPr>
        <p:spPr bwMode="auto">
          <a:xfrm>
            <a:off x="398463" y="4022206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9" name="직사각형 73"/>
          <p:cNvSpPr>
            <a:spLocks noChangeArrowheads="1"/>
          </p:cNvSpPr>
          <p:nvPr/>
        </p:nvSpPr>
        <p:spPr bwMode="auto">
          <a:xfrm>
            <a:off x="398463" y="1206500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Issue Analysis</a:t>
            </a:r>
            <a:endParaRPr lang="ko-KR" altLang="en-US" dirty="0" smtClean="0">
              <a:ea typeface="굴림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gray">
          <a:xfrm>
            <a:off x="4619996" y="4410954"/>
            <a:ext cx="3813792" cy="163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90500" marR="0" lvl="0" indent="-190500" algn="l" defTabSz="914400" rtl="0" eaLnBrk="1" fontAlgn="base" latinLnBrk="1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굴림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2362" y="2176520"/>
            <a:ext cx="355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HDFS Snapshot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기능 추가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-&gt; lightweight Snapshot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62362" y="5026252"/>
            <a:ext cx="355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Data format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변경한 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rollback </a:t>
            </a: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시도시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Datanode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오류 발생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477" y="1433328"/>
            <a:ext cx="4240147" cy="219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977" y="4182630"/>
            <a:ext cx="3888512" cy="22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762171" y="3149597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오른쪽 화살표 13"/>
          <p:cNvSpPr/>
          <p:nvPr/>
        </p:nvSpPr>
        <p:spPr bwMode="auto">
          <a:xfrm>
            <a:off x="6807200" y="3243941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783943" y="6016171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Critical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오른쪽 화살표 16"/>
          <p:cNvSpPr/>
          <p:nvPr/>
        </p:nvSpPr>
        <p:spPr bwMode="auto">
          <a:xfrm>
            <a:off x="6828972" y="6110515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73"/>
          <p:cNvSpPr>
            <a:spLocks noChangeArrowheads="1"/>
          </p:cNvSpPr>
          <p:nvPr/>
        </p:nvSpPr>
        <p:spPr bwMode="auto">
          <a:xfrm>
            <a:off x="398463" y="4022206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9" name="직사각형 73"/>
          <p:cNvSpPr>
            <a:spLocks noChangeArrowheads="1"/>
          </p:cNvSpPr>
          <p:nvPr/>
        </p:nvSpPr>
        <p:spPr bwMode="auto">
          <a:xfrm>
            <a:off x="398463" y="1206500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Issue Analysis</a:t>
            </a:r>
            <a:endParaRPr lang="ko-KR" altLang="en-US" dirty="0" smtClean="0">
              <a:ea typeface="굴림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gray">
          <a:xfrm>
            <a:off x="4619996" y="4410954"/>
            <a:ext cx="3813792" cy="163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90500" marR="0" lvl="0" indent="-190500" algn="l" defTabSz="914400" rtl="0" eaLnBrk="1" fontAlgn="base" latinLnBrk="1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굴림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2362" y="2176520"/>
            <a:ext cx="355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Write Path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native CRC32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적용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-&gt; CPU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효율 향상으로 성능 향상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62362" y="4804302"/>
            <a:ext cx="3559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Write Path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에서 불필요한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data    </a:t>
            </a: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복사하지 않고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direct byte buffer </a:t>
            </a: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-&gt;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성능 향상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623" y="1409517"/>
            <a:ext cx="4514017" cy="219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311" y="4219622"/>
            <a:ext cx="4658686" cy="223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762171" y="3149597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오른쪽 화살표 13"/>
          <p:cNvSpPr/>
          <p:nvPr/>
        </p:nvSpPr>
        <p:spPr bwMode="auto">
          <a:xfrm>
            <a:off x="6807200" y="3243941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783943" y="6016171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오른쪽 화살표 16"/>
          <p:cNvSpPr/>
          <p:nvPr/>
        </p:nvSpPr>
        <p:spPr bwMode="auto">
          <a:xfrm>
            <a:off x="6828972" y="6110515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73"/>
          <p:cNvSpPr>
            <a:spLocks noChangeArrowheads="1"/>
          </p:cNvSpPr>
          <p:nvPr/>
        </p:nvSpPr>
        <p:spPr bwMode="auto">
          <a:xfrm>
            <a:off x="398463" y="4022206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9" name="직사각형 73"/>
          <p:cNvSpPr>
            <a:spLocks noChangeArrowheads="1"/>
          </p:cNvSpPr>
          <p:nvPr/>
        </p:nvSpPr>
        <p:spPr bwMode="auto">
          <a:xfrm>
            <a:off x="398463" y="1206500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Issue Analysis</a:t>
            </a:r>
            <a:endParaRPr lang="ko-KR" altLang="en-US" dirty="0" smtClean="0">
              <a:ea typeface="굴림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gray">
          <a:xfrm>
            <a:off x="4619996" y="4410954"/>
            <a:ext cx="3813792" cy="163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90500" marR="0" lvl="0" indent="-190500" algn="l" defTabSz="914400" rtl="0" eaLnBrk="1" fontAlgn="base" latinLnBrk="1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굴림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2362" y="2167642"/>
            <a:ext cx="355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HDFS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Datanode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storage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들의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collection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으로 변경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-&gt;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외부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storage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지원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62362" y="4972984"/>
            <a:ext cx="355995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Connection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 열려 있으면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WebHDFS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log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기록 불가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549" y="1402394"/>
            <a:ext cx="4698643" cy="2219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022" y="4155351"/>
            <a:ext cx="4699421" cy="229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762171" y="3149597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Critical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오른쪽 화살표 13"/>
          <p:cNvSpPr/>
          <p:nvPr/>
        </p:nvSpPr>
        <p:spPr bwMode="auto">
          <a:xfrm>
            <a:off x="6807200" y="3243941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783943" y="6016171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Critical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Critical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오른쪽 화살표 16"/>
          <p:cNvSpPr/>
          <p:nvPr/>
        </p:nvSpPr>
        <p:spPr bwMode="auto">
          <a:xfrm>
            <a:off x="6828972" y="6110515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 bwMode="auto">
          <a:xfrm>
            <a:off x="6589713" y="6075363"/>
            <a:ext cx="2249487" cy="577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3" name="직사각형 73"/>
          <p:cNvSpPr>
            <a:spLocks noChangeArrowheads="1"/>
          </p:cNvSpPr>
          <p:nvPr/>
        </p:nvSpPr>
        <p:spPr bwMode="auto">
          <a:xfrm>
            <a:off x="338138" y="2925763"/>
            <a:ext cx="8453437" cy="370046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24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Distributed File System (DFS)</a:t>
            </a:r>
            <a:endParaRPr lang="ko-KR" altLang="en-US" smtClean="0"/>
          </a:p>
        </p:txBody>
      </p:sp>
      <p:sp>
        <p:nvSpPr>
          <p:cNvPr id="102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en-US" altLang="ko-KR" dirty="0" smtClean="0"/>
              <a:t> </a:t>
            </a:r>
            <a:r>
              <a:rPr lang="en-US" altLang="ko-KR" sz="2400" dirty="0" smtClean="0"/>
              <a:t>Distributed File System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2000" dirty="0" smtClean="0"/>
              <a:t>물리적으로 서로 다른 컴퓨터들을 네트워크로 연결하여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사용자에게 동일하게 보이는 파일 접근 공간을 제공해주는 시스템</a:t>
            </a:r>
            <a:endParaRPr lang="en-US" altLang="ko-KR" sz="2000" dirty="0" smtClean="0"/>
          </a:p>
        </p:txBody>
      </p:sp>
      <p:sp>
        <p:nvSpPr>
          <p:cNvPr id="21" name="타원 20"/>
          <p:cNvSpPr/>
          <p:nvPr/>
        </p:nvSpPr>
        <p:spPr bwMode="auto">
          <a:xfrm>
            <a:off x="3496181" y="3644944"/>
            <a:ext cx="2252134" cy="2611797"/>
          </a:xfrm>
          <a:prstGeom prst="ellipse">
            <a:avLst/>
          </a:prstGeom>
          <a:gradFill flip="none" rotWithShape="1">
            <a:path path="circle">
              <a:fillToRect l="100000" t="100000"/>
            </a:path>
            <a:tileRect r="-100000" b="-100000"/>
          </a:gradFill>
          <a:ln>
            <a:headEnd type="none" w="med" len="med"/>
            <a:tailEnd type="none" w="med" len="med"/>
          </a:ln>
          <a:effectLst>
            <a:outerShdw blurRad="241300" sx="103000" sy="103000" algn="ctr" rotWithShape="0">
              <a:prstClr val="black">
                <a:alpha val="46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ross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Distributed</a:t>
            </a:r>
          </a:p>
          <a:p>
            <a:pPr algn="ctr"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Consolas" pitchFamily="49" charset="0"/>
              </a:rPr>
              <a:t>File System</a:t>
            </a:r>
            <a:endParaRPr lang="ko-KR" altLang="en-US" sz="25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Consolas" pitchFamily="49" charset="0"/>
            </a:endParaRPr>
          </a:p>
        </p:txBody>
      </p:sp>
      <p:grpSp>
        <p:nvGrpSpPr>
          <p:cNvPr id="10249" name="그룹 69"/>
          <p:cNvGrpSpPr>
            <a:grpSpLocks/>
          </p:cNvGrpSpPr>
          <p:nvPr/>
        </p:nvGrpSpPr>
        <p:grpSpPr bwMode="auto">
          <a:xfrm>
            <a:off x="5827713" y="3663950"/>
            <a:ext cx="2762250" cy="2830513"/>
            <a:chOff x="6102018" y="3495328"/>
            <a:chExt cx="2762528" cy="2830440"/>
          </a:xfrm>
        </p:grpSpPr>
        <p:pic>
          <p:nvPicPr>
            <p:cNvPr id="10268" name="Picture 8" descr="C:\Users\Godong\Desktop\image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02018" y="3495328"/>
              <a:ext cx="628928" cy="696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9" name="Picture 8" descr="C:\Users\Godong\Desktop\image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54418" y="3647728"/>
              <a:ext cx="628928" cy="696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0" name="Picture 8" descr="C:\Users\Godong\Desktop\image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6818" y="3800128"/>
              <a:ext cx="628928" cy="696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1" name="Picture 8" descr="C:\Users\Godong\Desktop\image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59218" y="3952528"/>
              <a:ext cx="628928" cy="696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2" name="Picture 8" descr="C:\Users\Godong\Desktop\image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1618" y="4104928"/>
              <a:ext cx="628928" cy="696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3" name="Picture 8" descr="C:\Users\Godong\Desktop\image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64018" y="4257328"/>
              <a:ext cx="628928" cy="696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4" name="Picture 8" descr="C:\Users\Godong\Desktop\image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6418" y="4409728"/>
              <a:ext cx="628928" cy="696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5" name="Picture 8" descr="C:\Users\Godong\Desktop\image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818" y="4562128"/>
              <a:ext cx="628928" cy="696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6" name="Picture 8" descr="C:\Users\Godong\Desktop\image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21218" y="4714528"/>
              <a:ext cx="628928" cy="696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7" name="Picture 8" descr="C:\Users\Godong\Desktop\image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73618" y="4866928"/>
              <a:ext cx="628928" cy="696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8" name="Picture 8" descr="C:\Users\Godong\Desktop\image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6018" y="5019328"/>
              <a:ext cx="628928" cy="696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9" name="Picture 8" descr="C:\Users\Godong\Desktop\image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8418" y="5171728"/>
              <a:ext cx="628928" cy="696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0" name="Picture 8" descr="C:\Users\Godong\Desktop\image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30818" y="5324128"/>
              <a:ext cx="628928" cy="696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1" name="Picture 8" descr="C:\Users\Godong\Desktop\image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83218" y="5476528"/>
              <a:ext cx="628928" cy="696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2" name="Picture 8" descr="C:\Users\Godong\Desktop\image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35618" y="5628928"/>
              <a:ext cx="628928" cy="696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250" name="그룹 71"/>
          <p:cNvGrpSpPr>
            <a:grpSpLocks/>
          </p:cNvGrpSpPr>
          <p:nvPr/>
        </p:nvGrpSpPr>
        <p:grpSpPr bwMode="auto">
          <a:xfrm>
            <a:off x="558800" y="3451225"/>
            <a:ext cx="2770188" cy="3044825"/>
            <a:chOff x="639604" y="3183514"/>
            <a:chExt cx="2770704" cy="3044825"/>
          </a:xfrm>
        </p:grpSpPr>
        <p:pic>
          <p:nvPicPr>
            <p:cNvPr id="10255" name="Picture 7" descr="C:\Users\Godong\AppData\Local\Microsoft\Windows\Temporary Internet Files\Content.IE5\2OVOP7HW\MC90042477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9604" y="3183514"/>
              <a:ext cx="941904" cy="1216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6" name="Picture 7" descr="C:\Users\Godong\AppData\Local\Microsoft\Windows\Temporary Internet Files\Content.IE5\2OVOP7HW\MC90042477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2004" y="3335914"/>
              <a:ext cx="941904" cy="1216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7" name="Picture 7" descr="C:\Users\Godong\AppData\Local\Microsoft\Windows\Temporary Internet Files\Content.IE5\2OVOP7HW\MC90042477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44404" y="3488314"/>
              <a:ext cx="941904" cy="1216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8" name="Picture 7" descr="C:\Users\Godong\AppData\Local\Microsoft\Windows\Temporary Internet Files\Content.IE5\2OVOP7HW\MC90042477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96804" y="3640714"/>
              <a:ext cx="941904" cy="1216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9" name="Picture 7" descr="C:\Users\Godong\AppData\Local\Microsoft\Windows\Temporary Internet Files\Content.IE5\2OVOP7HW\MC90042477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49204" y="3793114"/>
              <a:ext cx="941904" cy="1216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0" name="Picture 7" descr="C:\Users\Godong\AppData\Local\Microsoft\Windows\Temporary Internet Files\Content.IE5\2OVOP7HW\MC90042477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01604" y="3945514"/>
              <a:ext cx="941904" cy="1216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1" name="Picture 7" descr="C:\Users\Godong\AppData\Local\Microsoft\Windows\Temporary Internet Files\Content.IE5\2OVOP7HW\MC90042477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54004" y="4097914"/>
              <a:ext cx="941904" cy="1216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2" name="Picture 7" descr="C:\Users\Godong\AppData\Local\Microsoft\Windows\Temporary Internet Files\Content.IE5\2OVOP7HW\MC90042477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06404" y="4250314"/>
              <a:ext cx="941904" cy="1216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3" name="Picture 7" descr="C:\Users\Godong\AppData\Local\Microsoft\Windows\Temporary Internet Files\Content.IE5\2OVOP7HW\MC90042477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8804" y="4402714"/>
              <a:ext cx="941904" cy="1216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4" name="Picture 7" descr="C:\Users\Godong\AppData\Local\Microsoft\Windows\Temporary Internet Files\Content.IE5\2OVOP7HW\MC90042477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11204" y="4555114"/>
              <a:ext cx="941904" cy="1216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5" name="Picture 7" descr="C:\Users\Godong\AppData\Local\Microsoft\Windows\Temporary Internet Files\Content.IE5\2OVOP7HW\MC90042477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3604" y="4707514"/>
              <a:ext cx="941904" cy="1216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6" name="Picture 7" descr="C:\Users\Godong\AppData\Local\Microsoft\Windows\Temporary Internet Files\Content.IE5\2OVOP7HW\MC90042477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16004" y="4859914"/>
              <a:ext cx="941904" cy="1216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7" name="Picture 7" descr="C:\Users\Godong\AppData\Local\Microsoft\Windows\Temporary Internet Files\Content.IE5\2OVOP7HW\MC90042477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68404" y="5012314"/>
              <a:ext cx="941904" cy="1216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51" name="TextBox 75"/>
          <p:cNvSpPr txBox="1">
            <a:spLocks noChangeArrowheads="1"/>
          </p:cNvSpPr>
          <p:nvPr/>
        </p:nvSpPr>
        <p:spPr bwMode="auto">
          <a:xfrm>
            <a:off x="614363" y="3024188"/>
            <a:ext cx="2659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Server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2" name="TextBox 77"/>
          <p:cNvSpPr txBox="1">
            <a:spLocks noChangeArrowheads="1"/>
          </p:cNvSpPr>
          <p:nvPr/>
        </p:nvSpPr>
        <p:spPr bwMode="auto">
          <a:xfrm>
            <a:off x="5880100" y="3024188"/>
            <a:ext cx="2659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Storage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0" name="직선 연결선 79"/>
          <p:cNvCxnSpPr>
            <a:stCxn id="41" idx="0"/>
            <a:endCxn id="0" idx="2"/>
          </p:cNvCxnSpPr>
          <p:nvPr/>
        </p:nvCxnSpPr>
        <p:spPr bwMode="auto">
          <a:xfrm>
            <a:off x="2097088" y="4518025"/>
            <a:ext cx="1398587" cy="4333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>
            <a:stCxn id="0" idx="6"/>
          </p:cNvCxnSpPr>
          <p:nvPr/>
        </p:nvCxnSpPr>
        <p:spPr bwMode="auto">
          <a:xfrm>
            <a:off x="5748338" y="4951413"/>
            <a:ext cx="1214437" cy="3937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1" name="그룹 40"/>
          <p:cNvGrpSpPr/>
          <p:nvPr/>
        </p:nvGrpSpPr>
        <p:grpSpPr>
          <a:xfrm>
            <a:off x="8424908" y="284084"/>
            <a:ext cx="328473" cy="310719"/>
            <a:chOff x="8060924" y="213063"/>
            <a:chExt cx="328473" cy="310719"/>
          </a:xfrm>
        </p:grpSpPr>
        <p:sp>
          <p:nvSpPr>
            <p:cNvPr id="42" name="타원 41"/>
            <p:cNvSpPr/>
            <p:nvPr/>
          </p:nvSpPr>
          <p:spPr bwMode="auto">
            <a:xfrm>
              <a:off x="8060924" y="213063"/>
              <a:ext cx="328473" cy="310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덧셈 기호 42"/>
            <p:cNvSpPr/>
            <p:nvPr/>
          </p:nvSpPr>
          <p:spPr bwMode="auto">
            <a:xfrm>
              <a:off x="8100873" y="244135"/>
              <a:ext cx="248575" cy="248575"/>
            </a:xfrm>
            <a:prstGeom prst="mathPlu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73"/>
          <p:cNvSpPr>
            <a:spLocks noChangeArrowheads="1"/>
          </p:cNvSpPr>
          <p:nvPr/>
        </p:nvSpPr>
        <p:spPr bwMode="auto">
          <a:xfrm>
            <a:off x="398463" y="4022206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9" name="직사각형 73"/>
          <p:cNvSpPr>
            <a:spLocks noChangeArrowheads="1"/>
          </p:cNvSpPr>
          <p:nvPr/>
        </p:nvSpPr>
        <p:spPr bwMode="auto">
          <a:xfrm>
            <a:off x="352743" y="1176020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Issue Analysis</a:t>
            </a:r>
            <a:endParaRPr lang="ko-KR" altLang="en-US" dirty="0" smtClean="0">
              <a:ea typeface="굴림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gray">
          <a:xfrm>
            <a:off x="4619996" y="4410954"/>
            <a:ext cx="3813792" cy="163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90500" marR="0" lvl="0" indent="-190500" algn="l" defTabSz="914400" rtl="0" eaLnBrk="1" fontAlgn="base" latinLnBrk="1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굴림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2362" y="2123252"/>
            <a:ext cx="355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HDFS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fixed length block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만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지원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-&gt; variable length block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지원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53483" y="4875326"/>
            <a:ext cx="368867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Datanode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volume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관리 기능 제공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-&gt; volume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추가 또는 제거를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간편하게 수행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48" y="1365775"/>
            <a:ext cx="4557003" cy="229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023" y="4231552"/>
            <a:ext cx="4698984" cy="221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762171" y="3149597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오른쪽 화살표 18"/>
          <p:cNvSpPr/>
          <p:nvPr/>
        </p:nvSpPr>
        <p:spPr bwMode="auto">
          <a:xfrm>
            <a:off x="6807200" y="3243941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783943" y="6016171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 bwMode="auto">
          <a:xfrm>
            <a:off x="6828972" y="6110515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73"/>
          <p:cNvSpPr>
            <a:spLocks noChangeArrowheads="1"/>
          </p:cNvSpPr>
          <p:nvPr/>
        </p:nvSpPr>
        <p:spPr bwMode="auto">
          <a:xfrm>
            <a:off x="398463" y="1463040"/>
            <a:ext cx="8349297" cy="499872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t"/>
          <a:lstStyle/>
          <a:p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8122" y="1783012"/>
            <a:ext cx="3559951" cy="4064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HDFS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파일시스템에서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Shell </a:t>
            </a:r>
          </a:p>
          <a:p>
            <a:pPr>
              <a:lnSpc>
                <a:spcPct val="110000"/>
              </a:lnSpc>
              <a:buClr>
                <a:schemeClr val="accent1"/>
              </a:buClr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명령어의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-find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옵션 구현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§"/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관련 클래스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Path.java </a:t>
            </a:r>
          </a:p>
          <a:p>
            <a:pPr lvl="1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PathFilter.java</a:t>
            </a:r>
          </a:p>
          <a:p>
            <a:pPr lvl="1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FileStatus.java</a:t>
            </a:r>
          </a:p>
          <a:p>
            <a:pPr lvl="1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Command.java</a:t>
            </a:r>
          </a:p>
          <a:p>
            <a:pPr lvl="1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FSCommand.java</a:t>
            </a:r>
          </a:p>
          <a:p>
            <a:pPr lvl="1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CommandFormat.java</a:t>
            </a:r>
          </a:p>
          <a:p>
            <a:pPr lvl="1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CommandFactory.java</a:t>
            </a:r>
          </a:p>
          <a:p>
            <a:pPr lvl="1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추가 클래스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Find.java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Issue : HDFS-227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585" y="1951446"/>
            <a:ext cx="513130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950854" y="5936342"/>
          <a:ext cx="2365828" cy="37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4"/>
                <a:gridCol w="1182914"/>
              </a:tblGrid>
              <a:tr h="37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Major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Critical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 bwMode="auto">
          <a:xfrm>
            <a:off x="6995883" y="6030686"/>
            <a:ext cx="275771" cy="18868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424908" y="284084"/>
            <a:ext cx="328473" cy="310719"/>
            <a:chOff x="8060924" y="213063"/>
            <a:chExt cx="328473" cy="310719"/>
          </a:xfrm>
        </p:grpSpPr>
        <p:sp>
          <p:nvSpPr>
            <p:cNvPr id="11" name="타원 10"/>
            <p:cNvSpPr/>
            <p:nvPr/>
          </p:nvSpPr>
          <p:spPr bwMode="auto">
            <a:xfrm>
              <a:off x="8060924" y="213063"/>
              <a:ext cx="328473" cy="310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덧셈 기호 11"/>
            <p:cNvSpPr/>
            <p:nvPr/>
          </p:nvSpPr>
          <p:spPr bwMode="auto">
            <a:xfrm>
              <a:off x="8100873" y="244135"/>
              <a:ext cx="248575" cy="248575"/>
            </a:xfrm>
            <a:prstGeom prst="mathPlu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Issue Resolved (HDFS-227) </a:t>
            </a:r>
            <a:endParaRPr lang="ko-KR" altLang="en-US" dirty="0" smtClean="0"/>
          </a:p>
        </p:txBody>
      </p:sp>
      <p:pic>
        <p:nvPicPr>
          <p:cNvPr id="14339" name="Picture 2" descr="C:\Users\Godong\Downloads\hdfs_find_ex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3403600"/>
            <a:ext cx="7577137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413" y="1322388"/>
            <a:ext cx="346392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341" name="직선 화살표 연결선 9"/>
          <p:cNvCxnSpPr>
            <a:cxnSpLocks noChangeShapeType="1"/>
            <a:endCxn id="14342" idx="1"/>
          </p:cNvCxnSpPr>
          <p:nvPr/>
        </p:nvCxnSpPr>
        <p:spPr bwMode="auto">
          <a:xfrm flipV="1">
            <a:off x="2620963" y="2278063"/>
            <a:ext cx="2590800" cy="404812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14342" name="직사각형 10"/>
          <p:cNvSpPr>
            <a:spLocks noChangeArrowheads="1"/>
          </p:cNvSpPr>
          <p:nvPr/>
        </p:nvSpPr>
        <p:spPr bwMode="auto">
          <a:xfrm>
            <a:off x="5211763" y="1265238"/>
            <a:ext cx="2057400" cy="2027237"/>
          </a:xfrm>
          <a:prstGeom prst="rect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lnSpc>
                <a:spcPct val="120000"/>
              </a:lnSpc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-find 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옵션 구현</a:t>
            </a:r>
            <a:endParaRPr lang="en-US" altLang="ko-KR" b="1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-type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-name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-maxdepth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-owner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-group</a:t>
            </a:r>
            <a:endParaRPr lang="ko-KR" altLang="en-US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3" name="직사각형 13"/>
          <p:cNvSpPr>
            <a:spLocks noChangeArrowheads="1"/>
          </p:cNvSpPr>
          <p:nvPr/>
        </p:nvSpPr>
        <p:spPr bwMode="auto">
          <a:xfrm>
            <a:off x="685800" y="5837238"/>
            <a:ext cx="6659563" cy="533400"/>
          </a:xfrm>
          <a:prstGeom prst="rect">
            <a:avLst/>
          </a:prstGeom>
          <a:noFill/>
          <a:ln w="31750" algn="ctr">
            <a:solidFill>
              <a:schemeClr val="tx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424908" y="284084"/>
            <a:ext cx="328473" cy="310719"/>
            <a:chOff x="8060924" y="213063"/>
            <a:chExt cx="328473" cy="310719"/>
          </a:xfrm>
        </p:grpSpPr>
        <p:sp>
          <p:nvSpPr>
            <p:cNvPr id="9" name="타원 8"/>
            <p:cNvSpPr/>
            <p:nvPr/>
          </p:nvSpPr>
          <p:spPr bwMode="auto">
            <a:xfrm>
              <a:off x="8060924" y="213063"/>
              <a:ext cx="328473" cy="310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덧셈 기호 9"/>
            <p:cNvSpPr/>
            <p:nvPr/>
          </p:nvSpPr>
          <p:spPr bwMode="auto">
            <a:xfrm>
              <a:off x="8100873" y="244135"/>
              <a:ext cx="248575" cy="248575"/>
            </a:xfrm>
            <a:prstGeom prst="mathPlu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Issue Resolved (HDFS-227) </a:t>
            </a:r>
            <a:endParaRPr lang="ko-KR" altLang="en-US" dirty="0" smtClean="0"/>
          </a:p>
        </p:txBody>
      </p:sp>
      <p:sp>
        <p:nvSpPr>
          <p:cNvPr id="8" name="직사각형 73"/>
          <p:cNvSpPr>
            <a:spLocks noChangeArrowheads="1"/>
          </p:cNvSpPr>
          <p:nvPr/>
        </p:nvSpPr>
        <p:spPr bwMode="auto">
          <a:xfrm>
            <a:off x="398463" y="4022206"/>
            <a:ext cx="8364537" cy="158685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t"/>
          <a:lstStyle/>
          <a:p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hdfs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dfs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–find / -group “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jeong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”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73"/>
          <p:cNvSpPr>
            <a:spLocks noChangeArrowheads="1"/>
          </p:cNvSpPr>
          <p:nvPr/>
        </p:nvSpPr>
        <p:spPr bwMode="auto">
          <a:xfrm>
            <a:off x="398463" y="1206500"/>
            <a:ext cx="8364537" cy="262865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t"/>
          <a:lstStyle/>
          <a:p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hdfs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dfs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–find / -name “*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git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*”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 descr="C:\Users\Jeong\Desktop\find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905" y="2125933"/>
            <a:ext cx="7964488" cy="1524000"/>
          </a:xfrm>
          <a:prstGeom prst="rect">
            <a:avLst/>
          </a:prstGeom>
          <a:noFill/>
        </p:spPr>
      </p:pic>
      <p:pic>
        <p:nvPicPr>
          <p:cNvPr id="1028" name="Picture 4" descr="C:\Users\Jeong\Desktop\find_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905" y="4914955"/>
            <a:ext cx="7964488" cy="6191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Issue Resolved (HDFS-227) </a:t>
            </a:r>
            <a:endParaRPr lang="ko-KR" altLang="en-US" dirty="0" smtClean="0"/>
          </a:p>
        </p:txBody>
      </p:sp>
      <p:sp>
        <p:nvSpPr>
          <p:cNvPr id="9" name="직사각형 73"/>
          <p:cNvSpPr>
            <a:spLocks noChangeArrowheads="1"/>
          </p:cNvSpPr>
          <p:nvPr/>
        </p:nvSpPr>
        <p:spPr bwMode="auto">
          <a:xfrm>
            <a:off x="398463" y="1206501"/>
            <a:ext cx="8364537" cy="354392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t"/>
          <a:lstStyle/>
          <a:p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hdfs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dfs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–find / -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maxdepth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2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9" name="Picture 3" descr="C:\Users\Jeong\Desktop\find_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149" y="1774864"/>
            <a:ext cx="8154988" cy="2895600"/>
          </a:xfrm>
          <a:prstGeom prst="rect">
            <a:avLst/>
          </a:prstGeom>
          <a:noFill/>
        </p:spPr>
      </p:pic>
      <p:sp>
        <p:nvSpPr>
          <p:cNvPr id="11" name="직사각형 73"/>
          <p:cNvSpPr>
            <a:spLocks noChangeArrowheads="1"/>
          </p:cNvSpPr>
          <p:nvPr/>
        </p:nvSpPr>
        <p:spPr bwMode="auto">
          <a:xfrm>
            <a:off x="398463" y="4958910"/>
            <a:ext cx="8364537" cy="150879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t"/>
          <a:lstStyle/>
          <a:p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hdfs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dfs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–find / -type d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5" descr="C:\Users\Jeong\Desktop\find_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149" y="5609077"/>
            <a:ext cx="7964488" cy="7143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Issue Resolved (HDFS-227) </a:t>
            </a:r>
            <a:endParaRPr lang="ko-KR" altLang="en-US" dirty="0" smtClean="0"/>
          </a:p>
        </p:txBody>
      </p:sp>
      <p:sp>
        <p:nvSpPr>
          <p:cNvPr id="9" name="직사각형 73"/>
          <p:cNvSpPr>
            <a:spLocks noChangeArrowheads="1"/>
          </p:cNvSpPr>
          <p:nvPr/>
        </p:nvSpPr>
        <p:spPr bwMode="auto">
          <a:xfrm>
            <a:off x="398463" y="3091056"/>
            <a:ext cx="8364537" cy="271872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t"/>
          <a:lstStyle/>
          <a:p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hdfs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dfs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–find / -type d –name “h*” </a:t>
            </a:r>
          </a:p>
          <a:p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	\ –owner “root” –group “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supergroup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” </a:t>
            </a:r>
          </a:p>
          <a:p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	\ –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maxdepth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2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00" name="Picture 4" descr="C:\Users\Jeong\Desktop\find_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149" y="5082528"/>
            <a:ext cx="8174349" cy="438150"/>
          </a:xfrm>
          <a:prstGeom prst="rect">
            <a:avLst/>
          </a:prstGeom>
          <a:noFill/>
        </p:spPr>
      </p:pic>
      <p:sp>
        <p:nvSpPr>
          <p:cNvPr id="10" name="직사각형 73"/>
          <p:cNvSpPr>
            <a:spLocks noChangeArrowheads="1"/>
          </p:cNvSpPr>
          <p:nvPr/>
        </p:nvSpPr>
        <p:spPr bwMode="auto">
          <a:xfrm>
            <a:off x="398463" y="1206501"/>
            <a:ext cx="8364537" cy="1570154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t"/>
          <a:lstStyle/>
          <a:p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hdfs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dfs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–find / -owner “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jeong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”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3" descr="C:\Users\Jeong\Desktop\find_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906" y="1987163"/>
            <a:ext cx="7964488" cy="6191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 동영상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424908" y="284084"/>
            <a:ext cx="328473" cy="310719"/>
            <a:chOff x="8060924" y="213063"/>
            <a:chExt cx="328473" cy="310719"/>
          </a:xfrm>
        </p:grpSpPr>
        <p:sp>
          <p:nvSpPr>
            <p:cNvPr id="6" name="타원 5"/>
            <p:cNvSpPr/>
            <p:nvPr/>
          </p:nvSpPr>
          <p:spPr bwMode="auto">
            <a:xfrm>
              <a:off x="8060924" y="213063"/>
              <a:ext cx="328473" cy="310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덧셈 기호 6"/>
            <p:cNvSpPr/>
            <p:nvPr/>
          </p:nvSpPr>
          <p:spPr bwMode="auto">
            <a:xfrm>
              <a:off x="8100873" y="244135"/>
              <a:ext cx="248575" cy="248575"/>
            </a:xfrm>
            <a:prstGeom prst="mathPlu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8" name="Simulatio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595313" y="1343025"/>
            <a:ext cx="7962900" cy="49339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2"/>
          <p:cNvSpPr>
            <a:spLocks noGrp="1"/>
          </p:cNvSpPr>
          <p:nvPr>
            <p:ph idx="1"/>
          </p:nvPr>
        </p:nvSpPr>
        <p:spPr>
          <a:xfrm>
            <a:off x="442913" y="1039813"/>
            <a:ext cx="8229600" cy="5505450"/>
          </a:xfrm>
        </p:spPr>
        <p:txBody>
          <a:bodyPr anchor="ctr"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ko-KR" sz="7000" smtClean="0">
                <a:ea typeface="굴림" charset="-127"/>
              </a:rPr>
              <a:t>Q &amp; A</a:t>
            </a:r>
            <a:endParaRPr lang="ko-KR" altLang="en-US" sz="7000" smtClean="0">
              <a:ea typeface="굴림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DFS List</a:t>
            </a:r>
            <a:endParaRPr lang="ko-KR" altLang="en-US" smtClean="0"/>
          </a:p>
        </p:txBody>
      </p:sp>
      <p:sp>
        <p:nvSpPr>
          <p:cNvPr id="4" name="타원 3"/>
          <p:cNvSpPr/>
          <p:nvPr/>
        </p:nvSpPr>
        <p:spPr>
          <a:xfrm>
            <a:off x="179388" y="2349500"/>
            <a:ext cx="1079500" cy="71913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FS-Manager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258888" y="2852738"/>
            <a:ext cx="1081087" cy="72072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InterMezzo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627313" y="2420938"/>
            <a:ext cx="1081087" cy="72072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Tahoe-LAFS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63938" y="3068638"/>
            <a:ext cx="1079500" cy="72072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Cosmos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580063" y="1989138"/>
            <a:ext cx="1079500" cy="71913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Gfarm file system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940425" y="2781300"/>
            <a:ext cx="1079500" cy="71913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Google File System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51275" y="2133600"/>
            <a:ext cx="1081088" cy="71913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CloudStore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356100" y="3860800"/>
            <a:ext cx="1079500" cy="72072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TerraGrid Cluster File Ssystem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795963" y="3716338"/>
            <a:ext cx="2089150" cy="1368425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01600" prst="angl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err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XtreemFS</a:t>
            </a:r>
            <a:endParaRPr lang="ko-KR" altLang="en-US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364163" y="6021388"/>
            <a:ext cx="647700" cy="50323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Ceph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87450" y="3716338"/>
            <a:ext cx="2160588" cy="1225550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01600" prst="angl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err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MooseFS</a:t>
            </a:r>
            <a:endParaRPr lang="ko-KR" altLang="en-US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8313" y="5373688"/>
            <a:ext cx="1079500" cy="71913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MogileFS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249613" y="4797425"/>
            <a:ext cx="2798762" cy="1223963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01600" prst="angle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err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Hadoop</a:t>
            </a:r>
            <a:r>
              <a:rPr lang="en-US" altLang="ko-KR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-HDFS</a:t>
            </a:r>
            <a:endParaRPr lang="ko-KR" altLang="en-US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524750" y="5876925"/>
            <a:ext cx="719138" cy="50482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OASIS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380288" y="3068638"/>
            <a:ext cx="647700" cy="50482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IBRIX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101013" y="2636838"/>
            <a:ext cx="719137" cy="50482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Lustre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700338" y="5876925"/>
            <a:ext cx="863600" cy="50482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WebDFS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019925" y="2420938"/>
            <a:ext cx="647700" cy="50323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GPFS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787900" y="2852738"/>
            <a:ext cx="647700" cy="50482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dfs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0825" y="3716338"/>
            <a:ext cx="720725" cy="50482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PeerFS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95288" y="4652963"/>
            <a:ext cx="720725" cy="50482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PanFS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885113" y="4724400"/>
            <a:ext cx="1079500" cy="72072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GLORY-FS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812088" y="1773238"/>
            <a:ext cx="1081087" cy="71913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GlusterFS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027988" y="3789363"/>
            <a:ext cx="647700" cy="50323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zFS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300788" y="5373688"/>
            <a:ext cx="1079500" cy="71913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MAMMER/ANVIL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627313" y="1557338"/>
            <a:ext cx="1081087" cy="71913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ExaFS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979613" y="5229225"/>
            <a:ext cx="720725" cy="50323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OneFS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763713" y="1989138"/>
            <a:ext cx="647700" cy="50323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coda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476375" y="5949950"/>
            <a:ext cx="1079500" cy="71913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PlasmaFS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492500" y="4149725"/>
            <a:ext cx="647700" cy="50323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PNFS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59563" y="1412875"/>
            <a:ext cx="1081087" cy="72072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POHMELFS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11188" y="1484313"/>
            <a:ext cx="1081087" cy="72072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StarFS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643438" y="1484313"/>
            <a:ext cx="1081087" cy="72072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Unilium</a:t>
            </a:r>
            <a:endParaRPr lang="ko-KR" altLang="en-US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73"/>
          <p:cNvSpPr>
            <a:spLocks noChangeArrowheads="1"/>
          </p:cNvSpPr>
          <p:nvPr/>
        </p:nvSpPr>
        <p:spPr bwMode="auto">
          <a:xfrm>
            <a:off x="398463" y="1206500"/>
            <a:ext cx="8364537" cy="16891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Open Source DFS</a:t>
            </a:r>
            <a:endParaRPr lang="ko-KR" altLang="en-US" dirty="0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3154363" y="1322388"/>
            <a:ext cx="5513387" cy="51625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ko-KR" sz="2500" dirty="0" err="1" smtClean="0"/>
              <a:t>MooseFS</a:t>
            </a:r>
            <a:endParaRPr lang="en-US" altLang="ko-KR" sz="2500" dirty="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ko-KR" b="0" dirty="0" smtClean="0"/>
              <a:t> - </a:t>
            </a:r>
            <a:r>
              <a:rPr lang="en-US" altLang="ko-KR" b="0" dirty="0" err="1" smtClean="0"/>
              <a:t>MooseFS</a:t>
            </a:r>
            <a:r>
              <a:rPr lang="en-US" altLang="ko-KR" b="0" dirty="0" smtClean="0"/>
              <a:t> is a fault tolerant, network distributed file system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ko-KR" sz="2500" dirty="0" err="1" smtClean="0"/>
              <a:t>Xtreemfs</a:t>
            </a:r>
            <a:r>
              <a:rPr lang="en-US" altLang="ko-KR" sz="2500" dirty="0" smtClean="0"/>
              <a:t>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ko-KR" b="0" dirty="0" smtClean="0"/>
              <a:t>- </a:t>
            </a:r>
            <a:r>
              <a:rPr lang="en-US" altLang="ko-KR" b="0" dirty="0" err="1" smtClean="0"/>
              <a:t>XtreemFS</a:t>
            </a:r>
            <a:r>
              <a:rPr lang="en-US" altLang="ko-KR" b="0" dirty="0" smtClean="0"/>
              <a:t> is a distributed and replicated file system for the Cloud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ko-KR" sz="2500" dirty="0" err="1" smtClean="0"/>
              <a:t>Hadoop</a:t>
            </a:r>
            <a:r>
              <a:rPr lang="en-US" altLang="ko-KR" sz="2500" dirty="0" smtClean="0"/>
              <a:t>-HDFS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ko-KR" b="0" dirty="0" smtClean="0"/>
              <a:t>- </a:t>
            </a:r>
            <a:r>
              <a:rPr lang="en-US" altLang="ko-KR" b="0" dirty="0" err="1" smtClean="0"/>
              <a:t>Hadoop</a:t>
            </a:r>
            <a:r>
              <a:rPr lang="en-US" altLang="ko-KR" b="0" dirty="0" smtClean="0"/>
              <a:t> Distributed File System (HDFS) is  the primary storage system used by </a:t>
            </a:r>
            <a:r>
              <a:rPr lang="en-US" altLang="ko-KR" b="0" dirty="0" err="1" smtClean="0"/>
              <a:t>Hadoop</a:t>
            </a:r>
            <a:r>
              <a:rPr lang="en-US" altLang="ko-KR" b="0" dirty="0" smtClean="0"/>
              <a:t> applications</a:t>
            </a:r>
            <a:endParaRPr lang="ko-KR" altLang="en-US" b="0" dirty="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175" y="3413125"/>
            <a:ext cx="25050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" y="5233988"/>
            <a:ext cx="2547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6325" y="1303338"/>
            <a:ext cx="1181100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3"/>
          <p:cNvSpPr>
            <a:spLocks noChangeArrowheads="1"/>
          </p:cNvSpPr>
          <p:nvPr/>
        </p:nvSpPr>
        <p:spPr bwMode="auto">
          <a:xfrm>
            <a:off x="398463" y="3047999"/>
            <a:ext cx="8364537" cy="1628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73"/>
          <p:cNvSpPr>
            <a:spLocks noChangeArrowheads="1"/>
          </p:cNvSpPr>
          <p:nvPr/>
        </p:nvSpPr>
        <p:spPr bwMode="auto">
          <a:xfrm>
            <a:off x="398463" y="4838700"/>
            <a:ext cx="8364537" cy="180974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73"/>
          <p:cNvSpPr>
            <a:spLocks noChangeArrowheads="1"/>
          </p:cNvSpPr>
          <p:nvPr/>
        </p:nvSpPr>
        <p:spPr bwMode="auto">
          <a:xfrm>
            <a:off x="398463" y="1206500"/>
            <a:ext cx="8364537" cy="54419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MooseFS</a:t>
            </a:r>
            <a:endParaRPr lang="ko-KR" altLang="en-US" smtClean="0">
              <a:ea typeface="굴림" charset="-127"/>
            </a:endParaRP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550" y="2266950"/>
            <a:ext cx="1473200" cy="140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2" descr="C:\Documents and Settings\Administrator\Local Settings\Temporary Internet Files\Content.IE5\B5SSBC2Q\MCj042477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6163" y="2081213"/>
            <a:ext cx="1431925" cy="184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17" name="그룹 19"/>
          <p:cNvGrpSpPr>
            <a:grpSpLocks/>
          </p:cNvGrpSpPr>
          <p:nvPr/>
        </p:nvGrpSpPr>
        <p:grpSpPr bwMode="auto">
          <a:xfrm>
            <a:off x="6742113" y="4603750"/>
            <a:ext cx="1373187" cy="1727200"/>
            <a:chOff x="5789312" y="4202020"/>
            <a:chExt cx="1373265" cy="1727512"/>
          </a:xfrm>
        </p:grpSpPr>
        <p:pic>
          <p:nvPicPr>
            <p:cNvPr id="13347" name="Picture 5" descr="C:\Users\Godong\AppData\Local\Microsoft\Windows\Temporary Internet Files\Content.IE5\UEB5RYUW\MC900428969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89312" y="4202020"/>
              <a:ext cx="916065" cy="1270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48" name="Picture 5" descr="C:\Users\Godong\AppData\Local\Microsoft\Windows\Temporary Internet Files\Content.IE5\UEB5RYUW\MC900428969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1712" y="4354420"/>
              <a:ext cx="916065" cy="1270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49" name="Picture 5" descr="C:\Users\Godong\AppData\Local\Microsoft\Windows\Temporary Internet Files\Content.IE5\UEB5RYUW\MC900428969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4112" y="4506820"/>
              <a:ext cx="916065" cy="1270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50" name="Picture 5" descr="C:\Users\Godong\AppData\Local\Microsoft\Windows\Temporary Internet Files\Content.IE5\UEB5RYUW\MC900428969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46512" y="4659220"/>
              <a:ext cx="916065" cy="1270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318" name="그룹 22"/>
          <p:cNvGrpSpPr>
            <a:grpSpLocks/>
          </p:cNvGrpSpPr>
          <p:nvPr/>
        </p:nvGrpSpPr>
        <p:grpSpPr bwMode="auto">
          <a:xfrm>
            <a:off x="3030538" y="4489450"/>
            <a:ext cx="1971675" cy="1971675"/>
            <a:chOff x="2561835" y="4544011"/>
            <a:chExt cx="1971675" cy="1971675"/>
          </a:xfrm>
        </p:grpSpPr>
        <p:grpSp>
          <p:nvGrpSpPr>
            <p:cNvPr id="13340" name="그룹 14"/>
            <p:cNvGrpSpPr>
              <a:grpSpLocks/>
            </p:cNvGrpSpPr>
            <p:nvPr/>
          </p:nvGrpSpPr>
          <p:grpSpPr bwMode="auto">
            <a:xfrm>
              <a:off x="2561835" y="4544011"/>
              <a:ext cx="1666875" cy="1666875"/>
              <a:chOff x="3715385" y="4600282"/>
              <a:chExt cx="1666875" cy="1666875"/>
            </a:xfrm>
          </p:grpSpPr>
          <p:pic>
            <p:nvPicPr>
              <p:cNvPr id="13343" name="Picture 4" descr="C:\Users\Godong\AppData\Local\Microsoft\Windows\Temporary Internet Files\Content.IE5\PR7WTYYM\MC900434845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15385" y="4600282"/>
                <a:ext cx="1209675" cy="1209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344" name="Picture 4" descr="C:\Users\Godong\AppData\Local\Microsoft\Windows\Temporary Internet Files\Content.IE5\PR7WTYYM\MC900434845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867785" y="4752682"/>
                <a:ext cx="1209675" cy="1209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345" name="Picture 4" descr="C:\Users\Godong\AppData\Local\Microsoft\Windows\Temporary Internet Files\Content.IE5\PR7WTYYM\MC900434845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020185" y="4905082"/>
                <a:ext cx="1209675" cy="1209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346" name="Picture 4" descr="C:\Users\Godong\AppData\Local\Microsoft\Windows\Temporary Internet Files\Content.IE5\PR7WTYYM\MC900434845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172585" y="5057482"/>
                <a:ext cx="1209675" cy="1209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3341" name="Picture 4" descr="C:\Users\Godong\AppData\Local\Microsoft\Windows\Temporary Internet Files\Content.IE5\PR7WTYYM\MC900434845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71435" y="5153611"/>
              <a:ext cx="1209675" cy="1209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42" name="Picture 4" descr="C:\Users\Godong\AppData\Local\Microsoft\Windows\Temporary Internet Files\Content.IE5\PR7WTYYM\MC900434845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23835" y="5306011"/>
              <a:ext cx="1209675" cy="1209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319" name="그룹 42"/>
          <p:cNvGrpSpPr>
            <a:grpSpLocks/>
          </p:cNvGrpSpPr>
          <p:nvPr/>
        </p:nvGrpSpPr>
        <p:grpSpPr bwMode="auto">
          <a:xfrm>
            <a:off x="2390775" y="2820988"/>
            <a:ext cx="2303463" cy="296862"/>
            <a:chOff x="2648734" y="2554458"/>
            <a:chExt cx="2303094" cy="296692"/>
          </a:xfrm>
        </p:grpSpPr>
        <p:cxnSp>
          <p:nvCxnSpPr>
            <p:cNvPr id="13338" name="직선 화살표 연결선 27"/>
            <p:cNvCxnSpPr>
              <a:cxnSpLocks noChangeShapeType="1"/>
            </p:cNvCxnSpPr>
            <p:nvPr/>
          </p:nvCxnSpPr>
          <p:spPr bwMode="auto">
            <a:xfrm>
              <a:off x="2658794" y="2554458"/>
              <a:ext cx="2293034" cy="0"/>
            </a:xfrm>
            <a:prstGeom prst="straightConnector1">
              <a:avLst/>
            </a:prstGeom>
            <a:noFill/>
            <a:ln w="25400" algn="ctr">
              <a:solidFill>
                <a:srgbClr val="002060">
                  <a:alpha val="59999"/>
                </a:srgbClr>
              </a:solidFill>
              <a:round/>
              <a:headEnd/>
              <a:tailEnd type="arrow" w="med" len="med"/>
            </a:ln>
          </p:spPr>
        </p:cxnSp>
        <p:cxnSp>
          <p:nvCxnSpPr>
            <p:cNvPr id="13339" name="직선 화살표 연결선 31"/>
            <p:cNvCxnSpPr>
              <a:cxnSpLocks noChangeShapeType="1"/>
            </p:cNvCxnSpPr>
            <p:nvPr/>
          </p:nvCxnSpPr>
          <p:spPr bwMode="auto">
            <a:xfrm flipH="1" flipV="1">
              <a:off x="2648734" y="2847536"/>
              <a:ext cx="2291566" cy="3614"/>
            </a:xfrm>
            <a:prstGeom prst="straightConnector1">
              <a:avLst/>
            </a:prstGeom>
            <a:noFill/>
            <a:ln w="25400" algn="ctr">
              <a:solidFill>
                <a:srgbClr val="002060">
                  <a:alpha val="59999"/>
                </a:srgbClr>
              </a:solidFill>
              <a:round/>
              <a:headEnd/>
              <a:tailEnd type="arrow" w="med" len="med"/>
            </a:ln>
          </p:spPr>
        </p:cxnSp>
      </p:grpSp>
      <p:sp>
        <p:nvSpPr>
          <p:cNvPr id="13320" name="TextBox 41"/>
          <p:cNvSpPr txBox="1">
            <a:spLocks noChangeArrowheads="1"/>
          </p:cNvSpPr>
          <p:nvPr/>
        </p:nvSpPr>
        <p:spPr bwMode="auto">
          <a:xfrm>
            <a:off x="2486025" y="2266950"/>
            <a:ext cx="2019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To receive and modify file metadata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321" name="그룹 43"/>
          <p:cNvGrpSpPr>
            <a:grpSpLocks/>
          </p:cNvGrpSpPr>
          <p:nvPr/>
        </p:nvGrpSpPr>
        <p:grpSpPr bwMode="auto">
          <a:xfrm rot="2953030">
            <a:off x="1539082" y="4320381"/>
            <a:ext cx="1782762" cy="295275"/>
            <a:chOff x="2648734" y="2554458"/>
            <a:chExt cx="2303094" cy="296692"/>
          </a:xfrm>
        </p:grpSpPr>
        <p:cxnSp>
          <p:nvCxnSpPr>
            <p:cNvPr id="13336" name="직선 화살표 연결선 44"/>
            <p:cNvCxnSpPr>
              <a:cxnSpLocks noChangeShapeType="1"/>
            </p:cNvCxnSpPr>
            <p:nvPr/>
          </p:nvCxnSpPr>
          <p:spPr bwMode="auto">
            <a:xfrm>
              <a:off x="2658794" y="2554458"/>
              <a:ext cx="2293034" cy="0"/>
            </a:xfrm>
            <a:prstGeom prst="straightConnector1">
              <a:avLst/>
            </a:prstGeom>
            <a:noFill/>
            <a:ln w="25400" algn="ctr">
              <a:solidFill>
                <a:srgbClr val="002060">
                  <a:alpha val="59999"/>
                </a:srgbClr>
              </a:solidFill>
              <a:round/>
              <a:headEnd/>
              <a:tailEnd type="arrow" w="med" len="med"/>
            </a:ln>
          </p:spPr>
        </p:cxnSp>
        <p:cxnSp>
          <p:nvCxnSpPr>
            <p:cNvPr id="13337" name="직선 화살표 연결선 45"/>
            <p:cNvCxnSpPr>
              <a:cxnSpLocks noChangeShapeType="1"/>
            </p:cNvCxnSpPr>
            <p:nvPr/>
          </p:nvCxnSpPr>
          <p:spPr bwMode="auto">
            <a:xfrm flipH="1" flipV="1">
              <a:off x="2648734" y="2847536"/>
              <a:ext cx="2291566" cy="3614"/>
            </a:xfrm>
            <a:prstGeom prst="straightConnector1">
              <a:avLst/>
            </a:prstGeom>
            <a:noFill/>
            <a:ln w="25400" algn="ctr">
              <a:solidFill>
                <a:srgbClr val="002060">
                  <a:alpha val="59999"/>
                </a:srgbClr>
              </a:solidFill>
              <a:round/>
              <a:headEnd/>
              <a:tailEnd type="arrow" w="med" len="med"/>
            </a:ln>
          </p:spPr>
        </p:cxnSp>
      </p:grpSp>
      <p:sp>
        <p:nvSpPr>
          <p:cNvPr id="13322" name="TextBox 47"/>
          <p:cNvSpPr txBox="1">
            <a:spLocks noChangeArrowheads="1"/>
          </p:cNvSpPr>
          <p:nvPr/>
        </p:nvSpPr>
        <p:spPr bwMode="auto">
          <a:xfrm>
            <a:off x="1400175" y="4219575"/>
            <a:ext cx="2019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To exchange actual file data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323" name="그룹 48"/>
          <p:cNvGrpSpPr>
            <a:grpSpLocks/>
          </p:cNvGrpSpPr>
          <p:nvPr/>
        </p:nvGrpSpPr>
        <p:grpSpPr bwMode="auto">
          <a:xfrm rot="7672886">
            <a:off x="3990975" y="4187826"/>
            <a:ext cx="1189037" cy="296862"/>
            <a:chOff x="2648734" y="2554458"/>
            <a:chExt cx="2303094" cy="296692"/>
          </a:xfrm>
        </p:grpSpPr>
        <p:cxnSp>
          <p:nvCxnSpPr>
            <p:cNvPr id="13334" name="직선 화살표 연결선 49"/>
            <p:cNvCxnSpPr>
              <a:cxnSpLocks noChangeShapeType="1"/>
            </p:cNvCxnSpPr>
            <p:nvPr/>
          </p:nvCxnSpPr>
          <p:spPr bwMode="auto">
            <a:xfrm>
              <a:off x="2658794" y="2554458"/>
              <a:ext cx="2293034" cy="0"/>
            </a:xfrm>
            <a:prstGeom prst="straightConnector1">
              <a:avLst/>
            </a:prstGeom>
            <a:noFill/>
            <a:ln w="25400" algn="ctr">
              <a:solidFill>
                <a:srgbClr val="002060">
                  <a:alpha val="59999"/>
                </a:srgbClr>
              </a:solidFill>
              <a:round/>
              <a:headEnd/>
              <a:tailEnd type="arrow" w="med" len="med"/>
            </a:ln>
          </p:spPr>
        </p:cxnSp>
        <p:cxnSp>
          <p:nvCxnSpPr>
            <p:cNvPr id="13335" name="직선 화살표 연결선 50"/>
            <p:cNvCxnSpPr>
              <a:cxnSpLocks noChangeShapeType="1"/>
            </p:cNvCxnSpPr>
            <p:nvPr/>
          </p:nvCxnSpPr>
          <p:spPr bwMode="auto">
            <a:xfrm flipH="1" flipV="1">
              <a:off x="2648734" y="2847536"/>
              <a:ext cx="2291566" cy="3614"/>
            </a:xfrm>
            <a:prstGeom prst="straightConnector1">
              <a:avLst/>
            </a:prstGeom>
            <a:noFill/>
            <a:ln w="25400" algn="ctr">
              <a:solidFill>
                <a:srgbClr val="002060">
                  <a:alpha val="59999"/>
                </a:srgbClr>
              </a:solidFill>
              <a:round/>
              <a:headEnd/>
              <a:tailEnd type="arrow" w="med" len="med"/>
            </a:ln>
          </p:spPr>
        </p:cxnSp>
      </p:grpSp>
      <p:grpSp>
        <p:nvGrpSpPr>
          <p:cNvPr id="13324" name="그룹 54"/>
          <p:cNvGrpSpPr>
            <a:grpSpLocks/>
          </p:cNvGrpSpPr>
          <p:nvPr/>
        </p:nvGrpSpPr>
        <p:grpSpPr bwMode="auto">
          <a:xfrm rot="3025002">
            <a:off x="5981700" y="4102101"/>
            <a:ext cx="1189037" cy="296862"/>
            <a:chOff x="2648734" y="2554458"/>
            <a:chExt cx="2303094" cy="296692"/>
          </a:xfrm>
        </p:grpSpPr>
        <p:cxnSp>
          <p:nvCxnSpPr>
            <p:cNvPr id="13332" name="직선 화살표 연결선 55"/>
            <p:cNvCxnSpPr>
              <a:cxnSpLocks noChangeShapeType="1"/>
            </p:cNvCxnSpPr>
            <p:nvPr/>
          </p:nvCxnSpPr>
          <p:spPr bwMode="auto">
            <a:xfrm>
              <a:off x="2658794" y="2554458"/>
              <a:ext cx="2293034" cy="0"/>
            </a:xfrm>
            <a:prstGeom prst="straightConnector1">
              <a:avLst/>
            </a:prstGeom>
            <a:noFill/>
            <a:ln w="25400" algn="ctr">
              <a:solidFill>
                <a:srgbClr val="002060">
                  <a:alpha val="59999"/>
                </a:srgbClr>
              </a:solidFill>
              <a:round/>
              <a:headEnd/>
              <a:tailEnd type="arrow" w="med" len="med"/>
            </a:ln>
          </p:spPr>
        </p:cxnSp>
        <p:cxnSp>
          <p:nvCxnSpPr>
            <p:cNvPr id="13333" name="직선 화살표 연결선 56"/>
            <p:cNvCxnSpPr>
              <a:cxnSpLocks noChangeShapeType="1"/>
            </p:cNvCxnSpPr>
            <p:nvPr/>
          </p:nvCxnSpPr>
          <p:spPr bwMode="auto">
            <a:xfrm flipH="1" flipV="1">
              <a:off x="2648734" y="2847536"/>
              <a:ext cx="2291566" cy="3614"/>
            </a:xfrm>
            <a:prstGeom prst="straightConnector1">
              <a:avLst/>
            </a:prstGeom>
            <a:noFill/>
            <a:ln w="25400" algn="ctr">
              <a:solidFill>
                <a:srgbClr val="002060">
                  <a:alpha val="59999"/>
                </a:srgbClr>
              </a:solidFill>
              <a:round/>
              <a:headEnd/>
              <a:tailEnd type="arrow" w="med" len="med"/>
            </a:ln>
          </p:spPr>
        </p:cxnSp>
      </p:grpSp>
      <p:sp>
        <p:nvSpPr>
          <p:cNvPr id="13325" name="TextBox 57"/>
          <p:cNvSpPr txBox="1">
            <a:spLocks noChangeArrowheads="1"/>
          </p:cNvSpPr>
          <p:nvPr/>
        </p:nvSpPr>
        <p:spPr bwMode="auto">
          <a:xfrm>
            <a:off x="571500" y="1933575"/>
            <a:ext cx="20193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Client</a:t>
            </a:r>
            <a:endParaRPr lang="ko-KR" altLang="en-US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6" name="TextBox 58"/>
          <p:cNvSpPr txBox="1">
            <a:spLocks noChangeArrowheads="1"/>
          </p:cNvSpPr>
          <p:nvPr/>
        </p:nvSpPr>
        <p:spPr bwMode="auto">
          <a:xfrm>
            <a:off x="4562475" y="1762125"/>
            <a:ext cx="20193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Master Server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7" name="TextBox 59"/>
          <p:cNvSpPr txBox="1">
            <a:spLocks noChangeArrowheads="1"/>
          </p:cNvSpPr>
          <p:nvPr/>
        </p:nvSpPr>
        <p:spPr bwMode="auto">
          <a:xfrm>
            <a:off x="2901950" y="6334125"/>
            <a:ext cx="20193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Chunk Server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8" name="TextBox 60"/>
          <p:cNvSpPr txBox="1">
            <a:spLocks noChangeArrowheads="1"/>
          </p:cNvSpPr>
          <p:nvPr/>
        </p:nvSpPr>
        <p:spPr bwMode="auto">
          <a:xfrm>
            <a:off x="6235700" y="6305550"/>
            <a:ext cx="23844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Metalogger Server</a:t>
            </a:r>
            <a:endParaRPr lang="ko-KR" altLang="en-US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9" name="TextBox 61"/>
          <p:cNvSpPr txBox="1">
            <a:spLocks noChangeArrowheads="1"/>
          </p:cNvSpPr>
          <p:nvPr/>
        </p:nvSpPr>
        <p:spPr bwMode="auto">
          <a:xfrm>
            <a:off x="3600450" y="4171950"/>
            <a:ext cx="2019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File information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30" name="TextBox 62"/>
          <p:cNvSpPr txBox="1">
            <a:spLocks noChangeArrowheads="1"/>
          </p:cNvSpPr>
          <p:nvPr/>
        </p:nvSpPr>
        <p:spPr bwMode="auto">
          <a:xfrm>
            <a:off x="5724525" y="3990975"/>
            <a:ext cx="2019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Backup metadata file and logs 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31" name="TextBox 75"/>
          <p:cNvSpPr txBox="1">
            <a:spLocks noChangeArrowheads="1"/>
          </p:cNvSpPr>
          <p:nvPr/>
        </p:nvSpPr>
        <p:spPr bwMode="auto">
          <a:xfrm>
            <a:off x="1839913" y="1260475"/>
            <a:ext cx="5441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MooseFS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Components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MooseFS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ko-KR" altLang="en-US">
              <a:ea typeface="굴림" charset="-127"/>
            </a:endParaRPr>
          </a:p>
        </p:txBody>
      </p:sp>
      <p:grpSp>
        <p:nvGrpSpPr>
          <p:cNvPr id="14341" name="그룹 12"/>
          <p:cNvGrpSpPr>
            <a:grpSpLocks/>
          </p:cNvGrpSpPr>
          <p:nvPr/>
        </p:nvGrpSpPr>
        <p:grpSpPr bwMode="auto">
          <a:xfrm>
            <a:off x="4710113" y="1587500"/>
            <a:ext cx="3927475" cy="4811713"/>
            <a:chOff x="4654578" y="1474444"/>
            <a:chExt cx="3926715" cy="4811469"/>
          </a:xfrm>
        </p:grpSpPr>
        <p:pic>
          <p:nvPicPr>
            <p:cNvPr id="14347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57578" y="2735644"/>
              <a:ext cx="3923713" cy="2868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8" name="직사각형 73"/>
            <p:cNvSpPr>
              <a:spLocks noChangeArrowheads="1"/>
            </p:cNvSpPr>
            <p:nvPr/>
          </p:nvSpPr>
          <p:spPr bwMode="auto">
            <a:xfrm>
              <a:off x="4654578" y="1474444"/>
              <a:ext cx="3926715" cy="481146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ea typeface="굴림" charset="-127"/>
              </a:endParaRPr>
            </a:p>
          </p:txBody>
        </p:sp>
      </p:grpSp>
      <p:grpSp>
        <p:nvGrpSpPr>
          <p:cNvPr id="14342" name="그룹 13"/>
          <p:cNvGrpSpPr>
            <a:grpSpLocks/>
          </p:cNvGrpSpPr>
          <p:nvPr/>
        </p:nvGrpSpPr>
        <p:grpSpPr bwMode="auto">
          <a:xfrm>
            <a:off x="474663" y="1587500"/>
            <a:ext cx="3925887" cy="4811713"/>
            <a:chOff x="516332" y="1474444"/>
            <a:chExt cx="3926715" cy="4811469"/>
          </a:xfrm>
        </p:grpSpPr>
        <p:pic>
          <p:nvPicPr>
            <p:cNvPr id="14345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4572" y="2735644"/>
              <a:ext cx="3843689" cy="2891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6" name="직사각형 73"/>
            <p:cNvSpPr>
              <a:spLocks noChangeArrowheads="1"/>
            </p:cNvSpPr>
            <p:nvPr/>
          </p:nvSpPr>
          <p:spPr bwMode="auto">
            <a:xfrm>
              <a:off x="516332" y="1474444"/>
              <a:ext cx="3926715" cy="481146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ea typeface="굴림" charset="-127"/>
              </a:endParaRPr>
            </a:p>
          </p:txBody>
        </p:sp>
      </p:grpSp>
      <p:sp>
        <p:nvSpPr>
          <p:cNvPr id="14343" name="TextBox 75"/>
          <p:cNvSpPr txBox="1">
            <a:spLocks noChangeArrowheads="1"/>
          </p:cNvSpPr>
          <p:nvPr/>
        </p:nvSpPr>
        <p:spPr bwMode="auto">
          <a:xfrm>
            <a:off x="873125" y="1884363"/>
            <a:ext cx="3128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MooseFS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Read process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4" name="TextBox 75"/>
          <p:cNvSpPr txBox="1">
            <a:spLocks noChangeArrowheads="1"/>
          </p:cNvSpPr>
          <p:nvPr/>
        </p:nvSpPr>
        <p:spPr bwMode="auto">
          <a:xfrm>
            <a:off x="5110163" y="1884363"/>
            <a:ext cx="3127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MooseFS Write process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XtreemeFS</a:t>
            </a:r>
            <a:endParaRPr lang="ko-KR" altLang="en-US" smtClean="0">
              <a:ea typeface="굴림" charset="-127"/>
            </a:endParaRP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8" y="1717675"/>
            <a:ext cx="7226300" cy="492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Box 75"/>
          <p:cNvSpPr txBox="1">
            <a:spLocks noChangeArrowheads="1"/>
          </p:cNvSpPr>
          <p:nvPr/>
        </p:nvSpPr>
        <p:spPr bwMode="auto">
          <a:xfrm>
            <a:off x="1839913" y="1250950"/>
            <a:ext cx="5441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XtreemeFS Architecture and Components</a:t>
            </a:r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73"/>
          <p:cNvSpPr>
            <a:spLocks noChangeArrowheads="1"/>
          </p:cNvSpPr>
          <p:nvPr/>
        </p:nvSpPr>
        <p:spPr bwMode="auto">
          <a:xfrm>
            <a:off x="398463" y="1206500"/>
            <a:ext cx="8364537" cy="54419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Hadoop-HDFS</a:t>
            </a:r>
            <a:endParaRPr lang="ko-KR" altLang="en-US" smtClean="0">
              <a:ea typeface="굴림" charset="-127"/>
            </a:endParaRP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113" y="2006600"/>
            <a:ext cx="7608887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Box 75"/>
          <p:cNvSpPr txBox="1">
            <a:spLocks noChangeArrowheads="1"/>
          </p:cNvSpPr>
          <p:nvPr/>
        </p:nvSpPr>
        <p:spPr bwMode="auto">
          <a:xfrm>
            <a:off x="2703513" y="1462088"/>
            <a:ext cx="3748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Hadoop-HDFS Architecture</a:t>
            </a:r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73"/>
          <p:cNvSpPr>
            <a:spLocks noChangeArrowheads="1"/>
          </p:cNvSpPr>
          <p:nvPr/>
        </p:nvSpPr>
        <p:spPr bwMode="auto">
          <a:xfrm>
            <a:off x="398463" y="1206500"/>
            <a:ext cx="8364537" cy="54419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424908" y="284084"/>
            <a:ext cx="328473" cy="310719"/>
            <a:chOff x="8060924" y="213063"/>
            <a:chExt cx="328473" cy="310719"/>
          </a:xfrm>
        </p:grpSpPr>
        <p:sp>
          <p:nvSpPr>
            <p:cNvPr id="7" name="타원 6"/>
            <p:cNvSpPr/>
            <p:nvPr/>
          </p:nvSpPr>
          <p:spPr bwMode="auto">
            <a:xfrm>
              <a:off x="8060924" y="213063"/>
              <a:ext cx="328473" cy="31071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덧셈 기호 7"/>
            <p:cNvSpPr/>
            <p:nvPr/>
          </p:nvSpPr>
          <p:spPr bwMode="auto">
            <a:xfrm>
              <a:off x="8100873" y="244135"/>
              <a:ext cx="248575" cy="248575"/>
            </a:xfrm>
            <a:prstGeom prst="mathPlu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Load">
  <a:themeElements>
    <a:clrScheme name="PresentationLoad 1">
      <a:dk1>
        <a:srgbClr val="000000"/>
      </a:dk1>
      <a:lt1>
        <a:srgbClr val="FFFFFF"/>
      </a:lt1>
      <a:dk2>
        <a:srgbClr val="004074"/>
      </a:dk2>
      <a:lt2>
        <a:srgbClr val="737373"/>
      </a:lt2>
      <a:accent1>
        <a:srgbClr val="2A79D0"/>
      </a:accent1>
      <a:accent2>
        <a:srgbClr val="919191"/>
      </a:accent2>
      <a:accent3>
        <a:srgbClr val="FFFFFF"/>
      </a:accent3>
      <a:accent4>
        <a:srgbClr val="000000"/>
      </a:accent4>
      <a:accent5>
        <a:srgbClr val="ACBEE4"/>
      </a:accent5>
      <a:accent6>
        <a:srgbClr val="838383"/>
      </a:accent6>
      <a:hlink>
        <a:srgbClr val="AEAFAE"/>
      </a:hlink>
      <a:folHlink>
        <a:srgbClr val="C9C9C9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737373"/>
        </a:lt2>
        <a:accent1>
          <a:srgbClr val="2A79D0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ACBEE4"/>
        </a:accent5>
        <a:accent6>
          <a:srgbClr val="838383"/>
        </a:accent6>
        <a:hlink>
          <a:srgbClr val="AEAF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2">
        <a:dk1>
          <a:srgbClr val="000000"/>
        </a:dk1>
        <a:lt1>
          <a:srgbClr val="FFFFFF"/>
        </a:lt1>
        <a:dk2>
          <a:srgbClr val="38520E"/>
        </a:dk2>
        <a:lt2>
          <a:srgbClr val="737373"/>
        </a:lt2>
        <a:accent1>
          <a:srgbClr val="6B9B1A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BACBAB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3">
        <a:dk1>
          <a:srgbClr val="000000"/>
        </a:dk1>
        <a:lt1>
          <a:srgbClr val="FFFFFF"/>
        </a:lt1>
        <a:dk2>
          <a:srgbClr val="E24203"/>
        </a:dk2>
        <a:lt2>
          <a:srgbClr val="737373"/>
        </a:lt2>
        <a:accent1>
          <a:srgbClr val="FEA501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4">
        <a:dk1>
          <a:srgbClr val="000000"/>
        </a:dk1>
        <a:lt1>
          <a:srgbClr val="FFFFFF"/>
        </a:lt1>
        <a:dk2>
          <a:srgbClr val="A80404"/>
        </a:dk2>
        <a:lt2>
          <a:srgbClr val="737373"/>
        </a:lt2>
        <a:accent1>
          <a:srgbClr val="D03737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E4AEAE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5">
        <a:dk1>
          <a:srgbClr val="000000"/>
        </a:dk1>
        <a:lt1>
          <a:srgbClr val="FFFFFF"/>
        </a:lt1>
        <a:dk2>
          <a:srgbClr val="5F4B3B"/>
        </a:dk2>
        <a:lt2>
          <a:srgbClr val="737373"/>
        </a:lt2>
        <a:accent1>
          <a:srgbClr val="C8A058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E0CDB4"/>
        </a:accent5>
        <a:accent6>
          <a:srgbClr val="838383"/>
        </a:accent6>
        <a:hlink>
          <a:srgbClr val="AEAF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6">
        <a:dk1>
          <a:srgbClr val="737373"/>
        </a:dk1>
        <a:lt1>
          <a:srgbClr val="FFFFFF"/>
        </a:lt1>
        <a:dk2>
          <a:srgbClr val="000000"/>
        </a:dk2>
        <a:lt2>
          <a:srgbClr val="004074"/>
        </a:lt2>
        <a:accent1>
          <a:srgbClr val="2A79D0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ACBEE4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7">
        <a:dk1>
          <a:srgbClr val="737373"/>
        </a:dk1>
        <a:lt1>
          <a:srgbClr val="FFFFFF"/>
        </a:lt1>
        <a:dk2>
          <a:srgbClr val="000000"/>
        </a:dk2>
        <a:lt2>
          <a:srgbClr val="38520E"/>
        </a:lt2>
        <a:accent1>
          <a:srgbClr val="6B9B1A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BACBAB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8">
        <a:dk1>
          <a:srgbClr val="737373"/>
        </a:dk1>
        <a:lt1>
          <a:srgbClr val="FFFFFF"/>
        </a:lt1>
        <a:dk2>
          <a:srgbClr val="000000"/>
        </a:dk2>
        <a:lt2>
          <a:srgbClr val="E24203"/>
        </a:lt2>
        <a:accent1>
          <a:srgbClr val="FEA501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FECFAA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9">
        <a:dk1>
          <a:srgbClr val="737373"/>
        </a:dk1>
        <a:lt1>
          <a:srgbClr val="FFFFFF"/>
        </a:lt1>
        <a:dk2>
          <a:srgbClr val="000000"/>
        </a:dk2>
        <a:lt2>
          <a:srgbClr val="A80404"/>
        </a:lt2>
        <a:accent1>
          <a:srgbClr val="D03737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E4AEAE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10">
        <a:dk1>
          <a:srgbClr val="737373"/>
        </a:dk1>
        <a:lt1>
          <a:srgbClr val="FFFFFF"/>
        </a:lt1>
        <a:dk2>
          <a:srgbClr val="000000"/>
        </a:dk2>
        <a:lt2>
          <a:srgbClr val="5F4B3B"/>
        </a:lt2>
        <a:accent1>
          <a:srgbClr val="C8A058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E0CDB4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737373"/>
        </a:lt2>
        <a:accent1>
          <a:srgbClr val="2A79D0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ACBEE4"/>
        </a:accent5>
        <a:accent6>
          <a:srgbClr val="838383"/>
        </a:accent6>
        <a:hlink>
          <a:srgbClr val="AEAF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esentationLoad">
  <a:themeElements>
    <a:clrScheme name="PresentationLoad 3">
      <a:dk1>
        <a:srgbClr val="000000"/>
      </a:dk1>
      <a:lt1>
        <a:srgbClr val="FFFFFF"/>
      </a:lt1>
      <a:dk2>
        <a:srgbClr val="E24203"/>
      </a:dk2>
      <a:lt2>
        <a:srgbClr val="737373"/>
      </a:lt2>
      <a:accent1>
        <a:srgbClr val="FEA501"/>
      </a:accent1>
      <a:accent2>
        <a:srgbClr val="919191"/>
      </a:accent2>
      <a:accent3>
        <a:srgbClr val="FFFFFF"/>
      </a:accent3>
      <a:accent4>
        <a:srgbClr val="000000"/>
      </a:accent4>
      <a:accent5>
        <a:srgbClr val="FECFAA"/>
      </a:accent5>
      <a:accent6>
        <a:srgbClr val="838383"/>
      </a:accent6>
      <a:hlink>
        <a:srgbClr val="AEAEAE"/>
      </a:hlink>
      <a:folHlink>
        <a:srgbClr val="C9C9C9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737373"/>
        </a:lt2>
        <a:accent1>
          <a:srgbClr val="2A79D0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ACBEE4"/>
        </a:accent5>
        <a:accent6>
          <a:srgbClr val="838383"/>
        </a:accent6>
        <a:hlink>
          <a:srgbClr val="AEAF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2">
        <a:dk1>
          <a:srgbClr val="000000"/>
        </a:dk1>
        <a:lt1>
          <a:srgbClr val="FFFFFF"/>
        </a:lt1>
        <a:dk2>
          <a:srgbClr val="38520E"/>
        </a:dk2>
        <a:lt2>
          <a:srgbClr val="737373"/>
        </a:lt2>
        <a:accent1>
          <a:srgbClr val="6B9B1A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BACBAB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3">
        <a:dk1>
          <a:srgbClr val="000000"/>
        </a:dk1>
        <a:lt1>
          <a:srgbClr val="FFFFFF"/>
        </a:lt1>
        <a:dk2>
          <a:srgbClr val="E24203"/>
        </a:dk2>
        <a:lt2>
          <a:srgbClr val="737373"/>
        </a:lt2>
        <a:accent1>
          <a:srgbClr val="FEA501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4">
        <a:dk1>
          <a:srgbClr val="000000"/>
        </a:dk1>
        <a:lt1>
          <a:srgbClr val="FFFFFF"/>
        </a:lt1>
        <a:dk2>
          <a:srgbClr val="A80404"/>
        </a:dk2>
        <a:lt2>
          <a:srgbClr val="737373"/>
        </a:lt2>
        <a:accent1>
          <a:srgbClr val="D03737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E4AEAE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5">
        <a:dk1>
          <a:srgbClr val="000000"/>
        </a:dk1>
        <a:lt1>
          <a:srgbClr val="FFFFFF"/>
        </a:lt1>
        <a:dk2>
          <a:srgbClr val="5F4B3B"/>
        </a:dk2>
        <a:lt2>
          <a:srgbClr val="737373"/>
        </a:lt2>
        <a:accent1>
          <a:srgbClr val="C8A058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E0CDB4"/>
        </a:accent5>
        <a:accent6>
          <a:srgbClr val="838383"/>
        </a:accent6>
        <a:hlink>
          <a:srgbClr val="AEAF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6">
        <a:dk1>
          <a:srgbClr val="737373"/>
        </a:dk1>
        <a:lt1>
          <a:srgbClr val="FFFFFF"/>
        </a:lt1>
        <a:dk2>
          <a:srgbClr val="000000"/>
        </a:dk2>
        <a:lt2>
          <a:srgbClr val="004074"/>
        </a:lt2>
        <a:accent1>
          <a:srgbClr val="2A79D0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ACBEE4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7">
        <a:dk1>
          <a:srgbClr val="737373"/>
        </a:dk1>
        <a:lt1>
          <a:srgbClr val="FFFFFF"/>
        </a:lt1>
        <a:dk2>
          <a:srgbClr val="000000"/>
        </a:dk2>
        <a:lt2>
          <a:srgbClr val="38520E"/>
        </a:lt2>
        <a:accent1>
          <a:srgbClr val="6B9B1A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BACBAB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8">
        <a:dk1>
          <a:srgbClr val="737373"/>
        </a:dk1>
        <a:lt1>
          <a:srgbClr val="FFFFFF"/>
        </a:lt1>
        <a:dk2>
          <a:srgbClr val="000000"/>
        </a:dk2>
        <a:lt2>
          <a:srgbClr val="E24203"/>
        </a:lt2>
        <a:accent1>
          <a:srgbClr val="FEA501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FECFAA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9">
        <a:dk1>
          <a:srgbClr val="737373"/>
        </a:dk1>
        <a:lt1>
          <a:srgbClr val="FFFFFF"/>
        </a:lt1>
        <a:dk2>
          <a:srgbClr val="000000"/>
        </a:dk2>
        <a:lt2>
          <a:srgbClr val="A80404"/>
        </a:lt2>
        <a:accent1>
          <a:srgbClr val="D03737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E4AEAE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10">
        <a:dk1>
          <a:srgbClr val="737373"/>
        </a:dk1>
        <a:lt1>
          <a:srgbClr val="FFFFFF"/>
        </a:lt1>
        <a:dk2>
          <a:srgbClr val="000000"/>
        </a:dk2>
        <a:lt2>
          <a:srgbClr val="5F4B3B"/>
        </a:lt2>
        <a:accent1>
          <a:srgbClr val="C8A058"/>
        </a:accent1>
        <a:accent2>
          <a:srgbClr val="919191"/>
        </a:accent2>
        <a:accent3>
          <a:srgbClr val="AAAAAA"/>
        </a:accent3>
        <a:accent4>
          <a:srgbClr val="DADADA"/>
        </a:accent4>
        <a:accent5>
          <a:srgbClr val="E0CDB4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Load 1">
        <a:dk1>
          <a:srgbClr val="000000"/>
        </a:dk1>
        <a:lt1>
          <a:srgbClr val="FFFFFF"/>
        </a:lt1>
        <a:dk2>
          <a:srgbClr val="E24203"/>
        </a:dk2>
        <a:lt2>
          <a:srgbClr val="737373"/>
        </a:lt2>
        <a:accent1>
          <a:srgbClr val="FEA501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838383"/>
        </a:accent6>
        <a:hlink>
          <a:srgbClr val="AEAEAE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PresentationLoad</Template>
  <TotalTime>838</TotalTime>
  <Words>1463</Words>
  <Application>Microsoft Office PowerPoint</Application>
  <PresentationFormat>화면 슬라이드 쇼(4:3)</PresentationFormat>
  <Paragraphs>457</Paragraphs>
  <Slides>37</Slides>
  <Notes>24</Notes>
  <HiddenSlides>0</HiddenSlides>
  <MMClips>1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39" baseType="lpstr">
      <vt:lpstr>PresentationLoad</vt:lpstr>
      <vt:lpstr>1_PresentationLoad</vt:lpstr>
      <vt:lpstr>오픈소스 기반 분산파일시스템 분석 및 기능 개선</vt:lpstr>
      <vt:lpstr>발표하기에 앞서…</vt:lpstr>
      <vt:lpstr>Distributed File System (DFS)</vt:lpstr>
      <vt:lpstr>DFS List</vt:lpstr>
      <vt:lpstr>Open Source DFS</vt:lpstr>
      <vt:lpstr>MooseFS</vt:lpstr>
      <vt:lpstr>MooseFS</vt:lpstr>
      <vt:lpstr>XtreemeFS</vt:lpstr>
      <vt:lpstr>Hadoop-HDFS</vt:lpstr>
      <vt:lpstr>오픈소스 기반 DFS 비교</vt:lpstr>
      <vt:lpstr>Doxygen – Apache Hadoop</vt:lpstr>
      <vt:lpstr>Doxygen – Apache Hadoop-HDFS</vt:lpstr>
      <vt:lpstr>프로젝트 개발목적</vt:lpstr>
      <vt:lpstr>Issue Summary</vt:lpstr>
      <vt:lpstr>Issue Type</vt:lpstr>
      <vt:lpstr>Issue List</vt:lpstr>
      <vt:lpstr>Issue List</vt:lpstr>
      <vt:lpstr>Issue List</vt:lpstr>
      <vt:lpstr>Issue Analysis</vt:lpstr>
      <vt:lpstr>Issue Analysis</vt:lpstr>
      <vt:lpstr>Issue Analysis</vt:lpstr>
      <vt:lpstr>Issue Analysis</vt:lpstr>
      <vt:lpstr>Issue Analysis</vt:lpstr>
      <vt:lpstr>Issue Analysis</vt:lpstr>
      <vt:lpstr>Issue Analysis</vt:lpstr>
      <vt:lpstr>Issue Analysis</vt:lpstr>
      <vt:lpstr>Issue Analysis</vt:lpstr>
      <vt:lpstr>Issue Analysis</vt:lpstr>
      <vt:lpstr>Issue Analysis</vt:lpstr>
      <vt:lpstr>Issue Analysis</vt:lpstr>
      <vt:lpstr>Issue : HDFS-227</vt:lpstr>
      <vt:lpstr>Issue Resolved (HDFS-227) </vt:lpstr>
      <vt:lpstr>Issue Resolved (HDFS-227) </vt:lpstr>
      <vt:lpstr>Issue Resolved (HDFS-227) </vt:lpstr>
      <vt:lpstr>Issue Resolved (HDFS-227) </vt:lpstr>
      <vt:lpstr>시연 동영상</vt:lpstr>
      <vt:lpstr>슬라이드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Godong</dc:creator>
  <dc:description>PresentationLoad.com</dc:description>
  <cp:lastModifiedBy>godong</cp:lastModifiedBy>
  <cp:revision>220</cp:revision>
  <dcterms:created xsi:type="dcterms:W3CDTF">2007-11-27T23:54:21Z</dcterms:created>
  <dcterms:modified xsi:type="dcterms:W3CDTF">2013-11-08T15:29:24Z</dcterms:modified>
</cp:coreProperties>
</file>