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Francois One"/>
      <p:regular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font" Target="fonts/FrancoisOne-regular.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Based on given experimental data</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sz="800"/>
              <a:t>FROM WIKIPEDIA: Ligand -</a:t>
            </a:r>
            <a:r>
              <a:rPr lang="en" sz="800">
                <a:solidFill>
                  <a:srgbClr val="222222"/>
                </a:solidFill>
                <a:highlight>
                  <a:srgbClr val="FFFFFF"/>
                </a:highlight>
              </a:rPr>
              <a:t> an ion or molecule (functional group) that binds to a central metal atom to form a coordination complex. </a:t>
            </a:r>
          </a:p>
          <a:p>
            <a:pPr lvl="0">
              <a:spcBef>
                <a:spcPts val="0"/>
              </a:spcBef>
              <a:buNone/>
            </a:pPr>
            <a:r>
              <a:rPr lang="en" sz="800">
                <a:solidFill>
                  <a:srgbClr val="222222"/>
                </a:solidFill>
                <a:highlight>
                  <a:srgbClr val="FFFFFF"/>
                </a:highlight>
              </a:rPr>
              <a:t>Receptor -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Based on the canonical partition function from statistical mechanics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sz="800"/>
              <a:t>FROM WIKIPEDIA: Ligand -</a:t>
            </a:r>
            <a:r>
              <a:rPr lang="en" sz="800">
                <a:solidFill>
                  <a:srgbClr val="222222"/>
                </a:solidFill>
                <a:highlight>
                  <a:srgbClr val="FFFFFF"/>
                </a:highlight>
              </a:rPr>
              <a:t> an ion or molecule (functional group) that binds to a central metal atom to form a coordination complex. </a:t>
            </a:r>
          </a:p>
          <a:p>
            <a:pPr lvl="0" rtl="0">
              <a:spcBef>
                <a:spcPts val="0"/>
              </a:spcBef>
              <a:buNone/>
            </a:pPr>
            <a:r>
              <a:rPr lang="en" sz="800">
                <a:solidFill>
                  <a:srgbClr val="222222"/>
                </a:solidFill>
                <a:highlight>
                  <a:srgbClr val="FFFFFF"/>
                </a:highlight>
              </a:rPr>
              <a:t>Receptor -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Clr>
                <a:schemeClr val="dk1"/>
              </a:buClr>
              <a:buSzPct val="137500"/>
              <a:buFont typeface="Arial"/>
              <a:buNone/>
            </a:pPr>
            <a:r>
              <a:rPr lang="en" sz="800">
                <a:solidFill>
                  <a:schemeClr val="dk1"/>
                </a:solidFill>
              </a:rPr>
              <a:t>Sample matrix containing -dG values of ligand-receptor pairings for 20 ligand species and 15 receptor species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divide every Boltzmann factor value by the sum of the respective ligand and receptor partition functions</a:t>
            </a:r>
          </a:p>
          <a:p>
            <a:pPr lvl="0" rtl="0">
              <a:spcBef>
                <a:spcPts val="0"/>
              </a:spcBef>
              <a:buClr>
                <a:schemeClr val="dk1"/>
              </a:buClr>
              <a:buSzPct val="100000"/>
              <a:buFont typeface="Arial"/>
              <a:buNone/>
            </a:pPr>
            <a:r>
              <a:t/>
            </a:r>
            <a:endParaRPr/>
          </a:p>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599" cy="2052599"/>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599"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599"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599"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599"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599"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899"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899"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7999" cy="755699"/>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7999"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499"/>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199"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199"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099"/>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599" cy="572699"/>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03.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05.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0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0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1.png"/><Relationship Id="rId4" Type="http://schemas.openxmlformats.org/officeDocument/2006/relationships/image" Target="../media/image0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07.png"/><Relationship Id="rId4" Type="http://schemas.openxmlformats.org/officeDocument/2006/relationships/image" Target="../media/image0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D9D9D9"/>
        </a:solidFill>
      </p:bgPr>
    </p:bg>
    <p:spTree>
      <p:nvGrpSpPr>
        <p:cNvPr id="53" name="Shape 53"/>
        <p:cNvGrpSpPr/>
        <p:nvPr/>
      </p:nvGrpSpPr>
      <p:grpSpPr>
        <a:xfrm>
          <a:off x="0" y="0"/>
          <a:ext cx="0" cy="0"/>
          <a:chOff x="0" y="0"/>
          <a:chExt cx="0" cy="0"/>
        </a:xfrm>
      </p:grpSpPr>
      <p:sp>
        <p:nvSpPr>
          <p:cNvPr id="54" name="Shape 54"/>
          <p:cNvSpPr txBox="1"/>
          <p:nvPr>
            <p:ph type="ctrTitle"/>
          </p:nvPr>
        </p:nvSpPr>
        <p:spPr>
          <a:xfrm>
            <a:off x="311708" y="1582775"/>
            <a:ext cx="8520599" cy="2052599"/>
          </a:xfrm>
          <a:prstGeom prst="rect">
            <a:avLst/>
          </a:prstGeom>
        </p:spPr>
        <p:txBody>
          <a:bodyPr anchorCtr="0" anchor="b" bIns="91425" lIns="91425" rIns="91425" tIns="91425">
            <a:noAutofit/>
          </a:bodyPr>
          <a:lstStyle/>
          <a:p>
            <a:pPr lvl="0" rtl="0">
              <a:spcBef>
                <a:spcPts val="0"/>
              </a:spcBef>
              <a:buNone/>
            </a:pPr>
            <a:r>
              <a:rPr b="1" lang="en">
                <a:solidFill>
                  <a:srgbClr val="000000"/>
                </a:solidFill>
                <a:latin typeface="Francois One"/>
                <a:ea typeface="Francois One"/>
                <a:cs typeface="Francois One"/>
                <a:sym typeface="Francois One"/>
              </a:rPr>
              <a:t>Predicting binding affinity in a multi-species ligand-receptor system</a:t>
            </a:r>
          </a:p>
        </p:txBody>
      </p:sp>
      <p:sp>
        <p:nvSpPr>
          <p:cNvPr id="55" name="Shape 55"/>
          <p:cNvSpPr txBox="1"/>
          <p:nvPr>
            <p:ph idx="1" type="subTitle"/>
          </p:nvPr>
        </p:nvSpPr>
        <p:spPr>
          <a:xfrm>
            <a:off x="311700" y="3672325"/>
            <a:ext cx="8520599" cy="792600"/>
          </a:xfrm>
          <a:prstGeom prst="rect">
            <a:avLst/>
          </a:prstGeom>
        </p:spPr>
        <p:txBody>
          <a:bodyPr anchorCtr="0" anchor="t" bIns="91425" lIns="91425" rIns="91425" tIns="91425">
            <a:noAutofit/>
          </a:bodyPr>
          <a:lstStyle/>
          <a:p>
            <a:pPr lvl="0">
              <a:spcBef>
                <a:spcPts val="0"/>
              </a:spcBef>
              <a:buNone/>
            </a:pPr>
            <a:r>
              <a:rPr lang="en" sz="1800"/>
              <a:t>Ashton Berger, James Corbin, Willie Man, and Rachel-Anne Arthur</a:t>
            </a:r>
          </a:p>
        </p:txBody>
      </p:sp>
      <p:sp>
        <p:nvSpPr>
          <p:cNvPr id="56" name="Shape 56"/>
          <p:cNvSpPr txBox="1"/>
          <p:nvPr/>
        </p:nvSpPr>
        <p:spPr>
          <a:xfrm>
            <a:off x="2612575" y="839750"/>
            <a:ext cx="6717900" cy="783899"/>
          </a:xfrm>
          <a:prstGeom prst="rect">
            <a:avLst/>
          </a:prstGeom>
          <a:noFill/>
          <a:ln>
            <a:noFill/>
          </a:ln>
        </p:spPr>
        <p:txBody>
          <a:bodyPr anchorCtr="0" anchor="t" bIns="91425" lIns="91425" rIns="91425" tIns="91425">
            <a:noAutofit/>
          </a:bodyPr>
          <a:lstStyle/>
          <a:p>
            <a:pPr lvl="0">
              <a:spcBef>
                <a:spcPts val="0"/>
              </a:spcBef>
              <a:buNone/>
            </a:pPr>
            <a:r>
              <a:t/>
            </a:r>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x="0" y="0"/>
          <a:ext cx="0" cy="0"/>
          <a:chOff x="0" y="0"/>
          <a:chExt cx="0" cy="0"/>
        </a:xfrm>
      </p:grpSpPr>
      <p:sp>
        <p:nvSpPr>
          <p:cNvPr id="134" name="Shape 134"/>
          <p:cNvSpPr txBox="1"/>
          <p:nvPr>
            <p:ph type="title"/>
          </p:nvPr>
        </p:nvSpPr>
        <p:spPr>
          <a:xfrm>
            <a:off x="311700" y="445025"/>
            <a:ext cx="8520599" cy="572699"/>
          </a:xfrm>
          <a:prstGeom prst="rect">
            <a:avLst/>
          </a:prstGeom>
        </p:spPr>
        <p:txBody>
          <a:bodyPr anchorCtr="0" anchor="t" bIns="91425" lIns="91425" rIns="91425" tIns="91425">
            <a:noAutofit/>
          </a:bodyPr>
          <a:lstStyle/>
          <a:p>
            <a:pPr lvl="0" algn="ctr">
              <a:spcBef>
                <a:spcPts val="0"/>
              </a:spcBef>
              <a:buNone/>
            </a:pPr>
            <a:r>
              <a:rPr lang="en"/>
              <a:t>Delta G (kJ/mol * K)  Before Calculations</a:t>
            </a:r>
          </a:p>
        </p:txBody>
      </p:sp>
      <p:sp>
        <p:nvSpPr>
          <p:cNvPr id="135" name="Shape 135"/>
          <p:cNvSpPr txBox="1"/>
          <p:nvPr>
            <p:ph idx="1" type="body"/>
          </p:nvPr>
        </p:nvSpPr>
        <p:spPr>
          <a:xfrm>
            <a:off x="311700" y="1152475"/>
            <a:ext cx="8520599" cy="3416400"/>
          </a:xfrm>
          <a:prstGeom prst="rect">
            <a:avLst/>
          </a:prstGeom>
        </p:spPr>
        <p:txBody>
          <a:bodyPr anchorCtr="0" anchor="t" bIns="91425" lIns="91425" rIns="91425" tIns="91425">
            <a:noAutofit/>
          </a:bodyPr>
          <a:lstStyle/>
          <a:p>
            <a:pPr lvl="0">
              <a:spcBef>
                <a:spcPts val="0"/>
              </a:spcBef>
              <a:buNone/>
            </a:pPr>
            <a:r>
              <a:t/>
            </a:r>
            <a:endParaRPr/>
          </a:p>
        </p:txBody>
      </p:sp>
      <p:pic>
        <p:nvPicPr>
          <p:cNvPr id="136" name="Shape 136"/>
          <p:cNvPicPr preferRelativeResize="0"/>
          <p:nvPr/>
        </p:nvPicPr>
        <p:blipFill>
          <a:blip r:embed="rId3">
            <a:alphaModFix/>
          </a:blip>
          <a:stretch>
            <a:fillRect/>
          </a:stretch>
        </p:blipFill>
        <p:spPr>
          <a:xfrm>
            <a:off x="311687" y="1284287"/>
            <a:ext cx="3990975" cy="3152775"/>
          </a:xfrm>
          <a:prstGeom prst="rect">
            <a:avLst/>
          </a:prstGeom>
          <a:noFill/>
          <a:ln>
            <a:noFill/>
          </a:ln>
        </p:spPr>
      </p:pic>
      <p:pic>
        <p:nvPicPr>
          <p:cNvPr id="137" name="Shape 137"/>
          <p:cNvPicPr preferRelativeResize="0"/>
          <p:nvPr/>
        </p:nvPicPr>
        <p:blipFill>
          <a:blip r:embed="rId4">
            <a:alphaModFix/>
          </a:blip>
          <a:stretch>
            <a:fillRect/>
          </a:stretch>
        </p:blipFill>
        <p:spPr>
          <a:xfrm>
            <a:off x="4841312" y="1416087"/>
            <a:ext cx="3990975" cy="3152775"/>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 name="Shape 141"/>
        <p:cNvGrpSpPr/>
        <p:nvPr/>
      </p:nvGrpSpPr>
      <p:grpSpPr>
        <a:xfrm>
          <a:off x="0" y="0"/>
          <a:ext cx="0" cy="0"/>
          <a:chOff x="0" y="0"/>
          <a:chExt cx="0" cy="0"/>
        </a:xfrm>
      </p:grpSpPr>
      <p:sp>
        <p:nvSpPr>
          <p:cNvPr id="142" name="Shape 142"/>
          <p:cNvSpPr txBox="1"/>
          <p:nvPr>
            <p:ph type="title"/>
          </p:nvPr>
        </p:nvSpPr>
        <p:spPr>
          <a:xfrm>
            <a:off x="311700" y="445025"/>
            <a:ext cx="8520599" cy="572699"/>
          </a:xfrm>
          <a:prstGeom prst="rect">
            <a:avLst/>
          </a:prstGeom>
        </p:spPr>
        <p:txBody>
          <a:bodyPr anchorCtr="0" anchor="t" bIns="91425" lIns="91425" rIns="91425" tIns="91425">
            <a:noAutofit/>
          </a:bodyPr>
          <a:lstStyle/>
          <a:p>
            <a:pPr lvl="0" algn="ctr">
              <a:spcBef>
                <a:spcPts val="0"/>
              </a:spcBef>
              <a:buNone/>
            </a:pPr>
            <a:r>
              <a:rPr lang="en"/>
              <a:t>Probabilities After Calculations</a:t>
            </a:r>
          </a:p>
        </p:txBody>
      </p:sp>
      <p:pic>
        <p:nvPicPr>
          <p:cNvPr id="143" name="Shape 143"/>
          <p:cNvPicPr preferRelativeResize="0"/>
          <p:nvPr/>
        </p:nvPicPr>
        <p:blipFill>
          <a:blip r:embed="rId3">
            <a:alphaModFix/>
          </a:blip>
          <a:stretch>
            <a:fillRect/>
          </a:stretch>
        </p:blipFill>
        <p:spPr>
          <a:xfrm>
            <a:off x="311687" y="1017712"/>
            <a:ext cx="3990975" cy="3152775"/>
          </a:xfrm>
          <a:prstGeom prst="rect">
            <a:avLst/>
          </a:prstGeom>
          <a:noFill/>
          <a:ln>
            <a:noFill/>
          </a:ln>
        </p:spPr>
      </p:pic>
      <p:pic>
        <p:nvPicPr>
          <p:cNvPr id="144" name="Shape 144"/>
          <p:cNvPicPr preferRelativeResize="0"/>
          <p:nvPr/>
        </p:nvPicPr>
        <p:blipFill>
          <a:blip r:embed="rId4">
            <a:alphaModFix/>
          </a:blip>
          <a:stretch>
            <a:fillRect/>
          </a:stretch>
        </p:blipFill>
        <p:spPr>
          <a:xfrm>
            <a:off x="4841312" y="1017712"/>
            <a:ext cx="3990975" cy="3152775"/>
          </a:xfrm>
          <a:prstGeom prst="rect">
            <a:avLst/>
          </a:prstGeom>
          <a:noFill/>
          <a:ln>
            <a:noFill/>
          </a:ln>
        </p:spPr>
      </p:pic>
      <p:sp>
        <p:nvSpPr>
          <p:cNvPr id="145" name="Shape 145"/>
          <p:cNvSpPr txBox="1"/>
          <p:nvPr/>
        </p:nvSpPr>
        <p:spPr>
          <a:xfrm>
            <a:off x="682350" y="4236000"/>
            <a:ext cx="7779300" cy="907500"/>
          </a:xfrm>
          <a:prstGeom prst="rect">
            <a:avLst/>
          </a:prstGeom>
          <a:noFill/>
          <a:ln>
            <a:noFill/>
          </a:ln>
        </p:spPr>
        <p:txBody>
          <a:bodyPr anchorCtr="0" anchor="t" bIns="91425" lIns="91425" rIns="91425" tIns="91425">
            <a:noAutofit/>
          </a:bodyPr>
          <a:lstStyle/>
          <a:p>
            <a:pPr lvl="0">
              <a:spcBef>
                <a:spcPts val="0"/>
              </a:spcBef>
              <a:buClr>
                <a:schemeClr val="dk1"/>
              </a:buClr>
              <a:buSzPct val="61111"/>
              <a:buFont typeface="Arial"/>
              <a:buNone/>
            </a:pPr>
            <a:r>
              <a:rPr lang="en" sz="1800">
                <a:solidFill>
                  <a:schemeClr val="dk1"/>
                </a:solidFill>
              </a:rPr>
              <a:t>Boltzmann factors are first calculated with each ligand-receptor binding and a probability is finally calculated to observe likely bindings</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x="0" y="0"/>
          <a:ext cx="0" cy="0"/>
          <a:chOff x="0" y="0"/>
          <a:chExt cx="0" cy="0"/>
        </a:xfrm>
      </p:grpSpPr>
      <p:sp>
        <p:nvSpPr>
          <p:cNvPr id="150" name="Shape 150"/>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Make</a:t>
            </a:r>
          </a:p>
        </p:txBody>
      </p:sp>
      <p:sp>
        <p:nvSpPr>
          <p:cNvPr id="151" name="Shape 151"/>
          <p:cNvSpPr txBox="1"/>
          <p:nvPr>
            <p:ph idx="1" type="body"/>
          </p:nvPr>
        </p:nvSpPr>
        <p:spPr>
          <a:xfrm>
            <a:off x="311700" y="1172025"/>
            <a:ext cx="8520599" cy="3416400"/>
          </a:xfrm>
          <a:prstGeom prst="rect">
            <a:avLst/>
          </a:prstGeom>
        </p:spPr>
        <p:txBody>
          <a:bodyPr anchorCtr="0" anchor="t" bIns="91425" lIns="91425" rIns="91425" tIns="91425">
            <a:noAutofit/>
          </a:bodyPr>
          <a:lstStyle/>
          <a:p>
            <a:pPr lvl="0" rtl="0">
              <a:spcBef>
                <a:spcPts val="0"/>
              </a:spcBef>
              <a:buNone/>
            </a:pPr>
            <a:r>
              <a:rPr lang="en"/>
              <a:t>Project DAG</a:t>
            </a:r>
          </a:p>
          <a:p>
            <a:pPr lvl="0">
              <a:spcBef>
                <a:spcPts val="0"/>
              </a:spcBef>
              <a:buNone/>
            </a:pPr>
            <a:r>
              <a:t/>
            </a:r>
            <a:endParaRPr/>
          </a:p>
        </p:txBody>
      </p:sp>
      <p:sp>
        <p:nvSpPr>
          <p:cNvPr id="152" name="Shape 152"/>
          <p:cNvSpPr/>
          <p:nvPr/>
        </p:nvSpPr>
        <p:spPr>
          <a:xfrm>
            <a:off x="4202850" y="1383250"/>
            <a:ext cx="738299" cy="5726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Ligand</a:t>
            </a:r>
          </a:p>
        </p:txBody>
      </p:sp>
      <p:sp>
        <p:nvSpPr>
          <p:cNvPr id="153" name="Shape 153"/>
          <p:cNvSpPr/>
          <p:nvPr/>
        </p:nvSpPr>
        <p:spPr>
          <a:xfrm>
            <a:off x="2096125" y="2366925"/>
            <a:ext cx="1629899" cy="5726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ligand_receptor.o</a:t>
            </a:r>
          </a:p>
        </p:txBody>
      </p:sp>
      <p:sp>
        <p:nvSpPr>
          <p:cNvPr id="154" name="Shape 154"/>
          <p:cNvSpPr/>
          <p:nvPr/>
        </p:nvSpPr>
        <p:spPr>
          <a:xfrm>
            <a:off x="5446475" y="2366925"/>
            <a:ext cx="1164600" cy="5726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lrfunctions.o</a:t>
            </a:r>
          </a:p>
        </p:txBody>
      </p:sp>
      <p:sp>
        <p:nvSpPr>
          <p:cNvPr id="155" name="Shape 155"/>
          <p:cNvSpPr/>
          <p:nvPr/>
        </p:nvSpPr>
        <p:spPr>
          <a:xfrm>
            <a:off x="576200" y="3829800"/>
            <a:ext cx="1629899" cy="5726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ligand_receptor.h</a:t>
            </a:r>
          </a:p>
        </p:txBody>
      </p:sp>
      <p:sp>
        <p:nvSpPr>
          <p:cNvPr id="156" name="Shape 156"/>
          <p:cNvSpPr/>
          <p:nvPr/>
        </p:nvSpPr>
        <p:spPr>
          <a:xfrm>
            <a:off x="7016925" y="3829800"/>
            <a:ext cx="1164600" cy="5726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lrfunctions.h</a:t>
            </a:r>
          </a:p>
        </p:txBody>
      </p:sp>
      <p:sp>
        <p:nvSpPr>
          <p:cNvPr id="157" name="Shape 157"/>
          <p:cNvSpPr/>
          <p:nvPr/>
        </p:nvSpPr>
        <p:spPr>
          <a:xfrm>
            <a:off x="4063200" y="3851250"/>
            <a:ext cx="1017599" cy="5297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lrheader.h</a:t>
            </a:r>
          </a:p>
        </p:txBody>
      </p:sp>
      <p:sp>
        <p:nvSpPr>
          <p:cNvPr id="158" name="Shape 158"/>
          <p:cNvSpPr/>
          <p:nvPr/>
        </p:nvSpPr>
        <p:spPr>
          <a:xfrm rot="-2677051">
            <a:off x="3702038" y="2105019"/>
            <a:ext cx="476671" cy="127282"/>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9" name="Shape 159"/>
          <p:cNvSpPr/>
          <p:nvPr/>
        </p:nvSpPr>
        <p:spPr>
          <a:xfrm rot="-8161218">
            <a:off x="4992520" y="2104994"/>
            <a:ext cx="476524" cy="127296"/>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0" name="Shape 160"/>
          <p:cNvSpPr/>
          <p:nvPr/>
        </p:nvSpPr>
        <p:spPr>
          <a:xfrm rot="-8161011">
            <a:off x="6370238" y="3321063"/>
            <a:ext cx="1087772" cy="127296"/>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1" name="Shape 161"/>
          <p:cNvSpPr/>
          <p:nvPr/>
        </p:nvSpPr>
        <p:spPr>
          <a:xfrm rot="-2759670">
            <a:off x="1238619" y="3321071"/>
            <a:ext cx="1087764" cy="127296"/>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2" name="Shape 162"/>
          <p:cNvSpPr/>
          <p:nvPr/>
        </p:nvSpPr>
        <p:spPr>
          <a:xfrm rot="-2759670">
            <a:off x="4476944" y="3331783"/>
            <a:ext cx="1087764" cy="127296"/>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3" name="Shape 163"/>
          <p:cNvSpPr/>
          <p:nvPr/>
        </p:nvSpPr>
        <p:spPr>
          <a:xfrm rot="-8161011">
            <a:off x="3617738" y="3331800"/>
            <a:ext cx="1087772" cy="127296"/>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D9D9D9"/>
        </a:solidFill>
      </p:bgPr>
    </p:bg>
    <p:spTree>
      <p:nvGrpSpPr>
        <p:cNvPr id="167" name="Shape 167"/>
        <p:cNvGrpSpPr/>
        <p:nvPr/>
      </p:nvGrpSpPr>
      <p:grpSpPr>
        <a:xfrm>
          <a:off x="0" y="0"/>
          <a:ext cx="0" cy="0"/>
          <a:chOff x="0" y="0"/>
          <a:chExt cx="0" cy="0"/>
        </a:xfrm>
      </p:grpSpPr>
      <p:sp>
        <p:nvSpPr>
          <p:cNvPr id="168" name="Shape 168"/>
          <p:cNvSpPr txBox="1"/>
          <p:nvPr>
            <p:ph type="ctrTitle"/>
          </p:nvPr>
        </p:nvSpPr>
        <p:spPr>
          <a:xfrm>
            <a:off x="311708" y="363575"/>
            <a:ext cx="8520599" cy="2052599"/>
          </a:xfrm>
          <a:prstGeom prst="rect">
            <a:avLst/>
          </a:prstGeom>
        </p:spPr>
        <p:txBody>
          <a:bodyPr anchorCtr="0" anchor="b" bIns="91425" lIns="91425" rIns="91425" tIns="91425">
            <a:noAutofit/>
          </a:bodyPr>
          <a:lstStyle/>
          <a:p>
            <a:pPr lvl="0" rtl="0">
              <a:spcBef>
                <a:spcPts val="0"/>
              </a:spcBef>
              <a:buNone/>
            </a:pPr>
            <a:r>
              <a:rPr b="1" lang="en">
                <a:solidFill>
                  <a:srgbClr val="000000"/>
                </a:solidFill>
                <a:latin typeface="Francois One"/>
                <a:ea typeface="Francois One"/>
                <a:cs typeface="Francois One"/>
                <a:sym typeface="Francois One"/>
              </a:rPr>
              <a:t>Questions?</a:t>
            </a:r>
          </a:p>
        </p:txBody>
      </p:sp>
      <p:sp>
        <p:nvSpPr>
          <p:cNvPr id="169" name="Shape 169"/>
          <p:cNvSpPr txBox="1"/>
          <p:nvPr>
            <p:ph idx="1" type="subTitle"/>
          </p:nvPr>
        </p:nvSpPr>
        <p:spPr>
          <a:xfrm>
            <a:off x="311700" y="3672325"/>
            <a:ext cx="8520599" cy="792600"/>
          </a:xfrm>
          <a:prstGeom prst="rect">
            <a:avLst/>
          </a:prstGeom>
        </p:spPr>
        <p:txBody>
          <a:bodyPr anchorCtr="0" anchor="t" bIns="91425" lIns="91425" rIns="91425" tIns="91425">
            <a:noAutofit/>
          </a:bodyPr>
          <a:lstStyle/>
          <a:p>
            <a:pPr lvl="0" rtl="0">
              <a:spcBef>
                <a:spcPts val="0"/>
              </a:spcBef>
              <a:buNone/>
            </a:pPr>
            <a:r>
              <a:rPr lang="en" sz="1800"/>
              <a:t>The End!</a:t>
            </a:r>
          </a:p>
        </p:txBody>
      </p:sp>
      <p:sp>
        <p:nvSpPr>
          <p:cNvPr id="170" name="Shape 170"/>
          <p:cNvSpPr txBox="1"/>
          <p:nvPr/>
        </p:nvSpPr>
        <p:spPr>
          <a:xfrm>
            <a:off x="2612575" y="839750"/>
            <a:ext cx="6717900" cy="783899"/>
          </a:xfrm>
          <a:prstGeom prst="rect">
            <a:avLst/>
          </a:prstGeom>
          <a:noFill/>
          <a:ln>
            <a:noFill/>
          </a:ln>
        </p:spPr>
        <p:txBody>
          <a:bodyPr anchorCtr="0" anchor="t" bIns="91425" lIns="91425" rIns="91425" tIns="91425">
            <a:noAutofit/>
          </a:bodyPr>
          <a:lstStyle/>
          <a:p>
            <a:pPr lvl="0" rtl="0">
              <a:spcBef>
                <a:spcPts val="0"/>
              </a:spcBef>
              <a:buNone/>
            </a:pPr>
            <a:r>
              <a:t/>
            </a:r>
            <a:endParaRP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4" name="Shape 174"/>
        <p:cNvGrpSpPr/>
        <p:nvPr/>
      </p:nvGrpSpPr>
      <p:grpSpPr>
        <a:xfrm>
          <a:off x="0" y="0"/>
          <a:ext cx="0" cy="0"/>
          <a:chOff x="0" y="0"/>
          <a:chExt cx="0" cy="0"/>
        </a:xfrm>
      </p:grpSpPr>
      <p:sp>
        <p:nvSpPr>
          <p:cNvPr id="175" name="Shape 175"/>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a:t>Background Summary</a:t>
            </a:r>
          </a:p>
          <a:p>
            <a:pPr lvl="0" rtl="0">
              <a:spcBef>
                <a:spcPts val="0"/>
              </a:spcBef>
              <a:buNone/>
            </a:pPr>
            <a:r>
              <a:t/>
            </a:r>
            <a:endParaRPr/>
          </a:p>
        </p:txBody>
      </p:sp>
      <p:sp>
        <p:nvSpPr>
          <p:cNvPr id="176" name="Shape 176"/>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228600" lvl="0" marL="457200" rtl="0">
              <a:spcBef>
                <a:spcPts val="0"/>
              </a:spcBef>
              <a:buChar char="-"/>
            </a:pPr>
            <a:r>
              <a:rPr lang="en"/>
              <a:t>In biophysics, the probability of a ligand-receptor complex forming can be calculated using the canonical partition function</a:t>
            </a:r>
          </a:p>
          <a:p>
            <a:pPr indent="-228600" lvl="0" marL="457200" rtl="0">
              <a:spcBef>
                <a:spcPts val="0"/>
              </a:spcBef>
              <a:buChar char="-"/>
            </a:pPr>
            <a:r>
              <a:rPr lang="en"/>
              <a:t>For ligand-receptor complexes that do form, the degree to which they do so varies between different ligand-receptor pairings</a:t>
            </a:r>
          </a:p>
          <a:p>
            <a:pPr indent="-228600" lvl="0" marL="457200" rtl="0">
              <a:spcBef>
                <a:spcPts val="0"/>
              </a:spcBef>
              <a:buChar char="-"/>
            </a:pPr>
            <a:r>
              <a:rPr lang="en"/>
              <a:t>Our project’s goal was to efficiently and accurately calculate the degree of binding for ligand-receptor pairs in a complex system using statistical physics techniques and parallel computing </a:t>
            </a:r>
          </a:p>
          <a:p>
            <a:pPr indent="-228600" lvl="0" marL="457200" rtl="0">
              <a:spcBef>
                <a:spcPts val="0"/>
              </a:spcBef>
              <a:buChar char="-"/>
            </a:pPr>
            <a:r>
              <a:rPr lang="en"/>
              <a:t>Based on -dG values, a favorable ligand-receptor pairing could be further investigated and used to predict possible inter-species pairing.</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0" name="Shape 180"/>
        <p:cNvGrpSpPr/>
        <p:nvPr/>
      </p:nvGrpSpPr>
      <p:grpSpPr>
        <a:xfrm>
          <a:off x="0" y="0"/>
          <a:ext cx="0" cy="0"/>
          <a:chOff x="0" y="0"/>
          <a:chExt cx="0" cy="0"/>
        </a:xfrm>
      </p:grpSpPr>
      <p:sp>
        <p:nvSpPr>
          <p:cNvPr id="181" name="Shape 181"/>
          <p:cNvSpPr txBox="1"/>
          <p:nvPr>
            <p:ph type="title"/>
          </p:nvPr>
        </p:nvSpPr>
        <p:spPr>
          <a:xfrm>
            <a:off x="311700" y="445025"/>
            <a:ext cx="8520599" cy="572699"/>
          </a:xfrm>
          <a:prstGeom prst="rect">
            <a:avLst/>
          </a:prstGeom>
        </p:spPr>
        <p:txBody>
          <a:bodyPr anchorCtr="0" anchor="t" bIns="91425" lIns="91425" rIns="91425" tIns="91425">
            <a:noAutofit/>
          </a:bodyPr>
          <a:lstStyle/>
          <a:p>
            <a:pPr lvl="0" algn="ctr">
              <a:spcBef>
                <a:spcPts val="0"/>
              </a:spcBef>
              <a:buNone/>
            </a:pPr>
            <a:r>
              <a:rPr lang="en"/>
              <a:t>Example Output CSV</a:t>
            </a:r>
          </a:p>
        </p:txBody>
      </p:sp>
      <p:sp>
        <p:nvSpPr>
          <p:cNvPr id="182" name="Shape 182"/>
          <p:cNvSpPr txBox="1"/>
          <p:nvPr>
            <p:ph idx="1" type="body"/>
          </p:nvPr>
        </p:nvSpPr>
        <p:spPr>
          <a:xfrm>
            <a:off x="311700" y="1152475"/>
            <a:ext cx="8520599" cy="3416400"/>
          </a:xfrm>
          <a:prstGeom prst="rect">
            <a:avLst/>
          </a:prstGeom>
        </p:spPr>
        <p:txBody>
          <a:bodyPr anchorCtr="0" anchor="t" bIns="91425" lIns="91425" rIns="91425" tIns="91425">
            <a:noAutofit/>
          </a:bodyPr>
          <a:lstStyle/>
          <a:p>
            <a:pPr lvl="0">
              <a:spcBef>
                <a:spcPts val="0"/>
              </a:spcBef>
              <a:buNone/>
            </a:pPr>
            <a:r>
              <a:t/>
            </a:r>
            <a:endParaRPr/>
          </a:p>
        </p:txBody>
      </p:sp>
      <p:pic>
        <p:nvPicPr>
          <p:cNvPr id="183" name="Shape 183"/>
          <p:cNvPicPr preferRelativeResize="0"/>
          <p:nvPr/>
        </p:nvPicPr>
        <p:blipFill>
          <a:blip r:embed="rId3">
            <a:alphaModFix/>
          </a:blip>
          <a:stretch>
            <a:fillRect/>
          </a:stretch>
        </p:blipFill>
        <p:spPr>
          <a:xfrm>
            <a:off x="311700" y="1152475"/>
            <a:ext cx="8520600" cy="3273219"/>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 name="Shape 60"/>
        <p:cNvGrpSpPr/>
        <p:nvPr/>
      </p:nvGrpSpPr>
      <p:grpSpPr>
        <a:xfrm>
          <a:off x="0" y="0"/>
          <a:ext cx="0" cy="0"/>
          <a:chOff x="0" y="0"/>
          <a:chExt cx="0" cy="0"/>
        </a:xfrm>
      </p:grpSpPr>
      <p:pic>
        <p:nvPicPr>
          <p:cNvPr id="61" name="Shape 61"/>
          <p:cNvPicPr preferRelativeResize="0"/>
          <p:nvPr/>
        </p:nvPicPr>
        <p:blipFill>
          <a:blip r:embed="rId3">
            <a:alphaModFix/>
          </a:blip>
          <a:stretch>
            <a:fillRect/>
          </a:stretch>
        </p:blipFill>
        <p:spPr>
          <a:xfrm>
            <a:off x="1693700" y="1179725"/>
            <a:ext cx="5790550" cy="3848725"/>
          </a:xfrm>
          <a:prstGeom prst="rect">
            <a:avLst/>
          </a:prstGeom>
          <a:noFill/>
          <a:ln>
            <a:noFill/>
          </a:ln>
        </p:spPr>
      </p:pic>
      <p:sp>
        <p:nvSpPr>
          <p:cNvPr id="62" name="Shape 62"/>
          <p:cNvSpPr txBox="1"/>
          <p:nvPr>
            <p:ph type="title"/>
          </p:nvPr>
        </p:nvSpPr>
        <p:spPr>
          <a:xfrm>
            <a:off x="311700" y="140225"/>
            <a:ext cx="8520599" cy="572699"/>
          </a:xfrm>
          <a:prstGeom prst="rect">
            <a:avLst/>
          </a:prstGeom>
        </p:spPr>
        <p:txBody>
          <a:bodyPr anchorCtr="0" anchor="t" bIns="91425" lIns="91425" rIns="91425" tIns="91425">
            <a:noAutofit/>
          </a:bodyPr>
          <a:lstStyle/>
          <a:p>
            <a:pPr lvl="0" rtl="0">
              <a:spcBef>
                <a:spcPts val="0"/>
              </a:spcBef>
              <a:buNone/>
            </a:pPr>
            <a:r>
              <a:rPr b="1" lang="en" sz="1800"/>
              <a:t>Background</a:t>
            </a:r>
          </a:p>
          <a:p>
            <a:pPr lvl="0" rtl="0">
              <a:spcBef>
                <a:spcPts val="0"/>
              </a:spcBef>
              <a:buNone/>
            </a:pPr>
            <a:r>
              <a:rPr lang="en" sz="1800"/>
              <a:t>Imagine a system with several ligand species and several receptor species… how do we find out which receptors and ligands will bind and how effective?</a:t>
            </a:r>
          </a:p>
        </p:txBody>
      </p:sp>
      <p:sp>
        <p:nvSpPr>
          <p:cNvPr id="63" name="Shape 63"/>
          <p:cNvSpPr txBox="1"/>
          <p:nvPr/>
        </p:nvSpPr>
        <p:spPr>
          <a:xfrm>
            <a:off x="180400" y="1434575"/>
            <a:ext cx="1002900" cy="338400"/>
          </a:xfrm>
          <a:prstGeom prst="rect">
            <a:avLst/>
          </a:prstGeom>
          <a:noFill/>
          <a:ln>
            <a:noFill/>
          </a:ln>
        </p:spPr>
        <p:txBody>
          <a:bodyPr anchorCtr="0" anchor="t" bIns="91425" lIns="91425" rIns="91425" tIns="91425">
            <a:noAutofit/>
          </a:bodyPr>
          <a:lstStyle/>
          <a:p>
            <a:pPr lvl="0">
              <a:spcBef>
                <a:spcPts val="0"/>
              </a:spcBef>
              <a:buNone/>
            </a:pPr>
            <a:r>
              <a:rPr lang="en"/>
              <a:t>Ligand 1</a:t>
            </a:r>
          </a:p>
        </p:txBody>
      </p:sp>
      <p:cxnSp>
        <p:nvCxnSpPr>
          <p:cNvPr id="64" name="Shape 64"/>
          <p:cNvCxnSpPr/>
          <p:nvPr/>
        </p:nvCxnSpPr>
        <p:spPr>
          <a:xfrm flipH="1" rot="10800000">
            <a:off x="1032550" y="1445224"/>
            <a:ext cx="968099" cy="164700"/>
          </a:xfrm>
          <a:prstGeom prst="straightConnector1">
            <a:avLst/>
          </a:prstGeom>
          <a:noFill/>
          <a:ln cap="flat" cmpd="sng" w="38100">
            <a:solidFill>
              <a:schemeClr val="dk2"/>
            </a:solidFill>
            <a:prstDash val="solid"/>
            <a:round/>
            <a:headEnd len="lg" w="lg" type="none"/>
            <a:tailEnd len="lg" w="lg" type="triangle"/>
          </a:ln>
        </p:spPr>
      </p:cxnSp>
      <p:sp>
        <p:nvSpPr>
          <p:cNvPr id="65" name="Shape 65"/>
          <p:cNvSpPr txBox="1"/>
          <p:nvPr/>
        </p:nvSpPr>
        <p:spPr>
          <a:xfrm>
            <a:off x="104200" y="1891775"/>
            <a:ext cx="1206000" cy="338400"/>
          </a:xfrm>
          <a:prstGeom prst="rect">
            <a:avLst/>
          </a:prstGeom>
          <a:noFill/>
          <a:ln>
            <a:noFill/>
          </a:ln>
        </p:spPr>
        <p:txBody>
          <a:bodyPr anchorCtr="0" anchor="t" bIns="91425" lIns="91425" rIns="91425" tIns="91425">
            <a:noAutofit/>
          </a:bodyPr>
          <a:lstStyle/>
          <a:p>
            <a:pPr lvl="0" rtl="0">
              <a:spcBef>
                <a:spcPts val="0"/>
              </a:spcBef>
              <a:buNone/>
            </a:pPr>
            <a:r>
              <a:rPr lang="en"/>
              <a:t>Receptor 1</a:t>
            </a:r>
          </a:p>
        </p:txBody>
      </p:sp>
      <p:cxnSp>
        <p:nvCxnSpPr>
          <p:cNvPr id="66" name="Shape 66"/>
          <p:cNvCxnSpPr/>
          <p:nvPr/>
        </p:nvCxnSpPr>
        <p:spPr>
          <a:xfrm flipH="1" rot="10800000">
            <a:off x="1184950" y="2029324"/>
            <a:ext cx="1206000" cy="37800"/>
          </a:xfrm>
          <a:prstGeom prst="straightConnector1">
            <a:avLst/>
          </a:prstGeom>
          <a:noFill/>
          <a:ln cap="flat" cmpd="sng" w="38100">
            <a:solidFill>
              <a:schemeClr val="dk2"/>
            </a:solidFill>
            <a:prstDash val="solid"/>
            <a:round/>
            <a:headEnd len="lg" w="lg" type="none"/>
            <a:tailEnd len="lg" w="lg" type="triangle"/>
          </a:ln>
        </p:spPr>
      </p:cxnSp>
      <p:sp>
        <p:nvSpPr>
          <p:cNvPr id="67" name="Shape 67"/>
          <p:cNvSpPr txBox="1"/>
          <p:nvPr/>
        </p:nvSpPr>
        <p:spPr>
          <a:xfrm>
            <a:off x="256600" y="2653775"/>
            <a:ext cx="1206000" cy="338400"/>
          </a:xfrm>
          <a:prstGeom prst="rect">
            <a:avLst/>
          </a:prstGeom>
          <a:noFill/>
          <a:ln>
            <a:noFill/>
          </a:ln>
        </p:spPr>
        <p:txBody>
          <a:bodyPr anchorCtr="0" anchor="t" bIns="91425" lIns="91425" rIns="91425" tIns="91425">
            <a:noAutofit/>
          </a:bodyPr>
          <a:lstStyle/>
          <a:p>
            <a:pPr lvl="0" rtl="0">
              <a:spcBef>
                <a:spcPts val="0"/>
              </a:spcBef>
              <a:buNone/>
            </a:pPr>
            <a:r>
              <a:rPr lang="en"/>
              <a:t>Receptor 2</a:t>
            </a:r>
          </a:p>
        </p:txBody>
      </p:sp>
      <p:cxnSp>
        <p:nvCxnSpPr>
          <p:cNvPr id="68" name="Shape 68"/>
          <p:cNvCxnSpPr/>
          <p:nvPr/>
        </p:nvCxnSpPr>
        <p:spPr>
          <a:xfrm flipH="1" rot="10800000">
            <a:off x="1337350" y="2892424"/>
            <a:ext cx="2161499" cy="12900"/>
          </a:xfrm>
          <a:prstGeom prst="straightConnector1">
            <a:avLst/>
          </a:prstGeom>
          <a:noFill/>
          <a:ln cap="flat" cmpd="sng" w="38100">
            <a:solidFill>
              <a:schemeClr val="dk2"/>
            </a:solidFill>
            <a:prstDash val="solid"/>
            <a:round/>
            <a:headEnd len="lg" w="lg" type="none"/>
            <a:tailEnd len="lg" w="lg" type="triangle"/>
          </a:ln>
        </p:spPr>
      </p:cxnSp>
      <p:cxnSp>
        <p:nvCxnSpPr>
          <p:cNvPr id="69" name="Shape 69"/>
          <p:cNvCxnSpPr/>
          <p:nvPr/>
        </p:nvCxnSpPr>
        <p:spPr>
          <a:xfrm flipH="1" rot="10800000">
            <a:off x="585700" y="3475625"/>
            <a:ext cx="1571699" cy="344099"/>
          </a:xfrm>
          <a:prstGeom prst="straightConnector1">
            <a:avLst/>
          </a:prstGeom>
          <a:noFill/>
          <a:ln cap="flat" cmpd="sng" w="38100">
            <a:solidFill>
              <a:schemeClr val="dk2"/>
            </a:solidFill>
            <a:prstDash val="solid"/>
            <a:round/>
            <a:headEnd len="lg" w="lg" type="none"/>
            <a:tailEnd len="lg" w="lg" type="triangle"/>
          </a:ln>
        </p:spPr>
      </p:cxnSp>
      <p:sp>
        <p:nvSpPr>
          <p:cNvPr id="70" name="Shape 70"/>
          <p:cNvSpPr txBox="1"/>
          <p:nvPr/>
        </p:nvSpPr>
        <p:spPr>
          <a:xfrm>
            <a:off x="118275" y="3783275"/>
            <a:ext cx="1002900" cy="338400"/>
          </a:xfrm>
          <a:prstGeom prst="rect">
            <a:avLst/>
          </a:prstGeom>
          <a:noFill/>
          <a:ln>
            <a:noFill/>
          </a:ln>
        </p:spPr>
        <p:txBody>
          <a:bodyPr anchorCtr="0" anchor="t" bIns="91425" lIns="91425" rIns="91425" tIns="91425">
            <a:noAutofit/>
          </a:bodyPr>
          <a:lstStyle/>
          <a:p>
            <a:pPr lvl="0" rtl="0">
              <a:spcBef>
                <a:spcPts val="0"/>
              </a:spcBef>
              <a:buNone/>
            </a:pPr>
            <a:r>
              <a:rPr lang="en"/>
              <a:t>Ligand 2</a:t>
            </a:r>
          </a:p>
        </p:txBody>
      </p:sp>
      <p:cxnSp>
        <p:nvCxnSpPr>
          <p:cNvPr id="71" name="Shape 71"/>
          <p:cNvCxnSpPr/>
          <p:nvPr/>
        </p:nvCxnSpPr>
        <p:spPr>
          <a:xfrm flipH="1" rot="10800000">
            <a:off x="1337350" y="3980175"/>
            <a:ext cx="1571699" cy="344099"/>
          </a:xfrm>
          <a:prstGeom prst="straightConnector1">
            <a:avLst/>
          </a:prstGeom>
          <a:noFill/>
          <a:ln cap="flat" cmpd="sng" w="38100">
            <a:solidFill>
              <a:schemeClr val="dk2"/>
            </a:solidFill>
            <a:prstDash val="solid"/>
            <a:round/>
            <a:headEnd len="lg" w="lg" type="none"/>
            <a:tailEnd len="lg" w="lg" type="triangle"/>
          </a:ln>
        </p:spPr>
      </p:cxnSp>
      <p:sp>
        <p:nvSpPr>
          <p:cNvPr id="72" name="Shape 72"/>
          <p:cNvSpPr txBox="1"/>
          <p:nvPr/>
        </p:nvSpPr>
        <p:spPr>
          <a:xfrm>
            <a:off x="510550" y="4197875"/>
            <a:ext cx="1002900" cy="338400"/>
          </a:xfrm>
          <a:prstGeom prst="rect">
            <a:avLst/>
          </a:prstGeom>
          <a:noFill/>
          <a:ln>
            <a:noFill/>
          </a:ln>
        </p:spPr>
        <p:txBody>
          <a:bodyPr anchorCtr="0" anchor="t" bIns="91425" lIns="91425" rIns="91425" tIns="91425">
            <a:noAutofit/>
          </a:bodyPr>
          <a:lstStyle/>
          <a:p>
            <a:pPr lvl="0" rtl="0">
              <a:spcBef>
                <a:spcPts val="0"/>
              </a:spcBef>
              <a:buNone/>
            </a:pPr>
            <a:r>
              <a:rPr lang="en"/>
              <a:t>Ligand 3</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title"/>
          </p:nvPr>
        </p:nvSpPr>
        <p:spPr>
          <a:xfrm>
            <a:off x="311700" y="140225"/>
            <a:ext cx="8520599" cy="572699"/>
          </a:xfrm>
          <a:prstGeom prst="rect">
            <a:avLst/>
          </a:prstGeom>
        </p:spPr>
        <p:txBody>
          <a:bodyPr anchorCtr="0" anchor="t" bIns="91425" lIns="91425" rIns="91425" tIns="91425">
            <a:noAutofit/>
          </a:bodyPr>
          <a:lstStyle/>
          <a:p>
            <a:pPr lvl="0" rtl="0">
              <a:spcBef>
                <a:spcPts val="0"/>
              </a:spcBef>
              <a:buNone/>
            </a:pPr>
            <a:r>
              <a:rPr b="1" lang="en" sz="1800"/>
              <a:t>Background Continued</a:t>
            </a:r>
          </a:p>
          <a:p>
            <a:pPr lvl="0" rtl="0">
              <a:spcBef>
                <a:spcPts val="0"/>
              </a:spcBef>
              <a:buNone/>
            </a:pPr>
            <a:r>
              <a:rPr lang="en" sz="1800"/>
              <a:t>Given the estimated -dG values between every bound ligand-receptor complex, we can estimate a probability score of observing a given pairing by modifying the canonical partition function for the Boltzmann distributions of the dG values.  The lower the dG values, the more likely there would be a pairing.  A positive value represents binding that will not occur as per thermodynamics. A probability score is calculated based on dG values.</a:t>
            </a:r>
          </a:p>
        </p:txBody>
      </p:sp>
      <p:pic>
        <p:nvPicPr>
          <p:cNvPr id="78" name="Shape 78"/>
          <p:cNvPicPr preferRelativeResize="0"/>
          <p:nvPr/>
        </p:nvPicPr>
        <p:blipFill>
          <a:blip r:embed="rId3">
            <a:alphaModFix/>
          </a:blip>
          <a:stretch>
            <a:fillRect/>
          </a:stretch>
        </p:blipFill>
        <p:spPr>
          <a:xfrm>
            <a:off x="588537" y="3347487"/>
            <a:ext cx="2371725" cy="714375"/>
          </a:xfrm>
          <a:prstGeom prst="rect">
            <a:avLst/>
          </a:prstGeom>
          <a:noFill/>
          <a:ln>
            <a:noFill/>
          </a:ln>
        </p:spPr>
      </p:pic>
      <p:pic>
        <p:nvPicPr>
          <p:cNvPr id="79" name="Shape 79"/>
          <p:cNvPicPr preferRelativeResize="0"/>
          <p:nvPr/>
        </p:nvPicPr>
        <p:blipFill>
          <a:blip r:embed="rId4">
            <a:alphaModFix/>
          </a:blip>
          <a:stretch>
            <a:fillRect/>
          </a:stretch>
        </p:blipFill>
        <p:spPr>
          <a:xfrm>
            <a:off x="881375" y="2346575"/>
            <a:ext cx="2038350" cy="419100"/>
          </a:xfrm>
          <a:prstGeom prst="rect">
            <a:avLst/>
          </a:prstGeom>
          <a:noFill/>
          <a:ln>
            <a:noFill/>
          </a:ln>
        </p:spPr>
      </p:pic>
      <p:sp>
        <p:nvSpPr>
          <p:cNvPr id="80" name="Shape 80"/>
          <p:cNvSpPr txBox="1"/>
          <p:nvPr/>
        </p:nvSpPr>
        <p:spPr>
          <a:xfrm>
            <a:off x="3418600" y="2340075"/>
            <a:ext cx="4784099" cy="349499"/>
          </a:xfrm>
          <a:prstGeom prst="rect">
            <a:avLst/>
          </a:prstGeom>
          <a:noFill/>
          <a:ln>
            <a:noFill/>
          </a:ln>
        </p:spPr>
        <p:txBody>
          <a:bodyPr anchorCtr="0" anchor="t" bIns="91425" lIns="91425" rIns="91425" tIns="91425">
            <a:noAutofit/>
          </a:bodyPr>
          <a:lstStyle/>
          <a:p>
            <a:pPr lvl="0">
              <a:spcBef>
                <a:spcPts val="0"/>
              </a:spcBef>
              <a:buNone/>
            </a:pPr>
            <a:r>
              <a:rPr lang="en"/>
              <a:t>Use dG estimates for every ligand-receptor pairing...</a:t>
            </a:r>
          </a:p>
        </p:txBody>
      </p:sp>
      <p:sp>
        <p:nvSpPr>
          <p:cNvPr id="81" name="Shape 81"/>
          <p:cNvSpPr txBox="1"/>
          <p:nvPr/>
        </p:nvSpPr>
        <p:spPr>
          <a:xfrm>
            <a:off x="3418600" y="3342500"/>
            <a:ext cx="4784099" cy="349499"/>
          </a:xfrm>
          <a:prstGeom prst="rect">
            <a:avLst/>
          </a:prstGeom>
          <a:noFill/>
          <a:ln>
            <a:noFill/>
          </a:ln>
        </p:spPr>
        <p:txBody>
          <a:bodyPr anchorCtr="0" anchor="t" bIns="91425" lIns="91425" rIns="91425" tIns="91425">
            <a:noAutofit/>
          </a:bodyPr>
          <a:lstStyle/>
          <a:p>
            <a:pPr lvl="0" rtl="0">
              <a:spcBef>
                <a:spcPts val="0"/>
              </a:spcBef>
              <a:buNone/>
            </a:pPr>
            <a:r>
              <a:rPr lang="en"/>
              <a:t>...and divide by the sum of all of the dGs for the other pairings the respective ligand and receptor are involved in for a resulting probability score. </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x="0" y="0"/>
          <a:ext cx="0" cy="0"/>
          <a:chOff x="0" y="0"/>
          <a:chExt cx="0" cy="0"/>
        </a:xfrm>
      </p:grpSpPr>
      <p:sp>
        <p:nvSpPr>
          <p:cNvPr id="86" name="Shape 86"/>
          <p:cNvSpPr txBox="1"/>
          <p:nvPr/>
        </p:nvSpPr>
        <p:spPr>
          <a:xfrm>
            <a:off x="203850" y="1836425"/>
            <a:ext cx="8736300" cy="3000000"/>
          </a:xfrm>
          <a:prstGeom prst="rect">
            <a:avLst/>
          </a:prstGeom>
          <a:noFill/>
          <a:ln>
            <a:noFill/>
          </a:ln>
        </p:spPr>
        <p:txBody>
          <a:bodyPr anchorCtr="0" anchor="ctr" bIns="91425" lIns="91425" rIns="91425" tIns="91425">
            <a:noAutofit/>
          </a:bodyPr>
          <a:lstStyle/>
          <a:p>
            <a:pPr lvl="0" rtl="0">
              <a:spcBef>
                <a:spcPts val="0"/>
              </a:spcBef>
              <a:buNone/>
            </a:pPr>
            <a:r>
              <a:rPr b="1" lang="en" sz="1800">
                <a:solidFill>
                  <a:schemeClr val="dk1"/>
                </a:solidFill>
              </a:rPr>
              <a:t> Solution:</a:t>
            </a:r>
          </a:p>
          <a:p>
            <a:pPr lvl="0" rtl="0">
              <a:spcBef>
                <a:spcPts val="0"/>
              </a:spcBef>
              <a:buNone/>
            </a:pPr>
            <a:r>
              <a:rPr lang="en" sz="1800">
                <a:solidFill>
                  <a:schemeClr val="dk1"/>
                </a:solidFill>
              </a:rPr>
              <a:t> Frame problem in a way to take advantage of the Stampede cluster using C code with sample experimental data and statistical analysis.  Utilizing parallel programming to efficiently perform calculations </a:t>
            </a:r>
          </a:p>
        </p:txBody>
      </p:sp>
      <p:sp>
        <p:nvSpPr>
          <p:cNvPr id="87" name="Shape 87"/>
          <p:cNvSpPr txBox="1"/>
          <p:nvPr>
            <p:ph type="title"/>
          </p:nvPr>
        </p:nvSpPr>
        <p:spPr>
          <a:xfrm>
            <a:off x="311700" y="652000"/>
            <a:ext cx="8520599" cy="572699"/>
          </a:xfrm>
          <a:prstGeom prst="rect">
            <a:avLst/>
          </a:prstGeom>
        </p:spPr>
        <p:txBody>
          <a:bodyPr anchorCtr="0" anchor="t" bIns="91425" lIns="91425" rIns="91425" tIns="91425">
            <a:noAutofit/>
          </a:bodyPr>
          <a:lstStyle/>
          <a:p>
            <a:pPr lvl="0" rtl="0">
              <a:spcBef>
                <a:spcPts val="0"/>
              </a:spcBef>
              <a:buNone/>
            </a:pPr>
            <a:r>
              <a:rPr b="1" lang="en" sz="1800"/>
              <a:t>Problem:</a:t>
            </a:r>
          </a:p>
          <a:p>
            <a:pPr lvl="0" rtl="0">
              <a:spcBef>
                <a:spcPts val="0"/>
              </a:spcBef>
              <a:buNone/>
            </a:pPr>
            <a:r>
              <a:rPr lang="en" sz="1800"/>
              <a:t>How do we do the calculations for systems where the N ligands and N receptors is huge? That’s a lot of calculations and how well does it scale with larger numbers?</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txBox="1"/>
          <p:nvPr>
            <p:ph idx="1" type="body"/>
          </p:nvPr>
        </p:nvSpPr>
        <p:spPr>
          <a:xfrm>
            <a:off x="311700" y="771475"/>
            <a:ext cx="8520599" cy="3416400"/>
          </a:xfrm>
          <a:prstGeom prst="rect">
            <a:avLst/>
          </a:prstGeom>
        </p:spPr>
        <p:txBody>
          <a:bodyPr anchorCtr="0" anchor="t" bIns="91425" lIns="91425" rIns="91425" tIns="91425">
            <a:noAutofit/>
          </a:bodyPr>
          <a:lstStyle/>
          <a:p>
            <a:pPr lvl="0" rtl="0">
              <a:spcBef>
                <a:spcPts val="0"/>
              </a:spcBef>
              <a:buNone/>
            </a:pPr>
            <a:r>
              <a:rPr lang="en"/>
              <a:t>Read input file .csv and store dG pairings in array</a:t>
            </a:r>
          </a:p>
          <a:p>
            <a:pPr lvl="0" rtl="0">
              <a:spcBef>
                <a:spcPts val="0"/>
              </a:spcBef>
              <a:buNone/>
            </a:pPr>
            <a:r>
              <a:rPr lang="en"/>
              <a:t>Reads user inputted parameters of amount of Ligands and Receptors represented in the Matrix into linked lists or similar structure that contains lists of interacting ligand and receptor complexes</a:t>
            </a:r>
          </a:p>
          <a:p>
            <a:pPr lvl="0" rtl="0">
              <a:spcBef>
                <a:spcPts val="0"/>
              </a:spcBef>
              <a:buNone/>
            </a:pPr>
            <a:r>
              <a:rPr lang="en"/>
              <a:t>Iterate over every list using loop, convert dGs of pairings to Boltzmann factors, and then divide every dG pairing by the sum of the other values in the lists that correspond to the other interacting pairings to receive results, and store results in array</a:t>
            </a:r>
          </a:p>
          <a:p>
            <a:pPr lvl="0" rtl="0">
              <a:spcBef>
                <a:spcPts val="0"/>
              </a:spcBef>
              <a:buNone/>
            </a:pPr>
            <a:r>
              <a:rPr lang="en"/>
              <a:t>Return output file .csv containing probabilities based on the Boltzmann distribution</a:t>
            </a:r>
          </a:p>
          <a:p>
            <a:pPr lvl="0">
              <a:spcBef>
                <a:spcPts val="0"/>
              </a:spcBef>
              <a:buNone/>
            </a:pPr>
            <a:r>
              <a:rPr b="1" lang="en"/>
              <a:t>Flaws: too many calculations for one loop. Bulky and slow because of iterative loops. Memory expensive</a:t>
            </a:r>
          </a:p>
        </p:txBody>
      </p:sp>
      <p:sp>
        <p:nvSpPr>
          <p:cNvPr id="93" name="Shape 93"/>
          <p:cNvSpPr txBox="1"/>
          <p:nvPr>
            <p:ph type="title"/>
          </p:nvPr>
        </p:nvSpPr>
        <p:spPr>
          <a:xfrm>
            <a:off x="311700" y="216425"/>
            <a:ext cx="8520599" cy="572699"/>
          </a:xfrm>
          <a:prstGeom prst="rect">
            <a:avLst/>
          </a:prstGeom>
        </p:spPr>
        <p:txBody>
          <a:bodyPr anchorCtr="0" anchor="t" bIns="91425" lIns="91425" rIns="91425" tIns="91425">
            <a:noAutofit/>
          </a:bodyPr>
          <a:lstStyle/>
          <a:p>
            <a:pPr lvl="0">
              <a:spcBef>
                <a:spcPts val="0"/>
              </a:spcBef>
              <a:buNone/>
            </a:pPr>
            <a:r>
              <a:rPr lang="en"/>
              <a:t>Tentative Algorithm</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x="0" y="0"/>
          <a:ext cx="0" cy="0"/>
          <a:chOff x="0" y="0"/>
          <a:chExt cx="0" cy="0"/>
        </a:xfrm>
      </p:grpSpPr>
      <p:pic>
        <p:nvPicPr>
          <p:cNvPr id="98" name="Shape 98"/>
          <p:cNvPicPr preferRelativeResize="0"/>
          <p:nvPr/>
        </p:nvPicPr>
        <p:blipFill>
          <a:blip r:embed="rId3">
            <a:alphaModFix/>
          </a:blip>
          <a:stretch>
            <a:fillRect/>
          </a:stretch>
        </p:blipFill>
        <p:spPr>
          <a:xfrm>
            <a:off x="1600887" y="1208000"/>
            <a:ext cx="5934075" cy="2571750"/>
          </a:xfrm>
          <a:prstGeom prst="rect">
            <a:avLst/>
          </a:prstGeom>
          <a:noFill/>
          <a:ln>
            <a:noFill/>
          </a:ln>
        </p:spPr>
      </p:pic>
      <p:sp>
        <p:nvSpPr>
          <p:cNvPr id="99" name="Shape 99"/>
          <p:cNvSpPr txBox="1"/>
          <p:nvPr/>
        </p:nvSpPr>
        <p:spPr>
          <a:xfrm>
            <a:off x="1278775" y="2716600"/>
            <a:ext cx="7170900" cy="3205800"/>
          </a:xfrm>
          <a:prstGeom prst="rect">
            <a:avLst/>
          </a:prstGeom>
          <a:noFill/>
          <a:ln>
            <a:noFill/>
          </a:ln>
        </p:spPr>
        <p:txBody>
          <a:bodyPr anchorCtr="0" anchor="ctr" bIns="91425" lIns="91425" rIns="91425" tIns="91425">
            <a:noAutofit/>
          </a:bodyPr>
          <a:lstStyle/>
          <a:p>
            <a:pPr lvl="0" rtl="0">
              <a:spcBef>
                <a:spcPts val="0"/>
              </a:spcBef>
              <a:buNone/>
            </a:pPr>
            <a:r>
              <a:rPr lang="en" sz="1800">
                <a:solidFill>
                  <a:schemeClr val="dk1"/>
                </a:solidFill>
              </a:rPr>
              <a:t>The way the arrays are stored allow us to utilize the trivial functionality of the Intel Cilk Plus library for multicore and vector processing</a:t>
            </a:r>
          </a:p>
        </p:txBody>
      </p:sp>
      <p:sp>
        <p:nvSpPr>
          <p:cNvPr id="100" name="Shape 100"/>
          <p:cNvSpPr txBox="1"/>
          <p:nvPr/>
        </p:nvSpPr>
        <p:spPr>
          <a:xfrm>
            <a:off x="1236250" y="152400"/>
            <a:ext cx="7170900" cy="819000"/>
          </a:xfrm>
          <a:prstGeom prst="rect">
            <a:avLst/>
          </a:prstGeom>
          <a:noFill/>
          <a:ln>
            <a:noFill/>
          </a:ln>
        </p:spPr>
        <p:txBody>
          <a:bodyPr anchorCtr="0" anchor="ctr" bIns="91425" lIns="91425" rIns="91425" tIns="91425">
            <a:noAutofit/>
          </a:bodyPr>
          <a:lstStyle/>
          <a:p>
            <a:pPr lvl="0" rtl="0">
              <a:spcBef>
                <a:spcPts val="0"/>
              </a:spcBef>
              <a:buNone/>
            </a:pPr>
            <a:r>
              <a:rPr lang="en" sz="1800">
                <a:solidFill>
                  <a:schemeClr val="dk1"/>
                </a:solidFill>
              </a:rPr>
              <a:t>Framing the problem like this is a huge optimization in itself! It allows formatting of the data in arrays that allow us to keep track of pairings and sums based on index alone</a:t>
            </a:r>
          </a:p>
        </p:txBody>
      </p:sp>
      <p:cxnSp>
        <p:nvCxnSpPr>
          <p:cNvPr id="101" name="Shape 101"/>
          <p:cNvCxnSpPr>
            <a:stCxn id="102" idx="3"/>
          </p:cNvCxnSpPr>
          <p:nvPr/>
        </p:nvCxnSpPr>
        <p:spPr>
          <a:xfrm flipH="1" rot="10800000">
            <a:off x="1450199" y="1364599"/>
            <a:ext cx="511800" cy="479400"/>
          </a:xfrm>
          <a:prstGeom prst="straightConnector1">
            <a:avLst/>
          </a:prstGeom>
          <a:noFill/>
          <a:ln cap="flat" cmpd="sng" w="9525">
            <a:solidFill>
              <a:schemeClr val="dk2"/>
            </a:solidFill>
            <a:prstDash val="solid"/>
            <a:round/>
            <a:headEnd len="lg" w="lg" type="none"/>
            <a:tailEnd len="lg" w="lg" type="none"/>
          </a:ln>
        </p:spPr>
      </p:cxnSp>
      <p:sp>
        <p:nvSpPr>
          <p:cNvPr id="102" name="Shape 102"/>
          <p:cNvSpPr txBox="1"/>
          <p:nvPr/>
        </p:nvSpPr>
        <p:spPr>
          <a:xfrm>
            <a:off x="0" y="1647800"/>
            <a:ext cx="1450199" cy="392399"/>
          </a:xfrm>
          <a:prstGeom prst="rect">
            <a:avLst/>
          </a:prstGeom>
          <a:noFill/>
          <a:ln>
            <a:noFill/>
          </a:ln>
        </p:spPr>
        <p:txBody>
          <a:bodyPr anchorCtr="0" anchor="t" bIns="91425" lIns="91425" rIns="91425" tIns="91425">
            <a:noAutofit/>
          </a:bodyPr>
          <a:lstStyle/>
          <a:p>
            <a:pPr lvl="0" algn="ctr">
              <a:spcBef>
                <a:spcPts val="0"/>
              </a:spcBef>
              <a:buNone/>
            </a:pPr>
            <a:r>
              <a:rPr lang="en"/>
              <a:t>Temperature in Kelvins for the system</a:t>
            </a:r>
          </a:p>
        </p:txBody>
      </p:sp>
      <p:cxnSp>
        <p:nvCxnSpPr>
          <p:cNvPr id="103" name="Shape 103"/>
          <p:cNvCxnSpPr/>
          <p:nvPr/>
        </p:nvCxnSpPr>
        <p:spPr>
          <a:xfrm flipH="1" rot="10800000">
            <a:off x="7455075" y="2746625"/>
            <a:ext cx="784799" cy="511799"/>
          </a:xfrm>
          <a:prstGeom prst="straightConnector1">
            <a:avLst/>
          </a:prstGeom>
          <a:noFill/>
          <a:ln cap="flat" cmpd="sng" w="9525">
            <a:solidFill>
              <a:schemeClr val="dk2"/>
            </a:solidFill>
            <a:prstDash val="solid"/>
            <a:round/>
            <a:headEnd len="lg" w="lg" type="none"/>
            <a:tailEnd len="lg" w="lg" type="none"/>
          </a:ln>
        </p:spPr>
      </p:cxnSp>
      <p:sp>
        <p:nvSpPr>
          <p:cNvPr id="104" name="Shape 104"/>
          <p:cNvSpPr txBox="1"/>
          <p:nvPr/>
        </p:nvSpPr>
        <p:spPr>
          <a:xfrm>
            <a:off x="7685675" y="1403462"/>
            <a:ext cx="1450199" cy="911100"/>
          </a:xfrm>
          <a:prstGeom prst="rect">
            <a:avLst/>
          </a:prstGeom>
          <a:noFill/>
          <a:ln>
            <a:noFill/>
          </a:ln>
        </p:spPr>
        <p:txBody>
          <a:bodyPr anchorCtr="0" anchor="t" bIns="91425" lIns="91425" rIns="91425" tIns="91425">
            <a:noAutofit/>
          </a:bodyPr>
          <a:lstStyle/>
          <a:p>
            <a:pPr lvl="0">
              <a:spcBef>
                <a:spcPts val="0"/>
              </a:spcBef>
              <a:buNone/>
            </a:pPr>
            <a:r>
              <a:rPr lang="en"/>
              <a:t>dG value (binding energy) between Ligand and Receptor</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type="title"/>
          </p:nvPr>
        </p:nvSpPr>
        <p:spPr>
          <a:xfrm>
            <a:off x="165025" y="454800"/>
            <a:ext cx="8520599" cy="572699"/>
          </a:xfrm>
          <a:prstGeom prst="rect">
            <a:avLst/>
          </a:prstGeom>
        </p:spPr>
        <p:txBody>
          <a:bodyPr anchorCtr="0" anchor="t" bIns="91425" lIns="91425" rIns="91425" tIns="91425">
            <a:noAutofit/>
          </a:bodyPr>
          <a:lstStyle/>
          <a:p>
            <a:pPr lvl="0">
              <a:spcBef>
                <a:spcPts val="0"/>
              </a:spcBef>
              <a:buNone/>
            </a:pPr>
            <a:r>
              <a:rPr lang="en"/>
              <a:t>Row and Column Sum Calculations</a:t>
            </a:r>
          </a:p>
        </p:txBody>
      </p:sp>
      <p:sp>
        <p:nvSpPr>
          <p:cNvPr id="110" name="Shape 110"/>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228600" lvl="0" marL="457200" rtl="0">
              <a:spcBef>
                <a:spcPts val="0"/>
              </a:spcBef>
              <a:buChar char="-"/>
            </a:pPr>
            <a:r>
              <a:rPr lang="en"/>
              <a:t>Iterate over each column or row and sum them.</a:t>
            </a:r>
          </a:p>
          <a:p>
            <a:pPr indent="-228600" lvl="0" marL="457200" rtl="0">
              <a:spcBef>
                <a:spcPts val="0"/>
              </a:spcBef>
              <a:buChar char="-"/>
            </a:pPr>
            <a:r>
              <a:rPr lang="en"/>
              <a:t>Without parallelizing our code, large data sets would take long time to do the calculations for</a:t>
            </a:r>
          </a:p>
          <a:p>
            <a:pPr indent="-228600" lvl="0" marL="457200" rtl="0">
              <a:spcBef>
                <a:spcPts val="0"/>
              </a:spcBef>
              <a:buChar char="-"/>
            </a:pPr>
            <a:r>
              <a:rPr lang="en"/>
              <a:t>By using a cilk_for loop when calculating the row and column sums, we take advantage of the stampede cluster</a:t>
            </a:r>
          </a:p>
          <a:p>
            <a:pPr lvl="0" rtl="0">
              <a:spcBef>
                <a:spcPts val="0"/>
              </a:spcBef>
              <a:buNone/>
            </a:pPr>
            <a:r>
              <a:t/>
            </a:r>
            <a:endParaRPr/>
          </a:p>
        </p:txBody>
      </p:sp>
      <p:pic>
        <p:nvPicPr>
          <p:cNvPr id="111" name="Shape 111"/>
          <p:cNvPicPr preferRelativeResize="0"/>
          <p:nvPr/>
        </p:nvPicPr>
        <p:blipFill>
          <a:blip r:embed="rId3">
            <a:alphaModFix/>
          </a:blip>
          <a:stretch>
            <a:fillRect/>
          </a:stretch>
        </p:blipFill>
        <p:spPr>
          <a:xfrm>
            <a:off x="4537775" y="2539394"/>
            <a:ext cx="3902100" cy="2398330"/>
          </a:xfrm>
          <a:prstGeom prst="rect">
            <a:avLst/>
          </a:prstGeom>
          <a:noFill/>
          <a:ln>
            <a:noFill/>
          </a:ln>
        </p:spPr>
      </p:pic>
      <p:sp>
        <p:nvSpPr>
          <p:cNvPr id="112" name="Shape 112"/>
          <p:cNvSpPr txBox="1"/>
          <p:nvPr/>
        </p:nvSpPr>
        <p:spPr>
          <a:xfrm>
            <a:off x="488975" y="2640500"/>
            <a:ext cx="3902099" cy="1760399"/>
          </a:xfrm>
          <a:prstGeom prst="rect">
            <a:avLst/>
          </a:prstGeom>
          <a:noFill/>
          <a:ln>
            <a:noFill/>
          </a:ln>
        </p:spPr>
        <p:txBody>
          <a:bodyPr anchorCtr="0" anchor="t" bIns="91425" lIns="91425" rIns="91425" tIns="91425">
            <a:noAutofit/>
          </a:bodyPr>
          <a:lstStyle/>
          <a:p>
            <a:pPr lvl="0" rtl="0">
              <a:spcBef>
                <a:spcPts val="0"/>
              </a:spcBef>
              <a:buNone/>
            </a:pPr>
            <a:r>
              <a:t/>
            </a:r>
            <a:endParaRPr/>
          </a:p>
          <a:p>
            <a:pPr lvl="0" rtl="0">
              <a:spcBef>
                <a:spcPts val="0"/>
              </a:spcBef>
              <a:buNone/>
            </a:pPr>
            <a:r>
              <a:t/>
            </a:r>
            <a:endParaRPr/>
          </a:p>
          <a:p>
            <a:pPr lvl="0">
              <a:spcBef>
                <a:spcPts val="0"/>
              </a:spcBef>
              <a:buNone/>
            </a:pPr>
            <a:r>
              <a:rPr lang="en"/>
              <a:t>Compiler and runtime cooperate to divided in the work of the loop in half, and then in half again, and again as needed until the work is spread over across different cores</a:t>
            </a:r>
          </a:p>
        </p:txBody>
      </p:sp>
      <p:sp>
        <p:nvSpPr>
          <p:cNvPr id="113" name="Shape 113"/>
          <p:cNvSpPr txBox="1"/>
          <p:nvPr/>
        </p:nvSpPr>
        <p:spPr>
          <a:xfrm>
            <a:off x="4537775" y="4879050"/>
            <a:ext cx="3168600" cy="204900"/>
          </a:xfrm>
          <a:prstGeom prst="rect">
            <a:avLst/>
          </a:prstGeom>
          <a:noFill/>
          <a:ln>
            <a:noFill/>
          </a:ln>
        </p:spPr>
        <p:txBody>
          <a:bodyPr anchorCtr="0" anchor="t" bIns="91425" lIns="91425" rIns="91425" tIns="91425">
            <a:noAutofit/>
          </a:bodyPr>
          <a:lstStyle/>
          <a:p>
            <a:pPr lvl="0">
              <a:spcBef>
                <a:spcPts val="0"/>
              </a:spcBef>
              <a:buNone/>
            </a:pPr>
            <a:r>
              <a:rPr lang="en" sz="1100"/>
              <a:t>source: www.cilkplustutorial.org</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txBox="1"/>
          <p:nvPr>
            <p:ph type="title"/>
          </p:nvPr>
        </p:nvSpPr>
        <p:spPr>
          <a:xfrm>
            <a:off x="311700" y="216425"/>
            <a:ext cx="8520599" cy="572699"/>
          </a:xfrm>
          <a:prstGeom prst="rect">
            <a:avLst/>
          </a:prstGeom>
        </p:spPr>
        <p:txBody>
          <a:bodyPr anchorCtr="0" anchor="t" bIns="91425" lIns="91425" rIns="91425" tIns="91425">
            <a:noAutofit/>
          </a:bodyPr>
          <a:lstStyle/>
          <a:p>
            <a:pPr lvl="0" rtl="0">
              <a:spcBef>
                <a:spcPts val="0"/>
              </a:spcBef>
              <a:buNone/>
            </a:pPr>
            <a:r>
              <a:rPr lang="en"/>
              <a:t>Optimized Algorithm</a:t>
            </a:r>
          </a:p>
        </p:txBody>
      </p:sp>
      <p:sp>
        <p:nvSpPr>
          <p:cNvPr id="119" name="Shape 119"/>
          <p:cNvSpPr txBox="1"/>
          <p:nvPr>
            <p:ph idx="1" type="body"/>
          </p:nvPr>
        </p:nvSpPr>
        <p:spPr>
          <a:xfrm>
            <a:off x="311700" y="771475"/>
            <a:ext cx="8520599" cy="3416400"/>
          </a:xfrm>
          <a:prstGeom prst="rect">
            <a:avLst/>
          </a:prstGeom>
        </p:spPr>
        <p:txBody>
          <a:bodyPr anchorCtr="0" anchor="t" bIns="91425" lIns="91425" rIns="91425" tIns="91425">
            <a:noAutofit/>
          </a:bodyPr>
          <a:lstStyle/>
          <a:p>
            <a:pPr lvl="0" rtl="0">
              <a:spcBef>
                <a:spcPts val="0"/>
              </a:spcBef>
              <a:buNone/>
            </a:pPr>
            <a:r>
              <a:rPr lang="en"/>
              <a:t>Read input file and store with a malloc</a:t>
            </a:r>
          </a:p>
          <a:p>
            <a:pPr lvl="0" rtl="0">
              <a:spcBef>
                <a:spcPts val="0"/>
              </a:spcBef>
              <a:buNone/>
            </a:pPr>
            <a:r>
              <a:rPr lang="en"/>
              <a:t>Store Boltzmann factor of -dG of pairings from input file in a sorted data structure efficiently using allocated memory with malloc</a:t>
            </a:r>
          </a:p>
          <a:p>
            <a:pPr lvl="0" rtl="0">
              <a:spcBef>
                <a:spcPts val="0"/>
              </a:spcBef>
              <a:buNone/>
            </a:pPr>
            <a:r>
              <a:rPr lang="en"/>
              <a:t>Create an array containing the summed Boltzmann factors for every ligand column using a parallel cilk_for loop on the inner loop</a:t>
            </a:r>
          </a:p>
          <a:p>
            <a:pPr lvl="0" rtl="0">
              <a:spcBef>
                <a:spcPts val="0"/>
              </a:spcBef>
              <a:buNone/>
            </a:pPr>
            <a:r>
              <a:rPr lang="en"/>
              <a:t>Create an array containing the summed Boltzmann factors for every receptor row using a parallel cilk_for loop on the inner loop</a:t>
            </a:r>
          </a:p>
          <a:p>
            <a:pPr lvl="0" rtl="0">
              <a:spcBef>
                <a:spcPts val="0"/>
              </a:spcBef>
              <a:buNone/>
            </a:pPr>
            <a:r>
              <a:rPr lang="en"/>
              <a:t>Iterate over the sorted data structure and replace -dG Boltzmann factors with P values using a parallel cilk_for loop on the inner loop</a:t>
            </a:r>
          </a:p>
          <a:p>
            <a:pPr lvl="0" rtl="0">
              <a:spcBef>
                <a:spcPts val="0"/>
              </a:spcBef>
              <a:buNone/>
            </a:pPr>
            <a:r>
              <a:rPr lang="en"/>
              <a:t>Print output to csv file</a:t>
            </a:r>
          </a:p>
          <a:p>
            <a:pPr lvl="0" rtl="0">
              <a:spcBef>
                <a:spcPts val="0"/>
              </a:spcBef>
              <a:buNone/>
            </a:pPr>
            <a:r>
              <a:t/>
            </a:r>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sp>
        <p:nvSpPr>
          <p:cNvPr id="124" name="Shape 124"/>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Optimization Results</a:t>
            </a:r>
          </a:p>
        </p:txBody>
      </p:sp>
      <p:sp>
        <p:nvSpPr>
          <p:cNvPr id="125" name="Shape 125"/>
          <p:cNvSpPr txBox="1"/>
          <p:nvPr>
            <p:ph idx="1" type="body"/>
          </p:nvPr>
        </p:nvSpPr>
        <p:spPr>
          <a:xfrm>
            <a:off x="311700" y="1162250"/>
            <a:ext cx="8520599" cy="3416400"/>
          </a:xfrm>
          <a:prstGeom prst="rect">
            <a:avLst/>
          </a:prstGeom>
        </p:spPr>
        <p:txBody>
          <a:bodyPr anchorCtr="0" anchor="t" bIns="91425" lIns="91425" rIns="91425" tIns="91425">
            <a:noAutofit/>
          </a:bodyPr>
          <a:lstStyle/>
          <a:p>
            <a:pPr indent="-228600" lvl="0" marL="457200" rtl="0">
              <a:spcBef>
                <a:spcPts val="0"/>
              </a:spcBef>
              <a:buChar char="-"/>
            </a:pPr>
            <a:r>
              <a:rPr lang="en"/>
              <a:t>Finally we iterate over the matrix and</a:t>
            </a:r>
            <a:r>
              <a:rPr lang="en" sz="1400">
                <a:solidFill>
                  <a:schemeClr val="dk1"/>
                </a:solidFill>
              </a:rPr>
              <a:t> </a:t>
            </a:r>
            <a:r>
              <a:rPr lang="en"/>
              <a:t>divide every Boltzmann factor value by the sum of the respective ligand and receptor partition functions</a:t>
            </a:r>
          </a:p>
          <a:p>
            <a:pPr indent="-228600" lvl="0" marL="457200" rtl="0">
              <a:spcBef>
                <a:spcPts val="0"/>
              </a:spcBef>
              <a:buChar char="-"/>
            </a:pPr>
            <a:r>
              <a:rPr lang="en"/>
              <a:t>Utilized a cilk_for to perform the inner loop</a:t>
            </a:r>
          </a:p>
          <a:p>
            <a:pPr indent="-228600" lvl="0" marL="457200" rtl="0">
              <a:spcBef>
                <a:spcPts val="0"/>
              </a:spcBef>
              <a:buChar char="-"/>
            </a:pPr>
            <a:r>
              <a:rPr lang="en"/>
              <a:t>Program Timing Example (1000x1000 test data):</a:t>
            </a:r>
          </a:p>
          <a:p>
            <a:pPr indent="0" lvl="0" marL="457200" rtl="0">
              <a:spcBef>
                <a:spcPts val="0"/>
              </a:spcBef>
              <a:buNone/>
            </a:pPr>
            <a:r>
              <a:rPr lang="en"/>
              <a:t>with Cilk:							without:								</a:t>
            </a:r>
          </a:p>
          <a:p>
            <a:pPr indent="0" lvl="0" marL="457200" rtl="0">
              <a:spcBef>
                <a:spcPts val="0"/>
              </a:spcBef>
              <a:buNone/>
            </a:pPr>
            <a:r>
              <a:t/>
            </a:r>
            <a:endParaRPr/>
          </a:p>
          <a:p>
            <a:pPr lvl="0" rtl="0">
              <a:spcBef>
                <a:spcPts val="0"/>
              </a:spcBef>
              <a:buNone/>
            </a:pPr>
            <a:r>
              <a:t/>
            </a:r>
            <a:endParaRPr/>
          </a:p>
          <a:p>
            <a:pPr lvl="0" rtl="0">
              <a:spcBef>
                <a:spcPts val="0"/>
              </a:spcBef>
              <a:buNone/>
            </a:pPr>
            <a:r>
              <a:rPr lang="en"/>
              <a:t>*This is for a medium data set, with a large one the difference would be greater.</a:t>
            </a:r>
          </a:p>
          <a:p>
            <a:pPr indent="0" lvl="0" marL="457200" rtl="0">
              <a:spcBef>
                <a:spcPts val="0"/>
              </a:spcBef>
              <a:buNone/>
            </a:pPr>
            <a:r>
              <a:t/>
            </a:r>
            <a:endParaRPr/>
          </a:p>
          <a:p>
            <a:pPr indent="0" lvl="0" marL="457200">
              <a:spcBef>
                <a:spcPts val="0"/>
              </a:spcBef>
              <a:buNone/>
            </a:pPr>
            <a:r>
              <a:t/>
            </a:r>
            <a:endParaRPr/>
          </a:p>
        </p:txBody>
      </p:sp>
      <p:sp>
        <p:nvSpPr>
          <p:cNvPr id="126" name="Shape 126"/>
          <p:cNvSpPr txBox="1"/>
          <p:nvPr/>
        </p:nvSpPr>
        <p:spPr>
          <a:xfrm>
            <a:off x="889950" y="3911875"/>
            <a:ext cx="2914799" cy="205499"/>
          </a:xfrm>
          <a:prstGeom prst="rect">
            <a:avLst/>
          </a:prstGeom>
          <a:noFill/>
          <a:ln>
            <a:noFill/>
          </a:ln>
        </p:spPr>
        <p:txBody>
          <a:bodyPr anchorCtr="0" anchor="t" bIns="91425" lIns="91425" rIns="91425" tIns="91425">
            <a:noAutofit/>
          </a:bodyPr>
          <a:lstStyle/>
          <a:p>
            <a:pPr lvl="0">
              <a:spcBef>
                <a:spcPts val="0"/>
              </a:spcBef>
              <a:buNone/>
            </a:pPr>
            <a:r>
              <a:rPr lang="en"/>
              <a:t>total CPU time: 0m4.080s</a:t>
            </a:r>
          </a:p>
        </p:txBody>
      </p:sp>
      <p:sp>
        <p:nvSpPr>
          <p:cNvPr id="127" name="Shape 127"/>
          <p:cNvSpPr txBox="1"/>
          <p:nvPr/>
        </p:nvSpPr>
        <p:spPr>
          <a:xfrm>
            <a:off x="5231925" y="3955775"/>
            <a:ext cx="2914799" cy="205499"/>
          </a:xfrm>
          <a:prstGeom prst="rect">
            <a:avLst/>
          </a:prstGeom>
          <a:noFill/>
          <a:ln>
            <a:noFill/>
          </a:ln>
        </p:spPr>
        <p:txBody>
          <a:bodyPr anchorCtr="0" anchor="t" bIns="91425" lIns="91425" rIns="91425" tIns="91425">
            <a:noAutofit/>
          </a:bodyPr>
          <a:lstStyle/>
          <a:p>
            <a:pPr lvl="0" rtl="0">
              <a:spcBef>
                <a:spcPts val="0"/>
              </a:spcBef>
              <a:buNone/>
            </a:pPr>
            <a:r>
              <a:rPr lang="en"/>
              <a:t>total CPU time: 0m7.763s</a:t>
            </a:r>
          </a:p>
        </p:txBody>
      </p:sp>
      <p:pic>
        <p:nvPicPr>
          <p:cNvPr id="128" name="Shape 128"/>
          <p:cNvPicPr preferRelativeResize="0"/>
          <p:nvPr/>
        </p:nvPicPr>
        <p:blipFill>
          <a:blip r:embed="rId3">
            <a:alphaModFix/>
          </a:blip>
          <a:stretch>
            <a:fillRect/>
          </a:stretch>
        </p:blipFill>
        <p:spPr>
          <a:xfrm>
            <a:off x="813766" y="2989125"/>
            <a:ext cx="2705500" cy="1011824"/>
          </a:xfrm>
          <a:prstGeom prst="rect">
            <a:avLst/>
          </a:prstGeom>
          <a:noFill/>
          <a:ln>
            <a:noFill/>
          </a:ln>
        </p:spPr>
      </p:pic>
      <p:pic>
        <p:nvPicPr>
          <p:cNvPr id="129" name="Shape 129"/>
          <p:cNvPicPr preferRelativeResize="0"/>
          <p:nvPr/>
        </p:nvPicPr>
        <p:blipFill>
          <a:blip r:embed="rId4">
            <a:alphaModFix/>
          </a:blip>
          <a:stretch>
            <a:fillRect/>
          </a:stretch>
        </p:blipFill>
        <p:spPr>
          <a:xfrm>
            <a:off x="4975925" y="2986675"/>
            <a:ext cx="2693843" cy="971550"/>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