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281" r:id="rId3"/>
    <p:sldId id="258" r:id="rId4"/>
    <p:sldId id="259" r:id="rId5"/>
    <p:sldId id="260" r:id="rId6"/>
    <p:sldId id="261" r:id="rId7"/>
    <p:sldId id="263" r:id="rId8"/>
    <p:sldId id="298" r:id="rId9"/>
    <p:sldId id="297" r:id="rId10"/>
    <p:sldId id="301" r:id="rId11"/>
    <p:sldId id="299" r:id="rId12"/>
    <p:sldId id="300" r:id="rId13"/>
    <p:sldId id="303" r:id="rId14"/>
    <p:sldId id="306" r:id="rId15"/>
    <p:sldId id="304" r:id="rId16"/>
    <p:sldId id="305" r:id="rId17"/>
    <p:sldId id="308" r:id="rId18"/>
    <p:sldId id="291" r:id="rId19"/>
    <p:sldId id="307" r:id="rId20"/>
    <p:sldId id="264" r:id="rId21"/>
    <p:sldId id="309" r:id="rId22"/>
    <p:sldId id="295" r:id="rId23"/>
    <p:sldId id="302" r:id="rId24"/>
    <p:sldId id="268" r:id="rId25"/>
    <p:sldId id="310" r:id="rId26"/>
    <p:sldId id="280" r:id="rId27"/>
    <p:sldId id="279" r:id="rId28"/>
    <p:sldId id="265" r:id="rId29"/>
    <p:sldId id="266" r:id="rId30"/>
    <p:sldId id="296" r:id="rId31"/>
    <p:sldId id="267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5143500" type="screen16x9"/>
  <p:notesSz cx="6858000" cy="9144000"/>
  <p:embeddedFontLst>
    <p:embeddedFont>
      <p:font typeface="TH SarabunPSK" panose="020B0500040200020003" pitchFamily="34" charset="-34"/>
      <p:regular r:id="rId43"/>
      <p:bold r:id="rId44"/>
      <p:italic r:id="rId45"/>
      <p:boldItalic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  <p:embeddedFont>
      <p:font typeface="Muli" panose="020B0604020202020204" charset="0"/>
      <p:regular r:id="rId51"/>
      <p:bold r:id="rId52"/>
      <p:italic r:id="rId53"/>
      <p:boldItalic r:id="rId54"/>
    </p:embeddedFont>
    <p:embeddedFont>
      <p:font typeface="Nixie One" panose="020B0604020202020204" charset="0"/>
      <p:regular r:id="rId55"/>
    </p:embeddedFont>
    <p:embeddedFont>
      <p:font typeface="Cordia New" panose="020B0304020202020204" pitchFamily="34" charset="-34"/>
      <p:regular r:id="rId56"/>
      <p:bold r:id="rId57"/>
      <p:italic r:id="rId58"/>
      <p:boldItalic r:id="rId59"/>
    </p:embeddedFont>
    <p:embeddedFont>
      <p:font typeface="MingLiU" panose="02020509000000000000" pitchFamily="49" charset="-120"/>
      <p:regular r:id="rId60"/>
    </p:embeddedFont>
    <p:embeddedFont>
      <p:font typeface="MS Mincho" panose="02020609040205080304" pitchFamily="49" charset="-128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3BC"/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สไตล์สีปานกลาง 1 - เน้น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สไตล์สีเข้ม 1 - เน้น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สไตล์สีอ่อน 2 - เน้น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B749B-DDFD-49B5-A013-CE0E27767DED}" type="datetimeFigureOut">
              <a:rPr lang="th-TH" smtClean="0"/>
              <a:t>14/09/60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7CD9-6B7D-4BFE-8D24-731A88DF65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83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37CD9-6B7D-4BFE-8D24-731A88DF65B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280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37CD9-6B7D-4BFE-8D24-731A88DF65B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824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228" y="1307763"/>
            <a:ext cx="6343500" cy="1159799"/>
          </a:xfrm>
        </p:spPr>
        <p:txBody>
          <a:bodyPr/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มิเตอร์ไฟฟ้าอัจฉริยะ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9228" y="2079132"/>
            <a:ext cx="30645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นำเสนอโดย</a:t>
            </a:r>
            <a:endParaRPr lang="th-TH" sz="3000" b="1" dirty="0">
              <a:solidFill>
                <a:srgbClr val="A9B3BC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นาย</a:t>
            </a:r>
            <a:r>
              <a:rPr lang="th-TH" sz="3000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เกียรติศักดิ์  บัวงาม</a:t>
            </a:r>
          </a:p>
          <a:p>
            <a:r>
              <a:rPr lang="th-TH" sz="300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นาย</a:t>
            </a:r>
            <a:r>
              <a:rPr lang="th-TH" sz="3000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ภู</a:t>
            </a:r>
            <a:r>
              <a:rPr lang="th-TH" sz="3000" dirty="0" err="1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วิศ</a:t>
            </a:r>
            <a:r>
              <a:rPr lang="th-TH" sz="3000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เชื้อชม</a:t>
            </a:r>
          </a:p>
          <a:p>
            <a:r>
              <a:rPr lang="th-TH" sz="300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นาย</a:t>
            </a:r>
            <a:r>
              <a:rPr lang="th-TH" sz="3000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ภัค</a:t>
            </a:r>
            <a:r>
              <a:rPr lang="th-TH" sz="3000" dirty="0" err="1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พงษ์</a:t>
            </a:r>
            <a:r>
              <a:rPr lang="th-TH" sz="3000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อรรคบุตร</a:t>
            </a:r>
          </a:p>
          <a:p>
            <a:pPr algn="ctr"/>
            <a:endParaRPr lang="th-TH" sz="3000" dirty="0">
              <a:solidFill>
                <a:srgbClr val="A9B3BC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9305" y="2079132"/>
            <a:ext cx="3363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ครูที่ปรึกษา</a:t>
            </a:r>
            <a:r>
              <a:rPr lang="en-US" sz="3000" b="1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000" b="1" dirty="0">
              <a:solidFill>
                <a:srgbClr val="A9B3BC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นาย</a:t>
            </a:r>
            <a:r>
              <a:rPr lang="th-TH" sz="3000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สิทธิศักดิ์ จินดาวงศ์</a:t>
            </a:r>
          </a:p>
          <a:p>
            <a:r>
              <a:rPr lang="th-TH" sz="300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000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นาย</a:t>
            </a:r>
            <a:r>
              <a:rPr lang="th-TH" sz="3000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เจต</a:t>
            </a:r>
            <a:r>
              <a:rPr lang="th-TH" sz="3000" dirty="0" err="1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นิพิฐ</a:t>
            </a:r>
            <a:r>
              <a:rPr lang="th-TH" sz="3000" dirty="0">
                <a:solidFill>
                  <a:srgbClr val="A9B3B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แท่นทอง</a:t>
            </a:r>
          </a:p>
        </p:txBody>
      </p:sp>
    </p:spTree>
    <p:extLst>
      <p:ext uri="{BB962C8B-B14F-4D97-AF65-F5344CB8AC3E}">
        <p14:creationId xmlns:p14="http://schemas.microsoft.com/office/powerpoint/2010/main" val="726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7816" y="527783"/>
            <a:ext cx="4958272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ร่างของอุปกรณ์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Meter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23" y="1469855"/>
            <a:ext cx="7208595" cy="3309118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10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097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58779" y="1562102"/>
            <a:ext cx="6776185" cy="2018495"/>
          </a:xfrm>
        </p:spPr>
        <p:txBody>
          <a:bodyPr/>
          <a:lstStyle/>
          <a:p>
            <a:pPr lvl="0"/>
            <a:r>
              <a:rPr lang="en-US" sz="3000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ออกแบบการทำงานของโปรแกรมควบคุมฮาร์ดแวร์ </a:t>
            </a:r>
            <a:endParaRPr lang="th-TH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>
              <a:buNone/>
            </a:pP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และ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เขียนโปรแกรมตามที่ออกแบบไว้</a:t>
            </a:r>
          </a:p>
          <a:p>
            <a:pPr lvl="0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</a:t>
            </a:r>
            <a:r>
              <a:rPr lang="th-TH" sz="3000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และแก้ไขโปรแกรมควบคุมฮาร์ดแวร์ให้ทำงานให้ถูกต้อง</a:t>
            </a:r>
          </a:p>
          <a:p>
            <a:endParaRPr lang="th-TH" sz="3000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11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325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91169" y="663983"/>
            <a:ext cx="6181940" cy="645300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Flow Chart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โปรแกรมควบคุมอุปกรณ์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03" y="1400681"/>
            <a:ext cx="4758183" cy="3528101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12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68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ข้อความ 2">
            <a:extLst>
              <a:ext uri="{FF2B5EF4-FFF2-40B4-BE49-F238E27FC236}">
                <a16:creationId xmlns:a16="http://schemas.microsoft.com/office/drawing/2014/main" xmlns="" id="{02323732-6DF9-473A-B364-6F87E67D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131" y="1486640"/>
            <a:ext cx="7762673" cy="1112181"/>
          </a:xfrm>
        </p:spPr>
        <p:txBody>
          <a:bodyPr/>
          <a:lstStyle/>
          <a:p>
            <a:r>
              <a:rPr lang="en-US" sz="3000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en-US" sz="3000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 และปรับปรุงค่า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ความคลาดเคลื่อนในการอ่านค่ากระแสไฟฟ้าเทียบกับดิจิตอลมิเตอร์แบบคล้องสายยี่ห้อ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KYORITSU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รุ่น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KEW SNAP 200</a:t>
            </a:r>
          </a:p>
          <a:p>
            <a:pPr>
              <a:buNone/>
            </a:pP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13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1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788919" y="1387139"/>
            <a:ext cx="3910264" cy="789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ทดสอบค่าความคาดเคลื่อนในการอ่านค่ากระแสไฟฟ้า</a:t>
            </a: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ข้าวหลามตัด 4"/>
          <p:cNvSpPr/>
          <p:nvPr/>
        </p:nvSpPr>
        <p:spPr>
          <a:xfrm>
            <a:off x="2788919" y="2665195"/>
            <a:ext cx="4032986" cy="117528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ค่าความคาดเคลื่อนอยู่ในระดับที่ยอมรับได้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788919" y="109084"/>
            <a:ext cx="3910264" cy="789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แก้ไขปรับปรุงอุปกรณ์</a:t>
            </a: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788919" y="4229100"/>
            <a:ext cx="4025767" cy="73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ทดสอบค่าความคาดเคลื่อนในการอ่าน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ค่าพลังงานไฟฟ้า</a:t>
            </a: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9" name="ลูกศรเชื่อมต่อแบบตรง 8"/>
          <p:cNvCxnSpPr/>
          <p:nvPr/>
        </p:nvCxnSpPr>
        <p:spPr>
          <a:xfrm>
            <a:off x="4805412" y="936856"/>
            <a:ext cx="0" cy="3886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/>
          <p:nvPr/>
        </p:nvCxnSpPr>
        <p:spPr>
          <a:xfrm>
            <a:off x="4808618" y="2228449"/>
            <a:ext cx="0" cy="3886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>
            <a:off x="4819045" y="3907857"/>
            <a:ext cx="0" cy="27652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/>
          <p:nvPr/>
        </p:nvCxnSpPr>
        <p:spPr>
          <a:xfrm flipH="1">
            <a:off x="6814686" y="533698"/>
            <a:ext cx="61622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ตัวเชื่อมต่อตรง 16"/>
          <p:cNvCxnSpPr/>
          <p:nvPr/>
        </p:nvCxnSpPr>
        <p:spPr>
          <a:xfrm>
            <a:off x="6908532" y="3252837"/>
            <a:ext cx="522374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/>
          <p:nvPr/>
        </p:nvCxnSpPr>
        <p:spPr>
          <a:xfrm flipV="1">
            <a:off x="7421281" y="489510"/>
            <a:ext cx="0" cy="280080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กล่องข้อความ 20"/>
          <p:cNvSpPr txBox="1"/>
          <p:nvPr/>
        </p:nvSpPr>
        <p:spPr>
          <a:xfrm>
            <a:off x="6512398" y="2616152"/>
            <a:ext cx="705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ไม่ใช่</a:t>
            </a:r>
            <a:endParaRPr lang="th-TH" sz="3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4243137" y="3692749"/>
            <a:ext cx="449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ใช่</a:t>
            </a:r>
            <a:endParaRPr lang="th-TH" sz="3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14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500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06209" y="1573759"/>
            <a:ext cx="7141024" cy="1429323"/>
          </a:xfrm>
        </p:spPr>
        <p:txBody>
          <a:bodyPr/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ตารางที่ 1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ตารางการหาค่าความคลาดเคลื่อนในการอ่านค่ากระแสไฟฟ้าเทียบกับดิจิตอลมิเตอร์แบบคล้องสายยี่ห้อ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KYORITSU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รุ่น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KEW SNAP 200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15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65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62770"/>
              </p:ext>
            </p:extLst>
          </p:nvPr>
        </p:nvGraphicFramePr>
        <p:xfrm>
          <a:off x="1712887" y="439226"/>
          <a:ext cx="6420051" cy="4098247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717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10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97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97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7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2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97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1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ค่าอ้างอิง</a:t>
                      </a: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Arial"/>
                        </a:rPr>
                        <a:t>(A)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0.22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0.35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0.53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1.47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6.09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                    ค่าที่วัดได้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(A)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ค่าที่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MS Mincho" panose="02020609040205080304" pitchFamily="49" charset="-128"/>
                          <a:cs typeface="TH SarabunPSK" panose="020B0500040200020003" pitchFamily="34" charset="-34"/>
                        </a:rPr>
                        <a:t>ครั้งที่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MS Mincho" panose="02020609040205080304" pitchFamily="49" charset="-128"/>
                          <a:cs typeface="TH SarabunPSK" panose="020B0500040200020003" pitchFamily="34" charset="-34"/>
                        </a:rPr>
                        <a:t>ครั้งที่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2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MS Mincho" panose="02020609040205080304" pitchFamily="49" charset="-128"/>
                          <a:cs typeface="TH SarabunPSK" panose="020B0500040200020003" pitchFamily="34" charset="-34"/>
                        </a:rPr>
                        <a:t>ครั้งที่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3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MS Mincho" panose="02020609040205080304" pitchFamily="49" charset="-128"/>
                          <a:cs typeface="TH SarabunPSK" panose="020B0500040200020003" pitchFamily="34" charset="-34"/>
                        </a:rPr>
                        <a:t>ครั้งที่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4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MS Mincho" panose="02020609040205080304" pitchFamily="49" charset="-128"/>
                          <a:cs typeface="TH SarabunPSK" panose="020B0500040200020003" pitchFamily="34" charset="-34"/>
                        </a:rPr>
                        <a:t>ครั้งที่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5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MS Mincho" panose="02020609040205080304" pitchFamily="49" charset="-128"/>
                          <a:cs typeface="TH SarabunPSK" panose="020B0500040200020003" pitchFamily="34" charset="-34"/>
                        </a:rPr>
                        <a:t>ครั้งที่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0.321441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0.442278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0.592013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0.61749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1.345095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5.518173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0.30947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0.427194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0.590154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0.608805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1.333626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5.540245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0.301782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0.424683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0.578559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0.607118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1.311856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5.547911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0.302717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0.440715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0.577965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0.606319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1.312529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5.544536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0.317395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0.448548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0.575827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0.604605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1.314762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5.497713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0.306354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0.435247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0.574401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0.614225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1.314265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5.471489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0.304366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0.436015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0.583642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0.607582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1.317888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5.453477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0.300101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0.43327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0.579815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0.603907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1.330378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5.464375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0.300101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0.425788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0.574918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0.610357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1.338421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5.492343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lang="en-US" sz="16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0.3081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0.423713</a:t>
                      </a:r>
                      <a:endParaRPr lang="en-US" sz="16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0.581902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0.626744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1.33265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5.533133</a:t>
                      </a:r>
                      <a:endParaRPr lang="en-US" sz="16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ค่าเฉลี่ย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0.3071827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0.4337451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0.5809196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0.6107152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1.325147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5.5063395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ค่าความคลาด</a:t>
                      </a:r>
                      <a:r>
                        <a:rPr lang="th-TH" sz="1600" b="1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เคลื่อน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(%)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39.6285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23.92717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9.607472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7.143018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9.853946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9.583916</a:t>
                      </a:r>
                      <a:endParaRPr lang="en-US" sz="16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1500" marR="41500" marT="0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16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89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41448" y="1227723"/>
            <a:ext cx="76860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30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เมื่อทดลองนำค่าที่วัดได้จากมิเตอร์ไฟฟ้าอัจฉริยะไปเทียบกับเครื่องมือวัดอ้างอิง จากนั้นจึงนำมาคำนวณหาค่าความคลาดเคลื่อน จากผลการทดสอบพบว่า อุปกรณ์มีค่าความคลาดเคลื่อนโดยเฉลี่ยร้อยละ </a:t>
            </a:r>
            <a:r>
              <a:rPr lang="en-US" sz="30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16.62 </a:t>
            </a:r>
            <a:r>
              <a:rPr lang="th-TH" sz="30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ค่าส่วนเบี่ยงเบนมาตรฐานเท่ากับ </a:t>
            </a:r>
            <a:r>
              <a:rPr lang="en-US" sz="30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0.06</a:t>
            </a:r>
            <a:r>
              <a:rPr lang="th-TH" sz="30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เมื่อเทียบกับเครื่องมือวัดอ้างอิง</a:t>
            </a:r>
            <a:endParaRPr lang="th-TH" sz="30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17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524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สี่เหลี่ยมผืนผ้า 16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18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13" name="ตัวแทนข้อความ 2">
            <a:extLst>
              <a:ext uri="{FF2B5EF4-FFF2-40B4-BE49-F238E27FC236}">
                <a16:creationId xmlns:a16="http://schemas.microsoft.com/office/drawing/2014/main" xmlns="" id="{02323732-6DF9-473A-B364-6F87E67D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131" y="1486639"/>
            <a:ext cx="7762673" cy="1708947"/>
          </a:xfrm>
        </p:spPr>
        <p:txBody>
          <a:bodyPr/>
          <a:lstStyle/>
          <a:p>
            <a:r>
              <a:rPr lang="en-US" sz="3000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7.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สอบค่าความคลาดเคลื่อนในการอ่านค่าพลังงานไฟฟ้าในหน่วยกิโลวัตต์ชั่วโมงเทียบกับมิเตอร์วัดพลังงานไฟฟ้าในหน่วยกิโลวัตต์ชั่วโมงยี่ห้อ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SAM SIAM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รุ่น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IPGM03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662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41822" y="1662320"/>
            <a:ext cx="7363838" cy="1562143"/>
          </a:xfrm>
        </p:spPr>
        <p:txBody>
          <a:bodyPr/>
          <a:lstStyle/>
          <a:p>
            <a:pPr algn="just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ตารางที่ 2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การหาค่าความคลาดเคลื่อนในการอ่านค่าพลังงานไฟฟ้าในหน่วยกิโลวัตต์ชั่วโมงเทียบกับมิเตอร์วัดพลังงานไฟฟ้าในหน่วยกิโลวัตต์ชั่วโมงยี่ห้อ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SAM SIAM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รุ่น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IPGM03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19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03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0480" y="551082"/>
            <a:ext cx="4945063" cy="64611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ที่มาและความสำคัญ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422913" y="182494"/>
            <a:ext cx="441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pic>
        <p:nvPicPr>
          <p:cNvPr id="1026" name="Picture 2" descr="http://www.cu-tcdc.com/wp-content/uploads/2015/10/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44" y="3351212"/>
            <a:ext cx="6524361" cy="175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138952"/>
            <a:ext cx="3776895" cy="2124504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4" y="1148979"/>
            <a:ext cx="2542432" cy="21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7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8294674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20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48207"/>
              </p:ext>
            </p:extLst>
          </p:nvPr>
        </p:nvGraphicFramePr>
        <p:xfrm>
          <a:off x="1847588" y="752981"/>
          <a:ext cx="5755756" cy="380572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26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3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ครั้งที่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</a:t>
                      </a:r>
                      <a:r>
                        <a:rPr lang="th-TH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อ้างอิง</a:t>
                      </a:r>
                      <a:r>
                        <a:rPr lang="th-TH" sz="20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kWh)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ค่าที่วัด(</a:t>
                      </a: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kWh)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0.100496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0.11146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0.169816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0.090013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0.092621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0.097965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0.107044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0.108953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0.090746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lang="en-US" sz="2000" b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0.084936</a:t>
                      </a:r>
                      <a:endParaRPr lang="en-US" sz="2000" b="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18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ค่าเฉลี่ย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0.105405</a:t>
                      </a:r>
                      <a:endParaRPr lang="en-US" sz="2000" b="1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44988" marR="44988" marT="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017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204307" y="1574191"/>
            <a:ext cx="737912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/>
            <a:r>
              <a:rPr lang="th-TH" sz="2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เมื่อทดลองนำค่าที่วัดได้จากมิเตอร์ไฟฟ้าอัจฉริยะไปเทียบกับเครื่องมือวัดอ้างอิง จากนั้นจึงนำมาคำนวณหาค่าความคลาดเคลื่อน จากผลการทดสอบพบว่า อุปกรณ์มีค่าความคลาดเคลื่อนโดยเฉลี่ยร้อยละ 5</a:t>
            </a:r>
            <a:r>
              <a:rPr lang="en-US" sz="2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.41 </a:t>
            </a:r>
            <a:r>
              <a:rPr lang="th-TH" sz="2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ค่าส่วนเบี่ยงเบนมาตรฐานเท่ากับ </a:t>
            </a:r>
            <a:endParaRPr lang="en-US" sz="2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just"/>
            <a:r>
              <a:rPr lang="en-US" sz="2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0.02</a:t>
            </a:r>
            <a:r>
              <a:rPr lang="th-TH" sz="2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เมื่อเทียบกับเครื่องมือวัดอ้างอิง</a:t>
            </a:r>
            <a:endParaRPr lang="en-US" sz="2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21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34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xmlns="" id="{02323732-6DF9-473A-B364-6F87E67D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131" y="1486640"/>
            <a:ext cx="7762673" cy="1352814"/>
          </a:xfrm>
        </p:spPr>
        <p:txBody>
          <a:bodyPr/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r>
              <a:rPr lang="en-US" sz="3000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ออกแบบการ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ทำงานของเว็บไซต์ และเขียนโปรแกรมสร้างเว็บไซต์ตามที่ออกแบบ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22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3332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8803" y="649503"/>
            <a:ext cx="6181940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โครงสร้างการทำงานของเว็บไซต์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84" y="1294803"/>
            <a:ext cx="6631807" cy="3666109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23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798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8294674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24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7" name="ตัวแทนข้อความ 2">
            <a:extLst>
              <a:ext uri="{FF2B5EF4-FFF2-40B4-BE49-F238E27FC236}">
                <a16:creationId xmlns:a16="http://schemas.microsoft.com/office/drawing/2014/main" xmlns="" id="{02323732-6DF9-473A-B364-6F87E67D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758" y="1900527"/>
            <a:ext cx="7762673" cy="842673"/>
          </a:xfrm>
        </p:spPr>
        <p:txBody>
          <a:bodyPr/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9.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ทดสอบด้านการแสดงผลของเว็บไซต์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159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14331" y="1987147"/>
            <a:ext cx="57246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3000" dirty="0">
                <a:solidFill>
                  <a:srgbClr val="FFFF00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  <a:sym typeface="Arial" panose="020B0604020202020204" pitchFamily="34" charset="0"/>
              </a:rPr>
              <a:t>ตารางที่ 3 </a:t>
            </a:r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  <a:sym typeface="Arial" panose="020B0604020202020204" pitchFamily="34" charset="0"/>
              </a:rPr>
              <a:t>ตารางรายงานการแสดงผลของเว็บไซต์ผ่าน</a:t>
            </a:r>
            <a:endParaRPr lang="en-US" sz="3000" dirty="0">
              <a:solidFill>
                <a:schemeClr val="bg1"/>
              </a:solidFill>
              <a:latin typeface="TH SarabunPSK" panose="020B0500040200020003" pitchFamily="34" charset="-34"/>
              <a:ea typeface="MS Mincho" panose="02020609040205080304" pitchFamily="49" charset="-128"/>
              <a:cs typeface="TH SarabunPSK" panose="020B0500040200020003" pitchFamily="34" charset="-34"/>
              <a:sym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  <a:sym typeface="Arial" panose="020B0604020202020204" pitchFamily="34" charset="0"/>
              </a:rPr>
              <a:t>	  Browser</a:t>
            </a:r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  <a:sym typeface="Arial" panose="020B0604020202020204" pitchFamily="34" charset="0"/>
              </a:rPr>
              <a:t>และ</a:t>
            </a:r>
            <a:r>
              <a:rPr lang="en-US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  <a:sym typeface="Arial" panose="020B0604020202020204" pitchFamily="34" charset="0"/>
              </a:rPr>
              <a:t>Platform </a:t>
            </a:r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  <a:sym typeface="Arial" panose="020B0604020202020204" pitchFamily="34" charset="0"/>
              </a:rPr>
              <a:t>ต่างกัน	</a:t>
            </a:r>
            <a:endParaRPr kumimoji="0" lang="en-US" sz="3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  <a:sym typeface="Arial" panose="020B060402020202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25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65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9160"/>
              </p:ext>
            </p:extLst>
          </p:nvPr>
        </p:nvGraphicFramePr>
        <p:xfrm>
          <a:off x="1068404" y="890380"/>
          <a:ext cx="7226269" cy="317354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37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3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8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87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68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9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2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1927">
                <a:tc>
                  <a:txBody>
                    <a:bodyPr/>
                    <a:lstStyle/>
                    <a:p>
                      <a:pPr marR="1397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h-TH" sz="1800" baseline="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R="1397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หน้าที่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R="139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Browser\Platform 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หน้าเข้าสู่ระบบ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h-TH" sz="18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หน้าลงทะเบียน</a:t>
                      </a:r>
                    </a:p>
                  </a:txBody>
                  <a:tcPr marL="52493" marR="524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หน้าตั้งค่าบัญชี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หน้ารอบเดือนปัจจุบัน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หน้าสถิติการใช้งาน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หน้าตั้งค่าการใช้งาน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7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Google </a:t>
                      </a:r>
                      <a:r>
                        <a:rPr lang="en-US" sz="1800" dirty="0" err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Chrom</a:t>
                      </a: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บน </a:t>
                      </a: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Computer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Mozilla Firefox 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บน </a:t>
                      </a: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Computer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7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Google </a:t>
                      </a:r>
                      <a:r>
                        <a:rPr lang="en-US" sz="1800" dirty="0" err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Chrom</a:t>
                      </a: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บน</a:t>
                      </a: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Smart Phone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7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Mozilla Firefox </a:t>
                      </a: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บน </a:t>
                      </a:r>
                      <a:r>
                        <a:rPr lang="en-US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Smart Phone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endParaRPr lang="en-US" sz="1800" dirty="0">
                        <a:effectLst/>
                        <a:latin typeface="TH SarabunPSK" panose="020B0500040200020003" pitchFamily="34" charset="-34"/>
                        <a:ea typeface="MS Mincho" panose="02020609040205080304" pitchFamily="49" charset="-128"/>
                        <a:cs typeface="TH SarabunPSK" panose="020B0500040200020003" pitchFamily="34" charset="-34"/>
                      </a:endParaRPr>
                    </a:p>
                  </a:txBody>
                  <a:tcPr marL="52493" marR="5249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62928" y="412783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/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</a:rPr>
              <a:t>/</a:t>
            </a:r>
            <a:r>
              <a:rPr lang="en-US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</a:rPr>
              <a:t>= </a:t>
            </a:r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</a:rPr>
              <a:t>แสดงผลถูกต้องสมบูรณ์</a:t>
            </a:r>
            <a:endParaRPr lang="en-US" sz="30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 algn="r"/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</a:rPr>
              <a:t>X = </a:t>
            </a:r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ea typeface="MS Mincho" panose="02020609040205080304" pitchFamily="49" charset="-128"/>
                <a:cs typeface="TH SarabunPSK" panose="020B0500040200020003" pitchFamily="34" charset="-34"/>
              </a:rPr>
              <a:t>มีข้อบกพร่อง</a:t>
            </a:r>
            <a:endParaRPr lang="en-US" sz="30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4"/>
          <p:cNvSpPr/>
          <p:nvPr/>
        </p:nvSpPr>
        <p:spPr>
          <a:xfrm>
            <a:off x="8294674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26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4509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978950" y="1788636"/>
            <a:ext cx="746010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/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เมื่อทดลองโดยการเปิดผ่าน</a:t>
            </a:r>
            <a:r>
              <a:rPr lang="th-TH" sz="30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เว็บเบ</a:t>
            </a:r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ราว</a:t>
            </a:r>
            <a:r>
              <a:rPr lang="th-TH" sz="30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เซอร์</a:t>
            </a:r>
            <a:r>
              <a:rPr lang="th-TH" sz="3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ต่างชนิดกัน และเปิดผ่านอุปกรณ์ต่างชนิดกัน ผลการทดลองพบว่า เว็บไซต์สามารถแสดงผลบนคอมพิวเตอร์และมือถือ ได้อย่างถูกต้องและสมบูรณ์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294674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27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59020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742763"/>
            <a:ext cx="4944300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สรุปผล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2232" y="1375343"/>
            <a:ext cx="6214798" cy="3544928"/>
          </a:xfrm>
        </p:spPr>
        <p:txBody>
          <a:bodyPr/>
          <a:lstStyle/>
          <a:p>
            <a:pPr algn="just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ความคลาดเคลื่อนที่วัดได้จากอุปกรณ์ เมื่อเทียบกับอุปกรณ์อ้างอิง โดยมีการวัด 2 ค่า คือ ค่ากระแสไฟฟ้า กับค่าพลังงานไฟฟ้า ได้ค่าความคลาดเคลื่อนโดยเฉลี่ยร้อยละ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16.62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ค่าส่วนเบี่ยงเบนมาตรฐานเท่ากับ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0.06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ค่าความคลาดเคลื่อนโดยเฉลี่ยร้อยละ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5.41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ค่าส่วนเบี่ยงเบนมาตรฐานเท่ากับ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0.02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ตามลำดับ ซึ่งสอดคล้องกับสมมติฐาน</a:t>
            </a:r>
            <a:r>
              <a:rPr lang="th-TH" sz="26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ที่ตั้งไว้</a:t>
            </a:r>
          </a:p>
          <a:p>
            <a:pPr algn="just"/>
            <a:r>
              <a:rPr lang="th-TH" sz="2600">
                <a:latin typeface="TH SarabunPSK" panose="020B0500040200020003" pitchFamily="34" charset="-34"/>
                <a:cs typeface="TH SarabunPSK" panose="020B0500040200020003" pitchFamily="34" charset="-34"/>
              </a:rPr>
              <a:t> เว็บไซต์สามารถแสดงผลข้อมูลจากการเปิดผ่านเว็บเบราว์เซอร์ต่างชนิดกันบนคอมพิวเตอร์และผ่านโทรศัพท์ได้อย่างถูกต้องและสมบูรณ์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294672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</a:t>
            </a:r>
            <a:r>
              <a:rPr lang="en-US" sz="4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8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73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736252"/>
            <a:ext cx="4944300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อภิปรายผล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923" y="1177271"/>
            <a:ext cx="6590029" cy="3295814"/>
          </a:xfrm>
        </p:spPr>
        <p:txBody>
          <a:bodyPr/>
          <a:lstStyle/>
          <a:p>
            <a:pPr algn="just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จากการนำค่าที่วัดได้จากอุปกรณ์ ไปหาค่าความคลาดเคลื่อน โดยเทียบกับอุปกรณ์อ้างอิง โดยมีการวัด 2 ค่า คือ ค่ากระแสไฟฟ้า กับค่าพลังงานไฟฟ้า พบว่ามีค่าความคลาดเคลื่อนโดยเฉลี่ยร้อยละ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16.62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ค่าส่วนเบี่ยงเบนมาตรฐานเท่ากับ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0.06 </a:t>
            </a:r>
            <a:r>
              <a:rPr lang="th-TH" sz="260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ค่า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ความคลาดเคลื่อนโดยเฉลี่ยร้อยละ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5.41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ค่าส่วนเบี่ยงเบนมาตรฐานเท่ากับ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0.02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ตามลำดับ โดยสาเหตุของความคลาดเคลื่อนมาจากส่วนที่เป็นเซนเซอร์ที่ใช้</a:t>
            </a:r>
            <a:r>
              <a:rPr lang="th-TH" sz="2600">
                <a:latin typeface="TH SarabunPSK" panose="020B0500040200020003" pitchFamily="34" charset="-34"/>
                <a:cs typeface="TH SarabunPSK" panose="020B0500040200020003" pitchFamily="34" charset="-34"/>
              </a:rPr>
              <a:t>วัดค่าซึ่ง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อาจจะเกิดจากส่วนประกอบที่ไม่มีประสิทธิภาพเทียบเท่า</a:t>
            </a:r>
            <a:r>
              <a:rPr lang="th-TH" sz="260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อุปกรณ์อ้างอิงและ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ตัวแปลงสัญญาณจากแอ</a:t>
            </a:r>
            <a:r>
              <a:rPr lang="th-TH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นาล็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อกเป็นดิจิตอล ที่อาจจะทำให้</a:t>
            </a:r>
            <a:r>
              <a:rPr lang="th-TH" sz="260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ค่าเกิด</a:t>
            </a:r>
          </a:p>
          <a:p>
            <a:pPr algn="just">
              <a:buNone/>
            </a:pPr>
            <a:r>
              <a:rPr lang="th-TH" sz="260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ความคลาดเคลื่อน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</a:t>
            </a:r>
            <a:r>
              <a:rPr lang="th-TH" sz="2600">
                <a:latin typeface="TH SarabunPSK" panose="020B0500040200020003" pitchFamily="34" charset="-34"/>
                <a:cs typeface="TH SarabunPSK" panose="020B0500040200020003" pitchFamily="34" charset="-34"/>
              </a:rPr>
              <a:t>แปรค่า</a:t>
            </a:r>
            <a:endParaRPr lang="en-US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294672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2</a:t>
            </a:r>
            <a:r>
              <a:rPr lang="en-US" sz="4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9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777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693392"/>
            <a:ext cx="4944300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1163721"/>
            <a:ext cx="5874330" cy="1659900"/>
          </a:xfrm>
        </p:spPr>
        <p:txBody>
          <a:bodyPr/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เพื่อประดิษฐ์มิเตอร์ไฟฟ้าอัจฉริยะ(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Meter )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ที่สามารถแสดงปริมาณค่าไฟฟ้าและค่าใช้จ่ายผ่านเว็บแอปพลิเคชั่นได้ตรงตามค่าที่วัด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2700" y="256806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สมมติฐาน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32700" y="3035667"/>
            <a:ext cx="587433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th-TH" sz="3000">
                <a:latin typeface="TH SarabunPSK" panose="020B0500040200020003" pitchFamily="34" charset="-34"/>
                <a:cs typeface="TH SarabunPSK" panose="020B0500040200020003" pitchFamily="34" charset="-34"/>
              </a:rPr>
              <a:t> มิเตอร์ไฟฟ้าอัจฉริยะ( </a:t>
            </a:r>
            <a:r>
              <a:rPr lang="en-US" sz="3000">
                <a:latin typeface="TH SarabunPSK" panose="020B0500040200020003" pitchFamily="34" charset="-34"/>
                <a:cs typeface="TH SarabunPSK" panose="020B0500040200020003" pitchFamily="34" charset="-34"/>
              </a:rPr>
              <a:t>Smart Meter )</a:t>
            </a:r>
            <a:r>
              <a:rPr lang="th-TH" sz="30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ที่มีความคลาดเคลื่อนไม่เกิน 20 % เมื่อเทียบกับมิเตอร์ปกติที่ผลิตจากโรงงาน และเว็บไซต์สามารถแสดงผลข้อมูลได้อย่างถูกต้องและสมบูรณ์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422913" y="182494"/>
            <a:ext cx="441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41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xmlns="" id="{6A182E6C-050D-4FC6-9CF4-370823EE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4955" y="1671464"/>
            <a:ext cx="5942423" cy="1659900"/>
          </a:xfrm>
        </p:spPr>
        <p:txBody>
          <a:bodyPr/>
          <a:lstStyle/>
          <a:p>
            <a:pPr algn="just"/>
            <a:r>
              <a:rPr lang="th-TH" sz="2600">
                <a:latin typeface="TH SarabunPSK" panose="020B0500040200020003" pitchFamily="34" charset="-34"/>
                <a:cs typeface="TH SarabunPSK" panose="020B0500040200020003" pitchFamily="34" charset="-34"/>
              </a:rPr>
              <a:t> จากการทดสอบการแสดงผลของเว็บไซต์โดยเปิดผ่านบราวเซอร์และอุปกรณ์ต่างชนิดกัน พบว่าสามารถแสดงผลบนคอมพิวเตอร์ได้อย่างถูกต้องและบนโทรศัพท์มือถือได้อย่างถูกต้องและสมบูรณ์เนื่องจากได้เขียนเว็บไซต์ให้รองรับหลายอุปกรณ์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30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238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11735"/>
            <a:ext cx="4944300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บรรณานุกรม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1567372"/>
            <a:ext cx="5605753" cy="2062064"/>
          </a:xfrm>
        </p:spPr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-@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veedvil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(9 August 2015).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ทำความเข้าใจเรื่อง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Internet of Things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IoT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รนด์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ที่หลายคนกำลังพูดถึง. เข้าถึงได้จาก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veedvil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http://www.veedvil.com/news/internet-of-things-iot/ 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สืบค้นเมื่อ 20 มกราคม 2560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Top_Apichat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(15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กันยายน 2559).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Internet of Things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IoT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คืออะไร. เข้าถึงได้จาก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mcuthailand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http://www.mcuthailand.com/articles/iot/IOT.html 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สืบค้นเมื่อ 22 มกราคม 2560 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294674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31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338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1" y="1415069"/>
            <a:ext cx="3672977" cy="2769384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565660" y="432608"/>
            <a:ext cx="21050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dirty="0">
                <a:solidFill>
                  <a:srgbClr val="19BBD5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Nixie One"/>
              </a:rPr>
              <a:t>ภาพอุปกรณ์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294676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32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6885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00" b="71004"/>
          <a:stretch/>
        </p:blipFill>
        <p:spPr>
          <a:xfrm>
            <a:off x="1022197" y="1550919"/>
            <a:ext cx="3727213" cy="2347309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433040" y="759892"/>
            <a:ext cx="5861633" cy="645300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URL:http://192.168.4.1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5" b="74187"/>
          <a:stretch/>
        </p:blipFill>
        <p:spPr>
          <a:xfrm>
            <a:off x="4975528" y="1550919"/>
            <a:ext cx="3631375" cy="1750546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8294674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33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3867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1263944" y="1928403"/>
            <a:ext cx="7119660" cy="645300"/>
          </a:xfrm>
        </p:spPr>
        <p:txBody>
          <a:bodyPr/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URL:http://academic.skw.ac.th/smartmeter/index.php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34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02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t="8740" b="5808"/>
          <a:stretch/>
        </p:blipFill>
        <p:spPr>
          <a:xfrm>
            <a:off x="756272" y="890380"/>
            <a:ext cx="7538400" cy="362166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35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874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t="9128" b="5178"/>
          <a:stretch/>
        </p:blipFill>
        <p:spPr>
          <a:xfrm>
            <a:off x="756272" y="890380"/>
            <a:ext cx="7538400" cy="3631922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8294672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</a:t>
            </a:r>
            <a:r>
              <a:rPr lang="en-US" sz="4000" b="1" dirty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6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7655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/>
          <a:srcRect t="9010" b="5407"/>
          <a:stretch/>
        </p:blipFill>
        <p:spPr>
          <a:xfrm>
            <a:off x="756272" y="890380"/>
            <a:ext cx="7538400" cy="3627264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37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082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t="8942" b="5383"/>
          <a:stretch/>
        </p:blipFill>
        <p:spPr>
          <a:xfrm>
            <a:off x="756272" y="890380"/>
            <a:ext cx="7538400" cy="3631174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8294674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38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511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t="9172" b="5385"/>
          <a:stretch/>
        </p:blipFill>
        <p:spPr>
          <a:xfrm>
            <a:off x="756272" y="890380"/>
            <a:ext cx="7538400" cy="3621351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8294673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39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870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2700" y="866467"/>
            <a:ext cx="4944300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ผลที่คาดว่าจะได้รับ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38146" y="1771245"/>
            <a:ext cx="6098066" cy="2049370"/>
          </a:xfrm>
        </p:spPr>
        <p:txBody>
          <a:bodyPr/>
          <a:lstStyle/>
          <a:p>
            <a:pPr algn="just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ทำให้เกิดความสะดวกสบายให้แก่ผู้ใช้งานในการตรวจปริมาณค่าไฟฟ้าและสามารถทราบถึงค่าใช้จ่ายที่ต้อง</a:t>
            </a:r>
            <a:r>
              <a:rPr lang="th-TH" sz="3000">
                <a:latin typeface="TH SarabunPSK" panose="020B0500040200020003" pitchFamily="34" charset="-34"/>
                <a:cs typeface="TH SarabunPSK" panose="020B0500040200020003" pitchFamily="34" charset="-34"/>
              </a:rPr>
              <a:t>จ่าย </a:t>
            </a:r>
          </a:p>
          <a:p>
            <a:pPr algn="just">
              <a:buNone/>
            </a:pPr>
            <a:r>
              <a:rPr lang="th-TH" sz="3000">
                <a:latin typeface="TH SarabunPSK" panose="020B0500040200020003" pitchFamily="34" charset="-34"/>
                <a:cs typeface="TH SarabunPSK" panose="020B0500040200020003" pitchFamily="34" charset="-34"/>
              </a:rPr>
              <a:t>ทำ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ให้สามารถจัดการค่าไฟฟ้าได้อย่างมีประสิทธิภาพ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just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ได้รับความรู้เกี่ยวกับภาษา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c++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html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err="1">
                <a:latin typeface="TH SarabunPSK" panose="020B0500040200020003" pitchFamily="34" charset="-34"/>
                <a:cs typeface="TH SarabunPSK" panose="020B0500040200020003" pitchFamily="34" charset="-34"/>
              </a:rPr>
              <a:t>css</a:t>
            </a:r>
            <a:r>
              <a:rPr lang="en-US" sz="300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0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just">
              <a:buNone/>
            </a:pPr>
            <a:r>
              <a:rPr lang="th-TH" sz="300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ความรู้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เรื่องพลังงานไฟฟ้า และความรู้เรื่องการเชื่อมต่อวงจร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422913" y="182494"/>
            <a:ext cx="441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4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5019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t="9057" b="5098"/>
          <a:stretch/>
        </p:blipFill>
        <p:spPr>
          <a:xfrm>
            <a:off x="756998" y="890380"/>
            <a:ext cx="7537675" cy="3637983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8294674" y="182494"/>
            <a:ext cx="69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mtClean="0">
                <a:ln w="0"/>
                <a:solidFill>
                  <a:srgbClr val="3A8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40</a:t>
            </a:r>
            <a:endParaRPr lang="th-TH" sz="4000" b="1" dirty="0">
              <a:ln w="0"/>
              <a:solidFill>
                <a:srgbClr val="3A81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16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011323"/>
            <a:ext cx="4944300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ซอฟต์แวร์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699" y="1892986"/>
            <a:ext cx="5563045" cy="2130374"/>
          </a:xfrm>
        </p:spPr>
        <p:txBody>
          <a:bodyPr/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Arduino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IDE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เวอร์ชัน 1.6.10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Geany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เวอร์ชัน 1.23.1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Chrome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เวอร์ชัน 60.0.3112.90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AppServ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เวอร์ชัน 8.6.0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422913" y="182494"/>
            <a:ext cx="441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5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44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38894"/>
            <a:ext cx="4944300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ฮาร์ดแวร์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216" y="1347446"/>
            <a:ext cx="7636213" cy="3251690"/>
          </a:xfrm>
        </p:spPr>
        <p:txBody>
          <a:bodyPr/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ไมโครคอนโทรลเลอร์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Nodemcu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1.0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MicroSD Card Adapter v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1.1 (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Catalex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Real Time Clock DS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3231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Non-invasive current sensor (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max) - Voltage Output</a:t>
            </a:r>
          </a:p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TRRS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3.5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mm Jack Breakout</a:t>
            </a: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</a:t>
            </a:r>
            <a:r>
              <a:rPr lang="th-TH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400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point White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BreadBoard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ProtoBoard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คอมพิวเตอร์พร้อมติดตั้งระบบปฏิบัติการ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Windows 7 64bit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422913" y="182494"/>
            <a:ext cx="441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6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25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757826"/>
            <a:ext cx="6181940" cy="6453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วิธีการดำเนินงาน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4915" y="1782811"/>
            <a:ext cx="6762655" cy="2019167"/>
          </a:xfrm>
        </p:spPr>
        <p:txBody>
          <a:bodyPr/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ศึกษาข้อมูลการใช้งานของ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ซอฟต์แวร์</a:t>
            </a:r>
          </a:p>
          <a:p>
            <a:pPr>
              <a:buNone/>
            </a:pP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และ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ฮาร์ดแวร์จากอินเทอร์เน็ต</a:t>
            </a: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ออกแบบระบบการทำงานของ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422913" y="182494"/>
            <a:ext cx="441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7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72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เมฆ 3"/>
          <p:cNvSpPr/>
          <p:nvPr/>
        </p:nvSpPr>
        <p:spPr>
          <a:xfrm>
            <a:off x="2741168" y="1169425"/>
            <a:ext cx="3139039" cy="151911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963334"/>
                </a:solidFill>
              </a:rPr>
              <a:t>Server</a:t>
            </a:r>
            <a:endParaRPr lang="th-TH" sz="2800" dirty="0">
              <a:solidFill>
                <a:srgbClr val="963334"/>
              </a:solidFill>
            </a:endParaRP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1160419" y="2496553"/>
            <a:ext cx="1366787" cy="5871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Wifi</a:t>
            </a:r>
            <a:r>
              <a:rPr lang="en-US" dirty="0">
                <a:solidFill>
                  <a:srgbClr val="FFFFFF"/>
                </a:solidFill>
              </a:rPr>
              <a:t> Router</a:t>
            </a:r>
            <a:endParaRPr lang="th-TH" dirty="0">
              <a:solidFill>
                <a:srgbClr val="FFFFFF"/>
              </a:solidFill>
            </a:endParaRPr>
          </a:p>
        </p:txBody>
      </p:sp>
      <p:sp>
        <p:nvSpPr>
          <p:cNvPr id="6" name="รูปห้าเหลี่ยม 5"/>
          <p:cNvSpPr/>
          <p:nvPr/>
        </p:nvSpPr>
        <p:spPr>
          <a:xfrm flipH="1">
            <a:off x="1035290" y="3921092"/>
            <a:ext cx="1491916" cy="635267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Smart Meter</a:t>
            </a:r>
            <a:endParaRPr lang="th-TH" dirty="0">
              <a:solidFill>
                <a:srgbClr val="FFFFFF"/>
              </a:solidFill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295" y="2744168"/>
            <a:ext cx="2656991" cy="1494557"/>
          </a:xfrm>
          <a:prstGeom prst="rect">
            <a:avLst/>
          </a:prstGeom>
        </p:spPr>
      </p:pic>
      <p:cxnSp>
        <p:nvCxnSpPr>
          <p:cNvPr id="8" name="ลูกศรเชื่อมต่อแบบตรง 7"/>
          <p:cNvCxnSpPr/>
          <p:nvPr/>
        </p:nvCxnSpPr>
        <p:spPr>
          <a:xfrm flipV="1">
            <a:off x="1781248" y="3208822"/>
            <a:ext cx="0" cy="55826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/>
          <p:nvPr/>
        </p:nvCxnSpPr>
        <p:spPr>
          <a:xfrm flipV="1">
            <a:off x="1843812" y="1743376"/>
            <a:ext cx="843815" cy="45078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/>
          <p:nvPr/>
        </p:nvCxnSpPr>
        <p:spPr>
          <a:xfrm>
            <a:off x="6094169" y="1867844"/>
            <a:ext cx="754781" cy="62870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2610625" y="400318"/>
            <a:ext cx="5156962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th-TH" dirty="0" smtClean="0"/>
              <a:t>ระบบการทำงานของอุปกรณ์</a:t>
            </a:r>
            <a:endParaRPr lang="th-TH" dirty="0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8422913" y="182494"/>
            <a:ext cx="441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8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60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06906" y="1833411"/>
            <a:ext cx="7199697" cy="1150421"/>
          </a:xfrm>
        </p:spPr>
        <p:txBody>
          <a:bodyPr/>
          <a:lstStyle/>
          <a:p>
            <a:pPr lvl="0" algn="just"/>
            <a:r>
              <a:rPr lang="en-US" sz="3000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ออกแบบการเชื่อมต่อของฮาร์ดแวร์ </a:t>
            </a:r>
            <a:endParaRPr lang="th-TH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 algn="just">
              <a:buNone/>
            </a:pP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และ เชื่อมต่อ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ฮาร์ดแวร์ตามที่ออกแบบ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422913" y="182494"/>
            <a:ext cx="441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" panose="02020509000000000000" pitchFamily="49" charset="-120"/>
                <a:ea typeface="MingLiU" panose="02020509000000000000" pitchFamily="49" charset="-120"/>
              </a:rPr>
              <a:t>9</a:t>
            </a:r>
            <a:endParaRPr lang="th-TH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37060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5" id="{54C0CC27-0647-42BE-A659-19D1827D38A9}" vid="{68D5112D-DB8A-473C-A4AC-FD6DD11B3EC2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TM04033937[[fn=ไอพ่น]]</Template>
  <TotalTime>1679</TotalTime>
  <Words>1296</Words>
  <Application>Microsoft Office PowerPoint</Application>
  <PresentationFormat>นำเสนอทางหน้าจอ (16:9)</PresentationFormat>
  <Paragraphs>294</Paragraphs>
  <Slides>40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40</vt:i4>
      </vt:variant>
    </vt:vector>
  </HeadingPairs>
  <TitlesOfParts>
    <vt:vector size="51" baseType="lpstr">
      <vt:lpstr>TH SarabunPSK</vt:lpstr>
      <vt:lpstr>Arial</vt:lpstr>
      <vt:lpstr>Helvetica Neue</vt:lpstr>
      <vt:lpstr>Muli</vt:lpstr>
      <vt:lpstr>Nixie One</vt:lpstr>
      <vt:lpstr>Cordia New</vt:lpstr>
      <vt:lpstr>MingLiU</vt:lpstr>
      <vt:lpstr>MS Mincho</vt:lpstr>
      <vt:lpstr>Calibri</vt:lpstr>
      <vt:lpstr>Times New Roman</vt:lpstr>
      <vt:lpstr>Theme5</vt:lpstr>
      <vt:lpstr>มิเตอร์ไฟฟ้าอัจฉริยะ</vt:lpstr>
      <vt:lpstr>ที่มาและความสำคัญ</vt:lpstr>
      <vt:lpstr>วัตถุประสงค์</vt:lpstr>
      <vt:lpstr>ผลที่คาดว่าจะได้รับ</vt:lpstr>
      <vt:lpstr>ซอฟต์แวร์</vt:lpstr>
      <vt:lpstr>ฮาร์ดแวร์</vt:lpstr>
      <vt:lpstr>วิธีการดำเนินงาน</vt:lpstr>
      <vt:lpstr>งานนำเสนอ PowerPoint</vt:lpstr>
      <vt:lpstr>งานนำเสนอ PowerPoint</vt:lpstr>
      <vt:lpstr>แบบร่างของอุปกรณ์ Smart Meter</vt:lpstr>
      <vt:lpstr>งานนำเสนอ PowerPoint</vt:lpstr>
      <vt:lpstr>Flow Chart โปรแกรมควบคุมอุปกรณ์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โครงสร้างการทำงานของเว็บไซต์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สรุปผล</vt:lpstr>
      <vt:lpstr>อภิปรายผล</vt:lpstr>
      <vt:lpstr>งานนำเสนอ PowerPoint</vt:lpstr>
      <vt:lpstr>บรรณานุกรม</vt:lpstr>
      <vt:lpstr>งานนำเสนอ PowerPoint</vt:lpstr>
      <vt:lpstr>URL:http://192.168.4.1</vt:lpstr>
      <vt:lpstr>URL:http://academic.skw.ac.th/smartmeter/index.php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Meter</dc:title>
  <dc:creator>Phuvit Chuechom</dc:creator>
  <cp:lastModifiedBy>Game</cp:lastModifiedBy>
  <cp:revision>64</cp:revision>
  <dcterms:created xsi:type="dcterms:W3CDTF">2017-08-18T04:40:37Z</dcterms:created>
  <dcterms:modified xsi:type="dcterms:W3CDTF">2017-09-13T23:41:39Z</dcterms:modified>
</cp:coreProperties>
</file>