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879A49-EAE6-4253-A965-1C1AE3F8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B77725B-C0EA-45C5-B5F6-145C249D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892E436-DCD7-43EE-A4E1-04BBC221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1EDF6C-C989-427B-91C0-A52990CD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4C23019-A83F-42BF-B523-4C202647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178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51524F-A165-4125-92AE-5CC2590B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BC5D45A-54B2-4B6A-A2B5-9EC855ED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1214239-E731-448D-A036-A672B16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41E37E0-D09E-4288-A06E-B82B2988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9A9A0E-7290-411A-844E-C5E2BB76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364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4E3D2B0B-8C5E-414E-90F6-A03B2E169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3F8958B-5E10-498C-AB03-008B9E86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9CEE859-066D-42E9-B202-1DE1C2E2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5A6A910-B52A-48F2-8296-BB6F6003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68DE8A5-28A1-48A2-80D8-A203C20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445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4C89C1-8A36-455C-B617-05C83851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DF18CF5-08A7-4F65-99C1-BB141D58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C808E57-1231-42F8-A2B7-965465D6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7719847-C0D1-4CB0-A3CF-420318C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F24EA8C-B669-4812-8673-387EFA6B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799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2DDEA35-42D8-4E25-A579-2D9AA992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AC38468-6208-4DE0-8C9C-F1F1B9E6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374E67-5651-445A-B820-8A6D1850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ACA569-B708-4909-B823-5A4DCFB3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302844D-3D2E-4DEC-8155-AB997526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501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0F5F21-9C61-46F1-8EDC-ACA693A6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83CC09B-4CA3-4951-8E87-AF54F389A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A91186A-FA36-42F0-9C95-080E1C55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F52E824-5806-45C7-A026-7B03D95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3038CB3-4C8A-4CDA-8F71-639750B2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98AC338-1477-4001-96A0-D76AE708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50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BF3E62-1587-4F5A-A819-1AEC7B57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41F82D3-2665-4F8A-871C-D3955F98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8AA9C97-6863-4711-BBBA-66D1770E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C02B5CF-F2BF-47DF-AB5B-5B598D53C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35FDF12-320F-4417-BD5F-C702ACABF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4A1C372-B2FD-451E-ABD5-6119B62D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EC6B8448-E87F-4ACE-AEA8-4C86755F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8D9C610-45BA-4638-8688-61CFDDB2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223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2A677D-67E2-48CB-80F0-57452AE6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0181C34-8C3B-42A3-A2E6-ECBB2C76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7C48E77-799B-4058-86E9-B4AC3465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194A618-6EEC-4027-A7DB-B31B964C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6598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C9497A7-8F76-4850-9AC2-A66E937B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8B21BBA-E499-41DB-AF1B-245FCEE5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D77D592-493D-43BC-9371-E9B816E2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907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325123-7873-433E-8D57-C6CA448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AF2580A-6ED1-45E1-970B-21281CEE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0773693-91AF-4133-9ACF-1D4A8B45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FEE604D-F47B-4D92-9B0A-BA728B9F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9F6A054-3D0B-4D70-A278-67009BD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BA8237C-C4DA-4068-9AE9-7165B493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1156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CF896B-A3C7-4220-98FF-B11A4FE7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8BD152EB-EBBD-4652-8D37-98D95670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87ECF69-67BD-4B21-ACB0-5E782E641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D7DE372-408D-4191-B44D-A6EC8BE8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777284C-4ECD-47B1-A9E7-F1B4E9B7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702650B-C0A5-44C9-8C4B-99B672F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496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6D999613-5AE8-4377-AD1F-71580DCD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CDAADA8-5DA6-4BA1-82E5-30206C20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D4C1B6A-8EF6-4F69-A65C-9DDA027F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8E1E-862D-4E07-891E-8C95E9866D16}" type="datetimeFigureOut">
              <a:rPr lang="de-DE" smtClean="0"/>
              <a:pPr/>
              <a:t>22.10.2021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0E251B6-1498-4574-AD52-210657EEE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92477C-A819-47F5-9399-BE6E7C0A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29E4-5D1F-476A-B341-62C23E3B40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5882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goodfreephotos.com/brazil/sao-paulo/clear-skyline-sao-paulo-in-brazil.jpg.php" TargetMode="External"/><Relationship Id="rId7" Type="http://schemas.openxmlformats.org/officeDocument/2006/relationships/hyperlink" Target="http://clamorworld.com/panama-canals-100th-birthda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en.wikipedia.org/wiki/Brazil_at_the_2020_Summer_Olympics" TargetMode="Externa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goodfreephotos.com/brazil/salvador/seaside-buildings-and-resorts-and-landscape-salvador-brazil.jpg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Himmel, draußen, Stadt, Natur enthält.&#10;&#10;Automatisch generierte Beschreibung">
            <a:extLst>
              <a:ext uri="{FF2B5EF4-FFF2-40B4-BE49-F238E27FC236}">
                <a16:creationId xmlns:a16="http://schemas.microsoft.com/office/drawing/2014/main" xmlns="" id="{B330A01E-CCC1-4D3F-8D2F-D41630472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5755"/>
          <a:stretch/>
        </p:blipFill>
        <p:spPr>
          <a:xfrm>
            <a:off x="-4" y="-3"/>
            <a:ext cx="12192000" cy="68559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06BEA9-C239-4C03-BAE3-93F074EB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118754"/>
            <a:ext cx="8584676" cy="1044301"/>
          </a:xfrm>
        </p:spPr>
        <p:txBody>
          <a:bodyPr anchor="t">
            <a:normAutofit/>
          </a:bodyPr>
          <a:lstStyle/>
          <a:p>
            <a:r>
              <a:rPr lang="de-DE" sz="4800" b="0" i="0" dirty="0" err="1">
                <a:effectLst/>
                <a:latin typeface="Roboto" panose="02000000000000000000" pitchFamily="2" charset="0"/>
              </a:rPr>
              <a:t>Eniac’s</a:t>
            </a:r>
            <a:r>
              <a:rPr lang="de-DE" sz="4800" b="0" i="0" dirty="0">
                <a:effectLst/>
                <a:latin typeface="Roboto" panose="02000000000000000000" pitchFamily="2" charset="0"/>
              </a:rPr>
              <a:t> </a:t>
            </a:r>
            <a:r>
              <a:rPr lang="de-DE" sz="4800" b="0" i="0" dirty="0" err="1">
                <a:effectLst/>
                <a:latin typeface="Roboto" panose="02000000000000000000" pitchFamily="2" charset="0"/>
              </a:rPr>
              <a:t>strategy</a:t>
            </a:r>
            <a:r>
              <a:rPr lang="de-DE" sz="4800" b="0" i="0" dirty="0">
                <a:effectLst/>
                <a:latin typeface="Roboto" panose="02000000000000000000" pitchFamily="2" charset="0"/>
              </a:rPr>
              <a:t/>
            </a:r>
            <a:br>
              <a:rPr lang="de-DE" sz="4800" b="0" i="0" dirty="0">
                <a:effectLst/>
                <a:latin typeface="Roboto" panose="02000000000000000000" pitchFamily="2" charset="0"/>
              </a:rPr>
            </a:b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(Assumption: today’s </a:t>
            </a:r>
            <a:r>
              <a:rPr lang="en-US" sz="1800" b="1" dirty="0"/>
              <a:t>d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 is 18/10/2018)</a:t>
            </a:r>
            <a:endParaRPr lang="de-DE" sz="1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954FE0E-066D-4053-959D-5930BF45A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862" y="4637988"/>
            <a:ext cx="7630276" cy="462284"/>
          </a:xfrm>
        </p:spPr>
        <p:txBody>
          <a:bodyPr anchor="b">
            <a:normAutofit/>
          </a:bodyPr>
          <a:lstStyle/>
          <a:p>
            <a:r>
              <a:rPr lang="de-DE" sz="2000"/>
              <a:t>Analysis of Magist Data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C45045A-6083-4B3E-956A-675823375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Text, Vektorgrafiken, Visitenkarte enthält.&#10;&#10;Automatisch generierte Beschreibung">
            <a:extLst>
              <a:ext uri="{FF2B5EF4-FFF2-40B4-BE49-F238E27FC236}">
                <a16:creationId xmlns:a16="http://schemas.microsoft.com/office/drawing/2014/main" xmlns="" id="{0EF592FE-5902-4B7E-85A4-B8DD896DBD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l="15117" r="14886" b="4"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2875DDC-0225-45F8-B745-78688F2D1A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9" descr="Ein Bild, das Text, Natur enthält.&#10;&#10;Automatisch generierte Beschreibung">
            <a:extLst>
              <a:ext uri="{FF2B5EF4-FFF2-40B4-BE49-F238E27FC236}">
                <a16:creationId xmlns:a16="http://schemas.microsoft.com/office/drawing/2014/main" xmlns="" id="{E822A561-05B2-4818-9382-C18EEA91A3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l="15451" r="28299"/>
          <a:stretch/>
        </p:blipFill>
        <p:spPr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xmlns="" id="{12617755-D451-4BAF-9B55-518297BFF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 descr="Ein Bild, das Wasser, Himmel, draußen, Natur enthält.&#10;&#10;Automatisch generierte Beschreibung">
            <a:extLst>
              <a:ext uri="{FF2B5EF4-FFF2-40B4-BE49-F238E27FC236}">
                <a16:creationId xmlns:a16="http://schemas.microsoft.com/office/drawing/2014/main" xmlns="" id="{41B58A5A-546B-4ADD-B315-DB4093AD57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rcRect l="33501" r="-2" b="-2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4D33D3D3-0038-4345-B684-68B8488A3770}"/>
              </a:ext>
            </a:extLst>
          </p:cNvPr>
          <p:cNvSpPr txBox="1"/>
          <p:nvPr/>
        </p:nvSpPr>
        <p:spPr>
          <a:xfrm>
            <a:off x="9546725" y="6870700"/>
            <a:ext cx="26452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5" tooltip="https://en.wikipedia.org/wiki/Brazil_at_the_2020_Summer_Olympic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10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A7381BC2-1030-4425-BA8C-818721581F4C}"/>
              </a:ext>
            </a:extLst>
          </p:cNvPr>
          <p:cNvSpPr txBox="1"/>
          <p:nvPr/>
        </p:nvSpPr>
        <p:spPr>
          <a:xfrm>
            <a:off x="7008975" y="6870700"/>
            <a:ext cx="252505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://clamorworld.com/panama-canals-100th-birthday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11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723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26F29AC-F821-4913-AAA0-E9983458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Positive:</a:t>
            </a:r>
          </a:p>
          <a:p>
            <a:r>
              <a:rPr lang="de-DE" sz="2000" dirty="0" err="1"/>
              <a:t>Magist</a:t>
            </a:r>
            <a:r>
              <a:rPr lang="de-DE" sz="2000" dirty="0"/>
              <a:t> </a:t>
            </a:r>
            <a:r>
              <a:rPr lang="de-DE" sz="2000" dirty="0" err="1"/>
              <a:t>offers</a:t>
            </a:r>
            <a:r>
              <a:rPr lang="de-DE" sz="2000" dirty="0"/>
              <a:t> a </a:t>
            </a:r>
            <a:r>
              <a:rPr lang="de-DE" sz="2000" dirty="0" err="1"/>
              <a:t>wide</a:t>
            </a:r>
            <a:r>
              <a:rPr lang="de-DE" sz="2000" dirty="0"/>
              <a:t> </a:t>
            </a:r>
            <a:r>
              <a:rPr lang="de-DE" sz="2000" dirty="0" err="1"/>
              <a:t>range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products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market</a:t>
            </a:r>
            <a:r>
              <a:rPr lang="de-DE" sz="2000" dirty="0"/>
              <a:t> – a substantial </a:t>
            </a:r>
            <a:r>
              <a:rPr lang="de-DE" sz="2000" dirty="0" err="1"/>
              <a:t>proportion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tech</a:t>
            </a:r>
            <a:r>
              <a:rPr lang="de-DE" sz="2000" dirty="0"/>
              <a:t> </a:t>
            </a:r>
            <a:r>
              <a:rPr lang="de-DE" sz="2000" dirty="0" err="1"/>
              <a:t>products</a:t>
            </a:r>
            <a:endParaRPr lang="de-DE" sz="2000" dirty="0"/>
          </a:p>
          <a:p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geographic</a:t>
            </a:r>
            <a:r>
              <a:rPr lang="de-DE" sz="2000" dirty="0"/>
              <a:t> </a:t>
            </a:r>
            <a:r>
              <a:rPr lang="de-DE" sz="2000" dirty="0" err="1"/>
              <a:t>range</a:t>
            </a:r>
            <a:r>
              <a:rPr lang="de-DE" sz="2000" dirty="0"/>
              <a:t> in Brazil</a:t>
            </a:r>
          </a:p>
          <a:p>
            <a:r>
              <a:rPr lang="de-DE" sz="2000" dirty="0" err="1"/>
              <a:t>Growing</a:t>
            </a:r>
            <a:r>
              <a:rPr lang="de-DE" sz="2000" dirty="0"/>
              <a:t> </a:t>
            </a:r>
            <a:r>
              <a:rPr lang="de-DE" sz="2000" dirty="0" err="1"/>
              <a:t>tech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segment</a:t>
            </a:r>
            <a:r>
              <a:rPr lang="de-DE" sz="2000" dirty="0"/>
              <a:t> in </a:t>
            </a:r>
            <a:r>
              <a:rPr lang="de-DE" sz="2000" dirty="0" err="1"/>
              <a:t>offering</a:t>
            </a:r>
            <a:endParaRPr lang="de-DE" sz="2000" dirty="0"/>
          </a:p>
          <a:p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proportion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on time </a:t>
            </a:r>
            <a:r>
              <a:rPr lang="de-DE" sz="2000" dirty="0" err="1"/>
              <a:t>deliveries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Negative:</a:t>
            </a:r>
          </a:p>
          <a:p>
            <a:r>
              <a:rPr lang="de-DE" sz="2000" dirty="0"/>
              <a:t>Small </a:t>
            </a:r>
            <a:r>
              <a:rPr lang="de-DE" sz="2000" dirty="0" err="1"/>
              <a:t>marketplace</a:t>
            </a:r>
            <a:r>
              <a:rPr lang="de-DE" sz="2000" dirty="0"/>
              <a:t> </a:t>
            </a:r>
            <a:r>
              <a:rPr lang="de-DE" sz="2000" dirty="0" err="1"/>
              <a:t>does</a:t>
            </a:r>
            <a:r>
              <a:rPr lang="de-DE" sz="2000" dirty="0"/>
              <a:t> not </a:t>
            </a:r>
            <a:r>
              <a:rPr lang="de-DE" sz="2000" dirty="0" err="1"/>
              <a:t>reflect</a:t>
            </a:r>
            <a:r>
              <a:rPr lang="de-DE" sz="2000" dirty="0"/>
              <a:t> </a:t>
            </a:r>
            <a:r>
              <a:rPr lang="de-DE" sz="2000" dirty="0" err="1"/>
              <a:t>scaleability</a:t>
            </a:r>
            <a:r>
              <a:rPr lang="de-DE" sz="2000" dirty="0"/>
              <a:t> </a:t>
            </a:r>
            <a:r>
              <a:rPr lang="de-DE" sz="2000" dirty="0" err="1"/>
              <a:t>issues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potential</a:t>
            </a:r>
          </a:p>
          <a:p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on </a:t>
            </a:r>
            <a:r>
              <a:rPr lang="de-DE" sz="2000" dirty="0" err="1"/>
              <a:t>competitor</a:t>
            </a:r>
            <a:r>
              <a:rPr lang="de-DE" sz="2000" dirty="0"/>
              <a:t> </a:t>
            </a:r>
            <a:r>
              <a:rPr lang="de-DE" sz="2000" dirty="0" err="1"/>
              <a:t>marketplaces</a:t>
            </a:r>
            <a:r>
              <a:rPr lang="de-DE" sz="2000" dirty="0"/>
              <a:t> </a:t>
            </a:r>
            <a:r>
              <a:rPr lang="de-DE" sz="2000" dirty="0" err="1"/>
              <a:t>available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comparision</a:t>
            </a:r>
            <a:r>
              <a:rPr lang="de-DE" sz="2000" dirty="0"/>
              <a:t> and </a:t>
            </a:r>
            <a:r>
              <a:rPr lang="de-DE" sz="2000" dirty="0" err="1"/>
              <a:t>context</a:t>
            </a:r>
            <a:endParaRPr lang="de-DE" sz="20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AA810F4A-EE1E-4AF0-B14E-667F017C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 &amp; Cons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77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26F29AC-F821-4913-AAA0-E9983458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/>
              <a:t>Magist</a:t>
            </a:r>
            <a:r>
              <a:rPr lang="de-DE" sz="2400" b="1" dirty="0"/>
              <a:t> </a:t>
            </a:r>
            <a:r>
              <a:rPr lang="de-DE" sz="2400" b="1" dirty="0" err="1"/>
              <a:t>could</a:t>
            </a:r>
            <a:r>
              <a:rPr lang="de-DE" sz="2400" b="1" dirty="0"/>
              <a:t> </a:t>
            </a:r>
            <a:r>
              <a:rPr lang="de-DE" sz="2400" b="1" dirty="0" err="1"/>
              <a:t>potentially</a:t>
            </a:r>
            <a:r>
              <a:rPr lang="de-DE" sz="2400" b="1" dirty="0"/>
              <a:t> </a:t>
            </a:r>
            <a:r>
              <a:rPr lang="de-DE" sz="2400" b="1" dirty="0" err="1"/>
              <a:t>provide</a:t>
            </a:r>
            <a:r>
              <a:rPr lang="de-DE" sz="2400" b="1" dirty="0"/>
              <a:t> a </a:t>
            </a:r>
            <a:r>
              <a:rPr lang="de-DE" sz="2400" b="1" dirty="0" err="1"/>
              <a:t>valuable</a:t>
            </a:r>
            <a:r>
              <a:rPr lang="de-DE" sz="2400" b="1" dirty="0"/>
              <a:t> </a:t>
            </a:r>
            <a:r>
              <a:rPr lang="de-DE" sz="2400" b="1" dirty="0" err="1"/>
              <a:t>partnership</a:t>
            </a:r>
            <a:r>
              <a:rPr lang="de-DE" sz="2400" b="1" dirty="0"/>
              <a:t>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Eniac</a:t>
            </a:r>
            <a:r>
              <a:rPr lang="de-DE" sz="2400" b="1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explore</a:t>
            </a:r>
            <a:r>
              <a:rPr lang="de-DE" sz="2400" dirty="0"/>
              <a:t> and </a:t>
            </a:r>
            <a:r>
              <a:rPr lang="de-DE" sz="2400" dirty="0" err="1"/>
              <a:t>experience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Brazilian</a:t>
            </a:r>
            <a:r>
              <a:rPr lang="de-DE" sz="2400" dirty="0"/>
              <a:t> </a:t>
            </a:r>
            <a:r>
              <a:rPr lang="de-DE" sz="2400" dirty="0" err="1"/>
              <a:t>marketplace</a:t>
            </a:r>
            <a:r>
              <a:rPr lang="de-DE" sz="2400" dirty="0"/>
              <a:t> – but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</a:t>
            </a:r>
            <a:r>
              <a:rPr lang="de-DE" sz="2400" b="1" dirty="0" err="1"/>
              <a:t>prelude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establishing</a:t>
            </a:r>
            <a:r>
              <a:rPr lang="de-DE" sz="2400" dirty="0"/>
              <a:t> </a:t>
            </a:r>
            <a:r>
              <a:rPr lang="de-DE" sz="2400" dirty="0" err="1"/>
              <a:t>its</a:t>
            </a:r>
            <a:r>
              <a:rPr lang="de-DE" sz="2400" dirty="0"/>
              <a:t> own </a:t>
            </a:r>
            <a:r>
              <a:rPr lang="de-DE" sz="2400" dirty="0" err="1"/>
              <a:t>marketplace</a:t>
            </a:r>
            <a:r>
              <a:rPr lang="de-DE" sz="2400" dirty="0"/>
              <a:t>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recommend</a:t>
            </a:r>
            <a:r>
              <a:rPr lang="de-DE" b="1" dirty="0"/>
              <a:t> </a:t>
            </a:r>
            <a:r>
              <a:rPr lang="de-DE" b="1" dirty="0" err="1"/>
              <a:t>however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collection</a:t>
            </a:r>
            <a:r>
              <a:rPr lang="de-DE" b="1" dirty="0"/>
              <a:t> and </a:t>
            </a:r>
            <a:r>
              <a:rPr lang="de-DE" b="1" dirty="0" err="1"/>
              <a:t>analysis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additional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before</a:t>
            </a:r>
            <a:r>
              <a:rPr lang="de-DE" b="1" dirty="0"/>
              <a:t> </a:t>
            </a:r>
            <a:r>
              <a:rPr lang="de-DE" b="1" dirty="0" err="1"/>
              <a:t>proceeding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three</a:t>
            </a:r>
            <a:r>
              <a:rPr lang="de-DE" b="1" dirty="0"/>
              <a:t> </a:t>
            </a:r>
            <a:r>
              <a:rPr lang="de-DE" b="1" dirty="0" err="1"/>
              <a:t>year</a:t>
            </a:r>
            <a:r>
              <a:rPr lang="de-DE" b="1" dirty="0"/>
              <a:t> </a:t>
            </a:r>
            <a:r>
              <a:rPr lang="de-DE" b="1" dirty="0" err="1"/>
              <a:t>contract</a:t>
            </a:r>
            <a:r>
              <a:rPr lang="de-DE" b="1" dirty="0"/>
              <a:t>.</a:t>
            </a:r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r>
              <a:rPr lang="de-DE" sz="2400" dirty="0" err="1"/>
              <a:t>Examples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additional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: </a:t>
            </a:r>
            <a:r>
              <a:rPr lang="de-DE" sz="2400" dirty="0" err="1"/>
              <a:t>marketplace</a:t>
            </a:r>
            <a:r>
              <a:rPr lang="de-DE" sz="2400" dirty="0"/>
              <a:t> </a:t>
            </a:r>
            <a:r>
              <a:rPr lang="de-DE" sz="2400" dirty="0" err="1"/>
              <a:t>competitors</a:t>
            </a:r>
            <a:r>
              <a:rPr lang="de-DE" sz="2400" dirty="0"/>
              <a:t> in Brazil and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specifically</a:t>
            </a:r>
            <a:r>
              <a:rPr lang="de-DE" sz="2400" dirty="0"/>
              <a:t> on </a:t>
            </a:r>
            <a:r>
              <a:rPr lang="de-DE" sz="2400" dirty="0" err="1"/>
              <a:t>tech</a:t>
            </a:r>
            <a:r>
              <a:rPr lang="de-DE" sz="2400" dirty="0"/>
              <a:t> </a:t>
            </a:r>
            <a:r>
              <a:rPr lang="de-DE" sz="2400" dirty="0" err="1"/>
              <a:t>product</a:t>
            </a:r>
            <a:r>
              <a:rPr lang="de-DE" sz="2400" dirty="0"/>
              <a:t> </a:t>
            </a:r>
            <a:r>
              <a:rPr lang="de-DE" sz="2400" dirty="0" err="1"/>
              <a:t>sales</a:t>
            </a:r>
            <a:r>
              <a:rPr lang="de-DE" sz="2400" dirty="0"/>
              <a:t> and </a:t>
            </a:r>
            <a:r>
              <a:rPr lang="de-DE" sz="2400" dirty="0" err="1"/>
              <a:t>consumer</a:t>
            </a:r>
            <a:r>
              <a:rPr lang="de-DE" sz="2400" dirty="0"/>
              <a:t> </a:t>
            </a:r>
            <a:r>
              <a:rPr lang="de-DE" sz="2400" dirty="0" err="1"/>
              <a:t>preferences</a:t>
            </a:r>
            <a:r>
              <a:rPr lang="de-DE" sz="2400" dirty="0"/>
              <a:t> in Brazil.</a:t>
            </a:r>
          </a:p>
          <a:p>
            <a:endParaRPr lang="de-DE" sz="16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AA810F4A-EE1E-4AF0-B14E-667F017C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&amp; Recommendation (Assumption today’s </a:t>
            </a:r>
            <a:r>
              <a:rPr lang="en-US" sz="2400" b="1" dirty="0"/>
              <a:t>d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 is 18/10/2018)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85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Brazil E-commerce market size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A12FC756-B073-4927-B22D-FFA31709F07F}"/>
              </a:ext>
            </a:extLst>
          </p:cNvPr>
          <p:cNvSpPr txBox="1">
            <a:spLocks/>
          </p:cNvSpPr>
          <p:nvPr/>
        </p:nvSpPr>
        <p:spPr>
          <a:xfrm>
            <a:off x="167080" y="6176965"/>
            <a:ext cx="3603171" cy="5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Source: JP Morgan 2019 ; 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541464C2-3111-467A-910B-BEAE8826D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6622601"/>
              </p:ext>
            </p:extLst>
          </p:nvPr>
        </p:nvGraphicFramePr>
        <p:xfrm>
          <a:off x="6329305" y="2173287"/>
          <a:ext cx="4878277" cy="40036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07168">
                  <a:extLst>
                    <a:ext uri="{9D8B030D-6E8A-4147-A177-3AD203B41FA5}">
                      <a16:colId xmlns:a16="http://schemas.microsoft.com/office/drawing/2014/main" xmlns="" val="351982269"/>
                    </a:ext>
                  </a:extLst>
                </a:gridCol>
                <a:gridCol w="1871109">
                  <a:extLst>
                    <a:ext uri="{9D8B030D-6E8A-4147-A177-3AD203B41FA5}">
                      <a16:colId xmlns:a16="http://schemas.microsoft.com/office/drawing/2014/main" xmlns="" val="2338360388"/>
                    </a:ext>
                  </a:extLst>
                </a:gridCol>
              </a:tblGrid>
              <a:tr h="508159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cap="all" spc="60">
                          <a:solidFill>
                            <a:schemeClr val="tx1"/>
                          </a:solidFill>
                          <a:effectLst/>
                        </a:rPr>
                        <a:t>Brazil: At a glance</a:t>
                      </a:r>
                    </a:p>
                  </a:txBody>
                  <a:tcPr marL="115491" marR="120303" marT="115491" marB="11549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5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0303" marR="120303" marT="115491" marB="11549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5205896"/>
                  </a:ext>
                </a:extLst>
              </a:tr>
              <a:tr h="873880">
                <a:tc>
                  <a:txBody>
                    <a:bodyPr/>
                    <a:lstStyle/>
                    <a:p>
                      <a:r>
                        <a:rPr lang="de-DE" sz="2000" cap="none" spc="0">
                          <a:solidFill>
                            <a:schemeClr val="tx1"/>
                          </a:solidFill>
                          <a:effectLst/>
                        </a:rPr>
                        <a:t>E-commerce market value</a:t>
                      </a:r>
                      <a:r>
                        <a:rPr lang="de-DE" sz="2000" cap="none" spc="0" baseline="300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DE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491" marR="120303" marT="96242" marB="115491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cap="none" spc="0">
                          <a:solidFill>
                            <a:schemeClr val="tx1"/>
                          </a:solidFill>
                          <a:effectLst/>
                        </a:rPr>
                        <a:t>$23.8 billion</a:t>
                      </a:r>
                      <a:endParaRPr lang="de-DE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0303" marR="120303" marT="96242" marB="1154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3111494"/>
                  </a:ext>
                </a:extLst>
              </a:tr>
              <a:tr h="873880">
                <a:tc>
                  <a:txBody>
                    <a:bodyPr/>
                    <a:lstStyle/>
                    <a:p>
                      <a:r>
                        <a:rPr lang="de-DE" sz="2000" cap="none" spc="0">
                          <a:solidFill>
                            <a:schemeClr val="tx1"/>
                          </a:solidFill>
                          <a:effectLst/>
                        </a:rPr>
                        <a:t>Mobile commerce market value</a:t>
                      </a:r>
                      <a:r>
                        <a:rPr lang="de-DE" sz="2000" cap="none" spc="0" baseline="300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491" marR="120303" marT="96242" marB="1154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cap="none" spc="0">
                          <a:solidFill>
                            <a:schemeClr val="tx1"/>
                          </a:solidFill>
                          <a:effectLst/>
                        </a:rPr>
                        <a:t>$7.6 billion</a:t>
                      </a:r>
                    </a:p>
                  </a:txBody>
                  <a:tcPr marL="120303" marR="120303" marT="96242" marB="1154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0752443"/>
                  </a:ext>
                </a:extLst>
              </a:tr>
              <a:tr h="1181854">
                <a:tc>
                  <a:txBody>
                    <a:bodyPr/>
                    <a:lstStyle/>
                    <a:p>
                      <a:r>
                        <a:rPr lang="de-DE" sz="2000" cap="none" spc="0">
                          <a:solidFill>
                            <a:schemeClr val="tx1"/>
                          </a:solidFill>
                          <a:effectLst/>
                        </a:rPr>
                        <a:t>Mobile commerce % of e-commerce market size</a:t>
                      </a:r>
                      <a:r>
                        <a:rPr lang="de-DE" sz="2000" cap="none" spc="0" baseline="30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de-DE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491" marR="120303" marT="96242" marB="115491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cap="none" spc="0">
                          <a:solidFill>
                            <a:schemeClr val="tx1"/>
                          </a:solidFill>
                          <a:effectLst/>
                        </a:rPr>
                        <a:t>32%</a:t>
                      </a:r>
                    </a:p>
                  </a:txBody>
                  <a:tcPr marL="120303" marR="120303" marT="96242" marB="1154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4843149"/>
                  </a:ext>
                </a:extLst>
              </a:tr>
              <a:tr h="565905">
                <a:tc>
                  <a:txBody>
                    <a:bodyPr/>
                    <a:lstStyle/>
                    <a:p>
                      <a:r>
                        <a:rPr lang="de-DE" sz="2000" cap="none" spc="0">
                          <a:solidFill>
                            <a:schemeClr val="tx1"/>
                          </a:solidFill>
                          <a:effectLst/>
                        </a:rPr>
                        <a:t>Internet penetration</a:t>
                      </a:r>
                      <a:r>
                        <a:rPr lang="de-DE" sz="2000" cap="none" spc="0" baseline="300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491" marR="120303" marT="96242" marB="1154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cap="none" spc="0" dirty="0">
                          <a:solidFill>
                            <a:schemeClr val="tx1"/>
                          </a:solidFill>
                          <a:effectLst/>
                        </a:rPr>
                        <a:t>70.7%</a:t>
                      </a:r>
                    </a:p>
                  </a:txBody>
                  <a:tcPr marL="120303" marR="120303" marT="96242" marB="1154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086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059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Magist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– </a:t>
            </a: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Eniac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relevant product categories – Revenues FY2017 + 01 to ~08 FY2018 – Currency: Brazilian Real (BRL)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xmlns="" id="{A9ACC73B-AC52-4DC3-8E36-88197ABAA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4043475"/>
              </p:ext>
            </p:extLst>
          </p:nvPr>
        </p:nvGraphicFramePr>
        <p:xfrm>
          <a:off x="5775650" y="2659224"/>
          <a:ext cx="5243803" cy="368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2077">
                  <a:extLst>
                    <a:ext uri="{9D8B030D-6E8A-4147-A177-3AD203B41FA5}">
                      <a16:colId xmlns:a16="http://schemas.microsoft.com/office/drawing/2014/main" xmlns="" val="1492350781"/>
                    </a:ext>
                  </a:extLst>
                </a:gridCol>
                <a:gridCol w="1111726">
                  <a:extLst>
                    <a:ext uri="{9D8B030D-6E8A-4147-A177-3AD203B41FA5}">
                      <a16:colId xmlns:a16="http://schemas.microsoft.com/office/drawing/2014/main" xmlns="" val="40120421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2017 – Revenue in BRL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97847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39284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computers_accessories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400491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6561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Telephony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142331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63111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Electronics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55971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79642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 dirty="0">
                          <a:effectLst/>
                        </a:rPr>
                        <a:t>All </a:t>
                      </a:r>
                      <a:r>
                        <a:rPr lang="de-DE" sz="1800" b="1" i="0" u="none" strike="noStrike" dirty="0" err="1">
                          <a:effectLst/>
                        </a:rPr>
                        <a:t>Categories</a:t>
                      </a:r>
                      <a:r>
                        <a:rPr lang="de-DE" sz="1800" b="1" i="0" u="none" strike="noStrike" dirty="0">
                          <a:effectLst/>
                        </a:rPr>
                        <a:t> Total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b="1" u="none" strike="noStrike" dirty="0">
                          <a:effectLst/>
                        </a:rPr>
                        <a:t>6108492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747517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29184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2018 – Revenue in BRL </a:t>
                      </a:r>
                      <a:r>
                        <a:rPr lang="de-DE" sz="1050" b="1" u="none" strike="noStrike" dirty="0">
                          <a:effectLst/>
                        </a:rPr>
                        <a:t>(01/01/2018 </a:t>
                      </a:r>
                      <a:r>
                        <a:rPr lang="de-DE" sz="1050" b="1" u="none" strike="noStrike" dirty="0" err="1">
                          <a:effectLst/>
                        </a:rPr>
                        <a:t>to</a:t>
                      </a:r>
                      <a:r>
                        <a:rPr lang="de-DE" sz="1050" b="1" u="none" strike="noStrike" dirty="0">
                          <a:effectLst/>
                        </a:rPr>
                        <a:t> 17/10/2018)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1025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9951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computers_accessories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502432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7410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telephony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179752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357159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electronics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101000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1010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 dirty="0">
                          <a:effectLst/>
                        </a:rPr>
                        <a:t>All </a:t>
                      </a:r>
                      <a:r>
                        <a:rPr lang="de-DE" sz="1800" b="1" i="0" u="none" strike="noStrike" dirty="0" err="1">
                          <a:effectLst/>
                        </a:rPr>
                        <a:t>Categories</a:t>
                      </a:r>
                      <a:r>
                        <a:rPr lang="de-DE" sz="1800" b="1" i="0" u="none" strike="noStrike" dirty="0">
                          <a:effectLst/>
                        </a:rPr>
                        <a:t> Total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 dirty="0">
                          <a:effectLst/>
                        </a:rPr>
                        <a:t>7341182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6554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823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Eniac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relevant product categories – Sales Volume FY2017 + 01 to ~08 FY2018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xmlns="" id="{9C9BE627-C1A7-4FB6-BEB2-384D4EBA9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4543029"/>
              </p:ext>
            </p:extLst>
          </p:nvPr>
        </p:nvGraphicFramePr>
        <p:xfrm>
          <a:off x="6173750" y="1876430"/>
          <a:ext cx="5386072" cy="2345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2873">
                  <a:extLst>
                    <a:ext uri="{9D8B030D-6E8A-4147-A177-3AD203B41FA5}">
                      <a16:colId xmlns:a16="http://schemas.microsoft.com/office/drawing/2014/main" xmlns="" val="2985679828"/>
                    </a:ext>
                  </a:extLst>
                </a:gridCol>
                <a:gridCol w="2493199">
                  <a:extLst>
                    <a:ext uri="{9D8B030D-6E8A-4147-A177-3AD203B41FA5}">
                      <a16:colId xmlns:a16="http://schemas.microsoft.com/office/drawing/2014/main" xmlns="" val="4002989002"/>
                    </a:ext>
                  </a:extLst>
                </a:gridCol>
              </a:tblGrid>
              <a:tr h="34688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2017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>
                          <a:effectLst/>
                        </a:rPr>
                        <a:t> </a:t>
                      </a:r>
                      <a:endParaRPr lang="de-D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61731947"/>
                  </a:ext>
                </a:extLst>
              </a:tr>
              <a:tr h="33036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Category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1" u="none" strike="noStrike" dirty="0" err="1">
                          <a:effectLst/>
                        </a:rPr>
                        <a:t>Nr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of</a:t>
                      </a:r>
                      <a:r>
                        <a:rPr lang="de-DE" sz="2000" b="1" u="none" strike="noStrike" dirty="0">
                          <a:effectLst/>
                        </a:rPr>
                        <a:t> Orders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8440819"/>
                  </a:ext>
                </a:extLst>
              </a:tr>
              <a:tr h="330368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computers_accessories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3077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00402437"/>
                  </a:ext>
                </a:extLst>
              </a:tr>
              <a:tr h="330368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telephony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2188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30723420"/>
                  </a:ext>
                </a:extLst>
              </a:tr>
              <a:tr h="330368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electronics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 dirty="0">
                          <a:effectLst/>
                        </a:rPr>
                        <a:t>901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82490972"/>
                  </a:ext>
                </a:extLst>
              </a:tr>
              <a:tr h="677254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1" u="none" strike="noStrike" dirty="0">
                          <a:effectLst/>
                        </a:rPr>
                        <a:t>Total all </a:t>
                      </a:r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Categories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b="1" u="none" strike="noStrike" dirty="0">
                          <a:effectLst/>
                        </a:rPr>
                        <a:t>50617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7277522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xmlns="" id="{EC595427-FAD0-4D67-9C30-801AD36FA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0849394"/>
              </p:ext>
            </p:extLst>
          </p:nvPr>
        </p:nvGraphicFramePr>
        <p:xfrm>
          <a:off x="6173750" y="4401428"/>
          <a:ext cx="5386071" cy="2175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6383">
                  <a:extLst>
                    <a:ext uri="{9D8B030D-6E8A-4147-A177-3AD203B41FA5}">
                      <a16:colId xmlns:a16="http://schemas.microsoft.com/office/drawing/2014/main" xmlns="" val="3085972276"/>
                    </a:ext>
                  </a:extLst>
                </a:gridCol>
                <a:gridCol w="2449688">
                  <a:extLst>
                    <a:ext uri="{9D8B030D-6E8A-4147-A177-3AD203B41FA5}">
                      <a16:colId xmlns:a16="http://schemas.microsoft.com/office/drawing/2014/main" xmlns="" val="3109711185"/>
                    </a:ext>
                  </a:extLst>
                </a:gridCol>
              </a:tblGrid>
              <a:tr h="30929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2018</a:t>
                      </a:r>
                      <a:r>
                        <a:rPr lang="de-DE" sz="1000" b="1" u="none" strike="noStrike" dirty="0">
                          <a:effectLst/>
                        </a:rPr>
                        <a:t> (01/01/2018 </a:t>
                      </a:r>
                      <a:r>
                        <a:rPr lang="de-DE" sz="1000" b="1" u="none" strike="noStrike" dirty="0" err="1">
                          <a:effectLst/>
                        </a:rPr>
                        <a:t>to</a:t>
                      </a:r>
                      <a:r>
                        <a:rPr lang="de-DE" sz="1000" b="1" u="none" strike="noStrike" dirty="0">
                          <a:effectLst/>
                        </a:rPr>
                        <a:t> 17/10/2018)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>
                          <a:effectLst/>
                        </a:rPr>
                        <a:t> </a:t>
                      </a:r>
                      <a:endParaRPr lang="de-D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9811027"/>
                  </a:ext>
                </a:extLst>
              </a:tr>
              <a:tr h="29457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Category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1" u="none" strike="noStrike" dirty="0" err="1">
                          <a:effectLst/>
                        </a:rPr>
                        <a:t>Nr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of</a:t>
                      </a:r>
                      <a:r>
                        <a:rPr lang="de-DE" sz="2000" b="1" u="none" strike="noStrike" dirty="0">
                          <a:effectLst/>
                        </a:rPr>
                        <a:t> Orders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32158585"/>
                  </a:ext>
                </a:extLst>
              </a:tr>
              <a:tr h="29457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computers_accessories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4683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87622401"/>
                  </a:ext>
                </a:extLst>
              </a:tr>
              <a:tr h="29457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telephony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2330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4001107"/>
                  </a:ext>
                </a:extLst>
              </a:tr>
              <a:tr h="29457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electronics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 dirty="0">
                          <a:effectLst/>
                        </a:rPr>
                        <a:t>1853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03812467"/>
                  </a:ext>
                </a:extLst>
              </a:tr>
              <a:tr h="603868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1" u="none" strike="noStrike" dirty="0">
                          <a:effectLst/>
                        </a:rPr>
                        <a:t>Total all </a:t>
                      </a:r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Categories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b="1" u="none" strike="noStrike" dirty="0">
                          <a:effectLst/>
                        </a:rPr>
                        <a:t>61136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7182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938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Eniac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relevant product categories – Average Price of Items sold per Product Category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8" name="Inhaltsplatzhalter 12">
            <a:extLst>
              <a:ext uri="{FF2B5EF4-FFF2-40B4-BE49-F238E27FC236}">
                <a16:creationId xmlns:a16="http://schemas.microsoft.com/office/drawing/2014/main" xmlns="" id="{1C80AEF2-708A-40F9-86BD-BB555B98E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67896344"/>
              </p:ext>
            </p:extLst>
          </p:nvPr>
        </p:nvGraphicFramePr>
        <p:xfrm>
          <a:off x="6252492" y="3998815"/>
          <a:ext cx="4979950" cy="318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2762">
                  <a:extLst>
                    <a:ext uri="{9D8B030D-6E8A-4147-A177-3AD203B41FA5}">
                      <a16:colId xmlns:a16="http://schemas.microsoft.com/office/drawing/2014/main" xmlns="" val="1497084231"/>
                    </a:ext>
                  </a:extLst>
                </a:gridCol>
                <a:gridCol w="2067188">
                  <a:extLst>
                    <a:ext uri="{9D8B030D-6E8A-4147-A177-3AD203B41FA5}">
                      <a16:colId xmlns:a16="http://schemas.microsoft.com/office/drawing/2014/main" xmlns="" val="3905665009"/>
                    </a:ext>
                  </a:extLst>
                </a:gridCol>
              </a:tblGrid>
              <a:tr h="318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All </a:t>
                      </a:r>
                      <a:r>
                        <a:rPr lang="de-DE" sz="1800" b="1" u="none" strike="noStrike" dirty="0" err="1">
                          <a:effectLst/>
                        </a:rPr>
                        <a:t>Product</a:t>
                      </a:r>
                      <a:r>
                        <a:rPr lang="de-DE" sz="1800" b="1" u="none" strike="noStrike" dirty="0">
                          <a:effectLst/>
                        </a:rPr>
                        <a:t> </a:t>
                      </a:r>
                      <a:r>
                        <a:rPr lang="de-DE" sz="1800" b="1" u="none" strike="noStrike" dirty="0" err="1">
                          <a:effectLst/>
                        </a:rPr>
                        <a:t>Categories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206970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xmlns="" id="{47607C14-70E7-41B8-A982-39C1F197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5751340"/>
              </p:ext>
            </p:extLst>
          </p:nvPr>
        </p:nvGraphicFramePr>
        <p:xfrm>
          <a:off x="6259230" y="2240299"/>
          <a:ext cx="4966475" cy="1676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3478">
                  <a:extLst>
                    <a:ext uri="{9D8B030D-6E8A-4147-A177-3AD203B41FA5}">
                      <a16:colId xmlns:a16="http://schemas.microsoft.com/office/drawing/2014/main" xmlns="" val="3218749651"/>
                    </a:ext>
                  </a:extLst>
                </a:gridCol>
                <a:gridCol w="2062997">
                  <a:extLst>
                    <a:ext uri="{9D8B030D-6E8A-4147-A177-3AD203B41FA5}">
                      <a16:colId xmlns:a16="http://schemas.microsoft.com/office/drawing/2014/main" xmlns="" val="2671791748"/>
                    </a:ext>
                  </a:extLst>
                </a:gridCol>
              </a:tblGrid>
              <a:tr h="27069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2017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62299830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 err="1">
                          <a:effectLst/>
                        </a:rPr>
                        <a:t>Product</a:t>
                      </a:r>
                      <a:r>
                        <a:rPr lang="de-DE" sz="1800" b="1" u="none" strike="noStrike" dirty="0">
                          <a:effectLst/>
                        </a:rPr>
                        <a:t> </a:t>
                      </a:r>
                      <a:r>
                        <a:rPr lang="de-DE" sz="1800" b="1" u="none" strike="noStrike" dirty="0" err="1">
                          <a:effectLst/>
                        </a:rPr>
                        <a:t>Category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u="none" strike="noStrike" dirty="0">
                          <a:effectLst/>
                        </a:rPr>
                        <a:t>Average Price in BRL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56693181"/>
                  </a:ext>
                </a:extLst>
              </a:tr>
              <a:tr h="54139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>
                          <a:effectLst/>
                        </a:rPr>
                        <a:t>computers_accessories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u="none" strike="noStrike">
                          <a:effectLst/>
                        </a:rPr>
                        <a:t>130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432625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>
                          <a:effectLst/>
                        </a:rPr>
                        <a:t>telephony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u="none" strike="noStrike">
                          <a:effectLst/>
                        </a:rPr>
                        <a:t>65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84024515"/>
                  </a:ext>
                </a:extLst>
              </a:tr>
              <a:tr h="270698"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>
                          <a:effectLst/>
                        </a:rPr>
                        <a:t>electronics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u="none" strike="noStrike" dirty="0">
                          <a:effectLst/>
                        </a:rPr>
                        <a:t>62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40704821"/>
                  </a:ext>
                </a:extLst>
              </a:tr>
            </a:tbl>
          </a:graphicData>
        </a:graphic>
      </p:graphicFrame>
      <p:graphicFrame>
        <p:nvGraphicFramePr>
          <p:cNvPr id="14" name="Inhaltsplatzhalter 12">
            <a:extLst>
              <a:ext uri="{FF2B5EF4-FFF2-40B4-BE49-F238E27FC236}">
                <a16:creationId xmlns:a16="http://schemas.microsoft.com/office/drawing/2014/main" xmlns="" id="{0E9DC630-57E1-48BF-80FC-BB8C2E3EA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94450968"/>
              </p:ext>
            </p:extLst>
          </p:nvPr>
        </p:nvGraphicFramePr>
        <p:xfrm>
          <a:off x="6259230" y="6279452"/>
          <a:ext cx="4979950" cy="318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2762">
                  <a:extLst>
                    <a:ext uri="{9D8B030D-6E8A-4147-A177-3AD203B41FA5}">
                      <a16:colId xmlns:a16="http://schemas.microsoft.com/office/drawing/2014/main" xmlns="" val="1497084231"/>
                    </a:ext>
                  </a:extLst>
                </a:gridCol>
                <a:gridCol w="2067188">
                  <a:extLst>
                    <a:ext uri="{9D8B030D-6E8A-4147-A177-3AD203B41FA5}">
                      <a16:colId xmlns:a16="http://schemas.microsoft.com/office/drawing/2014/main" xmlns="" val="3905665009"/>
                    </a:ext>
                  </a:extLst>
                </a:gridCol>
              </a:tblGrid>
              <a:tr h="318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All </a:t>
                      </a:r>
                      <a:r>
                        <a:rPr lang="de-DE" sz="1800" b="1" u="none" strike="noStrike" dirty="0" err="1">
                          <a:effectLst/>
                        </a:rPr>
                        <a:t>Product</a:t>
                      </a:r>
                      <a:r>
                        <a:rPr lang="de-DE" sz="1800" b="1" u="none" strike="noStrike" dirty="0">
                          <a:effectLst/>
                        </a:rPr>
                        <a:t> </a:t>
                      </a:r>
                      <a:r>
                        <a:rPr lang="de-DE" sz="1800" b="1" u="none" strike="noStrike" dirty="0" err="1">
                          <a:effectLst/>
                        </a:rPr>
                        <a:t>Categories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2069702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819AA956-BB0F-468B-8D3B-0BB2AD666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5428695"/>
              </p:ext>
            </p:extLst>
          </p:nvPr>
        </p:nvGraphicFramePr>
        <p:xfrm>
          <a:off x="6260841" y="4691062"/>
          <a:ext cx="4978339" cy="1506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0939">
                  <a:extLst>
                    <a:ext uri="{9D8B030D-6E8A-4147-A177-3AD203B41FA5}">
                      <a16:colId xmlns:a16="http://schemas.microsoft.com/office/drawing/2014/main" xmlns="" val="17073413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497363622"/>
                    </a:ext>
                  </a:extLst>
                </a:gridCol>
              </a:tblGrid>
              <a:tr h="30133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2018 </a:t>
                      </a:r>
                      <a:r>
                        <a:rPr lang="de-DE" sz="1050" b="1" u="none" strike="noStrike" dirty="0">
                          <a:effectLst/>
                        </a:rPr>
                        <a:t>(01/01/2018 </a:t>
                      </a:r>
                      <a:r>
                        <a:rPr lang="de-DE" sz="1050" b="1" u="none" strike="noStrike" dirty="0" err="1">
                          <a:effectLst/>
                        </a:rPr>
                        <a:t>to</a:t>
                      </a:r>
                      <a:r>
                        <a:rPr lang="de-DE" sz="1050" b="1" u="none" strike="noStrike" dirty="0">
                          <a:effectLst/>
                        </a:rPr>
                        <a:t> 17/10/2018)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 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99073435"/>
                  </a:ext>
                </a:extLst>
              </a:tr>
              <a:tr h="30133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 err="1">
                          <a:effectLst/>
                        </a:rPr>
                        <a:t>Product</a:t>
                      </a:r>
                      <a:r>
                        <a:rPr lang="de-DE" sz="1800" b="1" u="none" strike="noStrike" dirty="0">
                          <a:effectLst/>
                        </a:rPr>
                        <a:t> </a:t>
                      </a:r>
                      <a:r>
                        <a:rPr lang="de-DE" sz="1800" b="1" u="none" strike="noStrike" dirty="0" err="1">
                          <a:effectLst/>
                        </a:rPr>
                        <a:t>Category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u="none" strike="noStrike" dirty="0">
                          <a:effectLst/>
                        </a:rPr>
                        <a:t>Average Price in BRL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0733790"/>
                  </a:ext>
                </a:extLst>
              </a:tr>
              <a:tr h="30133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 err="1">
                          <a:effectLst/>
                        </a:rPr>
                        <a:t>computers_accessories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u="none" strike="noStrike">
                          <a:effectLst/>
                        </a:rPr>
                        <a:t>107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68433531"/>
                  </a:ext>
                </a:extLst>
              </a:tr>
              <a:tr h="30133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>
                          <a:effectLst/>
                        </a:rPr>
                        <a:t>telephony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u="none" strike="noStrike">
                          <a:effectLst/>
                        </a:rPr>
                        <a:t>77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5960246"/>
                  </a:ext>
                </a:extLst>
              </a:tr>
              <a:tr h="30133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electronics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u="none" strike="noStrike" dirty="0">
                          <a:effectLst/>
                        </a:rPr>
                        <a:t>55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3738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9065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Eniac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relevant product categories – Number of Sellers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xmlns="" id="{CF654BD7-1CC4-4247-BD0D-FD1EF9A0B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1155395"/>
              </p:ext>
            </p:extLst>
          </p:nvPr>
        </p:nvGraphicFramePr>
        <p:xfrm>
          <a:off x="6260547" y="1931517"/>
          <a:ext cx="5346735" cy="2179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4041">
                  <a:extLst>
                    <a:ext uri="{9D8B030D-6E8A-4147-A177-3AD203B41FA5}">
                      <a16:colId xmlns:a16="http://schemas.microsoft.com/office/drawing/2014/main" xmlns="" val="2915671199"/>
                    </a:ext>
                  </a:extLst>
                </a:gridCol>
                <a:gridCol w="2192694">
                  <a:extLst>
                    <a:ext uri="{9D8B030D-6E8A-4147-A177-3AD203B41FA5}">
                      <a16:colId xmlns:a16="http://schemas.microsoft.com/office/drawing/2014/main" xmlns="" val="336363654"/>
                    </a:ext>
                  </a:extLst>
                </a:gridCol>
              </a:tblGrid>
              <a:tr h="31109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2017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7659572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Category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1" u="none" strike="noStrike" dirty="0" err="1">
                          <a:effectLst/>
                        </a:rPr>
                        <a:t>Nr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of</a:t>
                      </a:r>
                      <a:r>
                        <a:rPr lang="de-DE" sz="2000" b="1" u="none" strike="noStrike" dirty="0">
                          <a:effectLst/>
                        </a:rPr>
                        <a:t> Sellers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40099428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computers_accessories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 dirty="0">
                          <a:effectLst/>
                        </a:rPr>
                        <a:t>176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52075709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telephony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77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8790424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electronics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60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50882962"/>
                  </a:ext>
                </a:extLst>
              </a:tr>
              <a:tr h="607382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1" u="none" strike="noStrike" dirty="0">
                          <a:effectLst/>
                        </a:rPr>
                        <a:t>Total all </a:t>
                      </a:r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Categories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b="1" u="none" strike="noStrike" dirty="0">
                          <a:effectLst/>
                        </a:rPr>
                        <a:t>1766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5103370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9DA5B473-04B6-49F1-86B6-26920427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3002525"/>
              </p:ext>
            </p:extLst>
          </p:nvPr>
        </p:nvGraphicFramePr>
        <p:xfrm>
          <a:off x="6260547" y="4351353"/>
          <a:ext cx="5346735" cy="2090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025">
                  <a:extLst>
                    <a:ext uri="{9D8B030D-6E8A-4147-A177-3AD203B41FA5}">
                      <a16:colId xmlns:a16="http://schemas.microsoft.com/office/drawing/2014/main" xmlns="" val="796918379"/>
                    </a:ext>
                  </a:extLst>
                </a:gridCol>
                <a:gridCol w="2136710">
                  <a:extLst>
                    <a:ext uri="{9D8B030D-6E8A-4147-A177-3AD203B41FA5}">
                      <a16:colId xmlns:a16="http://schemas.microsoft.com/office/drawing/2014/main" xmlns="" val="3701975843"/>
                    </a:ext>
                  </a:extLst>
                </a:gridCol>
              </a:tblGrid>
              <a:tr h="25294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2018</a:t>
                      </a:r>
                      <a:r>
                        <a:rPr lang="de-DE" sz="1000" b="1" u="none" strike="noStrike" dirty="0">
                          <a:effectLst/>
                        </a:rPr>
                        <a:t> (01/01/2018 </a:t>
                      </a:r>
                      <a:r>
                        <a:rPr lang="de-DE" sz="1000" b="1" u="none" strike="noStrike" dirty="0" err="1">
                          <a:effectLst/>
                        </a:rPr>
                        <a:t>to</a:t>
                      </a:r>
                      <a:r>
                        <a:rPr lang="de-DE" sz="1000" b="1" u="none" strike="noStrike" dirty="0">
                          <a:effectLst/>
                        </a:rPr>
                        <a:t> 17/10/2018)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 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4747011"/>
                  </a:ext>
                </a:extLst>
              </a:tr>
              <a:tr h="25294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Category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1" u="none" strike="noStrike" dirty="0" err="1">
                          <a:effectLst/>
                        </a:rPr>
                        <a:t>Nr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of</a:t>
                      </a:r>
                      <a:r>
                        <a:rPr lang="de-DE" sz="2000" b="1" u="none" strike="noStrike" dirty="0">
                          <a:effectLst/>
                        </a:rPr>
                        <a:t> Sellers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72395273"/>
                  </a:ext>
                </a:extLst>
              </a:tr>
              <a:tr h="3345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 err="1">
                          <a:effectLst/>
                        </a:rPr>
                        <a:t>computers_accessories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 dirty="0">
                          <a:effectLst/>
                        </a:rPr>
                        <a:t>206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37683260"/>
                  </a:ext>
                </a:extLst>
              </a:tr>
              <a:tr h="2529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>
                          <a:effectLst/>
                        </a:rPr>
                        <a:t>telephony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120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11845980"/>
                  </a:ext>
                </a:extLst>
              </a:tr>
              <a:tr h="87329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electronics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u="none" strike="noStrike">
                          <a:effectLst/>
                        </a:rPr>
                        <a:t>109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97761370"/>
                  </a:ext>
                </a:extLst>
              </a:tr>
              <a:tr h="498231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1" u="none" strike="noStrike" dirty="0">
                          <a:effectLst/>
                        </a:rPr>
                        <a:t>Total all </a:t>
                      </a:r>
                      <a:r>
                        <a:rPr lang="de-DE" sz="2000" b="1" u="none" strike="noStrike" dirty="0" err="1">
                          <a:effectLst/>
                        </a:rPr>
                        <a:t>Product</a:t>
                      </a:r>
                      <a:r>
                        <a:rPr lang="de-DE" sz="2000" b="1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dirty="0" err="1">
                          <a:effectLst/>
                        </a:rPr>
                        <a:t>Categories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2000" b="1" u="none" strike="noStrike" dirty="0">
                          <a:effectLst/>
                        </a:rPr>
                        <a:t>2354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0280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278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Eniac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relevant product categories – Average Sales Revenue per Seller 2017 &amp; ~2018 (in BRL and EUR)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07979321-80AB-4E41-8A81-B0FC0812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8790174"/>
              </p:ext>
            </p:extLst>
          </p:nvPr>
        </p:nvGraphicFramePr>
        <p:xfrm>
          <a:off x="6096000" y="2256014"/>
          <a:ext cx="5283200" cy="1838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543">
                  <a:extLst>
                    <a:ext uri="{9D8B030D-6E8A-4147-A177-3AD203B41FA5}">
                      <a16:colId xmlns:a16="http://schemas.microsoft.com/office/drawing/2014/main" xmlns="" val="80513141"/>
                    </a:ext>
                  </a:extLst>
                </a:gridCol>
                <a:gridCol w="1789316">
                  <a:extLst>
                    <a:ext uri="{9D8B030D-6E8A-4147-A177-3AD203B41FA5}">
                      <a16:colId xmlns:a16="http://schemas.microsoft.com/office/drawing/2014/main" xmlns="" val="2276929517"/>
                    </a:ext>
                  </a:extLst>
                </a:gridCol>
                <a:gridCol w="1164341">
                  <a:extLst>
                    <a:ext uri="{9D8B030D-6E8A-4147-A177-3AD203B41FA5}">
                      <a16:colId xmlns:a16="http://schemas.microsoft.com/office/drawing/2014/main" xmlns="" val="421806746"/>
                    </a:ext>
                  </a:extLst>
                </a:gridCol>
              </a:tblGrid>
              <a:tr h="27195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 dirty="0">
                          <a:effectLst/>
                        </a:rPr>
                        <a:t>2017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>
                          <a:effectLst/>
                        </a:rPr>
                        <a:t> 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77922087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 dirty="0" err="1">
                          <a:effectLst/>
                        </a:rPr>
                        <a:t>Product</a:t>
                      </a:r>
                      <a:r>
                        <a:rPr lang="de-DE" sz="1600" b="1" u="none" strike="noStrike" dirty="0">
                          <a:effectLst/>
                        </a:rPr>
                        <a:t> </a:t>
                      </a:r>
                      <a:r>
                        <a:rPr lang="de-DE" sz="1600" b="1" u="none" strike="noStrike" dirty="0" err="1">
                          <a:effectLst/>
                        </a:rPr>
                        <a:t>Category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BRL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EUR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12916951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computers_accessories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2275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</a:rPr>
                        <a:t>341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48189142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telephony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1848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</a:rPr>
                        <a:t>277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480139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electronics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933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140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90952149"/>
                  </a:ext>
                </a:extLst>
              </a:tr>
              <a:tr h="53096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Total all Product Categories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345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519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5806549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B2C2445B-3150-4ABD-92FB-13E76E27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9512268"/>
              </p:ext>
            </p:extLst>
          </p:nvPr>
        </p:nvGraphicFramePr>
        <p:xfrm>
          <a:off x="6095999" y="4274344"/>
          <a:ext cx="5283199" cy="1820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874">
                  <a:extLst>
                    <a:ext uri="{9D8B030D-6E8A-4147-A177-3AD203B41FA5}">
                      <a16:colId xmlns:a16="http://schemas.microsoft.com/office/drawing/2014/main" xmlns="" val="287169152"/>
                    </a:ext>
                  </a:extLst>
                </a:gridCol>
                <a:gridCol w="1938001">
                  <a:extLst>
                    <a:ext uri="{9D8B030D-6E8A-4147-A177-3AD203B41FA5}">
                      <a16:colId xmlns:a16="http://schemas.microsoft.com/office/drawing/2014/main" xmlns="" val="2517310157"/>
                    </a:ext>
                  </a:extLst>
                </a:gridCol>
                <a:gridCol w="1006324">
                  <a:extLst>
                    <a:ext uri="{9D8B030D-6E8A-4147-A177-3AD203B41FA5}">
                      <a16:colId xmlns:a16="http://schemas.microsoft.com/office/drawing/2014/main" xmlns="" val="949159569"/>
                    </a:ext>
                  </a:extLst>
                </a:gridCol>
              </a:tblGrid>
              <a:tr h="6167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u="none" strike="noStrike" dirty="0">
                          <a:effectLst/>
                        </a:rPr>
                        <a:t>2018</a:t>
                      </a:r>
                      <a:r>
                        <a:rPr lang="de-DE" sz="1050" b="1" u="none" strike="noStrike" dirty="0">
                          <a:effectLst/>
                        </a:rPr>
                        <a:t>  (01/01/2018 </a:t>
                      </a:r>
                      <a:r>
                        <a:rPr lang="de-DE" sz="1050" b="1" u="none" strike="noStrike" dirty="0" err="1">
                          <a:effectLst/>
                        </a:rPr>
                        <a:t>to</a:t>
                      </a:r>
                      <a:r>
                        <a:rPr lang="de-DE" sz="1050" b="1" u="none" strike="noStrike" dirty="0">
                          <a:effectLst/>
                        </a:rPr>
                        <a:t> 17/10/2018)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 dirty="0">
                          <a:effectLst/>
                        </a:rPr>
                        <a:t> 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12206635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 dirty="0" err="1">
                          <a:effectLst/>
                        </a:rPr>
                        <a:t>Product</a:t>
                      </a:r>
                      <a:r>
                        <a:rPr lang="de-DE" sz="1600" b="1" u="none" strike="noStrike" dirty="0">
                          <a:effectLst/>
                        </a:rPr>
                        <a:t> </a:t>
                      </a:r>
                      <a:r>
                        <a:rPr lang="de-DE" sz="1600" b="1" u="none" strike="noStrike" dirty="0" err="1">
                          <a:effectLst/>
                        </a:rPr>
                        <a:t>Category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BRL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EUR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09619410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computers_accessories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2439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366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22029837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telephony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1498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225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71622327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electronics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927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139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86678131"/>
                  </a:ext>
                </a:extLst>
              </a:tr>
              <a:tr h="53096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Total all Product Categories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3119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468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4274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656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Magist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Average Delivery Time of Orders &amp; on time vs. late delivery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03010C0F-BB13-42DD-9F4E-7B77769B1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6087166"/>
              </p:ext>
            </p:extLst>
          </p:nvPr>
        </p:nvGraphicFramePr>
        <p:xfrm>
          <a:off x="6178805" y="2517927"/>
          <a:ext cx="4793995" cy="1127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867">
                  <a:extLst>
                    <a:ext uri="{9D8B030D-6E8A-4147-A177-3AD203B41FA5}">
                      <a16:colId xmlns:a16="http://schemas.microsoft.com/office/drawing/2014/main" xmlns="" val="3155716971"/>
                    </a:ext>
                  </a:extLst>
                </a:gridCol>
                <a:gridCol w="2219128">
                  <a:extLst>
                    <a:ext uri="{9D8B030D-6E8A-4147-A177-3AD203B41FA5}">
                      <a16:colId xmlns:a16="http://schemas.microsoft.com/office/drawing/2014/main" xmlns="" val="3569759023"/>
                    </a:ext>
                  </a:extLst>
                </a:gridCol>
              </a:tblGrid>
              <a:tr h="3757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1" u="none" strike="noStrike" dirty="0">
                          <a:effectLst/>
                        </a:rPr>
                        <a:t>Year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1" u="none" strike="noStrike" dirty="0">
                          <a:effectLst/>
                        </a:rPr>
                        <a:t>Days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50239196"/>
                  </a:ext>
                </a:extLst>
              </a:tr>
              <a:tr h="3757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2017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u="none" strike="noStrike" dirty="0">
                          <a:effectLst/>
                        </a:rPr>
                        <a:t>13.03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92182077"/>
                  </a:ext>
                </a:extLst>
              </a:tr>
              <a:tr h="3757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2018*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12.14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63185166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xmlns="" id="{D70BA685-8958-42DE-8BFC-E3434C243A79}"/>
              </a:ext>
            </a:extLst>
          </p:cNvPr>
          <p:cNvSpPr txBox="1">
            <a:spLocks/>
          </p:cNvSpPr>
          <p:nvPr/>
        </p:nvSpPr>
        <p:spPr>
          <a:xfrm>
            <a:off x="6785001" y="2095743"/>
            <a:ext cx="3731009" cy="555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Magist</a:t>
            </a:r>
            <a:r>
              <a:rPr lang="en-US" sz="1600" b="1" dirty="0"/>
              <a:t> – Average Delivery Time of Orders:</a:t>
            </a:r>
            <a:endParaRPr lang="en-US" sz="1600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54EA446F-117D-4995-9001-D2FCC8D6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8751496"/>
              </p:ext>
            </p:extLst>
          </p:nvPr>
        </p:nvGraphicFramePr>
        <p:xfrm>
          <a:off x="6575355" y="3934009"/>
          <a:ext cx="3860934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6800">
                  <a:extLst>
                    <a:ext uri="{9D8B030D-6E8A-4147-A177-3AD203B41FA5}">
                      <a16:colId xmlns:a16="http://schemas.microsoft.com/office/drawing/2014/main" xmlns="" val="2505211610"/>
                    </a:ext>
                  </a:extLst>
                </a:gridCol>
                <a:gridCol w="1824134">
                  <a:extLst>
                    <a:ext uri="{9D8B030D-6E8A-4147-A177-3AD203B41FA5}">
                      <a16:colId xmlns:a16="http://schemas.microsoft.com/office/drawing/2014/main" xmlns="" val="2567988191"/>
                    </a:ext>
                  </a:extLst>
                </a:gridCol>
              </a:tblGrid>
              <a:tr h="23321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2017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7109411"/>
                  </a:ext>
                </a:extLst>
              </a:tr>
              <a:tr h="23321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err="1">
                          <a:effectLst/>
                        </a:rPr>
                        <a:t>Nr</a:t>
                      </a:r>
                      <a:r>
                        <a:rPr lang="de-DE" sz="1600" b="1" u="none" strike="noStrike" dirty="0">
                          <a:effectLst/>
                        </a:rPr>
                        <a:t> </a:t>
                      </a:r>
                      <a:r>
                        <a:rPr lang="de-DE" sz="1600" b="1" u="none" strike="noStrike" dirty="0" err="1">
                          <a:effectLst/>
                        </a:rPr>
                        <a:t>of</a:t>
                      </a:r>
                      <a:r>
                        <a:rPr lang="de-DE" sz="1600" b="1" u="none" strike="noStrike" dirty="0">
                          <a:effectLst/>
                        </a:rPr>
                        <a:t> Orders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err="1">
                          <a:effectLst/>
                        </a:rPr>
                        <a:t>Delivery</a:t>
                      </a:r>
                      <a:r>
                        <a:rPr lang="de-DE" sz="1600" b="1" u="none" strike="noStrike" dirty="0">
                          <a:effectLst/>
                        </a:rPr>
                        <a:t> Status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98598757"/>
                  </a:ext>
                </a:extLst>
              </a:tr>
              <a:tr h="23321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43426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on time </a:t>
                      </a:r>
                      <a:r>
                        <a:rPr lang="de-DE" sz="1600" u="none" strike="noStrike" dirty="0" err="1">
                          <a:effectLst/>
                        </a:rPr>
                        <a:t>delivery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97007942"/>
                  </a:ext>
                </a:extLst>
              </a:tr>
              <a:tr h="23321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1675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err="1">
                          <a:effectLst/>
                        </a:rPr>
                        <a:t>late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delivery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8905474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xmlns="" id="{49E77DA3-B279-4F2A-9AD6-F51E373BA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1880584"/>
              </p:ext>
            </p:extLst>
          </p:nvPr>
        </p:nvGraphicFramePr>
        <p:xfrm>
          <a:off x="6575355" y="5167312"/>
          <a:ext cx="3860934" cy="1127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718">
                  <a:extLst>
                    <a:ext uri="{9D8B030D-6E8A-4147-A177-3AD203B41FA5}">
                      <a16:colId xmlns:a16="http://schemas.microsoft.com/office/drawing/2014/main" xmlns="" val="4199137123"/>
                    </a:ext>
                  </a:extLst>
                </a:gridCol>
                <a:gridCol w="1787216">
                  <a:extLst>
                    <a:ext uri="{9D8B030D-6E8A-4147-A177-3AD203B41FA5}">
                      <a16:colId xmlns:a16="http://schemas.microsoft.com/office/drawing/2014/main" xmlns="" val="903130024"/>
                    </a:ext>
                  </a:extLst>
                </a:gridCol>
              </a:tblGrid>
              <a:tr h="28180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2018*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88904617"/>
                  </a:ext>
                </a:extLst>
              </a:tr>
              <a:tr h="28180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err="1">
                          <a:effectLst/>
                        </a:rPr>
                        <a:t>Nr</a:t>
                      </a:r>
                      <a:r>
                        <a:rPr lang="de-DE" sz="1600" b="1" u="none" strike="noStrike" dirty="0">
                          <a:effectLst/>
                        </a:rPr>
                        <a:t> </a:t>
                      </a:r>
                      <a:r>
                        <a:rPr lang="de-DE" sz="1600" b="1" u="none" strike="noStrike" dirty="0" err="1">
                          <a:effectLst/>
                        </a:rPr>
                        <a:t>of</a:t>
                      </a:r>
                      <a:r>
                        <a:rPr lang="de-DE" sz="1600" b="1" u="none" strike="noStrike" dirty="0">
                          <a:effectLst/>
                        </a:rPr>
                        <a:t> Orders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err="1">
                          <a:effectLst/>
                        </a:rPr>
                        <a:t>Delivery</a:t>
                      </a:r>
                      <a:r>
                        <a:rPr lang="de-DE" sz="1600" b="1" u="none" strike="noStrike" dirty="0">
                          <a:effectLst/>
                        </a:rPr>
                        <a:t> Status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3513774"/>
                  </a:ext>
                </a:extLst>
              </a:tr>
              <a:tr h="281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>
                          <a:effectLst/>
                        </a:rPr>
                        <a:t>52778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 dirty="0">
                          <a:effectLst/>
                        </a:rPr>
                        <a:t>on time </a:t>
                      </a:r>
                      <a:r>
                        <a:rPr lang="de-DE" sz="1600" b="0" u="none" strike="noStrike" dirty="0" err="1">
                          <a:effectLst/>
                        </a:rPr>
                        <a:t>delivery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89729509"/>
                  </a:ext>
                </a:extLst>
              </a:tr>
              <a:tr h="281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>
                          <a:effectLst/>
                        </a:rPr>
                        <a:t>1233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 dirty="0" err="1">
                          <a:effectLst/>
                        </a:rPr>
                        <a:t>late</a:t>
                      </a:r>
                      <a:r>
                        <a:rPr lang="de-DE" sz="1600" b="0" u="none" strike="noStrike" dirty="0">
                          <a:effectLst/>
                        </a:rPr>
                        <a:t> </a:t>
                      </a:r>
                      <a:r>
                        <a:rPr lang="de-DE" sz="1600" b="0" u="none" strike="noStrike" dirty="0" err="1">
                          <a:effectLst/>
                        </a:rPr>
                        <a:t>delivery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34401698"/>
                  </a:ext>
                </a:extLst>
              </a:tr>
            </a:tbl>
          </a:graphicData>
        </a:graphic>
      </p:graphicFrame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xmlns="" id="{A9F6452C-6D6A-49DA-B227-A6C4CE761BF9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829010" y="3694393"/>
            <a:ext cx="1330769" cy="161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xmlns="" id="{5C78C28B-083A-414C-908C-E43BA0BB9EA2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5262474" y="4418035"/>
            <a:ext cx="2301916" cy="323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955D6B53-F8C1-4AD4-A5C0-BC1DE030A8A7}"/>
              </a:ext>
            </a:extLst>
          </p:cNvPr>
          <p:cNvSpPr txBox="1">
            <a:spLocks/>
          </p:cNvSpPr>
          <p:nvPr/>
        </p:nvSpPr>
        <p:spPr>
          <a:xfrm>
            <a:off x="10114767" y="6535402"/>
            <a:ext cx="2416245" cy="40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*</a:t>
            </a:r>
            <a:r>
              <a:rPr lang="de-DE" sz="1200" b="1" u="none" strike="noStrike" dirty="0">
                <a:effectLst/>
              </a:rPr>
              <a:t> (01/01/2018 </a:t>
            </a:r>
            <a:r>
              <a:rPr lang="de-DE" sz="1200" b="1" u="none" strike="noStrike" dirty="0" err="1">
                <a:effectLst/>
              </a:rPr>
              <a:t>to</a:t>
            </a:r>
            <a:r>
              <a:rPr lang="de-DE" sz="1200" b="1" u="none" strike="noStrike" dirty="0">
                <a:effectLst/>
              </a:rPr>
              <a:t> 17/10/2018)</a:t>
            </a:r>
            <a:endParaRPr lang="de-DE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200" b="1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53765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6891B8-806D-4B08-8C1B-E309B96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Magist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Price Ranking of Tech Items contained in Orders – 2017 &amp; 2018*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5C7EBC3-4672-4DAB-81C2-58661FAFA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40BF962F-4C6F-461E-86F2-C43F56CC93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xmlns="" id="{2E94A4F7-38E4-45EA-8E2E-CE1B5766B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C5194E2A-4EEC-411E-82EB-FCFE712AD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546765"/>
              </p:ext>
            </p:extLst>
          </p:nvPr>
        </p:nvGraphicFramePr>
        <p:xfrm>
          <a:off x="6059451" y="2672831"/>
          <a:ext cx="4922680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228">
                  <a:extLst>
                    <a:ext uri="{9D8B030D-6E8A-4147-A177-3AD203B41FA5}">
                      <a16:colId xmlns:a16="http://schemas.microsoft.com/office/drawing/2014/main" xmlns="" val="2681313360"/>
                    </a:ext>
                  </a:extLst>
                </a:gridCol>
                <a:gridCol w="1547661">
                  <a:extLst>
                    <a:ext uri="{9D8B030D-6E8A-4147-A177-3AD203B41FA5}">
                      <a16:colId xmlns:a16="http://schemas.microsoft.com/office/drawing/2014/main" xmlns="" val="2234033877"/>
                    </a:ext>
                  </a:extLst>
                </a:gridCol>
                <a:gridCol w="1118791">
                  <a:extLst>
                    <a:ext uri="{9D8B030D-6E8A-4147-A177-3AD203B41FA5}">
                      <a16:colId xmlns:a16="http://schemas.microsoft.com/office/drawing/2014/main" xmlns="" val="402718134"/>
                    </a:ext>
                  </a:extLst>
                </a:gridCol>
              </a:tblGrid>
              <a:tr h="27906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2017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24805925"/>
                  </a:ext>
                </a:extLst>
              </a:tr>
              <a:tr h="279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Nr of Tech Order Items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Price </a:t>
                      </a:r>
                      <a:r>
                        <a:rPr lang="de-DE" sz="1800" b="1" u="none" strike="noStrike" dirty="0" err="1">
                          <a:effectLst/>
                        </a:rPr>
                        <a:t>Category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56982912"/>
                  </a:ext>
                </a:extLst>
              </a:tr>
              <a:tr h="2790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4406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Cheap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&lt; 100 BRL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69295129"/>
                  </a:ext>
                </a:extLst>
              </a:tr>
              <a:tr h="2790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>
                          <a:effectLst/>
                        </a:rPr>
                        <a:t>1628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Medium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&gt;= 100 BRL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25685626"/>
                  </a:ext>
                </a:extLst>
              </a:tr>
              <a:tr h="2790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132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Expensive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&gt;= 400 BRL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6403782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xmlns="" id="{D31DFD00-DD39-4CA8-A6C4-70F01550C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0821889"/>
              </p:ext>
            </p:extLst>
          </p:nvPr>
        </p:nvGraphicFramePr>
        <p:xfrm>
          <a:off x="6059450" y="4431593"/>
          <a:ext cx="4922679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228">
                  <a:extLst>
                    <a:ext uri="{9D8B030D-6E8A-4147-A177-3AD203B41FA5}">
                      <a16:colId xmlns:a16="http://schemas.microsoft.com/office/drawing/2014/main" xmlns="" val="1963726380"/>
                    </a:ext>
                  </a:extLst>
                </a:gridCol>
                <a:gridCol w="1547660">
                  <a:extLst>
                    <a:ext uri="{9D8B030D-6E8A-4147-A177-3AD203B41FA5}">
                      <a16:colId xmlns:a16="http://schemas.microsoft.com/office/drawing/2014/main" xmlns="" val="490345800"/>
                    </a:ext>
                  </a:extLst>
                </a:gridCol>
                <a:gridCol w="1118791">
                  <a:extLst>
                    <a:ext uri="{9D8B030D-6E8A-4147-A177-3AD203B41FA5}">
                      <a16:colId xmlns:a16="http://schemas.microsoft.com/office/drawing/2014/main" xmlns="" val="3847039789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2018*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0741524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Nr of Tech Order Items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>
                          <a:effectLst/>
                        </a:rPr>
                        <a:t>Price Category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0419165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>
                          <a:effectLst/>
                        </a:rPr>
                        <a:t>6546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Cheap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&lt; 100 BRL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2194897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2136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Medium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>
                          <a:effectLst/>
                        </a:rPr>
                        <a:t>&gt;= 100 BRL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2638326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184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>
                          <a:effectLst/>
                        </a:rPr>
                        <a:t>Expensive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&gt;= 400 BRL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0589803"/>
                  </a:ext>
                </a:extLst>
              </a:tr>
            </a:tbl>
          </a:graphicData>
        </a:graphic>
      </p:graphicFrame>
      <p:sp>
        <p:nvSpPr>
          <p:cNvPr id="15" name="Titel 1">
            <a:extLst>
              <a:ext uri="{FF2B5EF4-FFF2-40B4-BE49-F238E27FC236}">
                <a16:creationId xmlns:a16="http://schemas.microsoft.com/office/drawing/2014/main" xmlns="" id="{91E35F0B-B8E9-4D8F-A8E0-BADD981B05F3}"/>
              </a:ext>
            </a:extLst>
          </p:cNvPr>
          <p:cNvSpPr txBox="1">
            <a:spLocks/>
          </p:cNvSpPr>
          <p:nvPr/>
        </p:nvSpPr>
        <p:spPr>
          <a:xfrm>
            <a:off x="10114767" y="6535402"/>
            <a:ext cx="2416245" cy="40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*</a:t>
            </a:r>
            <a:r>
              <a:rPr lang="de-DE" sz="1200" b="1" u="none" strike="noStrike" dirty="0">
                <a:effectLst/>
              </a:rPr>
              <a:t> (01/01/2018 </a:t>
            </a:r>
            <a:r>
              <a:rPr lang="de-DE" sz="1200" b="1" u="none" strike="noStrike" dirty="0" err="1">
                <a:effectLst/>
              </a:rPr>
              <a:t>to</a:t>
            </a:r>
            <a:r>
              <a:rPr lang="de-DE" sz="1200" b="1" u="none" strike="noStrike" dirty="0">
                <a:effectLst/>
              </a:rPr>
              <a:t> 17/10/2018)</a:t>
            </a:r>
            <a:endParaRPr lang="de-DE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200" b="1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17234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Benutzerdefiniert</PresentationFormat>
  <Paragraphs>216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Eniac’s strategy (Assumption: today’s date is 18/10/2018)</vt:lpstr>
      <vt:lpstr>Brazil E-commerce market size</vt:lpstr>
      <vt:lpstr>Magist data – Eniac relevant product categories – Revenues FY2017 + 01 to ~08 FY2018 – Currency: Brazilian Real (BRL)</vt:lpstr>
      <vt:lpstr>Eniac relevant product categories – Sales Volume FY2017 + 01 to ~08 FY2018</vt:lpstr>
      <vt:lpstr>Eniac relevant product categories – Average Price of Items sold per Product Category</vt:lpstr>
      <vt:lpstr>Eniac relevant product categories – Number of Sellers</vt:lpstr>
      <vt:lpstr>Eniac relevant product categories – Average Sales Revenue per Seller 2017 &amp; ~2018 (in BRL and EUR)</vt:lpstr>
      <vt:lpstr>Magist – Average Delivery Time of Orders &amp; on time vs. late delivery</vt:lpstr>
      <vt:lpstr>Magist – Price Ranking of Tech Items contained in Orders – 2017 &amp; 2018*</vt:lpstr>
      <vt:lpstr>Pros &amp; Cons</vt:lpstr>
      <vt:lpstr>Conclusion &amp; Recommendation (Assumption today’s date is 18/10/2018)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Eniac’s strategy</dc:title>
  <dc:creator>Christiaan van der Veen</dc:creator>
  <cp:lastModifiedBy>godricedemaruh@gmail.com</cp:lastModifiedBy>
  <cp:revision>49</cp:revision>
  <dcterms:created xsi:type="dcterms:W3CDTF">2021-10-22T07:46:04Z</dcterms:created>
  <dcterms:modified xsi:type="dcterms:W3CDTF">2021-10-22T14:48:11Z</dcterms:modified>
</cp:coreProperties>
</file>