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jBVDAuRZlKmvZOQiwbyWA942yD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Здравствуйте, уважаемая комиссия! На защиту выносится курсовая работа по теме: </a:t>
            </a:r>
            <a:r>
              <a:rPr lang="ru-RU"/>
              <a:t>Разработка приложения для анализа географически-распределенных данных на платформе PySyft</a:t>
            </a:r>
            <a:r>
              <a:rPr lang="ru-RU"/>
              <a:t>.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e1ee1d253_0_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e1ee1d253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4e1ee1d253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0a1ce4a5c_0_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30a1ce4a5c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Интерфейс ABCI состоит из множества методов. Tendermint вызывает методы ABCI, отправляя запросы в блокчейн и получая от него ответ. Чтобы обеспечить связь между системой и Tendermint, в системе должны быть реализованы методы ABCI,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представленные на слайде.</a:t>
            </a:r>
            <a:endParaRPr/>
          </a:p>
        </p:txBody>
      </p:sp>
      <p:sp>
        <p:nvSpPr>
          <p:cNvPr id="183" name="Google Shape;183;g130a1ce4a5c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e1ee1d253_0_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4e1ee1d253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4e1ee1d253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e1ee1d253_0_5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4e1ee1d253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4e1ee1d253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ru-RU"/>
              <a:t>В результате данной работы был проведен </a:t>
            </a: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обзор научной литературы и существующих аналогов, 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спроектирован, реализован и протестирован </a:t>
            </a:r>
            <a:r>
              <a:rPr lang="ru-RU"/>
              <a:t>блокчейн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консенсуса для согласования содержимого блоков и транзакций</a:t>
            </a:r>
            <a:r>
              <a:rPr lang="ru-RU"/>
              <a:t>.</a:t>
            </a:r>
            <a:endParaRPr/>
          </a:p>
        </p:txBody>
      </p:sp>
      <p:sp>
        <p:nvSpPr>
          <p:cNvPr id="113" name="Google Shape;11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0a1ce4a5c_0_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30a1ce4a5c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9" name="Google Shape;129;g130a1ce4a5c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Пользователь может добавить данные в блокчейн, и получить данные</a:t>
            </a:r>
            <a:endParaRPr/>
          </a:p>
        </p:txBody>
      </p:sp>
      <p:sp>
        <p:nvSpPr>
          <p:cNvPr id="137" name="Google Shape;13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Система состоит из следующих компонентов: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1. Компонент логики блокчейн, где реализована логика хранения пар ключ значение.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2. Tendermint Core – механизм консенсуса блокчейн</a:t>
            </a:r>
            <a:br>
              <a:rPr lang="ru-RU"/>
            </a:br>
            <a:r>
              <a:rPr lang="ru-RU"/>
              <a:t>3. ABCI – интерфейс, определяющий границу между механизмом консенсуса и логикой блокчейн.</a:t>
            </a:r>
            <a:endParaRPr/>
          </a:p>
        </p:txBody>
      </p:sp>
      <p:sp>
        <p:nvSpPr>
          <p:cNvPr id="145" name="Google Shape;14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e1ee1d253_0_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e1ee1d253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4e1ee1d253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623888" y="170973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623888" y="4589463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629841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629841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629841" y="2505075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4629150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4629150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/>
          <p:nvPr>
            <p:ph idx="2" type="pic"/>
          </p:nvPr>
        </p:nvSpPr>
        <p:spPr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665750" y="309375"/>
            <a:ext cx="7812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МИНИСТЕРСТВО НАУКИ И ВЫСШЕГО ОБРАЗОВАНИЯ РОССИЙСКОЙ ФЕДЕРАЦИИ</a:t>
            </a:r>
            <a:b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автономное образовательное учреждение высшего образования</a:t>
            </a:r>
            <a:b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«Южно-Уральский государственный университет (национальный исследовательский университет)»</a:t>
            </a:r>
            <a:b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Высшая школа электроники и компьютерных наук</a:t>
            </a:r>
            <a:b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Кафедра системного программирования</a:t>
            </a:r>
            <a:b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075050" y="2601125"/>
            <a:ext cx="69939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</a:pPr>
            <a:r>
              <a:rPr b="1" lang="ru-RU" sz="3200">
                <a:latin typeface="Times New Roman"/>
                <a:ea typeface="Times New Roman"/>
                <a:cs typeface="Times New Roman"/>
                <a:sym typeface="Times New Roman"/>
              </a:rPr>
              <a:t>Разработка приложения для анализа географически-распределенных данных на платформе PySyft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</a:pPr>
            <a:r>
              <a:t/>
            </a:r>
            <a:endParaRPr sz="1250"/>
          </a:p>
        </p:txBody>
      </p:sp>
      <p:sp>
        <p:nvSpPr>
          <p:cNvPr id="91" name="Google Shape;91;p1"/>
          <p:cNvSpPr txBox="1"/>
          <p:nvPr/>
        </p:nvSpPr>
        <p:spPr>
          <a:xfrm>
            <a:off x="5853275" y="4467125"/>
            <a:ext cx="2529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Автор: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 группы</a:t>
            </a: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КЭ-</a:t>
            </a: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В.А. Дегтярев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824950" y="4467125"/>
            <a:ext cx="2965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доцент кафедры СП, к.ф.-м.н.,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Г. И. Радченко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3573300" y="6288950"/>
            <a:ext cx="199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Челябинск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2023 г.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e1ee1d253_0_35"/>
          <p:cNvSpPr txBox="1"/>
          <p:nvPr>
            <p:ph type="title"/>
          </p:nvPr>
        </p:nvSpPr>
        <p:spPr>
          <a:xfrm>
            <a:off x="628649" y="101323"/>
            <a:ext cx="78867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600">
                <a:latin typeface="Times New Roman"/>
                <a:ea typeface="Times New Roman"/>
                <a:cs typeface="Times New Roman"/>
                <a:sym typeface="Times New Roman"/>
              </a:rPr>
              <a:t>ПОЛУЧЕНИЕ ДАННЫХ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" name="Google Shape;163;g24e1ee1d253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138" y="934125"/>
            <a:ext cx="4021725" cy="56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/>
          <p:nvPr>
            <p:ph type="title"/>
          </p:nvPr>
        </p:nvSpPr>
        <p:spPr>
          <a:xfrm>
            <a:off x="628649" y="164998"/>
            <a:ext cx="78867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600">
                <a:latin typeface="Times New Roman"/>
                <a:ea typeface="Times New Roman"/>
                <a:cs typeface="Times New Roman"/>
                <a:sym typeface="Times New Roman"/>
              </a:rPr>
              <a:t>СРЕДСТВА РАЗРАБОТКИ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9"/>
          <p:cNvSpPr txBox="1"/>
          <p:nvPr>
            <p:ph idx="1" type="body"/>
          </p:nvPr>
        </p:nvSpPr>
        <p:spPr>
          <a:xfrm>
            <a:off x="628650" y="1571173"/>
            <a:ext cx="78867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Язык программирования Python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Среда разработки J</a:t>
            </a: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upyter Notebook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Платформа PySyft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Инструмент для развертывания HaGrid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9"/>
          <p:cNvSpPr txBox="1"/>
          <p:nvPr/>
        </p:nvSpPr>
        <p:spPr>
          <a:xfrm>
            <a:off x="8109932" y="5842816"/>
            <a:ext cx="677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9/17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 txBox="1"/>
          <p:nvPr>
            <p:ph type="title"/>
          </p:nvPr>
        </p:nvSpPr>
        <p:spPr>
          <a:xfrm>
            <a:off x="628649" y="164998"/>
            <a:ext cx="78867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600">
                <a:latin typeface="Times New Roman"/>
                <a:ea typeface="Times New Roman"/>
                <a:cs typeface="Times New Roman"/>
                <a:sym typeface="Times New Roman"/>
              </a:rPr>
              <a:t>ЗАПУСК УЗЛА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8"/>
          <p:cNvSpPr txBox="1"/>
          <p:nvPr/>
        </p:nvSpPr>
        <p:spPr>
          <a:xfrm>
            <a:off x="8159513" y="5925450"/>
            <a:ext cx="813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10/17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9" name="Google Shape;17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1543712"/>
            <a:ext cx="8362950" cy="3912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0a1ce4a5c_0_25"/>
          <p:cNvSpPr txBox="1"/>
          <p:nvPr>
            <p:ph type="title"/>
          </p:nvPr>
        </p:nvSpPr>
        <p:spPr>
          <a:xfrm>
            <a:off x="628650" y="365125"/>
            <a:ext cx="78867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-RU" sz="3600">
                <a:latin typeface="Times New Roman"/>
                <a:ea typeface="Times New Roman"/>
                <a:cs typeface="Times New Roman"/>
                <a:sym typeface="Times New Roman"/>
              </a:rPr>
              <a:t>ПРИКЛАДНАЯ ЗАДАЧА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g130a1ce4a5c_0_25"/>
          <p:cNvSpPr txBox="1"/>
          <p:nvPr>
            <p:ph idx="1" type="body"/>
          </p:nvPr>
        </p:nvSpPr>
        <p:spPr>
          <a:xfrm>
            <a:off x="351738" y="1814900"/>
            <a:ext cx="8440500" cy="45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Цель прикладной задачи заключается в том, чтобы на основе данных о ядрах клеток опухоли молочной железы выявить, злокачественной или доброкачественной является клетка опухоли.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g130a1ce4a5c_0_25"/>
          <p:cNvSpPr txBox="1"/>
          <p:nvPr/>
        </p:nvSpPr>
        <p:spPr>
          <a:xfrm>
            <a:off x="8159513" y="5925450"/>
            <a:ext cx="813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11/17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e1ee1d253_0_46"/>
          <p:cNvSpPr txBox="1"/>
          <p:nvPr>
            <p:ph type="title"/>
          </p:nvPr>
        </p:nvSpPr>
        <p:spPr>
          <a:xfrm>
            <a:off x="628650" y="365125"/>
            <a:ext cx="78867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-RU" sz="3600">
                <a:latin typeface="Times New Roman"/>
                <a:ea typeface="Times New Roman"/>
                <a:cs typeface="Times New Roman"/>
                <a:sym typeface="Times New Roman"/>
              </a:rPr>
              <a:t>ИСХОДНЫЕ ДАННЫЕ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4" name="Google Shape;194;g24e1ee1d253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5225"/>
            <a:ext cx="8839202" cy="4140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e1ee1d253_0_54"/>
          <p:cNvSpPr txBox="1"/>
          <p:nvPr>
            <p:ph type="title"/>
          </p:nvPr>
        </p:nvSpPr>
        <p:spPr>
          <a:xfrm>
            <a:off x="628650" y="365125"/>
            <a:ext cx="78867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-RU" sz="3600">
                <a:latin typeface="Times New Roman"/>
                <a:ea typeface="Times New Roman"/>
                <a:cs typeface="Times New Roman"/>
                <a:sym typeface="Times New Roman"/>
              </a:rPr>
              <a:t>ПРЕОБРАЗОВАННЫЕ ДАННЫЕ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1" name="Google Shape;201;g24e1ee1d253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9288"/>
            <a:ext cx="8839198" cy="3899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/>
          <p:nvPr>
            <p:ph type="title"/>
          </p:nvPr>
        </p:nvSpPr>
        <p:spPr>
          <a:xfrm>
            <a:off x="628649" y="164998"/>
            <a:ext cx="78867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600">
                <a:latin typeface="Times New Roman"/>
                <a:ea typeface="Times New Roman"/>
                <a:cs typeface="Times New Roman"/>
                <a:sym typeface="Times New Roman"/>
              </a:rPr>
              <a:t>ОСНОВНЫЕ РЕЗУЛЬТАТЫ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16"/>
          <p:cNvSpPr txBox="1"/>
          <p:nvPr>
            <p:ph idx="1" type="body"/>
          </p:nvPr>
        </p:nvSpPr>
        <p:spPr>
          <a:xfrm>
            <a:off x="628650" y="1418774"/>
            <a:ext cx="7886700" cy="4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16"/>
          <p:cNvSpPr txBox="1"/>
          <p:nvPr/>
        </p:nvSpPr>
        <p:spPr>
          <a:xfrm>
            <a:off x="8159513" y="5925450"/>
            <a:ext cx="813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17/17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628650" y="266598"/>
            <a:ext cx="78867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200">
                <a:latin typeface="Times New Roman"/>
                <a:ea typeface="Times New Roman"/>
                <a:cs typeface="Times New Roman"/>
                <a:sym typeface="Times New Roman"/>
              </a:rPr>
              <a:t>АКТУАЛЬНОСТЬ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356550" y="1835386"/>
            <a:ext cx="8158800" cy="48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17550" lvl="0" marL="742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Огромное количество информации в мире</a:t>
            </a:r>
            <a:endParaRPr sz="2400"/>
          </a:p>
          <a:p>
            <a:pPr indent="-717550" lvl="0" marL="742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Машинный анализ данных</a:t>
            </a:r>
            <a:endParaRPr sz="2400"/>
          </a:p>
          <a:p>
            <a:pPr indent="-717550" lvl="0" marL="742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Проблемы использования информации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7768146" y="5842825"/>
            <a:ext cx="1019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2/17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628650" y="1078875"/>
            <a:ext cx="7966800" cy="52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Цель: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Разработка приложения для анализа географически-распределенных данных на платформе PySyft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 sz="2400"/>
          </a:p>
          <a:p>
            <a:pPr indent="-4889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Выполнить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обзор литературы и существующих аналогов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89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Спроектировать систему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89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Реализовать систему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89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Провести тестирование системы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628650" y="215711"/>
            <a:ext cx="78867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ru-RU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И ЗАДАЧИ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7847722" y="5842825"/>
            <a:ext cx="93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3/17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/>
        </p:nvSpPr>
        <p:spPr>
          <a:xfrm>
            <a:off x="628650" y="275386"/>
            <a:ext cx="78867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ОСНОВНЫЕ ОПРЕДЕЛЕНИЯ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7752246" y="5842825"/>
            <a:ext cx="103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4/17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572550" y="2099475"/>
            <a:ext cx="7998900" cy="48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42950" lvl="0" marL="742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AutoNum type="arabicPeriod"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Анализ географически-распределенных данных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42950" lvl="0" marL="742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AutoNum type="arabicPeriod"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Дифференциальная приватность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/>
        </p:nvSpPr>
        <p:spPr>
          <a:xfrm>
            <a:off x="534250" y="279350"/>
            <a:ext cx="82533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PySyft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7752246" y="5842825"/>
            <a:ext cx="103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5/17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3225"/>
            <a:ext cx="8839200" cy="4204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0a1ce4a5c_0_41"/>
          <p:cNvSpPr txBox="1"/>
          <p:nvPr/>
        </p:nvSpPr>
        <p:spPr>
          <a:xfrm>
            <a:off x="628650" y="308436"/>
            <a:ext cx="78867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TensorFlow Federated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g130a1ce4a5c_0_41"/>
          <p:cNvSpPr txBox="1"/>
          <p:nvPr/>
        </p:nvSpPr>
        <p:spPr>
          <a:xfrm>
            <a:off x="7736321" y="5842825"/>
            <a:ext cx="105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6/17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" name="Google Shape;133;g130a1ce4a5c_0_41"/>
          <p:cNvPicPr preferRelativeResize="0"/>
          <p:nvPr/>
        </p:nvPicPr>
        <p:blipFill rotWithShape="1">
          <a:blip r:embed="rId3">
            <a:alphaModFix/>
          </a:blip>
          <a:srcRect b="0" l="3157" r="-9" t="0"/>
          <a:stretch/>
        </p:blipFill>
        <p:spPr>
          <a:xfrm>
            <a:off x="770500" y="1311925"/>
            <a:ext cx="7603000" cy="45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628649" y="164998"/>
            <a:ext cx="78867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600">
                <a:latin typeface="Times New Roman"/>
                <a:ea typeface="Times New Roman"/>
                <a:cs typeface="Times New Roman"/>
                <a:sym typeface="Times New Roman"/>
              </a:rPr>
              <a:t>ВАРИАНТЫ ИСПОЛЬЗОВАНИЯ СИСТЕМЫ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7784072" y="5842825"/>
            <a:ext cx="100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7/17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763" y="1194450"/>
            <a:ext cx="6630475" cy="52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628649" y="164998"/>
            <a:ext cx="78867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600">
                <a:latin typeface="Times New Roman"/>
                <a:ea typeface="Times New Roman"/>
                <a:cs typeface="Times New Roman"/>
                <a:sym typeface="Times New Roman"/>
              </a:rPr>
              <a:t>КОМПОНЕНТЫ СИСТЕМЫ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8109932" y="5842816"/>
            <a:ext cx="677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8/17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6938" y="1074000"/>
            <a:ext cx="3250125" cy="521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e1ee1d253_0_25"/>
          <p:cNvSpPr txBox="1"/>
          <p:nvPr>
            <p:ph type="title"/>
          </p:nvPr>
        </p:nvSpPr>
        <p:spPr>
          <a:xfrm>
            <a:off x="628649" y="101323"/>
            <a:ext cx="78867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ru-RU" sz="3600">
                <a:latin typeface="Times New Roman"/>
                <a:ea typeface="Times New Roman"/>
                <a:cs typeface="Times New Roman"/>
                <a:sym typeface="Times New Roman"/>
              </a:rPr>
              <a:t>ЗАГРУЗКА ДАННЫХ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Google Shape;156;g24e1ee1d253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7588" y="866700"/>
            <a:ext cx="4288825" cy="570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2022-05-23T16:29:06Z</dcterms:created>
  <dc:creator>Дарья Подрядова</dc:creator>
</cp:coreProperties>
</file>