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Oswald Bold" charset="1" panose="00000800000000000000"/>
      <p:regular r:id="rId18"/>
    </p:embeddedFont>
    <p:embeddedFont>
      <p:font typeface="DM Sans" charset="1" panose="00000000000000000000"/>
      <p:regular r:id="rId19"/>
    </p:embeddedFont>
    <p:embeddedFont>
      <p:font typeface="DM Sans Bold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3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Relationship Id="rId7" Target="../media/image9.jpeg" Type="http://schemas.openxmlformats.org/officeDocument/2006/relationships/image"/><Relationship Id="rId8" Target="../media/image10.pn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svg" Type="http://schemas.openxmlformats.org/officeDocument/2006/relationships/image"/><Relationship Id="rId11" Target="../media/image18.png" Type="http://schemas.openxmlformats.org/officeDocument/2006/relationships/image"/><Relationship Id="rId12" Target="../media/image19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png" Type="http://schemas.openxmlformats.org/officeDocument/2006/relationships/image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Relationship Id="rId8" Target="../media/image26.png" Type="http://schemas.openxmlformats.org/officeDocument/2006/relationships/image"/><Relationship Id="rId9" Target="../media/image2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4.png" Type="http://schemas.openxmlformats.org/officeDocument/2006/relationships/image"/><Relationship Id="rId4" Target="../media/image25.svg" Type="http://schemas.openxmlformats.org/officeDocument/2006/relationships/image"/><Relationship Id="rId5" Target="../media/image2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30.png" Type="http://schemas.openxmlformats.org/officeDocument/2006/relationships/image"/><Relationship Id="rId5" Target="../media/image31.png" Type="http://schemas.openxmlformats.org/officeDocument/2006/relationships/image"/><Relationship Id="rId6" Target="../media/image32.png" Type="http://schemas.openxmlformats.org/officeDocument/2006/relationships/image"/><Relationship Id="rId7" Target="../media/image33.png" Type="http://schemas.openxmlformats.org/officeDocument/2006/relationships/image"/><Relationship Id="rId8" Target="../media/image34.png" Type="http://schemas.openxmlformats.org/officeDocument/2006/relationships/image"/><Relationship Id="rId9" Target="../media/image3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434343" y="1028700"/>
            <a:ext cx="1824957" cy="1779333"/>
          </a:xfrm>
          <a:custGeom>
            <a:avLst/>
            <a:gdLst/>
            <a:ahLst/>
            <a:cxnLst/>
            <a:rect r="r" b="b" t="t" l="l"/>
            <a:pathLst>
              <a:path h="1779333" w="1824957">
                <a:moveTo>
                  <a:pt x="0" y="0"/>
                </a:moveTo>
                <a:lnTo>
                  <a:pt x="1824957" y="0"/>
                </a:lnTo>
                <a:lnTo>
                  <a:pt x="1824957" y="1779333"/>
                </a:lnTo>
                <a:lnTo>
                  <a:pt x="0" y="17793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236347" y="4367836"/>
            <a:ext cx="9815307" cy="2525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614"/>
              </a:lnSpc>
            </a:pPr>
            <a:r>
              <a:rPr lang="en-US" b="true" sz="14938" spc="1463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TRADING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226822" y="3438109"/>
            <a:ext cx="9815307" cy="1181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48"/>
              </a:lnSpc>
            </a:pPr>
            <a:r>
              <a:rPr lang="en-US" b="true" sz="7063" spc="69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  ALGORITHMIC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59742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90925" y="1076325"/>
            <a:ext cx="5470604" cy="170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48"/>
              </a:lnSpc>
            </a:pPr>
            <a:r>
              <a:rPr lang="en-US" b="true" sz="10107" spc="99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OUTPUT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665362" y="-3119142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2" y="0"/>
                </a:lnTo>
                <a:lnTo>
                  <a:pt x="15841852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607304" y="4033140"/>
            <a:ext cx="8666302" cy="4798386"/>
          </a:xfrm>
          <a:custGeom>
            <a:avLst/>
            <a:gdLst/>
            <a:ahLst/>
            <a:cxnLst/>
            <a:rect r="r" b="b" t="t" l="l"/>
            <a:pathLst>
              <a:path h="4798386" w="8666302">
                <a:moveTo>
                  <a:pt x="0" y="0"/>
                </a:moveTo>
                <a:lnTo>
                  <a:pt x="8666301" y="0"/>
                </a:lnTo>
                <a:lnTo>
                  <a:pt x="8666301" y="4798386"/>
                </a:lnTo>
                <a:lnTo>
                  <a:pt x="0" y="47983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55" t="0" r="-127667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43927" y="2859531"/>
            <a:ext cx="12057353" cy="170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48"/>
              </a:lnSpc>
            </a:pPr>
            <a:r>
              <a:rPr lang="en-US" b="true" sz="10107" spc="99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FUTURE SCOPE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68372" y="4905847"/>
            <a:ext cx="12068063" cy="3384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863"/>
              </a:lnSpc>
              <a:buFont typeface="Arial"/>
              <a:buChar char="•"/>
            </a:pPr>
            <a:r>
              <a:rPr lang="en-US" sz="2799" spc="274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Make the model work on short term goals too for stocks.</a:t>
            </a:r>
          </a:p>
          <a:p>
            <a:pPr algn="l" marL="604519" indent="-302260" lvl="1">
              <a:lnSpc>
                <a:spcPts val="3863"/>
              </a:lnSpc>
              <a:buFont typeface="Arial"/>
              <a:buChar char="•"/>
            </a:pPr>
            <a:r>
              <a:rPr lang="en-US" sz="2799" spc="274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Add components like news and market sentiments.</a:t>
            </a:r>
          </a:p>
          <a:p>
            <a:pPr algn="l" marL="604519" indent="-302260" lvl="1">
              <a:lnSpc>
                <a:spcPts val="3863"/>
              </a:lnSpc>
              <a:buFont typeface="Arial"/>
              <a:buChar char="•"/>
            </a:pPr>
            <a:r>
              <a:rPr lang="en-US" sz="2799" spc="274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Try with reinforcement learning for decision making.</a:t>
            </a:r>
          </a:p>
          <a:p>
            <a:pPr algn="l" marL="604519" indent="-302260" lvl="1">
              <a:lnSpc>
                <a:spcPts val="3863"/>
              </a:lnSpc>
              <a:buFont typeface="Arial"/>
              <a:buChar char="•"/>
            </a:pPr>
            <a:r>
              <a:rPr lang="en-US" sz="2799" spc="274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Improve the weightage formula and make it more dynamic.</a:t>
            </a:r>
          </a:p>
          <a:p>
            <a:pPr algn="l" marL="604519" indent="-302260" lvl="1">
              <a:lnSpc>
                <a:spcPts val="3863"/>
              </a:lnSpc>
              <a:buFont typeface="Arial"/>
              <a:buChar char="•"/>
            </a:pPr>
            <a:r>
              <a:rPr lang="en-US" sz="2799" spc="274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Add a user risk capability based optimization for fund composition.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9750040" y="-930996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89561" y="1417859"/>
            <a:ext cx="8097687" cy="5511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079"/>
              </a:lnSpc>
              <a:spcBef>
                <a:spcPct val="0"/>
              </a:spcBef>
            </a:pPr>
            <a:r>
              <a:rPr lang="en-US" b="true" sz="15999" spc="156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19320" y="2901697"/>
            <a:ext cx="1400485" cy="6493178"/>
            <a:chOff x="0" y="0"/>
            <a:chExt cx="368852" cy="17101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1710137"/>
            </a:xfrm>
            <a:custGeom>
              <a:avLst/>
              <a:gdLst/>
              <a:ahLst/>
              <a:cxnLst/>
              <a:rect r="r" b="b" t="t" l="l"/>
              <a:pathLst>
                <a:path h="1710137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019320" y="675044"/>
            <a:ext cx="74169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b="true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CONTENT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231353" y="32251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31353" y="402230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31353" y="490346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31353" y="5700580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50954" y="6492957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50954" y="732392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250954" y="817421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07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07430" y="3333137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OUR TEAM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07430" y="4127355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PROBLEM STATEMENT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07430" y="5047445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STRATEGY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607430" y="5841663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DATASET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607430" y="6642507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MODEL STRUCTURE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607430" y="7434884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OUTPUT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607430" y="8279265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FUTURE SCOPE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-6959313" y="-8731011"/>
            <a:ext cx="14124866" cy="14493799"/>
          </a:xfrm>
          <a:custGeom>
            <a:avLst/>
            <a:gdLst/>
            <a:ahLst/>
            <a:cxnLst/>
            <a:rect r="r" b="b" t="t" l="l"/>
            <a:pathLst>
              <a:path h="14493799" w="14124866">
                <a:moveTo>
                  <a:pt x="0" y="0"/>
                </a:moveTo>
                <a:lnTo>
                  <a:pt x="14124865" y="0"/>
                </a:lnTo>
                <a:lnTo>
                  <a:pt x="14124865" y="14493799"/>
                </a:lnTo>
                <a:lnTo>
                  <a:pt x="0" y="144937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580377">
            <a:off x="13547098" y="6296186"/>
            <a:ext cx="9101060" cy="9338775"/>
          </a:xfrm>
          <a:custGeom>
            <a:avLst/>
            <a:gdLst/>
            <a:ahLst/>
            <a:cxnLst/>
            <a:rect r="r" b="b" t="t" l="l"/>
            <a:pathLst>
              <a:path h="9338775" w="9101060">
                <a:moveTo>
                  <a:pt x="0" y="0"/>
                </a:moveTo>
                <a:lnTo>
                  <a:pt x="9101060" y="0"/>
                </a:lnTo>
                <a:lnTo>
                  <a:pt x="9101060" y="9338775"/>
                </a:lnTo>
                <a:lnTo>
                  <a:pt x="0" y="933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21047" y="4821179"/>
            <a:ext cx="3145217" cy="3434885"/>
            <a:chOff x="0" y="0"/>
            <a:chExt cx="862412" cy="94183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62412" cy="941838"/>
            </a:xfrm>
            <a:custGeom>
              <a:avLst/>
              <a:gdLst/>
              <a:ahLst/>
              <a:cxnLst/>
              <a:rect r="r" b="b" t="t" l="l"/>
              <a:pathLst>
                <a:path h="941838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608335" y="3655690"/>
            <a:ext cx="2706695" cy="2696122"/>
            <a:chOff x="0" y="0"/>
            <a:chExt cx="6502400" cy="6477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223" t="0" r="223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5576724" y="4821179"/>
            <a:ext cx="3145217" cy="3434885"/>
            <a:chOff x="0" y="0"/>
            <a:chExt cx="862412" cy="94183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62412" cy="941838"/>
            </a:xfrm>
            <a:custGeom>
              <a:avLst/>
              <a:gdLst/>
              <a:ahLst/>
              <a:cxnLst/>
              <a:rect r="r" b="b" t="t" l="l"/>
              <a:pathLst>
                <a:path h="941838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5764012" y="3655690"/>
            <a:ext cx="2706695" cy="2696122"/>
            <a:chOff x="0" y="0"/>
            <a:chExt cx="6502400" cy="6477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223" t="-21173" r="223" b="-21173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9731592" y="4821179"/>
            <a:ext cx="3145217" cy="3434885"/>
            <a:chOff x="0" y="0"/>
            <a:chExt cx="862412" cy="94183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62412" cy="941838"/>
            </a:xfrm>
            <a:custGeom>
              <a:avLst/>
              <a:gdLst/>
              <a:ahLst/>
              <a:cxnLst/>
              <a:rect r="r" b="b" t="t" l="l"/>
              <a:pathLst>
                <a:path h="941838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9918879" y="3655690"/>
            <a:ext cx="2706695" cy="2696122"/>
            <a:chOff x="0" y="0"/>
            <a:chExt cx="6502400" cy="6477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2933" t="0" r="-2933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23" id="23"/>
          <p:cNvSpPr/>
          <p:nvPr/>
        </p:nvSpPr>
        <p:spPr>
          <a:xfrm flipH="false" flipV="false" rot="0">
            <a:off x="1421047" y="8256064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8" y="0"/>
                </a:lnTo>
                <a:lnTo>
                  <a:pt x="3145218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86495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5576724" y="8256064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8" y="0"/>
                </a:lnTo>
                <a:lnTo>
                  <a:pt x="3145218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86495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9731592" y="8256064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86495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3854485" y="8256064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8" y="0"/>
                </a:lnTo>
                <a:lnTo>
                  <a:pt x="3145218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86495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3886459" y="4821179"/>
            <a:ext cx="3145217" cy="3434885"/>
            <a:chOff x="0" y="0"/>
            <a:chExt cx="862412" cy="94183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62412" cy="941838"/>
            </a:xfrm>
            <a:custGeom>
              <a:avLst/>
              <a:gdLst/>
              <a:ahLst/>
              <a:cxnLst/>
              <a:rect r="r" b="b" t="t" l="l"/>
              <a:pathLst>
                <a:path h="941838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30" id="30"/>
          <p:cNvGrpSpPr>
            <a:grpSpLocks noChangeAspect="true"/>
          </p:cNvGrpSpPr>
          <p:nvPr/>
        </p:nvGrpSpPr>
        <p:grpSpPr>
          <a:xfrm rot="0">
            <a:off x="14073747" y="3655690"/>
            <a:ext cx="2706695" cy="2696122"/>
            <a:chOff x="0" y="0"/>
            <a:chExt cx="6502400" cy="6477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9"/>
              <a:stretch>
                <a:fillRect l="223" t="-16665" r="223" b="-16665"/>
              </a:stretch>
            </a:blip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2343797" y="1155414"/>
            <a:ext cx="13617940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OUR TEAM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865116" y="6558496"/>
            <a:ext cx="2257081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FARHAN JAWAID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798389" y="7526342"/>
            <a:ext cx="2302097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4"/>
              </a:lnSpc>
            </a:pPr>
            <a:r>
              <a:rPr lang="en-US" sz="2353" spc="117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24M0801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010369" y="6558496"/>
            <a:ext cx="2213980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RAVI SAH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954066" y="7488242"/>
            <a:ext cx="2302097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4"/>
              </a:lnSpc>
            </a:pPr>
            <a:r>
              <a:rPr lang="en-US" sz="2353" spc="117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24M0854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0299587" y="6558496"/>
            <a:ext cx="2009227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THIBAULT MAGNIN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0108934" y="7526342"/>
            <a:ext cx="2302097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4"/>
              </a:lnSpc>
            </a:pPr>
            <a:r>
              <a:rPr lang="en-US" sz="2353" spc="117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24V0016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4324609" y="6558496"/>
            <a:ext cx="2213980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VEENU CHHABRA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4121372" y="7526342"/>
            <a:ext cx="2302097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4"/>
              </a:lnSpc>
            </a:pPr>
            <a:r>
              <a:rPr lang="en-US" sz="2353" spc="117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24M2135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07472" y="6672678"/>
            <a:ext cx="7673056" cy="7673056"/>
          </a:xfrm>
          <a:custGeom>
            <a:avLst/>
            <a:gdLst/>
            <a:ahLst/>
            <a:cxnLst/>
            <a:rect r="r" b="b" t="t" l="l"/>
            <a:pathLst>
              <a:path h="7673056" w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024816" y="5501099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539534" y="7377531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510099" y="7377531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994936" y="7891202"/>
            <a:ext cx="1268693" cy="1211025"/>
          </a:xfrm>
          <a:custGeom>
            <a:avLst/>
            <a:gdLst/>
            <a:ahLst/>
            <a:cxnLst/>
            <a:rect r="r" b="b" t="t" l="l"/>
            <a:pathLst>
              <a:path h="1211025" w="1268693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774426" y="3206190"/>
            <a:ext cx="3474003" cy="647719"/>
            <a:chOff x="0" y="0"/>
            <a:chExt cx="914964" cy="17059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b="true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Objective 1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218805" y="3206190"/>
            <a:ext cx="3474003" cy="647719"/>
            <a:chOff x="0" y="0"/>
            <a:chExt cx="914964" cy="17059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b="true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Objective 2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717469" y="3206190"/>
            <a:ext cx="3474003" cy="647719"/>
            <a:chOff x="0" y="0"/>
            <a:chExt cx="914964" cy="17059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b="true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Objective 3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8681897" y="6135251"/>
            <a:ext cx="924206" cy="970063"/>
          </a:xfrm>
          <a:custGeom>
            <a:avLst/>
            <a:gdLst/>
            <a:ahLst/>
            <a:cxnLst/>
            <a:rect r="r" b="b" t="t" l="l"/>
            <a:pathLst>
              <a:path h="970063" w="924206">
                <a:moveTo>
                  <a:pt x="0" y="0"/>
                </a:moveTo>
                <a:lnTo>
                  <a:pt x="924206" y="0"/>
                </a:lnTo>
                <a:lnTo>
                  <a:pt x="924206" y="970063"/>
                </a:lnTo>
                <a:lnTo>
                  <a:pt x="0" y="97006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11990217" y="8002651"/>
            <a:ext cx="1337000" cy="988128"/>
          </a:xfrm>
          <a:custGeom>
            <a:avLst/>
            <a:gdLst/>
            <a:ahLst/>
            <a:cxnLst/>
            <a:rect r="r" b="b" t="t" l="l"/>
            <a:pathLst>
              <a:path h="988128" w="1337000">
                <a:moveTo>
                  <a:pt x="0" y="0"/>
                </a:moveTo>
                <a:lnTo>
                  <a:pt x="1337001" y="0"/>
                </a:lnTo>
                <a:lnTo>
                  <a:pt x="1337001" y="988128"/>
                </a:lnTo>
                <a:lnTo>
                  <a:pt x="0" y="98812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887170" y="1277407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b="true" sz="6947" spc="36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PROBLEM STATEMENT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830975" y="4045241"/>
            <a:ext cx="3360904" cy="1585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88"/>
              </a:lnSpc>
              <a:spcBef>
                <a:spcPct val="0"/>
              </a:spcBef>
            </a:pP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Analyze the best performing companies in the Indian Stock Market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138875" y="4042536"/>
            <a:ext cx="5653503" cy="1185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88"/>
              </a:lnSpc>
              <a:spcBef>
                <a:spcPct val="0"/>
              </a:spcBef>
            </a:pP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Filter them out and train the model on multiple stocks to predict their prices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245379" y="4045241"/>
            <a:ext cx="4456283" cy="1985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88"/>
              </a:lnSpc>
              <a:spcBef>
                <a:spcPct val="0"/>
              </a:spcBef>
            </a:pP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Develop a trading strategy based on the predictions from our model for making a fine portfolio for large and mid term goals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53822" y="7804142"/>
            <a:ext cx="12351806" cy="1032847"/>
          </a:xfrm>
          <a:custGeom>
            <a:avLst/>
            <a:gdLst/>
            <a:ahLst/>
            <a:cxnLst/>
            <a:rect r="r" b="b" t="t" l="l"/>
            <a:pathLst>
              <a:path h="1032847" w="12351806">
                <a:moveTo>
                  <a:pt x="0" y="0"/>
                </a:moveTo>
                <a:lnTo>
                  <a:pt x="12351806" y="0"/>
                </a:lnTo>
                <a:lnTo>
                  <a:pt x="12351806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22866" r="0" b="-13323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553049" y="3396305"/>
            <a:ext cx="13167909" cy="4876635"/>
            <a:chOff x="0" y="0"/>
            <a:chExt cx="4042550" cy="149712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042550" cy="1497128"/>
            </a:xfrm>
            <a:custGeom>
              <a:avLst/>
              <a:gdLst/>
              <a:ahLst/>
              <a:cxnLst/>
              <a:rect r="r" b="b" t="t" l="l"/>
              <a:pathLst>
                <a:path h="1497128" w="4042550">
                  <a:moveTo>
                    <a:pt x="0" y="0"/>
                  </a:moveTo>
                  <a:lnTo>
                    <a:pt x="4042550" y="0"/>
                  </a:lnTo>
                  <a:lnTo>
                    <a:pt x="4042550" y="1497128"/>
                  </a:lnTo>
                  <a:lnTo>
                    <a:pt x="0" y="1497128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4042550" cy="15257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1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986231" y="3770602"/>
            <a:ext cx="1443524" cy="1464831"/>
          </a:xfrm>
          <a:custGeom>
            <a:avLst/>
            <a:gdLst/>
            <a:ahLst/>
            <a:cxnLst/>
            <a:rect r="r" b="b" t="t" l="l"/>
            <a:pathLst>
              <a:path h="1464831" w="1443524">
                <a:moveTo>
                  <a:pt x="0" y="0"/>
                </a:moveTo>
                <a:lnTo>
                  <a:pt x="1443525" y="0"/>
                </a:lnTo>
                <a:lnTo>
                  <a:pt x="1443525" y="1464831"/>
                </a:lnTo>
                <a:lnTo>
                  <a:pt x="0" y="14648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255230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862406" y="888605"/>
            <a:ext cx="7867980" cy="1686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b="true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STRATEGY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757940" y="3607490"/>
            <a:ext cx="10963017" cy="4385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8729" indent="-249365" lvl="1">
              <a:lnSpc>
                <a:spcPts val="3187"/>
              </a:lnSpc>
              <a:buFont typeface="Arial"/>
              <a:buChar char="•"/>
            </a:pP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We need to shortlist about 120-150 stocks out of the list of 480+ top stocks at NSE.</a:t>
            </a:r>
          </a:p>
          <a:p>
            <a:pPr algn="l" marL="498729" indent="-249365" lvl="1">
              <a:lnSpc>
                <a:spcPts val="3187"/>
              </a:lnSpc>
              <a:buFont typeface="Arial"/>
              <a:buChar char="•"/>
            </a:pP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We made a model for predicting stock price.</a:t>
            </a:r>
          </a:p>
          <a:p>
            <a:pPr algn="l" marL="498729" indent="-249365" lvl="1">
              <a:lnSpc>
                <a:spcPts val="3187"/>
              </a:lnSpc>
              <a:buFont typeface="Arial"/>
              <a:buChar char="•"/>
            </a:pP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We used the well performing stocks with a combination of stable stocks to make a mutual fund by calculating weightage of stocks.</a:t>
            </a:r>
          </a:p>
          <a:p>
            <a:pPr algn="l" marL="498729" indent="-249365" lvl="1">
              <a:lnSpc>
                <a:spcPts val="3187"/>
              </a:lnSpc>
              <a:buFont typeface="Arial"/>
              <a:buChar char="•"/>
            </a:pP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Split the stocks taken under the SEBI criteria to have a fairly safer portfolio.</a:t>
            </a:r>
          </a:p>
          <a:p>
            <a:pPr algn="l" marL="498729" indent="-249365" lvl="1">
              <a:lnSpc>
                <a:spcPts val="3187"/>
              </a:lnSpc>
              <a:spcBef>
                <a:spcPct val="0"/>
              </a:spcBef>
              <a:buFont typeface="Arial"/>
              <a:buChar char="•"/>
            </a:pP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Check the performance and compare it with what other top performing mutual funds(flexi cap) performed at that time span.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20102" y="3030981"/>
            <a:ext cx="12057353" cy="170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48"/>
              </a:lnSpc>
            </a:pPr>
            <a:r>
              <a:rPr lang="en-US" b="true" sz="10107" spc="99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DATASET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20102" y="4905847"/>
            <a:ext cx="10951206" cy="2510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5699" indent="-312849" lvl="1">
              <a:lnSpc>
                <a:spcPts val="3999"/>
              </a:lnSpc>
              <a:buFont typeface="Arial"/>
              <a:buChar char="•"/>
            </a:pPr>
            <a:r>
              <a:rPr lang="en-US" sz="2898" spc="284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yfinance in Python, fetches the data on Yahoo Finance.</a:t>
            </a:r>
          </a:p>
          <a:p>
            <a:pPr algn="l" marL="625699" indent="-312849" lvl="1">
              <a:lnSpc>
                <a:spcPts val="3999"/>
              </a:lnSpc>
              <a:buFont typeface="Arial"/>
              <a:buChar char="•"/>
            </a:pPr>
            <a:r>
              <a:rPr lang="en-US" sz="2898" spc="284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From January 2014 to January 2024.</a:t>
            </a:r>
          </a:p>
          <a:p>
            <a:pPr algn="l" marL="625699" indent="-312849" lvl="1">
              <a:lnSpc>
                <a:spcPts val="3999"/>
              </a:lnSpc>
              <a:buFont typeface="Arial"/>
              <a:buChar char="•"/>
            </a:pPr>
            <a:r>
              <a:rPr lang="en-US" sz="2898" spc="284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Closing prices for training.</a:t>
            </a:r>
          </a:p>
          <a:p>
            <a:pPr algn="l" marL="625699" indent="-312849" lvl="1">
              <a:lnSpc>
                <a:spcPts val="3999"/>
              </a:lnSpc>
              <a:buFont typeface="Arial"/>
              <a:buChar char="•"/>
            </a:pPr>
            <a:r>
              <a:rPr lang="en-US" sz="2898" spc="284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Financial variables for fundamental analysis.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76090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876090" y="3396305"/>
            <a:ext cx="9610044" cy="1948998"/>
            <a:chOff x="0" y="0"/>
            <a:chExt cx="3682024" cy="7467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3682024" cy="7753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1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3998584" y="3673321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8" y="0"/>
                </a:lnTo>
                <a:lnTo>
                  <a:pt x="1156648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876090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3876090" y="5777447"/>
            <a:ext cx="9610044" cy="1948998"/>
            <a:chOff x="0" y="0"/>
            <a:chExt cx="3682024" cy="74674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682024" cy="7753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1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1255230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930269" y="6145033"/>
            <a:ext cx="1224963" cy="1213827"/>
          </a:xfrm>
          <a:custGeom>
            <a:avLst/>
            <a:gdLst/>
            <a:ahLst/>
            <a:cxnLst/>
            <a:rect r="r" b="b" t="t" l="l"/>
            <a:pathLst>
              <a:path h="1213827" w="1224963">
                <a:moveTo>
                  <a:pt x="0" y="0"/>
                </a:moveTo>
                <a:lnTo>
                  <a:pt x="1224963" y="0"/>
                </a:lnTo>
                <a:lnTo>
                  <a:pt x="1224963" y="1213827"/>
                </a:lnTo>
                <a:lnTo>
                  <a:pt x="0" y="121382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862406" y="888605"/>
            <a:ext cx="5011403" cy="1686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b="true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LSTM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642797" y="3624745"/>
            <a:ext cx="7132181" cy="1668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0409" indent="-260205" lvl="1">
              <a:lnSpc>
                <a:spcPts val="3326"/>
              </a:lnSpc>
              <a:buFont typeface="Arial"/>
              <a:buChar char="•"/>
            </a:pPr>
            <a:r>
              <a:rPr lang="en-US" sz="2410" spc="23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Performant for time series forecast</a:t>
            </a:r>
          </a:p>
          <a:p>
            <a:pPr algn="l" marL="520409" indent="-260205" lvl="1">
              <a:lnSpc>
                <a:spcPts val="3326"/>
              </a:lnSpc>
              <a:buFont typeface="Arial"/>
              <a:buChar char="•"/>
            </a:pPr>
            <a:r>
              <a:rPr lang="en-US" sz="2410" spc="23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Built-in state memory</a:t>
            </a:r>
          </a:p>
          <a:p>
            <a:pPr algn="l" marL="520409" indent="-260205" lvl="1">
              <a:lnSpc>
                <a:spcPts val="3326"/>
              </a:lnSpc>
              <a:spcBef>
                <a:spcPct val="0"/>
              </a:spcBef>
              <a:buFont typeface="Arial"/>
              <a:buChar char="•"/>
            </a:pPr>
            <a:r>
              <a:rPr lang="en-US" sz="2410" spc="23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Solves vanishing gradient descent problem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9906953" y="5617231"/>
            <a:ext cx="4859350" cy="3281335"/>
          </a:xfrm>
          <a:custGeom>
            <a:avLst/>
            <a:gdLst/>
            <a:ahLst/>
            <a:cxnLst/>
            <a:rect r="r" b="b" t="t" l="l"/>
            <a:pathLst>
              <a:path h="3281335" w="4859350">
                <a:moveTo>
                  <a:pt x="0" y="0"/>
                </a:moveTo>
                <a:lnTo>
                  <a:pt x="4859350" y="0"/>
                </a:lnTo>
                <a:lnTo>
                  <a:pt x="4859350" y="3281335"/>
                </a:lnTo>
                <a:lnTo>
                  <a:pt x="0" y="328133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-118622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433247" y="5617231"/>
            <a:ext cx="3987931" cy="2269430"/>
          </a:xfrm>
          <a:custGeom>
            <a:avLst/>
            <a:gdLst/>
            <a:ahLst/>
            <a:cxnLst/>
            <a:rect r="r" b="b" t="t" l="l"/>
            <a:pathLst>
              <a:path h="2269430" w="3987931">
                <a:moveTo>
                  <a:pt x="0" y="0"/>
                </a:moveTo>
                <a:lnTo>
                  <a:pt x="3987931" y="0"/>
                </a:lnTo>
                <a:lnTo>
                  <a:pt x="3987931" y="2269430"/>
                </a:lnTo>
                <a:lnTo>
                  <a:pt x="0" y="226943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84242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640041" y="5749800"/>
            <a:ext cx="11007919" cy="3508500"/>
          </a:xfrm>
          <a:custGeom>
            <a:avLst/>
            <a:gdLst/>
            <a:ahLst/>
            <a:cxnLst/>
            <a:rect r="r" b="b" t="t" l="l"/>
            <a:pathLst>
              <a:path h="3508500" w="11007919">
                <a:moveTo>
                  <a:pt x="0" y="0"/>
                </a:moveTo>
                <a:lnTo>
                  <a:pt x="11007918" y="0"/>
                </a:lnTo>
                <a:lnTo>
                  <a:pt x="11007918" y="3508500"/>
                </a:lnTo>
                <a:lnTo>
                  <a:pt x="0" y="35085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954494" y="1232286"/>
            <a:ext cx="12379011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b="true" sz="8030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STRUCTURE OF MODEL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231817" y="3848365"/>
            <a:ext cx="4286607" cy="160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01627" indent="-200814" lvl="1">
              <a:lnSpc>
                <a:spcPts val="2567"/>
              </a:lnSpc>
              <a:buFont typeface="Arial"/>
              <a:buChar char="•"/>
            </a:pPr>
            <a:r>
              <a:rPr lang="en-US" sz="1860" spc="18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3 BIDIRECTIONAL LSTM CELLS</a:t>
            </a:r>
          </a:p>
          <a:p>
            <a:pPr algn="l" marL="803255" indent="-267752" lvl="2">
              <a:lnSpc>
                <a:spcPts val="2567"/>
              </a:lnSpc>
              <a:buFont typeface="Arial"/>
              <a:buChar char="⚬"/>
            </a:pPr>
            <a:r>
              <a:rPr lang="en-US" sz="1860" spc="18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HIDDEN SIZE=100</a:t>
            </a:r>
          </a:p>
          <a:p>
            <a:pPr algn="l" marL="803255" indent="-267752" lvl="2">
              <a:lnSpc>
                <a:spcPts val="2567"/>
              </a:lnSpc>
              <a:buFont typeface="Arial"/>
              <a:buChar char="⚬"/>
            </a:pPr>
            <a:r>
              <a:rPr lang="en-US" sz="1860" spc="18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BATCH_FIRST</a:t>
            </a:r>
          </a:p>
          <a:p>
            <a:pPr algn="l" marL="401627" indent="-200814" lvl="1">
              <a:lnSpc>
                <a:spcPts val="2567"/>
              </a:lnSpc>
              <a:buFont typeface="Arial"/>
              <a:buChar char="•"/>
            </a:pPr>
            <a:r>
              <a:rPr lang="en-US" sz="1860" spc="18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3 </a:t>
            </a:r>
            <a:r>
              <a:rPr lang="en-US" sz="1860" spc="18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DROPOUT LAYERS</a:t>
            </a:r>
          </a:p>
          <a:p>
            <a:pPr algn="l" marL="803255" indent="-267752" lvl="2">
              <a:lnSpc>
                <a:spcPts val="2567"/>
              </a:lnSpc>
              <a:buFont typeface="Arial"/>
              <a:buChar char="⚬"/>
            </a:pPr>
            <a:r>
              <a:rPr lang="en-US" sz="1860" spc="18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RATE 0.3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59742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90925" y="367706"/>
            <a:ext cx="5636458" cy="170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48"/>
              </a:lnSpc>
            </a:pPr>
            <a:r>
              <a:rPr lang="en-US" b="true" sz="10107" spc="99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OUTPUT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256919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57859" y="2660491"/>
            <a:ext cx="4616426" cy="3191104"/>
          </a:xfrm>
          <a:custGeom>
            <a:avLst/>
            <a:gdLst/>
            <a:ahLst/>
            <a:cxnLst/>
            <a:rect r="r" b="b" t="t" l="l"/>
            <a:pathLst>
              <a:path h="3191104" w="4616426">
                <a:moveTo>
                  <a:pt x="0" y="0"/>
                </a:moveTo>
                <a:lnTo>
                  <a:pt x="4616425" y="0"/>
                </a:lnTo>
                <a:lnTo>
                  <a:pt x="4616425" y="3191104"/>
                </a:lnTo>
                <a:lnTo>
                  <a:pt x="0" y="31911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667041" y="2660491"/>
            <a:ext cx="4701781" cy="3191104"/>
          </a:xfrm>
          <a:custGeom>
            <a:avLst/>
            <a:gdLst/>
            <a:ahLst/>
            <a:cxnLst/>
            <a:rect r="r" b="b" t="t" l="l"/>
            <a:pathLst>
              <a:path h="3191104" w="4701781">
                <a:moveTo>
                  <a:pt x="0" y="0"/>
                </a:moveTo>
                <a:lnTo>
                  <a:pt x="4701781" y="0"/>
                </a:lnTo>
                <a:lnTo>
                  <a:pt x="4701781" y="3191104"/>
                </a:lnTo>
                <a:lnTo>
                  <a:pt x="0" y="31911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384" r="0" b="-138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159397" y="2660491"/>
            <a:ext cx="4575060" cy="3191104"/>
          </a:xfrm>
          <a:custGeom>
            <a:avLst/>
            <a:gdLst/>
            <a:ahLst/>
            <a:cxnLst/>
            <a:rect r="r" b="b" t="t" l="l"/>
            <a:pathLst>
              <a:path h="3191104" w="4575060">
                <a:moveTo>
                  <a:pt x="0" y="0"/>
                </a:moveTo>
                <a:lnTo>
                  <a:pt x="4575060" y="0"/>
                </a:lnTo>
                <a:lnTo>
                  <a:pt x="4575060" y="3191104"/>
                </a:lnTo>
                <a:lnTo>
                  <a:pt x="0" y="31911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19759" y="6553070"/>
            <a:ext cx="4709941" cy="3226309"/>
          </a:xfrm>
          <a:custGeom>
            <a:avLst/>
            <a:gdLst/>
            <a:ahLst/>
            <a:cxnLst/>
            <a:rect r="r" b="b" t="t" l="l"/>
            <a:pathLst>
              <a:path h="3226309" w="4709941">
                <a:moveTo>
                  <a:pt x="0" y="0"/>
                </a:moveTo>
                <a:lnTo>
                  <a:pt x="4709940" y="0"/>
                </a:lnTo>
                <a:lnTo>
                  <a:pt x="4709940" y="3226310"/>
                </a:lnTo>
                <a:lnTo>
                  <a:pt x="0" y="322631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667041" y="6558659"/>
            <a:ext cx="4701781" cy="3220720"/>
          </a:xfrm>
          <a:custGeom>
            <a:avLst/>
            <a:gdLst/>
            <a:ahLst/>
            <a:cxnLst/>
            <a:rect r="r" b="b" t="t" l="l"/>
            <a:pathLst>
              <a:path h="3220720" w="4701781">
                <a:moveTo>
                  <a:pt x="0" y="0"/>
                </a:moveTo>
                <a:lnTo>
                  <a:pt x="4701781" y="0"/>
                </a:lnTo>
                <a:lnTo>
                  <a:pt x="4701781" y="3220721"/>
                </a:lnTo>
                <a:lnTo>
                  <a:pt x="0" y="322072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159397" y="6553070"/>
            <a:ext cx="4575060" cy="3191104"/>
          </a:xfrm>
          <a:custGeom>
            <a:avLst/>
            <a:gdLst/>
            <a:ahLst/>
            <a:cxnLst/>
            <a:rect r="r" b="b" t="t" l="l"/>
            <a:pathLst>
              <a:path h="3191104" w="4575060">
                <a:moveTo>
                  <a:pt x="0" y="0"/>
                </a:moveTo>
                <a:lnTo>
                  <a:pt x="4575060" y="0"/>
                </a:lnTo>
                <a:lnTo>
                  <a:pt x="4575060" y="3191105"/>
                </a:lnTo>
                <a:lnTo>
                  <a:pt x="0" y="319110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DAGXZHRduwY</dc:identifier>
  <dcterms:modified xsi:type="dcterms:W3CDTF">2011-08-01T06:04:30Z</dcterms:modified>
  <cp:revision>1</cp:revision>
  <dc:title>Algorithmic</dc:title>
</cp:coreProperties>
</file>