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swald Bold" charset="1" panose="00000800000000000000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Relationship Id="rId7" Target="../media/image9.jpe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34343" y="1028700"/>
            <a:ext cx="1824957" cy="1779333"/>
          </a:xfrm>
          <a:custGeom>
            <a:avLst/>
            <a:gdLst/>
            <a:ahLst/>
            <a:cxnLst/>
            <a:rect r="r" b="b" t="t" l="l"/>
            <a:pathLst>
              <a:path h="1779333" w="1824957">
                <a:moveTo>
                  <a:pt x="0" y="0"/>
                </a:moveTo>
                <a:lnTo>
                  <a:pt x="1824957" y="0"/>
                </a:lnTo>
                <a:lnTo>
                  <a:pt x="1824957" y="1779333"/>
                </a:lnTo>
                <a:lnTo>
                  <a:pt x="0" y="1779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67836"/>
            <a:ext cx="9815307" cy="2525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14"/>
              </a:lnSpc>
            </a:pPr>
            <a:r>
              <a:rPr lang="en-US" b="true" sz="14938" spc="146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TRADING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26822" y="3438109"/>
            <a:ext cx="9815307" cy="118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 ALGORITHMIC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9742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90925" y="1076325"/>
            <a:ext cx="5470604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OUTPUT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65362" y="-311914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7304" y="4033140"/>
            <a:ext cx="8666302" cy="4798386"/>
          </a:xfrm>
          <a:custGeom>
            <a:avLst/>
            <a:gdLst/>
            <a:ahLst/>
            <a:cxnLst/>
            <a:rect r="r" b="b" t="t" l="l"/>
            <a:pathLst>
              <a:path h="4798386" w="8666302">
                <a:moveTo>
                  <a:pt x="0" y="0"/>
                </a:moveTo>
                <a:lnTo>
                  <a:pt x="8666301" y="0"/>
                </a:lnTo>
                <a:lnTo>
                  <a:pt x="8666301" y="4798386"/>
                </a:lnTo>
                <a:lnTo>
                  <a:pt x="0" y="4798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5" t="0" r="-127667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3927" y="285953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FUTURE SCOPE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372" y="4905847"/>
            <a:ext cx="12068063" cy="33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Make the model work on short term goals too for stocks.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Add components like news and market sentiments.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Try with reinforcement learning for decision making.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Improve the weightage formula and make it more dynamic.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Add a user risk capability based optimization for fund composition.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7500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61" y="1417859"/>
            <a:ext cx="8097687" cy="551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079"/>
              </a:lnSpc>
              <a:spcBef>
                <a:spcPct val="0"/>
              </a:spcBef>
            </a:pPr>
            <a:r>
              <a:rPr lang="en-US" b="true" sz="15999" spc="156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19320" y="67504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STRATEGY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DATASET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STRUCTURE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OUTPUT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59313" y="-8731011"/>
            <a:ext cx="14124866" cy="14493799"/>
          </a:xfrm>
          <a:custGeom>
            <a:avLst/>
            <a:gdLst/>
            <a:ahLst/>
            <a:cxnLst/>
            <a:rect r="r" b="b" t="t" l="l"/>
            <a:pathLst>
              <a:path h="14493799" w="14124866">
                <a:moveTo>
                  <a:pt x="0" y="0"/>
                </a:moveTo>
                <a:lnTo>
                  <a:pt x="14124865" y="0"/>
                </a:lnTo>
                <a:lnTo>
                  <a:pt x="14124865" y="14493799"/>
                </a:lnTo>
                <a:lnTo>
                  <a:pt x="0" y="144937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3547098" y="6296186"/>
            <a:ext cx="9101060" cy="9338775"/>
          </a:xfrm>
          <a:custGeom>
            <a:avLst/>
            <a:gdLst/>
            <a:ahLst/>
            <a:cxnLst/>
            <a:rect r="r" b="b" t="t" l="l"/>
            <a:pathLst>
              <a:path h="9338775" w="9101060">
                <a:moveTo>
                  <a:pt x="0" y="0"/>
                </a:moveTo>
                <a:lnTo>
                  <a:pt x="9101060" y="0"/>
                </a:lnTo>
                <a:lnTo>
                  <a:pt x="9101060" y="9338775"/>
                </a:lnTo>
                <a:lnTo>
                  <a:pt x="0" y="933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1047" y="4821179"/>
            <a:ext cx="3145217" cy="3434885"/>
            <a:chOff x="0" y="0"/>
            <a:chExt cx="862412" cy="941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608335" y="3655690"/>
            <a:ext cx="2706695" cy="2696122"/>
            <a:chOff x="0" y="0"/>
            <a:chExt cx="6502400" cy="6477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492" r="223" b="-49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576724" y="4821179"/>
            <a:ext cx="3145217" cy="3434885"/>
            <a:chOff x="0" y="0"/>
            <a:chExt cx="862412" cy="941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764012" y="3655690"/>
            <a:ext cx="2706695" cy="2696122"/>
            <a:chOff x="0" y="0"/>
            <a:chExt cx="6502400" cy="6477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21173" r="223" b="-21173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731592" y="4821179"/>
            <a:ext cx="3145217" cy="3434885"/>
            <a:chOff x="0" y="0"/>
            <a:chExt cx="862412" cy="9418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918879" y="3655690"/>
            <a:ext cx="2706695" cy="2696122"/>
            <a:chOff x="0" y="0"/>
            <a:chExt cx="6502400" cy="647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2933" t="0" r="-2933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421047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57672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731592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854485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3886459" y="4821179"/>
            <a:ext cx="3145217" cy="3434885"/>
            <a:chOff x="0" y="0"/>
            <a:chExt cx="862412" cy="941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4073747" y="3655690"/>
            <a:ext cx="2706695" cy="2696122"/>
            <a:chOff x="0" y="0"/>
            <a:chExt cx="6502400" cy="6477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t="-16665" r="223" b="-16665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TEAM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65116" y="6558496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FARHAN JAWAID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98389" y="75263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24M0801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010369" y="6558496"/>
            <a:ext cx="221398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RAVI SAH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954066" y="74882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24M0854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99587" y="6558496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THIBAULT MAGNIN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08934" y="75263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24V0016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324609" y="6558496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VEENU CHHABRA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121372" y="75263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24M2135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17469" y="3206190"/>
            <a:ext cx="3474003" cy="647719"/>
            <a:chOff x="0" y="0"/>
            <a:chExt cx="914964" cy="170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3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681897" y="6135251"/>
            <a:ext cx="924206" cy="970063"/>
          </a:xfrm>
          <a:custGeom>
            <a:avLst/>
            <a:gdLst/>
            <a:ahLst/>
            <a:cxnLst/>
            <a:rect r="r" b="b" t="t" l="l"/>
            <a:pathLst>
              <a:path h="970063" w="924206">
                <a:moveTo>
                  <a:pt x="0" y="0"/>
                </a:moveTo>
                <a:lnTo>
                  <a:pt x="924206" y="0"/>
                </a:lnTo>
                <a:lnTo>
                  <a:pt x="924206" y="970063"/>
                </a:lnTo>
                <a:lnTo>
                  <a:pt x="0" y="970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990217" y="8002651"/>
            <a:ext cx="1337000" cy="988128"/>
          </a:xfrm>
          <a:custGeom>
            <a:avLst/>
            <a:gdLst/>
            <a:ahLst/>
            <a:cxnLst/>
            <a:rect r="r" b="b" t="t" l="l"/>
            <a:pathLst>
              <a:path h="988128" w="1337000">
                <a:moveTo>
                  <a:pt x="0" y="0"/>
                </a:moveTo>
                <a:lnTo>
                  <a:pt x="1337001" y="0"/>
                </a:lnTo>
                <a:lnTo>
                  <a:pt x="1337001" y="988128"/>
                </a:lnTo>
                <a:lnTo>
                  <a:pt x="0" y="9881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0975" y="4045241"/>
            <a:ext cx="3360904" cy="158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Analyze the best performing companies in the Indian Stock Market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38875" y="4042536"/>
            <a:ext cx="5653503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Filter them out and train the model on multiple stocks to predict their prices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45379" y="4045241"/>
            <a:ext cx="4456283" cy="198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Develop a trading strategy based on the predictions from our model for making a fine portfolio for large and mid term goals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53822" y="7804142"/>
            <a:ext cx="12351806" cy="1032847"/>
          </a:xfrm>
          <a:custGeom>
            <a:avLst/>
            <a:gdLst/>
            <a:ahLst/>
            <a:cxnLst/>
            <a:rect r="r" b="b" t="t" l="l"/>
            <a:pathLst>
              <a:path h="1032847" w="12351806">
                <a:moveTo>
                  <a:pt x="0" y="0"/>
                </a:moveTo>
                <a:lnTo>
                  <a:pt x="12351806" y="0"/>
                </a:lnTo>
                <a:lnTo>
                  <a:pt x="12351806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2866" r="0" b="-1332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53049" y="3396305"/>
            <a:ext cx="13167909" cy="4876635"/>
            <a:chOff x="0" y="0"/>
            <a:chExt cx="4042550" cy="14971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42550" cy="1497128"/>
            </a:xfrm>
            <a:custGeom>
              <a:avLst/>
              <a:gdLst/>
              <a:ahLst/>
              <a:cxnLst/>
              <a:rect r="r" b="b" t="t" l="l"/>
              <a:pathLst>
                <a:path h="1497128" w="4042550">
                  <a:moveTo>
                    <a:pt x="0" y="0"/>
                  </a:moveTo>
                  <a:lnTo>
                    <a:pt x="4042550" y="0"/>
                  </a:lnTo>
                  <a:lnTo>
                    <a:pt x="4042550" y="1497128"/>
                  </a:lnTo>
                  <a:lnTo>
                    <a:pt x="0" y="149712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042550" cy="1525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986231" y="3770602"/>
            <a:ext cx="1443524" cy="1464831"/>
          </a:xfrm>
          <a:custGeom>
            <a:avLst/>
            <a:gdLst/>
            <a:ahLst/>
            <a:cxnLst/>
            <a:rect r="r" b="b" t="t" l="l"/>
            <a:pathLst>
              <a:path h="1464831" w="1443524">
                <a:moveTo>
                  <a:pt x="0" y="0"/>
                </a:moveTo>
                <a:lnTo>
                  <a:pt x="1443525" y="0"/>
                </a:lnTo>
                <a:lnTo>
                  <a:pt x="1443525" y="1464831"/>
                </a:lnTo>
                <a:lnTo>
                  <a:pt x="0" y="1464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55230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62406" y="888605"/>
            <a:ext cx="7867980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STRATEGY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57940" y="3607490"/>
            <a:ext cx="10963017" cy="4385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need to shortlist about 120-150 stocks out of the list of 480+ top stocks at NSE.</a:t>
            </a:r>
          </a:p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made a model for predicting stock price.</a:t>
            </a:r>
          </a:p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used the well performing stocks with a combination of stable stocks to make a mutual fund by calculating weightage of stocks.</a:t>
            </a:r>
          </a:p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Split the stocks taken under the SEBI criteria to have a fairly safer portfolio.</a:t>
            </a:r>
          </a:p>
          <a:p>
            <a:pPr algn="l" marL="498729" indent="-249365" lvl="1">
              <a:lnSpc>
                <a:spcPts val="3187"/>
              </a:lnSpc>
              <a:spcBef>
                <a:spcPct val="0"/>
              </a:spcBef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Check the performance and compare it with what other top performing mutual funds(flexi cap) performed at that time span.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098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905847"/>
            <a:ext cx="10951206" cy="25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yfinance in Python, fetches the data on Yahoo Finance.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From January 2014 to January 2024.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Closing prices for training.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Financial variables for fundamental analysis.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6090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76090" y="3396305"/>
            <a:ext cx="9610044" cy="1948998"/>
            <a:chOff x="0" y="0"/>
            <a:chExt cx="3682024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682024" cy="775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998584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76090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876090" y="5777447"/>
            <a:ext cx="9610044" cy="1948998"/>
            <a:chOff x="0" y="0"/>
            <a:chExt cx="3682024" cy="7467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682024" cy="775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255230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30269" y="6145033"/>
            <a:ext cx="1224963" cy="1213827"/>
          </a:xfrm>
          <a:custGeom>
            <a:avLst/>
            <a:gdLst/>
            <a:ahLst/>
            <a:cxnLst/>
            <a:rect r="r" b="b" t="t" l="l"/>
            <a:pathLst>
              <a:path h="1213827" w="1224963">
                <a:moveTo>
                  <a:pt x="0" y="0"/>
                </a:moveTo>
                <a:lnTo>
                  <a:pt x="1224963" y="0"/>
                </a:lnTo>
                <a:lnTo>
                  <a:pt x="1224963" y="1213827"/>
                </a:lnTo>
                <a:lnTo>
                  <a:pt x="0" y="12138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62406" y="888605"/>
            <a:ext cx="5011403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LSTM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42797" y="3624745"/>
            <a:ext cx="7132181" cy="1668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409" indent="-260205" lvl="1">
              <a:lnSpc>
                <a:spcPts val="3326"/>
              </a:lnSpc>
              <a:buFont typeface="Arial"/>
              <a:buChar char="•"/>
            </a:pP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Performant for time series forecast</a:t>
            </a:r>
          </a:p>
          <a:p>
            <a:pPr algn="l" marL="520409" indent="-260205" lvl="1">
              <a:lnSpc>
                <a:spcPts val="3326"/>
              </a:lnSpc>
              <a:buFont typeface="Arial"/>
              <a:buChar char="•"/>
            </a:pP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Built-in state memory</a:t>
            </a:r>
          </a:p>
          <a:p>
            <a:pPr algn="l" marL="520409" indent="-260205" lvl="1">
              <a:lnSpc>
                <a:spcPts val="3326"/>
              </a:lnSpc>
              <a:spcBef>
                <a:spcPct val="0"/>
              </a:spcBef>
              <a:buFont typeface="Arial"/>
              <a:buChar char="•"/>
            </a:pP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Solves vanishing gradient descent problem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906953" y="5617231"/>
            <a:ext cx="4859350" cy="3281335"/>
          </a:xfrm>
          <a:custGeom>
            <a:avLst/>
            <a:gdLst/>
            <a:ahLst/>
            <a:cxnLst/>
            <a:rect r="r" b="b" t="t" l="l"/>
            <a:pathLst>
              <a:path h="3281335" w="4859350">
                <a:moveTo>
                  <a:pt x="0" y="0"/>
                </a:moveTo>
                <a:lnTo>
                  <a:pt x="4859350" y="0"/>
                </a:lnTo>
                <a:lnTo>
                  <a:pt x="4859350" y="3281335"/>
                </a:lnTo>
                <a:lnTo>
                  <a:pt x="0" y="32813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18622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33247" y="5617231"/>
            <a:ext cx="3987931" cy="2269430"/>
          </a:xfrm>
          <a:custGeom>
            <a:avLst/>
            <a:gdLst/>
            <a:ahLst/>
            <a:cxnLst/>
            <a:rect r="r" b="b" t="t" l="l"/>
            <a:pathLst>
              <a:path h="2269430" w="3987931">
                <a:moveTo>
                  <a:pt x="0" y="0"/>
                </a:moveTo>
                <a:lnTo>
                  <a:pt x="3987931" y="0"/>
                </a:lnTo>
                <a:lnTo>
                  <a:pt x="3987931" y="2269430"/>
                </a:lnTo>
                <a:lnTo>
                  <a:pt x="0" y="22694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4242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40041" y="5749800"/>
            <a:ext cx="11007919" cy="3508500"/>
          </a:xfrm>
          <a:custGeom>
            <a:avLst/>
            <a:gdLst/>
            <a:ahLst/>
            <a:cxnLst/>
            <a:rect r="r" b="b" t="t" l="l"/>
            <a:pathLst>
              <a:path h="3508500" w="11007919">
                <a:moveTo>
                  <a:pt x="0" y="0"/>
                </a:moveTo>
                <a:lnTo>
                  <a:pt x="11007918" y="0"/>
                </a:lnTo>
                <a:lnTo>
                  <a:pt x="11007918" y="3508500"/>
                </a:lnTo>
                <a:lnTo>
                  <a:pt x="0" y="3508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54494" y="1232286"/>
            <a:ext cx="12379011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STRUCTURE OF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31817" y="3848365"/>
            <a:ext cx="4286607" cy="16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627" indent="-200814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 BIDIRECTIONAL LSTM CELLS</a:t>
            </a:r>
          </a:p>
          <a:p>
            <a:pPr algn="l" marL="803255" indent="-267752" lvl="2">
              <a:lnSpc>
                <a:spcPts val="2567"/>
              </a:lnSpc>
              <a:buFont typeface="Arial"/>
              <a:buChar char="⚬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HIDDEN SIZE=100</a:t>
            </a:r>
          </a:p>
          <a:p>
            <a:pPr algn="l" marL="803255" indent="-267752" lvl="2">
              <a:lnSpc>
                <a:spcPts val="2567"/>
              </a:lnSpc>
              <a:buFont typeface="Arial"/>
              <a:buChar char="⚬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BATCH_FIRST</a:t>
            </a:r>
          </a:p>
          <a:p>
            <a:pPr algn="l" marL="401627" indent="-200814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 </a:t>
            </a: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DROPOUT LAYERS</a:t>
            </a:r>
          </a:p>
          <a:p>
            <a:pPr algn="l" marL="803255" indent="-267752" lvl="2">
              <a:lnSpc>
                <a:spcPts val="2567"/>
              </a:lnSpc>
              <a:buFont typeface="Arial"/>
              <a:buChar char="⚬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RATE 0.3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9742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90925" y="367706"/>
            <a:ext cx="5636458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OUTPUT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256919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859" y="2660491"/>
            <a:ext cx="4616426" cy="3191104"/>
          </a:xfrm>
          <a:custGeom>
            <a:avLst/>
            <a:gdLst/>
            <a:ahLst/>
            <a:cxnLst/>
            <a:rect r="r" b="b" t="t" l="l"/>
            <a:pathLst>
              <a:path h="3191104" w="4616426">
                <a:moveTo>
                  <a:pt x="0" y="0"/>
                </a:moveTo>
                <a:lnTo>
                  <a:pt x="4616425" y="0"/>
                </a:lnTo>
                <a:lnTo>
                  <a:pt x="4616425" y="3191104"/>
                </a:lnTo>
                <a:lnTo>
                  <a:pt x="0" y="31911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67041" y="2660491"/>
            <a:ext cx="4701781" cy="3191104"/>
          </a:xfrm>
          <a:custGeom>
            <a:avLst/>
            <a:gdLst/>
            <a:ahLst/>
            <a:cxnLst/>
            <a:rect r="r" b="b" t="t" l="l"/>
            <a:pathLst>
              <a:path h="3191104" w="4701781">
                <a:moveTo>
                  <a:pt x="0" y="0"/>
                </a:moveTo>
                <a:lnTo>
                  <a:pt x="4701781" y="0"/>
                </a:lnTo>
                <a:lnTo>
                  <a:pt x="4701781" y="3191104"/>
                </a:lnTo>
                <a:lnTo>
                  <a:pt x="0" y="3191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84" r="0" b="-138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59397" y="2660491"/>
            <a:ext cx="4575060" cy="3191104"/>
          </a:xfrm>
          <a:custGeom>
            <a:avLst/>
            <a:gdLst/>
            <a:ahLst/>
            <a:cxnLst/>
            <a:rect r="r" b="b" t="t" l="l"/>
            <a:pathLst>
              <a:path h="3191104" w="4575060">
                <a:moveTo>
                  <a:pt x="0" y="0"/>
                </a:moveTo>
                <a:lnTo>
                  <a:pt x="4575060" y="0"/>
                </a:lnTo>
                <a:lnTo>
                  <a:pt x="4575060" y="3191104"/>
                </a:lnTo>
                <a:lnTo>
                  <a:pt x="0" y="31911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9759" y="6553070"/>
            <a:ext cx="4709941" cy="3226309"/>
          </a:xfrm>
          <a:custGeom>
            <a:avLst/>
            <a:gdLst/>
            <a:ahLst/>
            <a:cxnLst/>
            <a:rect r="r" b="b" t="t" l="l"/>
            <a:pathLst>
              <a:path h="3226309" w="4709941">
                <a:moveTo>
                  <a:pt x="0" y="0"/>
                </a:moveTo>
                <a:lnTo>
                  <a:pt x="4709940" y="0"/>
                </a:lnTo>
                <a:lnTo>
                  <a:pt x="4709940" y="3226310"/>
                </a:lnTo>
                <a:lnTo>
                  <a:pt x="0" y="32263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67041" y="6558659"/>
            <a:ext cx="4701781" cy="3220720"/>
          </a:xfrm>
          <a:custGeom>
            <a:avLst/>
            <a:gdLst/>
            <a:ahLst/>
            <a:cxnLst/>
            <a:rect r="r" b="b" t="t" l="l"/>
            <a:pathLst>
              <a:path h="3220720" w="4701781">
                <a:moveTo>
                  <a:pt x="0" y="0"/>
                </a:moveTo>
                <a:lnTo>
                  <a:pt x="4701781" y="0"/>
                </a:lnTo>
                <a:lnTo>
                  <a:pt x="4701781" y="3220721"/>
                </a:lnTo>
                <a:lnTo>
                  <a:pt x="0" y="32207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59397" y="6553070"/>
            <a:ext cx="4575060" cy="3191104"/>
          </a:xfrm>
          <a:custGeom>
            <a:avLst/>
            <a:gdLst/>
            <a:ahLst/>
            <a:cxnLst/>
            <a:rect r="r" b="b" t="t" l="l"/>
            <a:pathLst>
              <a:path h="3191104" w="4575060">
                <a:moveTo>
                  <a:pt x="0" y="0"/>
                </a:moveTo>
                <a:lnTo>
                  <a:pt x="4575060" y="0"/>
                </a:lnTo>
                <a:lnTo>
                  <a:pt x="4575060" y="3191105"/>
                </a:lnTo>
                <a:lnTo>
                  <a:pt x="0" y="319110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DAGXZHRduwY</dc:identifier>
  <dcterms:modified xsi:type="dcterms:W3CDTF">2011-08-01T06:04:30Z</dcterms:modified>
  <cp:revision>1</cp:revision>
  <dc:title>Algorithmic</dc:title>
</cp:coreProperties>
</file>